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304" r:id="rId3"/>
    <p:sldId id="278" r:id="rId4"/>
    <p:sldId id="294" r:id="rId5"/>
    <p:sldId id="292" r:id="rId6"/>
    <p:sldId id="260" r:id="rId7"/>
    <p:sldId id="289" r:id="rId8"/>
    <p:sldId id="303" r:id="rId9"/>
    <p:sldId id="290" r:id="rId10"/>
    <p:sldId id="291" r:id="rId11"/>
    <p:sldId id="296" r:id="rId12"/>
    <p:sldId id="297" r:id="rId13"/>
    <p:sldId id="298" r:id="rId14"/>
    <p:sldId id="299" r:id="rId15"/>
    <p:sldId id="300" r:id="rId16"/>
    <p:sldId id="279" r:id="rId17"/>
    <p:sldId id="301" r:id="rId18"/>
    <p:sldId id="302" r:id="rId19"/>
    <p:sldId id="263" r:id="rId20"/>
    <p:sldId id="270" r:id="rId21"/>
  </p:sldIdLst>
  <p:sldSz cx="12998450" cy="9756775"/>
  <p:notesSz cx="6805613" cy="9944100"/>
  <p:defaultTextStyle>
    <a:defPPr>
      <a:defRPr lang="en-US"/>
    </a:defPPr>
    <a:lvl1pPr marL="0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0067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00134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50201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00268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50335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00401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550469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00535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BC8D"/>
    <a:srgbClr val="FFFF99"/>
    <a:srgbClr val="333F48"/>
    <a:srgbClr val="B7DD79"/>
    <a:srgbClr val="B4B5DF"/>
    <a:srgbClr val="86C8BC"/>
    <a:srgbClr val="F9E267"/>
    <a:srgbClr val="A2AAAD"/>
    <a:srgbClr val="78BE20"/>
    <a:srgbClr val="8E7F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22" y="-48"/>
      </p:cViewPr>
      <p:guideLst>
        <p:guide orient="horz" pos="3073"/>
        <p:guide pos="409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2796" y="-96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4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4808713A-2DB9-4F0F-A88F-6BD8A6E2EE94}" type="datetimeFigureOut">
              <a:rPr lang="en-GB" smtClean="0"/>
              <a:t>12/01/2018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4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A5BB717A-45B5-45B4-804A-6B97AB7C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81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4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E372086B-F73B-428E-9EA2-CCBCFA56CE1F}" type="datetimeFigureOut">
              <a:rPr lang="en-GB" smtClean="0"/>
              <a:pPr/>
              <a:t>12/01/2018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3449"/>
            <a:ext cx="5444490" cy="447484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4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BAA7BE6-D7BE-43EC-9F76-D9593D9D44E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11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8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8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473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372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375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38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473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1-96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04824" cy="975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0800" y="4140001"/>
            <a:ext cx="10634399" cy="1620000"/>
          </a:xfrm>
        </p:spPr>
        <p:txBody>
          <a:bodyPr lIns="0" tIns="0" rIns="0" bIns="0" anchor="t">
            <a:noAutofit/>
          </a:bodyPr>
          <a:lstStyle>
            <a:lvl1pPr marL="0" marR="0" indent="0" algn="l" defTabSz="1300134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3000" b="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Secondary level of title – 30pt Arial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80800" y="2340001"/>
            <a:ext cx="10634399" cy="1620000"/>
          </a:xfrm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lang="en-GB" sz="5000" b="1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65006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13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2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2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03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04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046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05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Title of slide presentation – 48/50pt Arial Bold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0634" y="5760000"/>
            <a:ext cx="10634399" cy="519458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lnSpc>
                <a:spcPct val="110000"/>
              </a:lnSpc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Date: </a:t>
            </a:r>
            <a:fld id="{698D19B2-BF16-48F6-BC44-74040F861031}" type="datetime1">
              <a:rPr lang="en-GB" smtClean="0"/>
              <a:pPr/>
              <a:t>12/01/2018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74889" y="1180800"/>
            <a:ext cx="8340310" cy="1080000"/>
          </a:xfrm>
        </p:spPr>
        <p:txBody>
          <a:bodyPr lIns="0" tIns="0" rIns="0" bIns="0" anchor="t" anchorCtr="0">
            <a:noAutofit/>
          </a:bodyPr>
          <a:lstStyle>
            <a:lvl1pPr marL="0" marR="0" indent="0" algn="l" defTabSz="1300134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lang="en-GB" sz="3800" b="1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Slide title – 38pt Arial Bold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180800" y="2340001"/>
            <a:ext cx="10634399" cy="5040000"/>
          </a:xfrm>
        </p:spPr>
        <p:txBody>
          <a:bodyPr lIns="0" tIns="0" rIns="0" bIns="0">
            <a:noAutofit/>
          </a:bodyPr>
          <a:lstStyle>
            <a:lvl1pPr marL="0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lang="en-GB" sz="240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lang="en-GB" sz="180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2800"/>
            </a:lvl4pPr>
            <a:lvl5pPr>
              <a:defRPr sz="800"/>
            </a:lvl5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5201" y="9090001"/>
            <a:ext cx="360000" cy="36000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200">
                <a:solidFill>
                  <a:srgbClr val="8E7FA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C047C22-98ED-41D6-98EF-E0FA2E4F7E4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0800" y="1180800"/>
            <a:ext cx="10634399" cy="1080000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ct val="110000"/>
              </a:lnSpc>
              <a:spcAft>
                <a:spcPts val="600"/>
              </a:spcAft>
              <a:defRPr sz="3800" b="1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Slide title – 38pt Arial Bold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80800" y="2340001"/>
            <a:ext cx="5318425" cy="5778746"/>
          </a:xfrm>
        </p:spPr>
        <p:txBody>
          <a:bodyPr lIns="0" tIns="0" rIns="0" bIns="0">
            <a:noAutofit/>
          </a:bodyPr>
          <a:lstStyle>
            <a:lvl1pPr marL="179980" marR="0" indent="-179980" algn="l" defTabSz="130013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buNone/>
              <a:defRPr sz="2600"/>
            </a:lvl4pPr>
            <a:lvl5pPr>
              <a:buNone/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5201" y="9090001"/>
            <a:ext cx="360000" cy="36000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200">
                <a:solidFill>
                  <a:srgbClr val="8E7FA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C047C22-98ED-41D6-98EF-E0FA2E4F7E4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6571233" y="2358107"/>
            <a:ext cx="5318425" cy="5760640"/>
          </a:xfrm>
        </p:spPr>
        <p:txBody>
          <a:bodyPr lIns="0" tIns="0" rIns="0" bIns="0">
            <a:noAutofit/>
          </a:bodyPr>
          <a:lstStyle>
            <a:lvl1pPr marL="179980" marR="0" indent="-179980" algn="l" defTabSz="130013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buNone/>
              <a:defRPr sz="2600"/>
            </a:lvl4pPr>
            <a:lvl5pPr>
              <a:buNone/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305155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884" y="3030925"/>
            <a:ext cx="11048683" cy="20913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9768" y="5528839"/>
            <a:ext cx="9098915" cy="24933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0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0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0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9922" y="9043086"/>
            <a:ext cx="3032972" cy="519458"/>
          </a:xfrm>
          <a:prstGeom prst="rect">
            <a:avLst/>
          </a:prstGeom>
        </p:spPr>
        <p:txBody>
          <a:bodyPr lIns="130028" tIns="65014" rIns="130028" bIns="65014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D9142DA-8073-492B-AE91-01678D83FB17}" type="datetimeFigureOut">
              <a:rPr lang="en-GB"/>
              <a:pPr>
                <a:defRPr/>
              </a:pPr>
              <a:t>12/01/2018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1137" y="9043086"/>
            <a:ext cx="4116176" cy="519458"/>
          </a:xfrm>
          <a:prstGeom prst="rect">
            <a:avLst/>
          </a:prstGeom>
        </p:spPr>
        <p:txBody>
          <a:bodyPr lIns="130028" tIns="65014" rIns="130028" bIns="65014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5556" y="9043086"/>
            <a:ext cx="3032972" cy="519458"/>
          </a:xfrm>
          <a:prstGeom prst="rect">
            <a:avLst/>
          </a:prstGeom>
        </p:spPr>
        <p:txBody>
          <a:bodyPr lIns="130028" tIns="65014" rIns="130028" bIns="65014"/>
          <a:lstStyle>
            <a:lvl1pPr>
              <a:defRPr>
                <a:latin typeface="Arial" charset="0"/>
              </a:defRPr>
            </a:lvl1pPr>
          </a:lstStyle>
          <a:p>
            <a:fld id="{336D91EE-875A-4EB7-B36E-3B5625719C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9527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1" t="12347" r="14190" b="17276"/>
          <a:stretch/>
        </p:blipFill>
        <p:spPr bwMode="auto">
          <a:xfrm>
            <a:off x="0" y="457199"/>
            <a:ext cx="5851153" cy="24049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p2-96.gif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0" y="-1"/>
            <a:ext cx="13011156" cy="457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8745" y="557907"/>
            <a:ext cx="10169784" cy="1458946"/>
          </a:xfrm>
          <a:prstGeom prst="rect">
            <a:avLst/>
          </a:prstGeom>
        </p:spPr>
        <p:txBody>
          <a:bodyPr vert="horz" lIns="130014" tIns="65007" rIns="130014" bIns="65007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924" y="2276581"/>
            <a:ext cx="11698605" cy="6439021"/>
          </a:xfrm>
          <a:prstGeom prst="rect">
            <a:avLst/>
          </a:prstGeom>
        </p:spPr>
        <p:txBody>
          <a:bodyPr vert="horz" lIns="130014" tIns="65007" rIns="130014" bIns="65007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1" y="8746988"/>
            <a:ext cx="3140626" cy="645239"/>
          </a:xfrm>
          <a:prstGeom prst="rect">
            <a:avLst/>
          </a:prstGeom>
        </p:spPr>
      </p:pic>
      <p:pic>
        <p:nvPicPr>
          <p:cNvPr id="2050" name="Picture 1" descr="logo_cast_line_black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809" y="8341220"/>
            <a:ext cx="980185" cy="1218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</p:sldLayoutIdLst>
  <p:hf hdr="0" ftr="0"/>
  <p:txStyles>
    <p:titleStyle>
      <a:lvl1pPr algn="ctr" defTabSz="1300134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487551" indent="-487551" algn="l" defTabSz="1300134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359" indent="-406293" algn="l" defTabSz="1300134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167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233" indent="-325033" algn="l" defTabSz="130013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5301" indent="-325033" algn="l" defTabSz="1300134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5368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5435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5502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5568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067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134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201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268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335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0401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0469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0535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projectcast.e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oleObject" Target="../embeddings/oleObject5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.bin"/><Relationship Id="rId12" Type="http://schemas.openxmlformats.org/officeDocument/2006/relationships/oleObject" Target="../embeddings/oleObject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jpe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0.jpeg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8.wmf"/><Relationship Id="rId4" Type="http://schemas.openxmlformats.org/officeDocument/2006/relationships/image" Target="../media/image9.jpeg"/><Relationship Id="rId9" Type="http://schemas.openxmlformats.org/officeDocument/2006/relationships/oleObject" Target="../embeddings/oleObject2.bin"/><Relationship Id="rId1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jectcast.eu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uk/rw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Simon.Napper@nda.gov.uk" TargetMode="External"/><Relationship Id="rId5" Type="http://schemas.openxmlformats.org/officeDocument/2006/relationships/hyperlink" Target="mailto:rwmfeedback@nda.gov.uk" TargetMode="External"/><Relationship Id="rId4" Type="http://schemas.openxmlformats.org/officeDocument/2006/relationships/hyperlink" Target="mailto:GDFenquiries@nda.gov.uk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logo_cast_line_bl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" y="5701136"/>
            <a:ext cx="2276985" cy="282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FP7-euratom-cmy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633" y="6022974"/>
            <a:ext cx="2662877" cy="217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TextBox 5"/>
          <p:cNvSpPr txBox="1">
            <a:spLocks noChangeArrowheads="1"/>
          </p:cNvSpPr>
          <p:nvPr/>
        </p:nvSpPr>
        <p:spPr bwMode="auto">
          <a:xfrm>
            <a:off x="17537" y="1962332"/>
            <a:ext cx="12966857" cy="100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700" b="1" dirty="0">
                <a:solidFill>
                  <a:srgbClr val="000000"/>
                </a:solidFill>
              </a:rPr>
              <a:t>CAST Acknowledgement</a:t>
            </a:r>
            <a:endParaRPr lang="en-GB" altLang="en-US" sz="5700" dirty="0">
              <a:solidFill>
                <a:srgbClr val="000000"/>
              </a:solidFill>
            </a:endParaRPr>
          </a:p>
        </p:txBody>
      </p:sp>
      <p:sp>
        <p:nvSpPr>
          <p:cNvPr id="32773" name="TextBox 7"/>
          <p:cNvSpPr txBox="1">
            <a:spLocks noChangeArrowheads="1"/>
          </p:cNvSpPr>
          <p:nvPr/>
        </p:nvSpPr>
        <p:spPr bwMode="auto">
          <a:xfrm>
            <a:off x="3105186" y="5701136"/>
            <a:ext cx="6756486" cy="213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>
                <a:solidFill>
                  <a:srgbClr val="000000"/>
                </a:solidFill>
              </a:rPr>
              <a:t>For more information, please visit the CAST website at: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600" u="sng" dirty="0">
                <a:solidFill>
                  <a:srgbClr val="000000"/>
                </a:solidFill>
                <a:hlinkClick r:id="rId4"/>
              </a:rPr>
              <a:t>http://www.projectcast.eu</a:t>
            </a:r>
            <a:endParaRPr lang="en-GB" altLang="en-US" sz="2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</p:txBody>
      </p:sp>
      <p:sp>
        <p:nvSpPr>
          <p:cNvPr id="32774" name="TextBox 8"/>
          <p:cNvSpPr txBox="1">
            <a:spLocks noChangeArrowheads="1"/>
          </p:cNvSpPr>
          <p:nvPr/>
        </p:nvSpPr>
        <p:spPr bwMode="auto">
          <a:xfrm>
            <a:off x="1026787" y="2967371"/>
            <a:ext cx="11157003" cy="2716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400" dirty="0">
                <a:solidFill>
                  <a:srgbClr val="000000"/>
                </a:solidFill>
              </a:rPr>
              <a:t>The project has received funding from the European Union’s European Atomic Energy Community’s (Euratom) Seventh Framework Programme FP7/2007-2013 under grant agreement no. 604779, the CAST project</a:t>
            </a:r>
            <a:r>
              <a:rPr lang="en-GB" altLang="en-US" sz="3400" b="1" dirty="0">
                <a:solidFill>
                  <a:srgbClr val="000000"/>
                </a:solidFill>
              </a:rPr>
              <a:t>.</a:t>
            </a:r>
            <a:endParaRPr lang="en-GB" altLang="en-US" sz="34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62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0633" y="3222203"/>
            <a:ext cx="10634399" cy="2826618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Simon </a:t>
            </a:r>
            <a:r>
              <a:rPr lang="en-GB" dirty="0" smtClean="0"/>
              <a:t>Norris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5400" dirty="0"/>
              <a:t>CAST Project Overview</a:t>
            </a:r>
            <a:br>
              <a:rPr lang="en-GB" sz="5400" dirty="0"/>
            </a:br>
            <a:endParaRPr lang="en-GB" sz="3000" b="0" dirty="0">
              <a:ea typeface="+mj-ea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0633" y="7686699"/>
            <a:ext cx="10634399" cy="519458"/>
          </a:xfrm>
        </p:spPr>
        <p:txBody>
          <a:bodyPr/>
          <a:lstStyle/>
          <a:p>
            <a:r>
              <a:rPr lang="en-GB" sz="2800" dirty="0" smtClean="0"/>
              <a:t>EC CAST project symposium, Lyon, 16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– 18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 2018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5856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auto">
          <a:xfrm>
            <a:off x="153454" y="7848333"/>
            <a:ext cx="12691542" cy="16396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174086" name="Group 6"/>
          <p:cNvGrpSpPr>
            <a:grpSpLocks/>
          </p:cNvGrpSpPr>
          <p:nvPr/>
        </p:nvGrpSpPr>
        <p:grpSpPr bwMode="auto">
          <a:xfrm>
            <a:off x="0" y="9323141"/>
            <a:ext cx="12998450" cy="433634"/>
            <a:chOff x="0" y="2832"/>
            <a:chExt cx="5760" cy="192"/>
          </a:xfrm>
        </p:grpSpPr>
        <p:sp>
          <p:nvSpPr>
            <p:cNvPr id="3157" name="Rectangle 7"/>
            <p:cNvSpPr>
              <a:spLocks noChangeArrowheads="1"/>
            </p:cNvSpPr>
            <p:nvPr/>
          </p:nvSpPr>
          <p:spPr bwMode="auto">
            <a:xfrm>
              <a:off x="0" y="2832"/>
              <a:ext cx="2016" cy="192"/>
            </a:xfrm>
            <a:prstGeom prst="rect">
              <a:avLst/>
            </a:prstGeom>
            <a:gradFill rotWithShape="0">
              <a:gsLst>
                <a:gs pos="0">
                  <a:srgbClr val="FF00FF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8" name="Rectangle 8"/>
            <p:cNvSpPr>
              <a:spLocks noChangeArrowheads="1"/>
            </p:cNvSpPr>
            <p:nvPr/>
          </p:nvSpPr>
          <p:spPr bwMode="auto">
            <a:xfrm>
              <a:off x="2016" y="2832"/>
              <a:ext cx="3744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174089" name="Group 9"/>
          <p:cNvGrpSpPr>
            <a:grpSpLocks/>
          </p:cNvGrpSpPr>
          <p:nvPr/>
        </p:nvGrpSpPr>
        <p:grpSpPr bwMode="auto">
          <a:xfrm>
            <a:off x="0" y="9323141"/>
            <a:ext cx="12998450" cy="433634"/>
            <a:chOff x="0" y="3120"/>
            <a:chExt cx="5760" cy="192"/>
          </a:xfrm>
        </p:grpSpPr>
        <p:sp>
          <p:nvSpPr>
            <p:cNvPr id="3154" name="Rectangle 10"/>
            <p:cNvSpPr>
              <a:spLocks noChangeArrowheads="1"/>
            </p:cNvSpPr>
            <p:nvPr/>
          </p:nvSpPr>
          <p:spPr bwMode="auto">
            <a:xfrm>
              <a:off x="960" y="3120"/>
              <a:ext cx="2208" cy="192"/>
            </a:xfrm>
            <a:prstGeom prst="rect">
              <a:avLst/>
            </a:prstGeom>
            <a:gradFill rotWithShape="0">
              <a:gsLst>
                <a:gs pos="0">
                  <a:srgbClr val="FF0066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5" name="Rectangle 11"/>
            <p:cNvSpPr>
              <a:spLocks noChangeArrowheads="1"/>
            </p:cNvSpPr>
            <p:nvPr/>
          </p:nvSpPr>
          <p:spPr bwMode="auto">
            <a:xfrm>
              <a:off x="3168" y="3120"/>
              <a:ext cx="2592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6" name="Rectangle 12"/>
            <p:cNvSpPr>
              <a:spLocks noChangeArrowheads="1"/>
            </p:cNvSpPr>
            <p:nvPr/>
          </p:nvSpPr>
          <p:spPr bwMode="auto">
            <a:xfrm>
              <a:off x="0" y="3120"/>
              <a:ext cx="960" cy="192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6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174093" name="Group 13"/>
          <p:cNvGrpSpPr>
            <a:grpSpLocks/>
          </p:cNvGrpSpPr>
          <p:nvPr/>
        </p:nvGrpSpPr>
        <p:grpSpPr bwMode="auto">
          <a:xfrm>
            <a:off x="0" y="9323141"/>
            <a:ext cx="12998450" cy="433634"/>
            <a:chOff x="0" y="3408"/>
            <a:chExt cx="5760" cy="192"/>
          </a:xfrm>
        </p:grpSpPr>
        <p:sp>
          <p:nvSpPr>
            <p:cNvPr id="3150" name="Rectangle 14"/>
            <p:cNvSpPr>
              <a:spLocks noChangeArrowheads="1"/>
            </p:cNvSpPr>
            <p:nvPr/>
          </p:nvSpPr>
          <p:spPr bwMode="auto">
            <a:xfrm>
              <a:off x="2832" y="3408"/>
              <a:ext cx="1872" cy="192"/>
            </a:xfrm>
            <a:prstGeom prst="rect">
              <a:avLst/>
            </a:prstGeom>
            <a:gradFill rotWithShape="0">
              <a:gsLst>
                <a:gs pos="0">
                  <a:srgbClr val="FF9933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1" name="Rectangle 15"/>
            <p:cNvSpPr>
              <a:spLocks noChangeArrowheads="1"/>
            </p:cNvSpPr>
            <p:nvPr/>
          </p:nvSpPr>
          <p:spPr bwMode="auto">
            <a:xfrm>
              <a:off x="1056" y="3408"/>
              <a:ext cx="1776" cy="192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9933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2" name="Rectangle 16"/>
            <p:cNvSpPr>
              <a:spLocks noChangeArrowheads="1"/>
            </p:cNvSpPr>
            <p:nvPr/>
          </p:nvSpPr>
          <p:spPr bwMode="auto">
            <a:xfrm>
              <a:off x="0" y="3408"/>
              <a:ext cx="1056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53" name="Rectangle 17"/>
            <p:cNvSpPr>
              <a:spLocks noChangeArrowheads="1"/>
            </p:cNvSpPr>
            <p:nvPr/>
          </p:nvSpPr>
          <p:spPr bwMode="auto">
            <a:xfrm>
              <a:off x="4704" y="3408"/>
              <a:ext cx="1056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4098" name="Text Box 18"/>
          <p:cNvSpPr txBox="1">
            <a:spLocks noChangeArrowheads="1"/>
          </p:cNvSpPr>
          <p:nvPr/>
        </p:nvSpPr>
        <p:spPr bwMode="auto">
          <a:xfrm>
            <a:off x="4982739" y="650452"/>
            <a:ext cx="3032972" cy="65045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FontTx/>
              <a:buNone/>
            </a:pPr>
            <a:r>
              <a:rPr lang="en-GB" altLang="en-US" sz="3400">
                <a:solidFill>
                  <a:srgbClr val="00FF00"/>
                </a:solidFill>
              </a:rPr>
              <a:t>What goes in?</a:t>
            </a:r>
            <a:endParaRPr lang="en-GB" altLang="en-US" sz="3400"/>
          </a:p>
        </p:txBody>
      </p:sp>
      <p:sp>
        <p:nvSpPr>
          <p:cNvPr id="174099" name="Text Box 19"/>
          <p:cNvSpPr txBox="1">
            <a:spLocks noChangeArrowheads="1"/>
          </p:cNvSpPr>
          <p:nvPr/>
        </p:nvSpPr>
        <p:spPr bwMode="auto">
          <a:xfrm>
            <a:off x="2924652" y="650452"/>
            <a:ext cx="7153661" cy="65045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FontTx/>
              <a:buNone/>
            </a:pPr>
            <a:r>
              <a:rPr lang="en-GB" altLang="en-US" sz="3400">
                <a:solidFill>
                  <a:srgbClr val="00FF00"/>
                </a:solidFill>
              </a:rPr>
              <a:t>How well is it kept in the repository?</a:t>
            </a:r>
            <a:endParaRPr lang="en-GB" altLang="en-US" sz="3400"/>
          </a:p>
        </p:txBody>
      </p:sp>
      <p:sp>
        <p:nvSpPr>
          <p:cNvPr id="174100" name="Rectangle 20" descr="White marble"/>
          <p:cNvSpPr>
            <a:spLocks noChangeArrowheads="1"/>
          </p:cNvSpPr>
          <p:nvPr/>
        </p:nvSpPr>
        <p:spPr bwMode="auto">
          <a:xfrm>
            <a:off x="0" y="0"/>
            <a:ext cx="12998450" cy="9323141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endParaRPr lang="en-US" altLang="en-US" sz="3400"/>
          </a:p>
        </p:txBody>
      </p:sp>
      <p:sp>
        <p:nvSpPr>
          <p:cNvPr id="174101" name="Rectangle 21" descr="Stationery"/>
          <p:cNvSpPr>
            <a:spLocks noChangeArrowheads="1"/>
          </p:cNvSpPr>
          <p:nvPr/>
        </p:nvSpPr>
        <p:spPr bwMode="auto">
          <a:xfrm>
            <a:off x="3466254" y="5312022"/>
            <a:ext cx="6065943" cy="2276581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 anchor="ctr"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174102" name="Group 22"/>
          <p:cNvGrpSpPr>
            <a:grpSpLocks/>
          </p:cNvGrpSpPr>
          <p:nvPr/>
        </p:nvGrpSpPr>
        <p:grpSpPr bwMode="auto">
          <a:xfrm>
            <a:off x="5091060" y="5420430"/>
            <a:ext cx="2816331" cy="2059764"/>
            <a:chOff x="2256" y="2400"/>
            <a:chExt cx="1248" cy="912"/>
          </a:xfrm>
        </p:grpSpPr>
        <p:grpSp>
          <p:nvGrpSpPr>
            <p:cNvPr id="3144" name="Group 23"/>
            <p:cNvGrpSpPr>
              <a:grpSpLocks/>
            </p:cNvGrpSpPr>
            <p:nvPr/>
          </p:nvGrpSpPr>
          <p:grpSpPr bwMode="auto">
            <a:xfrm>
              <a:off x="2928" y="2400"/>
              <a:ext cx="576" cy="912"/>
              <a:chOff x="2928" y="2400"/>
              <a:chExt cx="576" cy="912"/>
            </a:xfrm>
          </p:grpSpPr>
          <p:sp>
            <p:nvSpPr>
              <p:cNvPr id="3148" name="Rectangle 24"/>
              <p:cNvSpPr>
                <a:spLocks noChangeArrowheads="1"/>
              </p:cNvSpPr>
              <p:nvPr/>
            </p:nvSpPr>
            <p:spPr bwMode="auto">
              <a:xfrm>
                <a:off x="3072" y="2400"/>
                <a:ext cx="288" cy="48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74105" name="Rectangle 25"/>
              <p:cNvSpPr>
                <a:spLocks noChangeArrowheads="1"/>
              </p:cNvSpPr>
              <p:nvPr/>
            </p:nvSpPr>
            <p:spPr bwMode="auto">
              <a:xfrm>
                <a:off x="2928" y="2448"/>
                <a:ext cx="576" cy="864"/>
              </a:xfrm>
              <a:prstGeom prst="rect">
                <a:avLst/>
              </a:prstGeom>
              <a:gradFill rotWithShape="0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>
                  <a:lnSpc>
                    <a:spcPct val="100000"/>
                  </a:lnSpc>
                  <a:buFontTx/>
                  <a:buNone/>
                  <a:defRPr/>
                </a:pPr>
                <a:endParaRPr lang="en-US" altLang="en-US" sz="3400"/>
              </a:p>
            </p:txBody>
          </p:sp>
        </p:grpSp>
        <p:grpSp>
          <p:nvGrpSpPr>
            <p:cNvPr id="3145" name="Group 26"/>
            <p:cNvGrpSpPr>
              <a:grpSpLocks/>
            </p:cNvGrpSpPr>
            <p:nvPr/>
          </p:nvGrpSpPr>
          <p:grpSpPr bwMode="auto">
            <a:xfrm>
              <a:off x="2256" y="2400"/>
              <a:ext cx="576" cy="912"/>
              <a:chOff x="2928" y="2400"/>
              <a:chExt cx="576" cy="912"/>
            </a:xfrm>
          </p:grpSpPr>
          <p:sp>
            <p:nvSpPr>
              <p:cNvPr id="3146" name="Rectangle 27"/>
              <p:cNvSpPr>
                <a:spLocks noChangeArrowheads="1"/>
              </p:cNvSpPr>
              <p:nvPr/>
            </p:nvSpPr>
            <p:spPr bwMode="auto">
              <a:xfrm>
                <a:off x="3072" y="2400"/>
                <a:ext cx="288" cy="48"/>
              </a:xfrm>
              <a:prstGeom prst="rect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har char="_"/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74108" name="Rectangle 28"/>
              <p:cNvSpPr>
                <a:spLocks noChangeArrowheads="1"/>
              </p:cNvSpPr>
              <p:nvPr/>
            </p:nvSpPr>
            <p:spPr bwMode="auto">
              <a:xfrm>
                <a:off x="2928" y="2448"/>
                <a:ext cx="576" cy="864"/>
              </a:xfrm>
              <a:prstGeom prst="rect">
                <a:avLst/>
              </a:prstGeom>
              <a:gradFill rotWithShape="0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>
                  <a:lnSpc>
                    <a:spcPct val="100000"/>
                  </a:lnSpc>
                  <a:buFontTx/>
                  <a:buNone/>
                  <a:defRPr/>
                </a:pPr>
                <a:endParaRPr lang="en-US" altLang="en-US" sz="3400"/>
              </a:p>
            </p:txBody>
          </p:sp>
        </p:grpSp>
      </p:grpSp>
      <p:grpSp>
        <p:nvGrpSpPr>
          <p:cNvPr id="174109" name="Group 29"/>
          <p:cNvGrpSpPr>
            <a:grpSpLocks/>
          </p:cNvGrpSpPr>
          <p:nvPr/>
        </p:nvGrpSpPr>
        <p:grpSpPr bwMode="auto">
          <a:xfrm>
            <a:off x="5199380" y="5745656"/>
            <a:ext cx="1083204" cy="1517721"/>
            <a:chOff x="2304" y="2544"/>
            <a:chExt cx="480" cy="672"/>
          </a:xfrm>
        </p:grpSpPr>
        <p:sp>
          <p:nvSpPr>
            <p:cNvPr id="3142" name="Rectangle 30" descr="Brown marble"/>
            <p:cNvSpPr>
              <a:spLocks noChangeArrowheads="1"/>
            </p:cNvSpPr>
            <p:nvPr/>
          </p:nvSpPr>
          <p:spPr bwMode="auto">
            <a:xfrm>
              <a:off x="2304" y="2544"/>
              <a:ext cx="480" cy="672"/>
            </a:xfrm>
            <a:prstGeom prst="rect">
              <a:avLst/>
            </a:prstGeom>
            <a:blipFill dpi="0" rotWithShape="0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43" name="Text Box 31"/>
            <p:cNvSpPr txBox="1">
              <a:spLocks noChangeArrowheads="1"/>
            </p:cNvSpPr>
            <p:nvPr/>
          </p:nvSpPr>
          <p:spPr bwMode="auto">
            <a:xfrm>
              <a:off x="2304" y="2592"/>
              <a:ext cx="480" cy="2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1700" b="1">
                  <a:solidFill>
                    <a:schemeClr val="bg1"/>
                  </a:solidFill>
                </a:rPr>
                <a:t>Waste form</a:t>
              </a:r>
              <a:endParaRPr lang="en-GB" altLang="en-US" sz="3400">
                <a:solidFill>
                  <a:schemeClr val="bg1"/>
                </a:solidFill>
              </a:endParaRPr>
            </a:p>
          </p:txBody>
        </p:sp>
      </p:grpSp>
      <p:sp>
        <p:nvSpPr>
          <p:cNvPr id="174112" name="Text Box 32"/>
          <p:cNvSpPr txBox="1">
            <a:spLocks noChangeArrowheads="1"/>
          </p:cNvSpPr>
          <p:nvPr/>
        </p:nvSpPr>
        <p:spPr bwMode="auto">
          <a:xfrm>
            <a:off x="5091060" y="6938151"/>
            <a:ext cx="1299845" cy="39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>
                <a:solidFill>
                  <a:schemeClr val="bg1"/>
                </a:solidFill>
              </a:rPr>
              <a:t>Inventory</a:t>
            </a:r>
            <a:endParaRPr lang="en-GB" altLang="en-US" sz="3400">
              <a:solidFill>
                <a:schemeClr val="bg1"/>
              </a:solidFill>
            </a:endParaRPr>
          </a:p>
        </p:txBody>
      </p:sp>
      <p:sp>
        <p:nvSpPr>
          <p:cNvPr id="174113" name="Text Box 33"/>
          <p:cNvSpPr txBox="1">
            <a:spLocks noChangeArrowheads="1"/>
          </p:cNvSpPr>
          <p:nvPr/>
        </p:nvSpPr>
        <p:spPr bwMode="auto">
          <a:xfrm>
            <a:off x="6390904" y="6829742"/>
            <a:ext cx="1733127" cy="65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 dirty="0">
                <a:solidFill>
                  <a:schemeClr val="bg1"/>
                </a:solidFill>
              </a:rPr>
              <a:t>Waste Package</a:t>
            </a:r>
            <a:endParaRPr lang="en-GB" altLang="en-US" sz="3400" dirty="0">
              <a:solidFill>
                <a:schemeClr val="bg1"/>
              </a:solidFill>
            </a:endParaRPr>
          </a:p>
        </p:txBody>
      </p:sp>
      <p:sp>
        <p:nvSpPr>
          <p:cNvPr id="174114" name="Text Box 34"/>
          <p:cNvSpPr txBox="1">
            <a:spLocks noChangeArrowheads="1"/>
          </p:cNvSpPr>
          <p:nvPr/>
        </p:nvSpPr>
        <p:spPr bwMode="auto">
          <a:xfrm>
            <a:off x="6390904" y="5528839"/>
            <a:ext cx="1733127" cy="65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 dirty="0">
                <a:solidFill>
                  <a:schemeClr val="bg1"/>
                </a:solidFill>
              </a:rPr>
              <a:t>Physical barrier</a:t>
            </a:r>
            <a:endParaRPr lang="en-GB" altLang="en-US" sz="3400" dirty="0"/>
          </a:p>
        </p:txBody>
      </p:sp>
      <p:sp>
        <p:nvSpPr>
          <p:cNvPr id="174115" name="Text Box 35"/>
          <p:cNvSpPr txBox="1">
            <a:spLocks noChangeArrowheads="1"/>
          </p:cNvSpPr>
          <p:nvPr/>
        </p:nvSpPr>
        <p:spPr bwMode="auto">
          <a:xfrm>
            <a:off x="8015711" y="5420430"/>
            <a:ext cx="1408165" cy="65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 dirty="0"/>
              <a:t>Chemical barrier</a:t>
            </a:r>
            <a:endParaRPr lang="en-GB" altLang="en-US" sz="3400" dirty="0"/>
          </a:p>
        </p:txBody>
      </p:sp>
      <p:sp>
        <p:nvSpPr>
          <p:cNvPr id="174116" name="Text Box 36"/>
          <p:cNvSpPr txBox="1">
            <a:spLocks noChangeArrowheads="1"/>
          </p:cNvSpPr>
          <p:nvPr/>
        </p:nvSpPr>
        <p:spPr bwMode="auto">
          <a:xfrm>
            <a:off x="7907390" y="6287700"/>
            <a:ext cx="1733127" cy="39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/>
              <a:t>Solubility</a:t>
            </a:r>
            <a:endParaRPr lang="en-GB" altLang="en-US" sz="3400"/>
          </a:p>
        </p:txBody>
      </p:sp>
      <p:sp>
        <p:nvSpPr>
          <p:cNvPr id="174117" name="Text Box 37"/>
          <p:cNvSpPr txBox="1">
            <a:spLocks noChangeArrowheads="1"/>
          </p:cNvSpPr>
          <p:nvPr/>
        </p:nvSpPr>
        <p:spPr bwMode="auto">
          <a:xfrm>
            <a:off x="7907390" y="6938151"/>
            <a:ext cx="1733127" cy="39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/>
              <a:t>Sorption</a:t>
            </a:r>
            <a:endParaRPr lang="en-GB" altLang="en-US" sz="3400"/>
          </a:p>
        </p:txBody>
      </p:sp>
      <p:sp>
        <p:nvSpPr>
          <p:cNvPr id="174118" name="Text Box 38"/>
          <p:cNvSpPr txBox="1">
            <a:spLocks noChangeArrowheads="1"/>
          </p:cNvSpPr>
          <p:nvPr/>
        </p:nvSpPr>
        <p:spPr bwMode="auto">
          <a:xfrm>
            <a:off x="3466253" y="5528839"/>
            <a:ext cx="1733127" cy="65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/>
              <a:t>Mechanical stability</a:t>
            </a:r>
            <a:endParaRPr lang="en-GB" altLang="en-US" sz="3400"/>
          </a:p>
        </p:txBody>
      </p:sp>
      <p:sp>
        <p:nvSpPr>
          <p:cNvPr id="174119" name="Text Box 39"/>
          <p:cNvSpPr txBox="1">
            <a:spLocks noChangeArrowheads="1"/>
          </p:cNvSpPr>
          <p:nvPr/>
        </p:nvSpPr>
        <p:spPr bwMode="auto">
          <a:xfrm>
            <a:off x="3466253" y="6938151"/>
            <a:ext cx="1733127" cy="39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1700" b="1"/>
              <a:t>Low flow rate</a:t>
            </a:r>
            <a:endParaRPr lang="en-GB" altLang="en-US" sz="3400"/>
          </a:p>
        </p:txBody>
      </p:sp>
      <p:sp>
        <p:nvSpPr>
          <p:cNvPr id="174120" name="Text Box 40"/>
          <p:cNvSpPr txBox="1">
            <a:spLocks noChangeArrowheads="1"/>
          </p:cNvSpPr>
          <p:nvPr/>
        </p:nvSpPr>
        <p:spPr bwMode="auto">
          <a:xfrm>
            <a:off x="1516486" y="542043"/>
            <a:ext cx="9902291" cy="65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FontTx/>
              <a:buNone/>
            </a:pPr>
            <a:r>
              <a:rPr lang="en-GB" altLang="en-US" sz="3400" dirty="0">
                <a:solidFill>
                  <a:schemeClr val="accent2"/>
                </a:solidFill>
              </a:rPr>
              <a:t>How well does the rock keep it away from people?</a:t>
            </a:r>
            <a:endParaRPr lang="en-GB" altLang="en-US" sz="3400" dirty="0"/>
          </a:p>
        </p:txBody>
      </p:sp>
      <p:grpSp>
        <p:nvGrpSpPr>
          <p:cNvPr id="174121" name="Group 41"/>
          <p:cNvGrpSpPr>
            <a:grpSpLocks/>
          </p:cNvGrpSpPr>
          <p:nvPr/>
        </p:nvGrpSpPr>
        <p:grpSpPr bwMode="auto">
          <a:xfrm>
            <a:off x="0" y="0"/>
            <a:ext cx="12998450" cy="3100939"/>
            <a:chOff x="0" y="0"/>
            <a:chExt cx="5760" cy="1373"/>
          </a:xfrm>
        </p:grpSpPr>
        <p:sp>
          <p:nvSpPr>
            <p:cNvPr id="3131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5760" cy="864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32" name="Text Box 43"/>
            <p:cNvSpPr txBox="1">
              <a:spLocks noChangeArrowheads="1"/>
            </p:cNvSpPr>
            <p:nvPr/>
          </p:nvSpPr>
          <p:spPr bwMode="auto">
            <a:xfrm>
              <a:off x="336" y="288"/>
              <a:ext cx="5088" cy="273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3400">
                  <a:solidFill>
                    <a:srgbClr val="00FF00"/>
                  </a:solidFill>
                </a:rPr>
                <a:t>How harmful is it in the environment?</a:t>
              </a:r>
              <a:endParaRPr lang="en-GB" altLang="en-US" sz="3400"/>
            </a:p>
          </p:txBody>
        </p:sp>
        <p:sp>
          <p:nvSpPr>
            <p:cNvPr id="3133" name="Freeform 44"/>
            <p:cNvSpPr>
              <a:spLocks/>
            </p:cNvSpPr>
            <p:nvPr/>
          </p:nvSpPr>
          <p:spPr bwMode="auto">
            <a:xfrm>
              <a:off x="0" y="835"/>
              <a:ext cx="5747" cy="527"/>
            </a:xfrm>
            <a:custGeom>
              <a:avLst/>
              <a:gdLst>
                <a:gd name="T0" fmla="*/ 0 w 5747"/>
                <a:gd name="T1" fmla="*/ 25 h 527"/>
                <a:gd name="T2" fmla="*/ 195 w 5747"/>
                <a:gd name="T3" fmla="*/ 11 h 527"/>
                <a:gd name="T4" fmla="*/ 586 w 5747"/>
                <a:gd name="T5" fmla="*/ 115 h 527"/>
                <a:gd name="T6" fmla="*/ 954 w 5747"/>
                <a:gd name="T7" fmla="*/ 131 h 527"/>
                <a:gd name="T8" fmla="*/ 1229 w 5747"/>
                <a:gd name="T9" fmla="*/ 155 h 527"/>
                <a:gd name="T10" fmla="*/ 1525 w 5747"/>
                <a:gd name="T11" fmla="*/ 242 h 527"/>
                <a:gd name="T12" fmla="*/ 1937 w 5747"/>
                <a:gd name="T13" fmla="*/ 330 h 527"/>
                <a:gd name="T14" fmla="*/ 2263 w 5747"/>
                <a:gd name="T15" fmla="*/ 369 h 527"/>
                <a:gd name="T16" fmla="*/ 2790 w 5747"/>
                <a:gd name="T17" fmla="*/ 377 h 527"/>
                <a:gd name="T18" fmla="*/ 3094 w 5747"/>
                <a:gd name="T19" fmla="*/ 424 h 527"/>
                <a:gd name="T20" fmla="*/ 3426 w 5747"/>
                <a:gd name="T21" fmla="*/ 527 h 527"/>
                <a:gd name="T22" fmla="*/ 3860 w 5747"/>
                <a:gd name="T23" fmla="*/ 495 h 527"/>
                <a:gd name="T24" fmla="*/ 3969 w 5747"/>
                <a:gd name="T25" fmla="*/ 440 h 527"/>
                <a:gd name="T26" fmla="*/ 4128 w 5747"/>
                <a:gd name="T27" fmla="*/ 424 h 527"/>
                <a:gd name="T28" fmla="*/ 4655 w 5747"/>
                <a:gd name="T29" fmla="*/ 353 h 527"/>
                <a:gd name="T30" fmla="*/ 4872 w 5747"/>
                <a:gd name="T31" fmla="*/ 313 h 527"/>
                <a:gd name="T32" fmla="*/ 5118 w 5747"/>
                <a:gd name="T33" fmla="*/ 227 h 527"/>
                <a:gd name="T34" fmla="*/ 5313 w 5747"/>
                <a:gd name="T35" fmla="*/ 107 h 527"/>
                <a:gd name="T36" fmla="*/ 5660 w 5747"/>
                <a:gd name="T37" fmla="*/ 52 h 527"/>
                <a:gd name="T38" fmla="*/ 5747 w 5747"/>
                <a:gd name="T39" fmla="*/ 20 h 52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747" h="527">
                  <a:moveTo>
                    <a:pt x="0" y="25"/>
                  </a:moveTo>
                  <a:cubicBezTo>
                    <a:pt x="60" y="30"/>
                    <a:pt x="135" y="0"/>
                    <a:pt x="195" y="11"/>
                  </a:cubicBezTo>
                  <a:cubicBezTo>
                    <a:pt x="328" y="34"/>
                    <a:pt x="451" y="104"/>
                    <a:pt x="586" y="115"/>
                  </a:cubicBezTo>
                  <a:cubicBezTo>
                    <a:pt x="708" y="125"/>
                    <a:pt x="831" y="126"/>
                    <a:pt x="954" y="131"/>
                  </a:cubicBezTo>
                  <a:cubicBezTo>
                    <a:pt x="1045" y="142"/>
                    <a:pt x="1138" y="143"/>
                    <a:pt x="1229" y="155"/>
                  </a:cubicBezTo>
                  <a:cubicBezTo>
                    <a:pt x="1326" y="168"/>
                    <a:pt x="1425" y="224"/>
                    <a:pt x="1525" y="242"/>
                  </a:cubicBezTo>
                  <a:cubicBezTo>
                    <a:pt x="1665" y="301"/>
                    <a:pt x="1783" y="309"/>
                    <a:pt x="1937" y="330"/>
                  </a:cubicBezTo>
                  <a:cubicBezTo>
                    <a:pt x="2061" y="347"/>
                    <a:pt x="2131" y="369"/>
                    <a:pt x="2263" y="369"/>
                  </a:cubicBezTo>
                  <a:cubicBezTo>
                    <a:pt x="2853" y="320"/>
                    <a:pt x="2465" y="336"/>
                    <a:pt x="2790" y="377"/>
                  </a:cubicBezTo>
                  <a:cubicBezTo>
                    <a:pt x="2895" y="403"/>
                    <a:pt x="2985" y="417"/>
                    <a:pt x="3094" y="424"/>
                  </a:cubicBezTo>
                  <a:cubicBezTo>
                    <a:pt x="3214" y="478"/>
                    <a:pt x="3296" y="512"/>
                    <a:pt x="3426" y="527"/>
                  </a:cubicBezTo>
                  <a:cubicBezTo>
                    <a:pt x="3574" y="523"/>
                    <a:pt x="3715" y="525"/>
                    <a:pt x="3860" y="495"/>
                  </a:cubicBezTo>
                  <a:cubicBezTo>
                    <a:pt x="3896" y="480"/>
                    <a:pt x="3934" y="452"/>
                    <a:pt x="3969" y="440"/>
                  </a:cubicBezTo>
                  <a:cubicBezTo>
                    <a:pt x="4020" y="423"/>
                    <a:pt x="4075" y="428"/>
                    <a:pt x="4128" y="424"/>
                  </a:cubicBezTo>
                  <a:cubicBezTo>
                    <a:pt x="4301" y="377"/>
                    <a:pt x="4482" y="395"/>
                    <a:pt x="4655" y="353"/>
                  </a:cubicBezTo>
                  <a:cubicBezTo>
                    <a:pt x="4715" y="311"/>
                    <a:pt x="4805" y="318"/>
                    <a:pt x="4872" y="313"/>
                  </a:cubicBezTo>
                  <a:cubicBezTo>
                    <a:pt x="4972" y="297"/>
                    <a:pt x="5030" y="286"/>
                    <a:pt x="5118" y="227"/>
                  </a:cubicBezTo>
                  <a:cubicBezTo>
                    <a:pt x="5185" y="182"/>
                    <a:pt x="5235" y="127"/>
                    <a:pt x="5313" y="107"/>
                  </a:cubicBezTo>
                  <a:cubicBezTo>
                    <a:pt x="5426" y="79"/>
                    <a:pt x="5546" y="77"/>
                    <a:pt x="5660" y="52"/>
                  </a:cubicBezTo>
                  <a:cubicBezTo>
                    <a:pt x="5688" y="46"/>
                    <a:pt x="5726" y="43"/>
                    <a:pt x="5747" y="20"/>
                  </a:cubicBezTo>
                </a:path>
              </a:pathLst>
            </a:custGeom>
            <a:solidFill>
              <a:srgbClr val="CCFFFF"/>
            </a:solidFill>
            <a:ln w="50800">
              <a:solidFill>
                <a:srgbClr val="00FF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4" name="Freeform 45"/>
            <p:cNvSpPr>
              <a:spLocks/>
            </p:cNvSpPr>
            <p:nvPr/>
          </p:nvSpPr>
          <p:spPr bwMode="auto">
            <a:xfrm>
              <a:off x="3063" y="1258"/>
              <a:ext cx="937" cy="115"/>
            </a:xfrm>
            <a:custGeom>
              <a:avLst/>
              <a:gdLst>
                <a:gd name="T0" fmla="*/ 39 w 10975"/>
                <a:gd name="T1" fmla="*/ 5 h 10773"/>
                <a:gd name="T2" fmla="*/ 935 w 10975"/>
                <a:gd name="T3" fmla="*/ 5 h 10773"/>
                <a:gd name="T4" fmla="*/ 845 w 10975"/>
                <a:gd name="T5" fmla="*/ 66 h 10773"/>
                <a:gd name="T6" fmla="*/ 676 w 10975"/>
                <a:gd name="T7" fmla="*/ 101 h 10773"/>
                <a:gd name="T8" fmla="*/ 420 w 10975"/>
                <a:gd name="T9" fmla="*/ 114 h 10773"/>
                <a:gd name="T10" fmla="*/ 185 w 10975"/>
                <a:gd name="T11" fmla="*/ 72 h 10773"/>
                <a:gd name="T12" fmla="*/ 39 w 10975"/>
                <a:gd name="T13" fmla="*/ 5 h 107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975" h="10773">
                  <a:moveTo>
                    <a:pt x="461" y="470"/>
                  </a:moveTo>
                  <a:cubicBezTo>
                    <a:pt x="1978" y="14"/>
                    <a:pt x="9431" y="-311"/>
                    <a:pt x="10950" y="475"/>
                  </a:cubicBezTo>
                  <a:cubicBezTo>
                    <a:pt x="11153" y="4436"/>
                    <a:pt x="10104" y="5936"/>
                    <a:pt x="9902" y="6220"/>
                  </a:cubicBezTo>
                  <a:cubicBezTo>
                    <a:pt x="9510" y="9332"/>
                    <a:pt x="8465" y="8820"/>
                    <a:pt x="7918" y="9481"/>
                  </a:cubicBezTo>
                  <a:cubicBezTo>
                    <a:pt x="7131" y="10133"/>
                    <a:pt x="5879" y="11112"/>
                    <a:pt x="4920" y="10656"/>
                  </a:cubicBezTo>
                  <a:cubicBezTo>
                    <a:pt x="3961" y="10200"/>
                    <a:pt x="2712" y="7399"/>
                    <a:pt x="2166" y="6747"/>
                  </a:cubicBezTo>
                  <a:cubicBezTo>
                    <a:pt x="1423" y="5049"/>
                    <a:pt x="-1003" y="1515"/>
                    <a:pt x="461" y="470"/>
                  </a:cubicBezTo>
                  <a:close/>
                </a:path>
              </a:pathLst>
            </a:cu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aphicFrame>
          <p:nvGraphicFramePr>
            <p:cNvPr id="3135" name="Object 46"/>
            <p:cNvGraphicFramePr>
              <a:graphicFrameLocks noChangeAspect="1"/>
            </p:cNvGraphicFramePr>
            <p:nvPr/>
          </p:nvGraphicFramePr>
          <p:xfrm>
            <a:off x="5040" y="96"/>
            <a:ext cx="626" cy="6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2" name="Clip" r:id="rId7" imgW="994867" imgH="994867" progId="MS_ClipArt_Gallery.2">
                    <p:embed/>
                  </p:oleObj>
                </mc:Choice>
                <mc:Fallback>
                  <p:oleObj name="Clip" r:id="rId7" imgW="994867" imgH="994867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0" y="96"/>
                          <a:ext cx="626" cy="6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36" name="Object 47"/>
            <p:cNvGraphicFramePr>
              <a:graphicFrameLocks noChangeAspect="1"/>
            </p:cNvGraphicFramePr>
            <p:nvPr/>
          </p:nvGraphicFramePr>
          <p:xfrm>
            <a:off x="0" y="624"/>
            <a:ext cx="288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3" name="Clip" r:id="rId9" imgW="4062413" imgH="3452813" progId="MS_ClipArt_Gallery.2">
                    <p:embed/>
                  </p:oleObj>
                </mc:Choice>
                <mc:Fallback>
                  <p:oleObj name="Clip" r:id="rId9" imgW="4062413" imgH="345281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624"/>
                          <a:ext cx="288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37" name="Object 48"/>
            <p:cNvGraphicFramePr>
              <a:graphicFrameLocks noChangeAspect="1"/>
            </p:cNvGraphicFramePr>
            <p:nvPr/>
          </p:nvGraphicFramePr>
          <p:xfrm>
            <a:off x="144" y="624"/>
            <a:ext cx="288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4" name="Clip" r:id="rId11" imgW="4062413" imgH="3452813" progId="MS_ClipArt_Gallery.2">
                    <p:embed/>
                  </p:oleObj>
                </mc:Choice>
                <mc:Fallback>
                  <p:oleObj name="Clip" r:id="rId11" imgW="4062413" imgH="345281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4" y="624"/>
                          <a:ext cx="288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38" name="Object 49"/>
            <p:cNvGraphicFramePr>
              <a:graphicFrameLocks noChangeAspect="1"/>
            </p:cNvGraphicFramePr>
            <p:nvPr/>
          </p:nvGraphicFramePr>
          <p:xfrm>
            <a:off x="288" y="672"/>
            <a:ext cx="288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5" name="Clip" r:id="rId12" imgW="4062413" imgH="3452813" progId="MS_ClipArt_Gallery.2">
                    <p:embed/>
                  </p:oleObj>
                </mc:Choice>
                <mc:Fallback>
                  <p:oleObj name="Clip" r:id="rId12" imgW="4062413" imgH="345281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" y="672"/>
                          <a:ext cx="288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39" name="Object 50"/>
            <p:cNvGraphicFramePr>
              <a:graphicFrameLocks noChangeAspect="1"/>
            </p:cNvGraphicFramePr>
            <p:nvPr/>
          </p:nvGraphicFramePr>
          <p:xfrm>
            <a:off x="576" y="720"/>
            <a:ext cx="288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6" name="Clip" r:id="rId13" imgW="4062413" imgH="3452813" progId="MS_ClipArt_Gallery.2">
                    <p:embed/>
                  </p:oleObj>
                </mc:Choice>
                <mc:Fallback>
                  <p:oleObj name="Clip" r:id="rId13" imgW="4062413" imgH="345281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6" y="720"/>
                          <a:ext cx="288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40" name="Object 51"/>
            <p:cNvGraphicFramePr>
              <a:graphicFrameLocks noChangeAspect="1"/>
            </p:cNvGraphicFramePr>
            <p:nvPr/>
          </p:nvGraphicFramePr>
          <p:xfrm>
            <a:off x="2352" y="960"/>
            <a:ext cx="288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7" name="Clip" r:id="rId14" imgW="4062413" imgH="3452813" progId="MS_ClipArt_Gallery.2">
                    <p:embed/>
                  </p:oleObj>
                </mc:Choice>
                <mc:Fallback>
                  <p:oleObj name="Clip" r:id="rId14" imgW="4062413" imgH="345281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2" y="960"/>
                          <a:ext cx="288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41" name="Object 52"/>
            <p:cNvGraphicFramePr>
              <a:graphicFrameLocks noChangeAspect="1"/>
            </p:cNvGraphicFramePr>
            <p:nvPr/>
          </p:nvGraphicFramePr>
          <p:xfrm>
            <a:off x="2256" y="960"/>
            <a:ext cx="288" cy="2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28" name="Clip" r:id="rId15" imgW="4062413" imgH="3452813" progId="MS_ClipArt_Gallery.2">
                    <p:embed/>
                  </p:oleObj>
                </mc:Choice>
                <mc:Fallback>
                  <p:oleObj name="Clip" r:id="rId15" imgW="4062413" imgH="3452813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56" y="960"/>
                          <a:ext cx="288" cy="24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94" name="Text Box 53"/>
          <p:cNvSpPr txBox="1">
            <a:spLocks noChangeArrowheads="1"/>
          </p:cNvSpPr>
          <p:nvPr/>
        </p:nvSpPr>
        <p:spPr bwMode="auto">
          <a:xfrm>
            <a:off x="2383049" y="3252259"/>
            <a:ext cx="8124031" cy="1693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00000"/>
              </a:lnSpc>
              <a:buFontTx/>
              <a:buNone/>
            </a:pPr>
            <a:r>
              <a:rPr lang="en-GB" altLang="en-US" sz="5100" dirty="0"/>
              <a:t>What are we considering the performance of? </a:t>
            </a:r>
          </a:p>
        </p:txBody>
      </p:sp>
      <p:grpSp>
        <p:nvGrpSpPr>
          <p:cNvPr id="174134" name="Group 54"/>
          <p:cNvGrpSpPr>
            <a:grpSpLocks/>
          </p:cNvGrpSpPr>
          <p:nvPr/>
        </p:nvGrpSpPr>
        <p:grpSpPr bwMode="auto">
          <a:xfrm>
            <a:off x="216641" y="3252259"/>
            <a:ext cx="2220568" cy="5684532"/>
            <a:chOff x="96" y="1440"/>
            <a:chExt cx="984" cy="2349"/>
          </a:xfrm>
        </p:grpSpPr>
        <p:sp>
          <p:nvSpPr>
            <p:cNvPr id="3126" name="Text Box 55"/>
            <p:cNvSpPr txBox="1">
              <a:spLocks noChangeArrowheads="1"/>
            </p:cNvSpPr>
            <p:nvPr/>
          </p:nvSpPr>
          <p:spPr bwMode="auto">
            <a:xfrm>
              <a:off x="96" y="1440"/>
              <a:ext cx="960" cy="6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How does rock affect radionuclide movement?</a:t>
              </a:r>
              <a:endParaRPr lang="en-GB" altLang="en-US" sz="3400" dirty="0"/>
            </a:p>
          </p:txBody>
        </p:sp>
        <p:sp>
          <p:nvSpPr>
            <p:cNvPr id="3127" name="Text Box 56"/>
            <p:cNvSpPr txBox="1">
              <a:spLocks noChangeArrowheads="1"/>
            </p:cNvSpPr>
            <p:nvPr/>
          </p:nvSpPr>
          <p:spPr bwMode="auto">
            <a:xfrm>
              <a:off x="96" y="2117"/>
              <a:ext cx="984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Groundwater movement</a:t>
              </a:r>
              <a:endParaRPr lang="en-GB" altLang="en-US" sz="3400" dirty="0"/>
            </a:p>
          </p:txBody>
        </p:sp>
        <p:sp>
          <p:nvSpPr>
            <p:cNvPr id="3128" name="Text Box 57"/>
            <p:cNvSpPr txBox="1">
              <a:spLocks noChangeArrowheads="1"/>
            </p:cNvSpPr>
            <p:nvPr/>
          </p:nvSpPr>
          <p:spPr bwMode="auto">
            <a:xfrm>
              <a:off x="96" y="2544"/>
              <a:ext cx="960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Rock matrix diffusion</a:t>
              </a:r>
              <a:endParaRPr lang="en-GB" altLang="en-US" sz="3400" dirty="0"/>
            </a:p>
          </p:txBody>
        </p:sp>
        <p:sp>
          <p:nvSpPr>
            <p:cNvPr id="3129" name="Text Box 58"/>
            <p:cNvSpPr txBox="1">
              <a:spLocks noChangeArrowheads="1"/>
            </p:cNvSpPr>
            <p:nvPr/>
          </p:nvSpPr>
          <p:spPr bwMode="auto">
            <a:xfrm>
              <a:off x="96" y="2976"/>
              <a:ext cx="960" cy="1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Sorption</a:t>
              </a:r>
              <a:endParaRPr lang="en-GB" altLang="en-US" sz="3400" dirty="0"/>
            </a:p>
          </p:txBody>
        </p:sp>
        <p:sp>
          <p:nvSpPr>
            <p:cNvPr id="3130" name="Text Box 59"/>
            <p:cNvSpPr txBox="1">
              <a:spLocks noChangeArrowheads="1"/>
            </p:cNvSpPr>
            <p:nvPr/>
          </p:nvSpPr>
          <p:spPr bwMode="auto">
            <a:xfrm>
              <a:off x="96" y="3312"/>
              <a:ext cx="960" cy="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Diffusion and dispersion</a:t>
              </a:r>
              <a:endParaRPr lang="en-GB" altLang="en-US" sz="3400" dirty="0"/>
            </a:p>
          </p:txBody>
        </p:sp>
      </p:grpSp>
      <p:grpSp>
        <p:nvGrpSpPr>
          <p:cNvPr id="174140" name="Group 60"/>
          <p:cNvGrpSpPr>
            <a:grpSpLocks/>
          </p:cNvGrpSpPr>
          <p:nvPr/>
        </p:nvGrpSpPr>
        <p:grpSpPr bwMode="auto">
          <a:xfrm>
            <a:off x="10568011" y="2800555"/>
            <a:ext cx="2383049" cy="5542392"/>
            <a:chOff x="4683" y="1240"/>
            <a:chExt cx="1056" cy="2454"/>
          </a:xfrm>
        </p:grpSpPr>
        <p:sp>
          <p:nvSpPr>
            <p:cNvPr id="3122" name="Text Box 61"/>
            <p:cNvSpPr txBox="1">
              <a:spLocks noChangeArrowheads="1"/>
            </p:cNvSpPr>
            <p:nvPr/>
          </p:nvSpPr>
          <p:spPr bwMode="auto">
            <a:xfrm>
              <a:off x="4683" y="1240"/>
              <a:ext cx="1056" cy="8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Can isolation &amp; containment function of rock be ‘short circuited’?</a:t>
              </a:r>
              <a:endParaRPr lang="en-GB" altLang="en-US" sz="3400" dirty="0"/>
            </a:p>
          </p:txBody>
        </p:sp>
        <p:sp>
          <p:nvSpPr>
            <p:cNvPr id="3123" name="Text Box 62"/>
            <p:cNvSpPr txBox="1">
              <a:spLocks noChangeArrowheads="1"/>
            </p:cNvSpPr>
            <p:nvPr/>
          </p:nvSpPr>
          <p:spPr bwMode="auto">
            <a:xfrm>
              <a:off x="4704" y="2070"/>
              <a:ext cx="988" cy="3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Waste-derived gas</a:t>
              </a:r>
              <a:endParaRPr lang="en-GB" altLang="en-US" sz="3400" dirty="0"/>
            </a:p>
          </p:txBody>
        </p:sp>
        <p:sp>
          <p:nvSpPr>
            <p:cNvPr id="3124" name="Text Box 63"/>
            <p:cNvSpPr txBox="1">
              <a:spLocks noChangeArrowheads="1"/>
            </p:cNvSpPr>
            <p:nvPr/>
          </p:nvSpPr>
          <p:spPr bwMode="auto">
            <a:xfrm>
              <a:off x="4731" y="2473"/>
              <a:ext cx="960" cy="5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Resources / Future human intervention</a:t>
              </a:r>
              <a:endParaRPr lang="en-GB" altLang="en-US" sz="3400" dirty="0"/>
            </a:p>
          </p:txBody>
        </p:sp>
        <p:sp>
          <p:nvSpPr>
            <p:cNvPr id="3125" name="Text Box 64"/>
            <p:cNvSpPr txBox="1">
              <a:spLocks noChangeArrowheads="1"/>
            </p:cNvSpPr>
            <p:nvPr/>
          </p:nvSpPr>
          <p:spPr bwMode="auto">
            <a:xfrm>
              <a:off x="4705" y="3026"/>
              <a:ext cx="960" cy="6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2300" b="1" dirty="0"/>
                <a:t>- Natural processes (tectonic and climatic)</a:t>
              </a:r>
              <a:endParaRPr lang="en-GB" altLang="en-US" sz="3400" dirty="0"/>
            </a:p>
          </p:txBody>
        </p:sp>
      </p:grpSp>
      <p:grpSp>
        <p:nvGrpSpPr>
          <p:cNvPr id="174145" name="Group 65"/>
          <p:cNvGrpSpPr>
            <a:grpSpLocks/>
          </p:cNvGrpSpPr>
          <p:nvPr/>
        </p:nvGrpSpPr>
        <p:grpSpPr bwMode="auto">
          <a:xfrm>
            <a:off x="0" y="0"/>
            <a:ext cx="1841447" cy="1429640"/>
            <a:chOff x="0" y="0"/>
            <a:chExt cx="816" cy="633"/>
          </a:xfrm>
        </p:grpSpPr>
        <p:sp>
          <p:nvSpPr>
            <p:cNvPr id="3120" name="Text Box 66"/>
            <p:cNvSpPr txBox="1">
              <a:spLocks noChangeArrowheads="1"/>
            </p:cNvSpPr>
            <p:nvPr/>
          </p:nvSpPr>
          <p:spPr bwMode="auto">
            <a:xfrm>
              <a:off x="0" y="0"/>
              <a:ext cx="816" cy="2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1700" b="1" dirty="0"/>
                <a:t>How harmful is the dose?</a:t>
              </a:r>
              <a:endParaRPr lang="en-GB" altLang="en-US" sz="3400" dirty="0"/>
            </a:p>
          </p:txBody>
        </p:sp>
        <p:sp>
          <p:nvSpPr>
            <p:cNvPr id="3121" name="Text Box 67"/>
            <p:cNvSpPr txBox="1">
              <a:spLocks noChangeArrowheads="1"/>
            </p:cNvSpPr>
            <p:nvPr/>
          </p:nvSpPr>
          <p:spPr bwMode="auto">
            <a:xfrm>
              <a:off x="48" y="245"/>
              <a:ext cx="768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1700" b="1" dirty="0"/>
                <a:t>Radiotoxicity &amp; chemotoxicity</a:t>
              </a:r>
              <a:endParaRPr lang="en-GB" altLang="en-US" sz="3400" dirty="0"/>
            </a:p>
          </p:txBody>
        </p:sp>
      </p:grpSp>
      <p:grpSp>
        <p:nvGrpSpPr>
          <p:cNvPr id="174148" name="Group 68"/>
          <p:cNvGrpSpPr>
            <a:grpSpLocks/>
          </p:cNvGrpSpPr>
          <p:nvPr/>
        </p:nvGrpSpPr>
        <p:grpSpPr bwMode="auto">
          <a:xfrm>
            <a:off x="2371833" y="1596765"/>
            <a:ext cx="8217765" cy="1138290"/>
            <a:chOff x="2225" y="756"/>
            <a:chExt cx="2274" cy="504"/>
          </a:xfrm>
        </p:grpSpPr>
        <p:sp>
          <p:nvSpPr>
            <p:cNvPr id="3117" name="Text Box 69"/>
            <p:cNvSpPr txBox="1">
              <a:spLocks noChangeArrowheads="1"/>
            </p:cNvSpPr>
            <p:nvPr/>
          </p:nvSpPr>
          <p:spPr bwMode="auto">
            <a:xfrm>
              <a:off x="2225" y="756"/>
              <a:ext cx="796" cy="1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1700" b="1" dirty="0"/>
                <a:t>What routes give a dose?</a:t>
              </a:r>
              <a:endParaRPr lang="en-GB" altLang="en-US" sz="3400" dirty="0"/>
            </a:p>
          </p:txBody>
        </p:sp>
        <p:sp>
          <p:nvSpPr>
            <p:cNvPr id="3118" name="Text Box 70"/>
            <p:cNvSpPr txBox="1">
              <a:spLocks noChangeArrowheads="1"/>
            </p:cNvSpPr>
            <p:nvPr/>
          </p:nvSpPr>
          <p:spPr bwMode="auto">
            <a:xfrm>
              <a:off x="3587" y="756"/>
              <a:ext cx="912" cy="5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1700" b="1" dirty="0"/>
                <a:t>Environmental behaviour, including non-human biota</a:t>
              </a:r>
              <a:endParaRPr lang="en-GB" altLang="en-US" sz="3400" dirty="0"/>
            </a:p>
          </p:txBody>
        </p:sp>
        <p:sp>
          <p:nvSpPr>
            <p:cNvPr id="3119" name="Text Box 71"/>
            <p:cNvSpPr txBox="1">
              <a:spLocks noChangeArrowheads="1"/>
            </p:cNvSpPr>
            <p:nvPr/>
          </p:nvSpPr>
          <p:spPr bwMode="auto">
            <a:xfrm>
              <a:off x="2875" y="756"/>
              <a:ext cx="864" cy="1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lnSpc>
                  <a:spcPct val="100000"/>
                </a:lnSpc>
                <a:buFontTx/>
                <a:buNone/>
              </a:pPr>
              <a:r>
                <a:rPr lang="en-GB" altLang="en-US" sz="1700" b="1" dirty="0"/>
                <a:t>Human uptake</a:t>
              </a:r>
              <a:endParaRPr lang="en-GB" altLang="en-US" sz="3400" dirty="0"/>
            </a:p>
          </p:txBody>
        </p:sp>
      </p:grpSp>
      <p:grpSp>
        <p:nvGrpSpPr>
          <p:cNvPr id="174152" name="Group 72"/>
          <p:cNvGrpSpPr>
            <a:grpSpLocks/>
          </p:cNvGrpSpPr>
          <p:nvPr/>
        </p:nvGrpSpPr>
        <p:grpSpPr bwMode="auto">
          <a:xfrm>
            <a:off x="0" y="9323141"/>
            <a:ext cx="12998450" cy="433634"/>
            <a:chOff x="0" y="4128"/>
            <a:chExt cx="5760" cy="192"/>
          </a:xfrm>
        </p:grpSpPr>
        <p:sp>
          <p:nvSpPr>
            <p:cNvPr id="3114" name="Rectangle 73"/>
            <p:cNvSpPr>
              <a:spLocks noChangeArrowheads="1"/>
            </p:cNvSpPr>
            <p:nvPr/>
          </p:nvSpPr>
          <p:spPr bwMode="auto">
            <a:xfrm>
              <a:off x="4272" y="4128"/>
              <a:ext cx="1488" cy="192"/>
            </a:xfrm>
            <a:prstGeom prst="rect">
              <a:avLst/>
            </a:prstGeom>
            <a:gradFill rotWithShape="0">
              <a:gsLst>
                <a:gs pos="0">
                  <a:srgbClr val="00FF00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15" name="Rectangle 74"/>
            <p:cNvSpPr>
              <a:spLocks noChangeArrowheads="1"/>
            </p:cNvSpPr>
            <p:nvPr/>
          </p:nvSpPr>
          <p:spPr bwMode="auto">
            <a:xfrm>
              <a:off x="1488" y="4128"/>
              <a:ext cx="2784" cy="192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00F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16" name="Rectangle 75"/>
            <p:cNvSpPr>
              <a:spLocks noChangeArrowheads="1"/>
            </p:cNvSpPr>
            <p:nvPr/>
          </p:nvSpPr>
          <p:spPr bwMode="auto">
            <a:xfrm>
              <a:off x="0" y="4128"/>
              <a:ext cx="1488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174156" name="Group 76"/>
          <p:cNvGrpSpPr>
            <a:grpSpLocks/>
          </p:cNvGrpSpPr>
          <p:nvPr/>
        </p:nvGrpSpPr>
        <p:grpSpPr bwMode="auto">
          <a:xfrm>
            <a:off x="0" y="9323141"/>
            <a:ext cx="12998450" cy="433634"/>
            <a:chOff x="0" y="4128"/>
            <a:chExt cx="5760" cy="192"/>
          </a:xfrm>
        </p:grpSpPr>
        <p:sp>
          <p:nvSpPr>
            <p:cNvPr id="3112" name="Rectangle 77"/>
            <p:cNvSpPr>
              <a:spLocks noChangeArrowheads="1"/>
            </p:cNvSpPr>
            <p:nvPr/>
          </p:nvSpPr>
          <p:spPr bwMode="auto">
            <a:xfrm>
              <a:off x="2832" y="4128"/>
              <a:ext cx="2928" cy="192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0066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13" name="Rectangle 78"/>
            <p:cNvSpPr>
              <a:spLocks noChangeArrowheads="1"/>
            </p:cNvSpPr>
            <p:nvPr/>
          </p:nvSpPr>
          <p:spPr bwMode="auto">
            <a:xfrm>
              <a:off x="0" y="4128"/>
              <a:ext cx="2832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4159" name="Text Box 79"/>
          <p:cNvSpPr txBox="1">
            <a:spLocks noChangeArrowheads="1"/>
          </p:cNvSpPr>
          <p:nvPr/>
        </p:nvSpPr>
        <p:spPr bwMode="auto">
          <a:xfrm>
            <a:off x="2816332" y="650452"/>
            <a:ext cx="7363532" cy="650452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  <a:buFontTx/>
              <a:buNone/>
            </a:pPr>
            <a:r>
              <a:rPr lang="en-GB" altLang="en-US" sz="3400"/>
              <a:t>And so on into the far distant future...</a:t>
            </a:r>
          </a:p>
        </p:txBody>
      </p:sp>
      <p:grpSp>
        <p:nvGrpSpPr>
          <p:cNvPr id="3102" name="Group 80"/>
          <p:cNvGrpSpPr>
            <a:grpSpLocks/>
          </p:cNvGrpSpPr>
          <p:nvPr/>
        </p:nvGrpSpPr>
        <p:grpSpPr bwMode="auto">
          <a:xfrm>
            <a:off x="0" y="9323133"/>
            <a:ext cx="12998450" cy="399756"/>
            <a:chOff x="0" y="4128"/>
            <a:chExt cx="5760" cy="177"/>
          </a:xfrm>
        </p:grpSpPr>
        <p:sp>
          <p:nvSpPr>
            <p:cNvPr id="3104" name="Line 81"/>
            <p:cNvSpPr>
              <a:spLocks noChangeShapeType="1"/>
            </p:cNvSpPr>
            <p:nvPr/>
          </p:nvSpPr>
          <p:spPr bwMode="auto">
            <a:xfrm>
              <a:off x="0" y="4128"/>
              <a:ext cx="5760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5" name="Text Box 82"/>
            <p:cNvSpPr txBox="1">
              <a:spLocks noChangeArrowheads="1"/>
            </p:cNvSpPr>
            <p:nvPr/>
          </p:nvSpPr>
          <p:spPr bwMode="auto">
            <a:xfrm>
              <a:off x="4944" y="4128"/>
              <a:ext cx="816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Time (years)</a:t>
              </a:r>
              <a:endParaRPr lang="en-GB" altLang="en-US" sz="3400"/>
            </a:p>
          </p:txBody>
        </p:sp>
        <p:sp>
          <p:nvSpPr>
            <p:cNvPr id="3106" name="Text Box 83"/>
            <p:cNvSpPr txBox="1">
              <a:spLocks noChangeArrowheads="1"/>
            </p:cNvSpPr>
            <p:nvPr/>
          </p:nvSpPr>
          <p:spPr bwMode="auto">
            <a:xfrm>
              <a:off x="0" y="4128"/>
              <a:ext cx="288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0</a:t>
              </a:r>
              <a:endParaRPr lang="en-GB" altLang="en-US" sz="3400"/>
            </a:p>
          </p:txBody>
        </p:sp>
        <p:sp>
          <p:nvSpPr>
            <p:cNvPr id="3107" name="Text Box 84"/>
            <p:cNvSpPr txBox="1">
              <a:spLocks noChangeArrowheads="1"/>
            </p:cNvSpPr>
            <p:nvPr/>
          </p:nvSpPr>
          <p:spPr bwMode="auto">
            <a:xfrm>
              <a:off x="4224" y="4128"/>
              <a:ext cx="576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1 million</a:t>
              </a:r>
              <a:endParaRPr lang="en-GB" altLang="en-US" sz="3400"/>
            </a:p>
          </p:txBody>
        </p:sp>
        <p:sp>
          <p:nvSpPr>
            <p:cNvPr id="3108" name="Text Box 85"/>
            <p:cNvSpPr txBox="1">
              <a:spLocks noChangeArrowheads="1"/>
            </p:cNvSpPr>
            <p:nvPr/>
          </p:nvSpPr>
          <p:spPr bwMode="auto">
            <a:xfrm>
              <a:off x="1728" y="4128"/>
              <a:ext cx="480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1000</a:t>
              </a:r>
              <a:endParaRPr lang="en-GB" altLang="en-US" sz="3400"/>
            </a:p>
          </p:txBody>
        </p:sp>
        <p:sp>
          <p:nvSpPr>
            <p:cNvPr id="3109" name="Text Box 86"/>
            <p:cNvSpPr txBox="1">
              <a:spLocks noChangeArrowheads="1"/>
            </p:cNvSpPr>
            <p:nvPr/>
          </p:nvSpPr>
          <p:spPr bwMode="auto">
            <a:xfrm>
              <a:off x="912" y="4128"/>
              <a:ext cx="336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100</a:t>
              </a:r>
              <a:endParaRPr lang="en-GB" altLang="en-US" sz="3400"/>
            </a:p>
          </p:txBody>
        </p:sp>
        <p:sp>
          <p:nvSpPr>
            <p:cNvPr id="3110" name="Text Box 87"/>
            <p:cNvSpPr txBox="1">
              <a:spLocks noChangeArrowheads="1"/>
            </p:cNvSpPr>
            <p:nvPr/>
          </p:nvSpPr>
          <p:spPr bwMode="auto">
            <a:xfrm>
              <a:off x="2640" y="4128"/>
              <a:ext cx="480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10 000</a:t>
              </a:r>
              <a:endParaRPr lang="en-GB" altLang="en-US" sz="3400"/>
            </a:p>
          </p:txBody>
        </p:sp>
        <p:sp>
          <p:nvSpPr>
            <p:cNvPr id="3111" name="Text Box 88"/>
            <p:cNvSpPr txBox="1">
              <a:spLocks noChangeArrowheads="1"/>
            </p:cNvSpPr>
            <p:nvPr/>
          </p:nvSpPr>
          <p:spPr bwMode="auto">
            <a:xfrm>
              <a:off x="3408" y="4128"/>
              <a:ext cx="576" cy="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har char="_"/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00000"/>
                </a:lnSpc>
                <a:buFontTx/>
                <a:buNone/>
              </a:pPr>
              <a:r>
                <a:rPr lang="en-GB" altLang="en-US" sz="2000" b="1"/>
                <a:t>100 000</a:t>
              </a:r>
              <a:endParaRPr lang="en-GB" altLang="en-US" sz="3400"/>
            </a:p>
          </p:txBody>
        </p:sp>
      </p:grpSp>
      <p:sp>
        <p:nvSpPr>
          <p:cNvPr id="3103" name="TextBox 1"/>
          <p:cNvSpPr txBox="1">
            <a:spLocks noChangeArrowheads="1"/>
          </p:cNvSpPr>
          <p:nvPr/>
        </p:nvSpPr>
        <p:spPr bwMode="auto">
          <a:xfrm>
            <a:off x="11105101" y="8390376"/>
            <a:ext cx="1782774" cy="99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_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en-GB" altLang="en-US" b="1">
                <a:solidFill>
                  <a:srgbClr val="FF0000"/>
                </a:solidFill>
              </a:rPr>
              <a:t>NOT TO SCALE</a:t>
            </a:r>
          </a:p>
        </p:txBody>
      </p:sp>
    </p:spTree>
    <p:extLst>
      <p:ext uri="{BB962C8B-B14F-4D97-AF65-F5344CB8AC3E}">
        <p14:creationId xmlns:p14="http://schemas.microsoft.com/office/powerpoint/2010/main" val="8759575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74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4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4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7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74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4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7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17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7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7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7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8" grpId="0" animBg="1" autoUpdateAnimBg="0"/>
      <p:bldP spid="174099" grpId="0" animBg="1" autoUpdateAnimBg="0"/>
      <p:bldP spid="174100" grpId="0" animBg="1" autoUpdateAnimBg="0"/>
      <p:bldP spid="174101" grpId="0" animBg="1"/>
      <p:bldP spid="174112" grpId="0" autoUpdateAnimBg="0"/>
      <p:bldP spid="174113" grpId="0" autoUpdateAnimBg="0"/>
      <p:bldP spid="174114" grpId="0" autoUpdateAnimBg="0"/>
      <p:bldP spid="174115" grpId="0" autoUpdateAnimBg="0"/>
      <p:bldP spid="174116" grpId="0" autoUpdateAnimBg="0"/>
      <p:bldP spid="174117" grpId="0" autoUpdateAnimBg="0"/>
      <p:bldP spid="174118" grpId="0" autoUpdateAnimBg="0"/>
      <p:bldP spid="174119" grpId="0" autoUpdateAnimBg="0"/>
      <p:bldP spid="174120" grpId="0" autoUpdateAnimBg="0"/>
      <p:bldP spid="17415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928992" cy="1080000"/>
          </a:xfrm>
        </p:spPr>
        <p:txBody>
          <a:bodyPr/>
          <a:lstStyle/>
          <a:p>
            <a:r>
              <a:rPr lang="en-US" sz="3600" dirty="0"/>
              <a:t>Key generation and migration processes affecting the fate of C-14 in the disposal system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29" y="3078187"/>
            <a:ext cx="12457384" cy="489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95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856984" cy="10800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WELCOME to the EC CAST symposium!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9986327" cy="6192688"/>
          </a:xfrm>
        </p:spPr>
        <p:txBody>
          <a:bodyPr/>
          <a:lstStyle/>
          <a:p>
            <a:r>
              <a:rPr lang="en-GB" sz="3200" dirty="0" smtClean="0"/>
              <a:t> The </a:t>
            </a:r>
            <a:r>
              <a:rPr lang="en-GB" sz="3200" dirty="0"/>
              <a:t>EC CAST project (CArbon-14 Source Term) aims to develop understanding of the potential release mechanisms of carbon-14 from radioactive waste materials under conditions relevant to waste packaging and disposal to underground geological disposal facilities. </a:t>
            </a:r>
            <a:endParaRPr lang="en-GB" sz="3200" dirty="0" smtClean="0"/>
          </a:p>
          <a:p>
            <a:r>
              <a:rPr lang="en-GB" sz="3200" dirty="0"/>
              <a:t> </a:t>
            </a:r>
            <a:r>
              <a:rPr lang="en-GB" sz="3200" dirty="0" smtClean="0"/>
              <a:t>The </a:t>
            </a:r>
            <a:r>
              <a:rPr lang="en-GB" sz="3200" dirty="0"/>
              <a:t>project has focused on the release of carbon-14 as dissolved and gaseous species from irradiated metals </a:t>
            </a:r>
            <a:r>
              <a:rPr lang="en-GB" sz="3200" dirty="0" smtClean="0"/>
              <a:t>(</a:t>
            </a:r>
            <a:r>
              <a:rPr lang="en-GB" sz="3200" b="1" dirty="0" smtClean="0">
                <a:solidFill>
                  <a:srgbClr val="FF0000"/>
                </a:solidFill>
              </a:rPr>
              <a:t>WP2</a:t>
            </a:r>
            <a:r>
              <a:rPr lang="en-GB" sz="3200" dirty="0" smtClean="0"/>
              <a:t> steels</a:t>
            </a:r>
            <a:r>
              <a:rPr lang="en-GB" sz="3200" dirty="0"/>
              <a:t>, </a:t>
            </a:r>
            <a:r>
              <a:rPr lang="en-GB" sz="3200" b="1" dirty="0" smtClean="0">
                <a:solidFill>
                  <a:srgbClr val="FF0000"/>
                </a:solidFill>
              </a:rPr>
              <a:t>WP3</a:t>
            </a:r>
            <a:r>
              <a:rPr lang="en-GB" sz="3200" dirty="0" smtClean="0"/>
              <a:t> Zircaloys</a:t>
            </a:r>
            <a:r>
              <a:rPr lang="en-GB" sz="3200" dirty="0"/>
              <a:t>), from ion-exchange </a:t>
            </a:r>
            <a:r>
              <a:rPr lang="en-GB" sz="3200" dirty="0" smtClean="0"/>
              <a:t>materials (</a:t>
            </a:r>
            <a:r>
              <a:rPr lang="en-GB" sz="3200" b="1" dirty="0" smtClean="0">
                <a:solidFill>
                  <a:srgbClr val="FF0000"/>
                </a:solidFill>
              </a:rPr>
              <a:t>WP4</a:t>
            </a:r>
            <a:r>
              <a:rPr lang="en-GB" sz="3200" dirty="0" smtClean="0"/>
              <a:t>) and from irradiated graphite (</a:t>
            </a:r>
            <a:r>
              <a:rPr lang="en-GB" sz="3200" b="1" dirty="0" smtClean="0">
                <a:solidFill>
                  <a:srgbClr val="FF0000"/>
                </a:solidFill>
              </a:rPr>
              <a:t>WP5</a:t>
            </a:r>
            <a:r>
              <a:rPr lang="en-GB" sz="3200" dirty="0" smtClean="0"/>
              <a:t>).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18683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856984" cy="10800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WELCOME to the EC CAST symposium!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10297144" cy="6192688"/>
          </a:xfrm>
        </p:spPr>
        <p:txBody>
          <a:bodyPr/>
          <a:lstStyle/>
          <a:p>
            <a:r>
              <a:rPr lang="en-GB" sz="3200" dirty="0" smtClean="0"/>
              <a:t> The </a:t>
            </a:r>
            <a:r>
              <a:rPr lang="en-GB" sz="3200" dirty="0"/>
              <a:t>CAST consortium has brought together 33 partners with a range of skills and competencies in the management of radioactive wastes containing carbon-14, geological disposal research, safety case development and experimental work on gas generation. </a:t>
            </a:r>
            <a:endParaRPr lang="en-GB" sz="3200" dirty="0" smtClean="0"/>
          </a:p>
          <a:p>
            <a:r>
              <a:rPr lang="en-GB" sz="3200" dirty="0" smtClean="0"/>
              <a:t> The </a:t>
            </a:r>
            <a:r>
              <a:rPr lang="en-GB" sz="3200" dirty="0"/>
              <a:t>consortium consists of national waste management organisations, research institutes, universities and commercial organisations</a:t>
            </a:r>
            <a:r>
              <a:rPr lang="en-GB" sz="3200" dirty="0" smtClean="0"/>
              <a:t>.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l="20588" t="53366" r="22123" b="19309"/>
          <a:stretch/>
        </p:blipFill>
        <p:spPr bwMode="auto">
          <a:xfrm>
            <a:off x="3762921" y="6822603"/>
            <a:ext cx="7848872" cy="2376264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0506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856984" cy="10800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WELCOME to the EC CAST symposium!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10297144" cy="6192688"/>
          </a:xfrm>
        </p:spPr>
        <p:txBody>
          <a:bodyPr/>
          <a:lstStyle/>
          <a:p>
            <a:r>
              <a:rPr lang="en-GB" sz="3200" dirty="0" smtClean="0"/>
              <a:t> Whole-project meetings London (2013), Brussels, (2014), Bucharest (2015) &amp; Lucerne (2016); many work-package meetings</a:t>
            </a:r>
            <a:endParaRPr lang="en-GB" sz="32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77" y="3870275"/>
            <a:ext cx="11642557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9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856984" cy="10800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WELCOME to the EC CAST symposium!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10297144" cy="6192688"/>
          </a:xfrm>
        </p:spPr>
        <p:txBody>
          <a:bodyPr/>
          <a:lstStyle/>
          <a:p>
            <a:r>
              <a:rPr lang="en-GB" sz="3200" dirty="0" smtClean="0"/>
              <a:t> Results from CAST will </a:t>
            </a:r>
            <a:r>
              <a:rPr lang="en-GB" sz="3200" dirty="0"/>
              <a:t>be evaluated in the context of national safety assessments </a:t>
            </a:r>
            <a:r>
              <a:rPr lang="en-GB" sz="3200" dirty="0" smtClean="0"/>
              <a:t>(</a:t>
            </a:r>
            <a:r>
              <a:rPr lang="en-GB" sz="3200" b="1" dirty="0" smtClean="0">
                <a:solidFill>
                  <a:srgbClr val="FF0000"/>
                </a:solidFill>
              </a:rPr>
              <a:t>WP6</a:t>
            </a:r>
            <a:r>
              <a:rPr lang="en-GB" sz="3200" dirty="0" smtClean="0"/>
              <a:t>) and </a:t>
            </a:r>
            <a:r>
              <a:rPr lang="en-GB" sz="3200" dirty="0"/>
              <a:t>disseminated to interested </a:t>
            </a:r>
            <a:r>
              <a:rPr lang="en-GB" sz="3200" dirty="0" smtClean="0"/>
              <a:t>stakeholders (</a:t>
            </a:r>
            <a:r>
              <a:rPr lang="en-GB" sz="3200" b="1" dirty="0" smtClean="0">
                <a:solidFill>
                  <a:srgbClr val="FF0000"/>
                </a:solidFill>
              </a:rPr>
              <a:t>WP7</a:t>
            </a:r>
            <a:r>
              <a:rPr lang="en-GB" sz="3200" dirty="0" smtClean="0"/>
              <a:t>). </a:t>
            </a:r>
          </a:p>
          <a:p>
            <a:r>
              <a:rPr lang="en-GB" sz="3200" dirty="0"/>
              <a:t> </a:t>
            </a:r>
            <a:r>
              <a:rPr lang="en-GB" sz="3200" dirty="0" smtClean="0"/>
              <a:t>The </a:t>
            </a:r>
            <a:r>
              <a:rPr lang="en-GB" sz="3200" dirty="0"/>
              <a:t>new understanding should be of relevance to national safety assessment stakeholders and will also provide an opportunity for training for early career researchers</a:t>
            </a:r>
            <a:r>
              <a:rPr lang="en-GB" sz="3200" dirty="0" smtClean="0"/>
              <a:t>.</a:t>
            </a:r>
          </a:p>
          <a:p>
            <a:r>
              <a:rPr lang="en-GB" sz="3200" dirty="0" smtClean="0"/>
              <a:t> Reports freely available</a:t>
            </a:r>
            <a:r>
              <a:rPr lang="en-GB" sz="3200" dirty="0"/>
              <a:t>: </a:t>
            </a:r>
            <a:r>
              <a:rPr lang="en-GB" sz="3200" dirty="0">
                <a:hlinkClick r:id="rId3"/>
              </a:rPr>
              <a:t>https://www.projectcast.eu</a:t>
            </a:r>
            <a:r>
              <a:rPr lang="en-GB" sz="3200" dirty="0" smtClean="0">
                <a:hlinkClick r:id="rId3"/>
              </a:rPr>
              <a:t>/</a:t>
            </a:r>
            <a:r>
              <a:rPr lang="en-GB" sz="3200" dirty="0" smtClean="0"/>
              <a:t> </a:t>
            </a:r>
          </a:p>
          <a:p>
            <a:r>
              <a:rPr lang="en-GB" sz="3200" dirty="0" smtClean="0"/>
              <a:t> Special edition of Radiocarbon to follow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2275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856984" cy="1080000"/>
          </a:xfrm>
        </p:spPr>
        <p:txBody>
          <a:bodyPr/>
          <a:lstStyle/>
          <a:p>
            <a:r>
              <a:rPr lang="en-GB" sz="3600" dirty="0"/>
              <a:t>Symposium </a:t>
            </a:r>
            <a:r>
              <a:rPr lang="en-GB" sz="3600" dirty="0" smtClean="0"/>
              <a:t>Objectives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10297144" cy="6192688"/>
          </a:xfrm>
        </p:spPr>
        <p:txBody>
          <a:bodyPr/>
          <a:lstStyle/>
          <a:p>
            <a:pPr marL="533400" indent="-533400"/>
            <a:r>
              <a:rPr lang="en-GB" sz="3200" dirty="0" smtClean="0"/>
              <a:t>Disseminate </a:t>
            </a:r>
            <a:r>
              <a:rPr lang="en-GB" sz="3200" dirty="0"/>
              <a:t>the outcomes of the CAST </a:t>
            </a:r>
            <a:r>
              <a:rPr lang="en-GB" sz="3200" dirty="0" smtClean="0"/>
              <a:t>project</a:t>
            </a:r>
          </a:p>
          <a:p>
            <a:pPr marL="533400" indent="-533400"/>
            <a:r>
              <a:rPr lang="en-GB" sz="3200" dirty="0" smtClean="0"/>
              <a:t>Act </a:t>
            </a:r>
            <a:r>
              <a:rPr lang="en-GB" sz="3200" dirty="0"/>
              <a:t>as a forum for related discussion. </a:t>
            </a:r>
            <a:endParaRPr lang="en-GB" sz="3200" dirty="0" smtClean="0"/>
          </a:p>
          <a:p>
            <a:pPr marL="533400" indent="-533400"/>
            <a:r>
              <a:rPr lang="en-GB" sz="3200" dirty="0" smtClean="0"/>
              <a:t>Present relevant research undertaken outside of CAST. </a:t>
            </a:r>
          </a:p>
          <a:p>
            <a:pPr marL="533400" indent="-533400"/>
            <a:r>
              <a:rPr lang="en-GB" sz="3200" dirty="0" smtClean="0"/>
              <a:t>The </a:t>
            </a:r>
            <a:r>
              <a:rPr lang="en-GB" sz="3200" dirty="0"/>
              <a:t>overall intention is to bring together scientists working in this field, both to learn more about the CAST project output, and to discuss the implications of carbon-14 release mechanisms in safety assessments of geological disposal facilities.</a:t>
            </a:r>
          </a:p>
        </p:txBody>
      </p:sp>
    </p:spTree>
    <p:extLst>
      <p:ext uri="{BB962C8B-B14F-4D97-AF65-F5344CB8AC3E}">
        <p14:creationId xmlns:p14="http://schemas.microsoft.com/office/powerpoint/2010/main" val="382275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Symposium Agenda - today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035741"/>
              </p:ext>
            </p:extLst>
          </p:nvPr>
        </p:nvGraphicFramePr>
        <p:xfrm>
          <a:off x="2826817" y="1926059"/>
          <a:ext cx="7344817" cy="6846168"/>
        </p:xfrm>
        <a:graphic>
          <a:graphicData uri="http://schemas.openxmlformats.org/drawingml/2006/table">
            <a:tbl>
              <a:tblPr firstRow="1" firstCol="1" bandRow="1"/>
              <a:tblGrid>
                <a:gridCol w="1448518"/>
                <a:gridCol w="135086"/>
                <a:gridCol w="5761213"/>
              </a:tblGrid>
              <a:tr h="20927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Time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Activity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</a:tr>
              <a:tr h="209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09.00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Welcome &amp; Coffee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09.00 - 09.10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Welcome Speech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Arial"/>
                          <a:ea typeface="Times New Roman"/>
                        </a:rPr>
                        <a:t>Guy Chanfray (IPNL)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09.10 - 09.25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CAST Project Overview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Arial"/>
                          <a:ea typeface="Times New Roman"/>
                        </a:rPr>
                        <a:t>Simon Norris (RWM)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09.25 - 09.30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Information on Guided tour of the Traboules of Lyon.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Arial"/>
                          <a:ea typeface="Times New Roman"/>
                        </a:rPr>
                        <a:t>Nelly Toulhoat (IPNL)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370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09.30 - 10.15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Arial"/>
                          <a:ea typeface="Times New Roman"/>
                        </a:rPr>
                        <a:t>Keynote Speaker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/>
                          <a:ea typeface="Times New Roman"/>
                        </a:rPr>
                        <a:t>Why studying </a:t>
                      </a:r>
                      <a:r>
                        <a:rPr lang="en-GB" sz="1400" baseline="30000" dirty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400" dirty="0">
                          <a:effectLst/>
                          <a:latin typeface="Arial"/>
                          <a:ea typeface="Times New Roman"/>
                        </a:rPr>
                        <a:t>C is important: the context of </a:t>
                      </a:r>
                      <a:r>
                        <a:rPr lang="en-GB" sz="1400" baseline="30000" dirty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400" dirty="0">
                          <a:effectLst/>
                          <a:latin typeface="Arial"/>
                          <a:ea typeface="Times New Roman"/>
                        </a:rPr>
                        <a:t>C with respect to safety assessment development.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400" i="1" dirty="0">
                          <a:effectLst/>
                          <a:latin typeface="Arial"/>
                          <a:ea typeface="Times New Roman"/>
                        </a:rPr>
                        <a:t>Virginie Wasselin Trupin (IRSN) 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09274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Work Package 2 – Steels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10.15 - 10.25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Overview of Main WP2 Outcomes.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Arial"/>
                          <a:ea typeface="Times New Roman"/>
                        </a:rPr>
                        <a:t>Jens Mibus (Nagra)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10.25 - 10.40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Formation and status of </a:t>
                      </a:r>
                      <a:r>
                        <a:rPr lang="en-GB" sz="14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C in activated steel.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Arial"/>
                          <a:ea typeface="Times New Roman"/>
                        </a:rPr>
                        <a:t>Michel Herm (KIT) 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10.40 - 10.55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ea typeface="Times New Roman"/>
                        </a:rPr>
                        <a:t>Analytical Techniques and their application.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Arial"/>
                          <a:ea typeface="Times New Roman"/>
                        </a:rPr>
                        <a:t>Benjamin Cvetkovic (PSI)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1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10.55 - 11.10 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/>
                          <a:ea typeface="Times New Roman"/>
                        </a:rPr>
                        <a:t>Leaching tests and speciation measurements.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i="1" dirty="0">
                          <a:effectLst/>
                          <a:latin typeface="Arial"/>
                          <a:ea typeface="Times New Roman"/>
                        </a:rPr>
                        <a:t>Eva de Visser-Tynova (NRG)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320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Arial"/>
                          <a:ea typeface="Times New Roman"/>
                        </a:rPr>
                        <a:t>11.10 – 11.40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Arial"/>
                          <a:ea typeface="Times New Roman"/>
                        </a:rPr>
                        <a:t>CAST Invited presentation</a:t>
                      </a:r>
                      <a:endParaRPr lang="en-GB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aseline="30000" dirty="0" smtClean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400" dirty="0" smtClean="0">
                          <a:effectLst/>
                          <a:latin typeface="Arial"/>
                          <a:ea typeface="Times New Roman"/>
                        </a:rPr>
                        <a:t>C release from steels: State of the Art from Pre- to Post-CAST.</a:t>
                      </a:r>
                      <a:endParaRPr lang="en-GB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 dirty="0" smtClean="0">
                          <a:effectLst/>
                          <a:latin typeface="Arial"/>
                          <a:ea typeface="Times New Roman"/>
                        </a:rPr>
                        <a:t>Steve Swanton (Wood) </a:t>
                      </a:r>
                      <a:endParaRPr lang="en-GB" sz="14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09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Arial"/>
                          <a:ea typeface="Times New Roman"/>
                        </a:rPr>
                        <a:t>11.40 - 11.55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smtClean="0">
                          <a:effectLst/>
                          <a:latin typeface="Arial"/>
                          <a:ea typeface="Times New Roman"/>
                        </a:rPr>
                        <a:t>Coffee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278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Arial"/>
                          <a:ea typeface="Times New Roman"/>
                        </a:rPr>
                        <a:t>11.55 - 12.40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Arial"/>
                          <a:ea typeface="Times New Roman"/>
                        </a:rPr>
                        <a:t>External Invited presentation </a:t>
                      </a:r>
                      <a:endParaRPr lang="en-GB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Arial"/>
                          <a:ea typeface="Times New Roman"/>
                        </a:rPr>
                        <a:t>Possible Fate of Inorganic </a:t>
                      </a:r>
                      <a:r>
                        <a:rPr lang="en-GB" sz="1400" baseline="30000" dirty="0" smtClean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400" dirty="0" smtClean="0">
                          <a:effectLst/>
                          <a:latin typeface="Arial"/>
                          <a:ea typeface="Times New Roman"/>
                        </a:rPr>
                        <a:t>C Released from Activated Steels under Conditions of a Geological Repository.</a:t>
                      </a:r>
                      <a:endParaRPr lang="en-GB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 dirty="0" smtClean="0">
                          <a:effectLst/>
                          <a:latin typeface="Arial"/>
                          <a:ea typeface="Times New Roman"/>
                        </a:rPr>
                        <a:t>Laurent </a:t>
                      </a:r>
                      <a:r>
                        <a:rPr lang="en-GB" sz="1400" i="1" dirty="0" err="1" smtClean="0">
                          <a:effectLst/>
                          <a:latin typeface="Arial"/>
                          <a:ea typeface="Times New Roman"/>
                        </a:rPr>
                        <a:t>Charlet</a:t>
                      </a:r>
                      <a:r>
                        <a:rPr lang="en-GB" sz="1400" i="1" dirty="0" smtClean="0">
                          <a:effectLst/>
                          <a:latin typeface="Arial"/>
                          <a:ea typeface="Times New Roman"/>
                        </a:rPr>
                        <a:t> (University of Grenoble) 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453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Arial"/>
                          <a:ea typeface="Times New Roman"/>
                        </a:rPr>
                        <a:t>12.40 - 13.00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Arial"/>
                          <a:ea typeface="Times New Roman"/>
                        </a:rPr>
                        <a:t>WP2 Summary and Conclusions.</a:t>
                      </a:r>
                      <a:endParaRPr lang="en-GB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i="1" dirty="0" smtClean="0">
                          <a:effectLst/>
                          <a:latin typeface="Arial"/>
                          <a:ea typeface="Times New Roman"/>
                        </a:rPr>
                        <a:t>Jens Mibus (Nagra)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09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Arial"/>
                          <a:ea typeface="Times New Roman"/>
                        </a:rPr>
                        <a:t>13.00 - 14.00</a:t>
                      </a:r>
                      <a:endParaRPr lang="en-GB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/>
                          <a:ea typeface="Times New Roman"/>
                        </a:rPr>
                        <a:t>Lunch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886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Symposium Agenda - today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12</a:t>
            </a:fld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7839036"/>
              </p:ext>
            </p:extLst>
          </p:nvPr>
        </p:nvGraphicFramePr>
        <p:xfrm>
          <a:off x="2466777" y="2214089"/>
          <a:ext cx="7776863" cy="5666606"/>
        </p:xfrm>
        <a:graphic>
          <a:graphicData uri="http://schemas.openxmlformats.org/drawingml/2006/table">
            <a:tbl>
              <a:tblPr firstRow="1" firstCol="1" bandRow="1"/>
              <a:tblGrid>
                <a:gridCol w="1512168"/>
                <a:gridCol w="6264695"/>
              </a:tblGrid>
              <a:tr h="279245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Work Package 3 – Zircaloy 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787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14.00 - 14.10 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Overview of Main WP3 Outcomes.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Sophia Necib (Andra)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7611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14.10 - 14.25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Calibri"/>
                        </a:rPr>
                        <a:t>CAST Invited presentation 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 baseline="30000">
                          <a:effectLst/>
                          <a:latin typeface="Arial"/>
                          <a:ea typeface="Calibri"/>
                        </a:rPr>
                        <a:t>14</a:t>
                      </a:r>
                      <a:r>
                        <a:rPr lang="en-GB" sz="1600">
                          <a:effectLst/>
                          <a:latin typeface="Arial"/>
                          <a:ea typeface="Calibri"/>
                        </a:rPr>
                        <a:t>C inventory in irradiated Zircaloys.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Calibri"/>
                        </a:rPr>
                        <a:t>Michel Herm (Karlsrhe Institute for Nuclear Waste Disposal)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6083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14.25 - 14.45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Calibri"/>
                        </a:rPr>
                        <a:t>Leaching test and corrosion measurements for irradiated Zr.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Calibri"/>
                        </a:rPr>
                        <a:t>Crina Bucur (RATEN ICN)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63229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14.45 - 15.05 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Calibri"/>
                        </a:rPr>
                        <a:t>Analytical strategy to measure </a:t>
                      </a:r>
                      <a:r>
                        <a:rPr lang="en-GB" sz="1600" baseline="30000">
                          <a:effectLst/>
                          <a:latin typeface="Arial"/>
                          <a:ea typeface="Calibri"/>
                        </a:rPr>
                        <a:t>14</a:t>
                      </a:r>
                      <a:r>
                        <a:rPr lang="en-GB" sz="1600">
                          <a:effectLst/>
                          <a:latin typeface="Arial"/>
                          <a:ea typeface="Calibri"/>
                        </a:rPr>
                        <a:t>C released from irradiated Zr.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Calibri"/>
                        </a:rPr>
                        <a:t>Tomo Suzuki (University of Nantes)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6263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15.05 - 15.25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Calibri"/>
                        </a:rPr>
                        <a:t>Corrosion rate measurements on Zircaloy-4 in alkaline media.</a:t>
                      </a:r>
                      <a:endParaRPr lang="en-GB" sz="16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Sébastien Caes (SCK.CEN)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55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15.25 - 15.45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WP3 Summary and Conclusions.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Sophia Necib (Andra)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2393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15.45 - 16.00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Coffee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459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16.00 - 16.45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External Invited presentation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Corrosion of zirconium alloys and </a:t>
                      </a:r>
                      <a:r>
                        <a:rPr lang="en-GB" sz="16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C release from compacted waste.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Antoine Ambard (EdF)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2393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16.45 - 17.00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Discussion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</a:tr>
              <a:tr h="2393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17.00 - 20.00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POSTER SESSION</a:t>
                      </a: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 (with buffet/drinks)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156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Symposium Agenda - Wednesday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13</a:t>
            </a:fld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1560437"/>
              </p:ext>
            </p:extLst>
          </p:nvPr>
        </p:nvGraphicFramePr>
        <p:xfrm>
          <a:off x="2754809" y="2070075"/>
          <a:ext cx="7416824" cy="6583680"/>
        </p:xfrm>
        <a:graphic>
          <a:graphicData uri="http://schemas.openxmlformats.org/drawingml/2006/table">
            <a:tbl>
              <a:tblPr firstRow="1" firstCol="1" bandRow="1"/>
              <a:tblGrid>
                <a:gridCol w="1977975"/>
                <a:gridCol w="171997"/>
                <a:gridCol w="5266852"/>
              </a:tblGrid>
              <a:tr h="234808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Time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Activity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</a:tr>
              <a:tr h="2348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08.30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Welcome &amp; Coffee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480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Work Package 4 – Ion Exchange Resins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08.45 - 08.55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Overview of Main WP4 Outcomes.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i="1">
                          <a:effectLst/>
                          <a:latin typeface="Arial"/>
                          <a:ea typeface="Times New Roman"/>
                        </a:rPr>
                        <a:t>Pascal Reiller (CEA)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044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08.55 - 09.10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CAST Invited presentation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C Content and Speciation of SIERs from PWR.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i="1">
                          <a:effectLst/>
                          <a:latin typeface="Arial"/>
                          <a:ea typeface="Times New Roman"/>
                        </a:rPr>
                        <a:t>Jerome Comte (CEA-EdF)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044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09.10 - 09.25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External Invited presentation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C Content and Speciation of SIERs from CANDU.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800" i="1">
                          <a:effectLst/>
                          <a:latin typeface="Arial"/>
                          <a:ea typeface="Times New Roman"/>
                        </a:rPr>
                        <a:t>Crina Bucur (RATEN-ICR) 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09.25 - 09.40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C Content and Speciation of SIERs from BWR.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i="1">
                          <a:effectLst/>
                          <a:latin typeface="Arial"/>
                          <a:ea typeface="Times New Roman"/>
                        </a:rPr>
                        <a:t>Andrey Bukaemskiy (FZJ) 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09.40 - 09.55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Evolution of IERs.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i="1">
                          <a:effectLst/>
                          <a:latin typeface="Arial"/>
                          <a:ea typeface="Times New Roman"/>
                        </a:rPr>
                        <a:t>Antonietta Rizzo (ENEA) 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09.55 - 10.10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Arial"/>
                          <a:ea typeface="Times New Roman"/>
                        </a:rPr>
                        <a:t>Cementation of SIERs and Consequences on </a:t>
                      </a:r>
                      <a:r>
                        <a:rPr lang="en-GB" sz="1800" baseline="30000" dirty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800" dirty="0">
                          <a:effectLst/>
                          <a:latin typeface="Arial"/>
                          <a:ea typeface="Times New Roman"/>
                        </a:rPr>
                        <a:t>C mobility.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i="1" dirty="0">
                          <a:effectLst/>
                          <a:latin typeface="Arial"/>
                          <a:ea typeface="Times New Roman"/>
                        </a:rPr>
                        <a:t>Petr Vecernik (UJV)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10.10 - 10.25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Particular view of a WMA.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i="1">
                          <a:effectLst/>
                          <a:latin typeface="Arial"/>
                          <a:ea typeface="Times New Roman"/>
                        </a:rPr>
                        <a:t>Klas K</a:t>
                      </a:r>
                      <a:r>
                        <a:rPr lang="en-GB" sz="1800" i="1">
                          <a:effectLst/>
                          <a:latin typeface="Calibri"/>
                          <a:ea typeface="Times New Roman"/>
                          <a:cs typeface="Calibri"/>
                        </a:rPr>
                        <a:t>ä</a:t>
                      </a:r>
                      <a:r>
                        <a:rPr lang="en-GB" sz="1800" i="1">
                          <a:effectLst/>
                          <a:latin typeface="Arial"/>
                          <a:ea typeface="Times New Roman"/>
                        </a:rPr>
                        <a:t>llstrom (SKB)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48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i="1">
                          <a:effectLst/>
                          <a:highlight>
                            <a:srgbClr val="FFFF00"/>
                          </a:highlight>
                          <a:latin typeface="Arial"/>
                          <a:ea typeface="Times New Roman"/>
                        </a:rPr>
                        <a:t> 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10.25-10.35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Arial"/>
                          <a:ea typeface="Times New Roman"/>
                        </a:rPr>
                        <a:t>WP4 Summary and Conclusions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i="1">
                          <a:effectLst/>
                          <a:latin typeface="Arial"/>
                          <a:ea typeface="Times New Roman"/>
                        </a:rPr>
                        <a:t>Pascal Reiller (CEA)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48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Arial"/>
                          <a:ea typeface="Times New Roman"/>
                        </a:rPr>
                        <a:t>10.35 - 11.00</a:t>
                      </a:r>
                      <a:endParaRPr lang="en-GB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Arial"/>
                          <a:ea typeface="Times New Roman"/>
                        </a:rPr>
                        <a:t>Coffee</a:t>
                      </a:r>
                      <a:endParaRPr lang="en-GB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22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Symposium Agenda - Wednesday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14</a:t>
            </a:fld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7871825"/>
              </p:ext>
            </p:extLst>
          </p:nvPr>
        </p:nvGraphicFramePr>
        <p:xfrm>
          <a:off x="3186857" y="1926065"/>
          <a:ext cx="7056784" cy="6696737"/>
        </p:xfrm>
        <a:graphic>
          <a:graphicData uri="http://schemas.openxmlformats.org/drawingml/2006/table">
            <a:tbl>
              <a:tblPr firstRow="1" firstCol="1" bandRow="1"/>
              <a:tblGrid>
                <a:gridCol w="1299290"/>
                <a:gridCol w="5757494"/>
              </a:tblGrid>
              <a:tr h="19133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Work Package 5 - Graphite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11.00 - 11.10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WP5 - Overview of Main Outcomes.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Simon Norris (RWM)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7653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11.10 - 11.35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Ion irradiation used as surrogate for neutron irradiation to understand nuclear graphite evolution during reactor operation: consequences for long lived radionuclide behaviour.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i="1">
                          <a:effectLst/>
                          <a:latin typeface="Arial"/>
                          <a:ea typeface="Times New Roman"/>
                        </a:rPr>
                        <a:t>Nelly Toulhoat (IPNL)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11.35 - 11.55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C in TRIGA Irradiated Graphite and its Release under Alkaline Conditions.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Crina Bucur</a:t>
                      </a:r>
                      <a:r>
                        <a:rPr lang="en-GB" sz="1200" b="1" i="1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(RATEN ICN)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</a:rPr>
                        <a:t>11.55 - </a:t>
                      </a:r>
                      <a:r>
                        <a:rPr lang="en-GB" sz="1200" b="1" dirty="0" smtClean="0">
                          <a:effectLst/>
                          <a:latin typeface="Arial"/>
                          <a:ea typeface="Times New Roman"/>
                        </a:rPr>
                        <a:t>12.20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Arial"/>
                          <a:ea typeface="Times New Roman"/>
                        </a:rPr>
                        <a:t>Oldbury graphite study for RWM</a:t>
                      </a:r>
                      <a:endParaRPr lang="en-GB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 dirty="0" smtClean="0">
                          <a:effectLst/>
                          <a:latin typeface="Arial"/>
                          <a:ea typeface="Times New Roman"/>
                        </a:rPr>
                        <a:t>Steve Swanton (Wood) 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Arial"/>
                          <a:ea typeface="Times New Roman"/>
                        </a:rPr>
                        <a:t>12.20 </a:t>
                      </a: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</a:rPr>
                        <a:t>- 12.30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Arial"/>
                          <a:ea typeface="Times New Roman"/>
                        </a:rPr>
                        <a:t>WP5 Summary and Conclusions </a:t>
                      </a:r>
                      <a:endParaRPr lang="en-GB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 dirty="0" smtClean="0">
                          <a:effectLst/>
                          <a:latin typeface="Arial"/>
                          <a:ea typeface="Times New Roman"/>
                        </a:rPr>
                        <a:t>Simon Norris (RWM)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191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12.30 - 13.15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Lunch &amp; Poster Session 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13.15 - 13.40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Arial"/>
                          <a:ea typeface="Times New Roman"/>
                        </a:rPr>
                        <a:t>New concept and instruments for </a:t>
                      </a:r>
                      <a:r>
                        <a:rPr lang="en-GB" sz="1200" baseline="30000" dirty="0" smtClean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200" dirty="0" smtClean="0">
                          <a:effectLst/>
                          <a:latin typeface="Arial"/>
                          <a:ea typeface="Times New Roman"/>
                        </a:rPr>
                        <a:t>C measurements in i-graphite.</a:t>
                      </a:r>
                      <a:endParaRPr lang="en-GB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 dirty="0" smtClean="0">
                          <a:effectLst/>
                          <a:latin typeface="Arial"/>
                          <a:ea typeface="Times New Roman"/>
                        </a:rPr>
                        <a:t>Gérard Laurent (Integrated Nuclear Engineering Solutions)</a:t>
                      </a:r>
                      <a:endParaRPr lang="en-GB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19133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Work Package 6 – Safety Case Relevance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74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13.40 - 14.05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Implication of CAST results on safety assessment and safety case: Introduction and focus on disposals in clay formations.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Manuel Capouet (Ondraf/Niras) 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14.05 - 14.30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Implications of the CAST results for the disposal systems crystalline host rocks.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Olli Nummi (Fortum)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14.30 - 14.55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The role of </a:t>
                      </a:r>
                      <a:r>
                        <a:rPr lang="en-GB" sz="12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C for repositories in salt: Integration of the CAST results. 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Andre Rübel (GRS)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191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14.55 - 15.05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Coffee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4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15.05 – 15.30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Assessment of aqueous </a:t>
                      </a:r>
                      <a:r>
                        <a:rPr lang="en-GB" sz="12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C transfer in an Intermediate-Level Waste (ILW) disposal cell.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Jean-Charles Robinet (Andra)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382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15.30 – 15.40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Current position on </a:t>
                      </a:r>
                      <a:r>
                        <a:rPr lang="en-GB" sz="1200" baseline="3000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C in the RWM Environmental Safety Case.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Arial"/>
                          <a:ea typeface="Times New Roman"/>
                        </a:rPr>
                        <a:t>Simon Norris (RWM)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574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15.40 – 16.05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/>
                          <a:ea typeface="Times New Roman"/>
                        </a:rPr>
                        <a:t>An Overview of </a:t>
                      </a:r>
                      <a:r>
                        <a:rPr lang="en-GB" sz="1200" baseline="30000" dirty="0">
                          <a:effectLst/>
                          <a:latin typeface="Arial"/>
                          <a:ea typeface="Times New Roman"/>
                        </a:rPr>
                        <a:t>14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</a:rPr>
                        <a:t>C Treatment in Post-closure Safety Assessment in a Canadian Deep Geologic Repository.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i="1" dirty="0">
                          <a:effectLst/>
                          <a:latin typeface="Arial"/>
                          <a:ea typeface="Times New Roman"/>
                        </a:rPr>
                        <a:t>Helen Leung (NWMO)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191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16.15 – 18.30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</a:rPr>
                        <a:t>Guided tour of the Traboules of Lyon.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1913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/>
                          <a:ea typeface="Times New Roman"/>
                        </a:rPr>
                        <a:t>19.30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/>
                          <a:ea typeface="Times New Roman"/>
                        </a:rPr>
                        <a:t>Conference </a:t>
                      </a:r>
                      <a:r>
                        <a:rPr lang="fr-FR" sz="1200" dirty="0" err="1">
                          <a:effectLst/>
                          <a:latin typeface="Arial"/>
                          <a:ea typeface="Times New Roman"/>
                        </a:rPr>
                        <a:t>Dinner</a:t>
                      </a:r>
                      <a:r>
                        <a:rPr lang="fr-FR" sz="1200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fr-FR" sz="1200" dirty="0" smtClean="0">
                          <a:effectLst/>
                          <a:latin typeface="Arial"/>
                          <a:ea typeface="Times New Roman"/>
                        </a:rPr>
                        <a:t>(</a:t>
                      </a:r>
                      <a:r>
                        <a:rPr lang="fr-FR" sz="1200" dirty="0">
                          <a:effectLst/>
                          <a:latin typeface="Arial"/>
                          <a:ea typeface="Times New Roman"/>
                        </a:rPr>
                        <a:t>Ibis Style Lyon Villeurbanne) 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4804" marR="64804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580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Symposium Agenda - Thursday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600871" y="7682040"/>
            <a:ext cx="722024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GB" altLang="en-US" sz="1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nd</a:t>
            </a:r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CAST Workshop</a:t>
            </a:r>
            <a:endParaRPr kumimoji="0" lang="en-GB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13.00 – 16.00		(</a:t>
            </a:r>
            <a:r>
              <a:rPr kumimoji="0" lang="en-GB" alt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Please note this is not part of CAST Symposium)</a:t>
            </a:r>
            <a:r>
              <a:rPr kumimoji="0" lang="en-GB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397425"/>
              </p:ext>
            </p:extLst>
          </p:nvPr>
        </p:nvGraphicFramePr>
        <p:xfrm>
          <a:off x="2622054" y="2358107"/>
          <a:ext cx="7704856" cy="4876800"/>
        </p:xfrm>
        <a:graphic>
          <a:graphicData uri="http://schemas.openxmlformats.org/drawingml/2006/table">
            <a:tbl>
              <a:tblPr firstRow="1" firstCol="1" bandRow="1"/>
              <a:tblGrid>
                <a:gridCol w="2064168"/>
                <a:gridCol w="179493"/>
                <a:gridCol w="5461195"/>
              </a:tblGrid>
              <a:tr h="238763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Time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solidFill>
                            <a:srgbClr val="FFFFFF"/>
                          </a:solidFill>
                          <a:effectLst/>
                          <a:latin typeface="Arial"/>
                          <a:ea typeface="Times New Roman"/>
                        </a:rPr>
                        <a:t>Activity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9.00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Welcome &amp; Coffee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162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9.15 - 10.00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WP7 Dissemination Overview.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Erika Neeft (Covra) 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162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  <a:ea typeface="Times New Roman"/>
                        </a:rPr>
                        <a:t>10.00 - 10.45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CAST - Expert Review Group Findings.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Irka Hajdas (ETHZ</a:t>
                      </a:r>
                      <a:r>
                        <a:rPr lang="en-GB" sz="1600" i="1" smtClean="0">
                          <a:effectLst/>
                          <a:latin typeface="Arial"/>
                          <a:ea typeface="Times New Roman"/>
                        </a:rPr>
                        <a:t>) &amp; </a:t>
                      </a:r>
                      <a:r>
                        <a:rPr lang="en-GB" sz="1600" i="1">
                          <a:effectLst/>
                          <a:latin typeface="Arial"/>
                          <a:ea typeface="Times New Roman"/>
                        </a:rPr>
                        <a:t>Fraser King (Integrity Corrosion Consulting Ltd) 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87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10.45 - 11.00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/>
                          <a:ea typeface="Times New Roman"/>
                        </a:rPr>
                        <a:t>Coffee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1488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11.00 - 12.00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Panel Session – Implications of CAST Project outcomes on waste management organisations safety assessments.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How could the outputs of CAST be used to inform national programmes?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Feedback on CAST project approach to dissemination: present and longer-term;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Are there any remaining gaps or uncertainties of safety case significance?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600" i="1" dirty="0">
                          <a:effectLst/>
                          <a:latin typeface="Arial"/>
                          <a:ea typeface="Times New Roman"/>
                        </a:rPr>
                        <a:t>Are there opportunities for future collaboration?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387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Arial"/>
                          <a:ea typeface="Times New Roman"/>
                        </a:rPr>
                        <a:t>12.00 - 13.00</a:t>
                      </a:r>
                      <a:endParaRPr lang="en-GB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  <a:ea typeface="Times New Roman"/>
                        </a:rPr>
                        <a:t>Lunch</a:t>
                      </a:r>
                      <a:endParaRPr lang="en-GB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420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Symposium Committee – thank you for your help!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6697" y="2574131"/>
            <a:ext cx="10513168" cy="5976664"/>
          </a:xfrm>
        </p:spPr>
        <p:txBody>
          <a:bodyPr/>
          <a:lstStyle/>
          <a:p>
            <a:pPr marL="533400" indent="-533400"/>
            <a:r>
              <a:rPr lang="en-GB" dirty="0"/>
              <a:t>Simon Norris (RWM – CAST Coordinator and WP5 Leader)</a:t>
            </a:r>
          </a:p>
          <a:p>
            <a:pPr marL="533400" indent="-533400"/>
            <a:r>
              <a:rPr lang="en-GB" dirty="0"/>
              <a:t>Jens Mibus (Nagra – CAST WP2 Leader)</a:t>
            </a:r>
          </a:p>
          <a:p>
            <a:pPr marL="533400" indent="-533400"/>
            <a:r>
              <a:rPr lang="it-IT" dirty="0"/>
              <a:t>Sophia Necib (Andra – CAST WP3 Leader)</a:t>
            </a:r>
            <a:endParaRPr lang="en-GB" dirty="0"/>
          </a:p>
          <a:p>
            <a:pPr marL="533400" indent="-533400"/>
            <a:r>
              <a:rPr lang="en-GB" dirty="0"/>
              <a:t>Pascal </a:t>
            </a:r>
            <a:r>
              <a:rPr lang="en-GB" dirty="0" err="1"/>
              <a:t>Reiller</a:t>
            </a:r>
            <a:r>
              <a:rPr lang="en-GB" dirty="0"/>
              <a:t> (CEA – CAST WP4 Leader)</a:t>
            </a:r>
          </a:p>
          <a:p>
            <a:pPr marL="533400" indent="-533400"/>
            <a:r>
              <a:rPr lang="en-GB" dirty="0"/>
              <a:t>Manuel Capouet (Ondraf/Niras – CAST WP6 Leader)</a:t>
            </a:r>
          </a:p>
          <a:p>
            <a:pPr marL="533400" indent="-533400"/>
            <a:r>
              <a:rPr lang="en-GB" dirty="0"/>
              <a:t>Erika Neeft (</a:t>
            </a:r>
            <a:r>
              <a:rPr lang="en-GB" dirty="0" err="1"/>
              <a:t>Covra</a:t>
            </a:r>
            <a:r>
              <a:rPr lang="en-GB" dirty="0"/>
              <a:t> – CAST WP7 Leader)</a:t>
            </a:r>
          </a:p>
          <a:p>
            <a:pPr marL="533400" indent="-533400"/>
            <a:r>
              <a:rPr lang="en-GB" dirty="0"/>
              <a:t>Fraser King (Integrity Corrosion Consulting, CAST Expert Review Group)</a:t>
            </a:r>
          </a:p>
          <a:p>
            <a:pPr marL="533400" indent="-533400"/>
            <a:r>
              <a:rPr lang="en-GB" dirty="0"/>
              <a:t>Irka Hajdas (ETH, Switzerland, CAST Expert Review Group)</a:t>
            </a:r>
          </a:p>
          <a:p>
            <a:pPr marL="533400" indent="-533400"/>
            <a:r>
              <a:rPr lang="en-GB" dirty="0"/>
              <a:t>Ally Clark </a:t>
            </a:r>
            <a:r>
              <a:rPr lang="en-GB" dirty="0" smtClean="0"/>
              <a:t>&amp; Ellie Scourse (MCM </a:t>
            </a:r>
            <a:r>
              <a:rPr lang="en-GB" dirty="0"/>
              <a:t>Environmental Services Ltd, CAST Coordinator)</a:t>
            </a:r>
          </a:p>
          <a:p>
            <a:pPr marL="533400" indent="-533400"/>
            <a:r>
              <a:rPr lang="en-GB" dirty="0"/>
              <a:t>Nelly Toulhoat (CNRS)</a:t>
            </a:r>
          </a:p>
          <a:p>
            <a:pPr marL="533400" indent="-533400"/>
            <a:r>
              <a:rPr lang="en-GB" dirty="0"/>
              <a:t>Nathalie Moncoffre (IPNL)</a:t>
            </a:r>
          </a:p>
        </p:txBody>
      </p:sp>
    </p:spTree>
    <p:extLst>
      <p:ext uri="{BB962C8B-B14F-4D97-AF65-F5344CB8AC3E}">
        <p14:creationId xmlns:p14="http://schemas.microsoft.com/office/powerpoint/2010/main" val="37206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945" y="1061963"/>
            <a:ext cx="5899030" cy="7704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27307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8865" y="1133971"/>
            <a:ext cx="8340310" cy="1080000"/>
          </a:xfrm>
        </p:spPr>
        <p:txBody>
          <a:bodyPr/>
          <a:lstStyle/>
          <a:p>
            <a:r>
              <a:rPr lang="en-GB" sz="9600" dirty="0" smtClean="0"/>
              <a:t>ENJOY!</a:t>
            </a:r>
            <a:endParaRPr lang="en-GB" sz="9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18</a:t>
            </a:fld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32755" t="9080" r="32718" b="8345"/>
          <a:stretch/>
        </p:blipFill>
        <p:spPr bwMode="auto">
          <a:xfrm>
            <a:off x="1458665" y="2581621"/>
            <a:ext cx="4320480" cy="5976664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62921" y="8694811"/>
            <a:ext cx="50405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“A </a:t>
            </a:r>
            <a:r>
              <a:rPr lang="en-US" dirty="0"/>
              <a:t>total of 16106 people visited this website</a:t>
            </a:r>
            <a:r>
              <a:rPr lang="en-US" dirty="0" smtClean="0"/>
              <a:t>.” 8</a:t>
            </a:r>
            <a:r>
              <a:rPr lang="en-US" baseline="30000" dirty="0" smtClean="0"/>
              <a:t>th</a:t>
            </a:r>
            <a:r>
              <a:rPr lang="en-US" dirty="0" smtClean="0"/>
              <a:t> January 2018</a:t>
            </a:r>
            <a:endParaRPr lang="en-GB" dirty="0"/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31397" t="7948" r="29632" b="459"/>
          <a:stretch/>
        </p:blipFill>
        <p:spPr bwMode="auto">
          <a:xfrm>
            <a:off x="7075289" y="2543273"/>
            <a:ext cx="4320480" cy="59795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2772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Radioactive Waste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Web: </a:t>
            </a:r>
          </a:p>
          <a:p>
            <a:pPr indent="0">
              <a:buNone/>
            </a:pPr>
            <a:r>
              <a:rPr lang="en-GB" dirty="0" smtClean="0">
                <a:hlinkClick r:id="rId3"/>
              </a:rPr>
              <a:t>www.gov.uk/rwm</a:t>
            </a:r>
            <a:endParaRPr lang="en-GB" dirty="0" smtClean="0"/>
          </a:p>
          <a:p>
            <a:endParaRPr lang="en-GB" dirty="0"/>
          </a:p>
          <a:p>
            <a:r>
              <a:rPr lang="en-GB" sz="3200" dirty="0" smtClean="0"/>
              <a:t>Email:</a:t>
            </a:r>
            <a:r>
              <a:rPr lang="en-GB" dirty="0" smtClean="0"/>
              <a:t> </a:t>
            </a:r>
          </a:p>
          <a:p>
            <a:pPr indent="0">
              <a:buNone/>
            </a:pPr>
            <a:r>
              <a:rPr lang="en-GB" dirty="0" smtClean="0">
                <a:hlinkClick r:id="rId4"/>
              </a:rPr>
              <a:t>GDFenquiries@nda.gov.uk</a:t>
            </a:r>
            <a:endParaRPr lang="en-GB" dirty="0"/>
          </a:p>
          <a:p>
            <a:pPr indent="0">
              <a:buNone/>
            </a:pPr>
            <a:r>
              <a:rPr lang="en-GB" dirty="0" smtClean="0">
                <a:hlinkClick r:id="rId5"/>
              </a:rPr>
              <a:t>rwmfeedback@nda.gov.uk</a:t>
            </a:r>
            <a:endParaRPr lang="en-GB" dirty="0" smtClean="0"/>
          </a:p>
          <a:p>
            <a:pPr indent="0">
              <a:buNone/>
            </a:pPr>
            <a:endParaRPr lang="en-GB" dirty="0" smtClean="0"/>
          </a:p>
          <a:p>
            <a:pPr indent="0">
              <a:buNone/>
            </a:pPr>
            <a:endParaRPr lang="en-GB" dirty="0" smtClean="0">
              <a:hlinkClick r:id="rId6"/>
            </a:endParaRPr>
          </a:p>
          <a:p>
            <a:pPr indent="0">
              <a:buNone/>
            </a:pPr>
            <a:r>
              <a:rPr lang="en-GB" dirty="0" smtClean="0">
                <a:hlinkClick r:id="rId6"/>
              </a:rPr>
              <a:t>Simon.Norris@nda.gov.uk</a:t>
            </a:r>
            <a:r>
              <a:rPr lang="en-GB" dirty="0" smtClean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7495200" y="9090001"/>
            <a:ext cx="3600000" cy="360000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11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62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2600</TotalTime>
  <Words>1622</Words>
  <Application>Microsoft Office PowerPoint</Application>
  <PresentationFormat>Custom</PresentationFormat>
  <Paragraphs>293</Paragraphs>
  <Slides>20</Slides>
  <Notes>12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Clip</vt:lpstr>
      <vt:lpstr>PowerPoint Presentation</vt:lpstr>
      <vt:lpstr>PowerPoint Presentation</vt:lpstr>
      <vt:lpstr>      Simon Norris</vt:lpstr>
      <vt:lpstr>PowerPoint Presentation</vt:lpstr>
      <vt:lpstr>Key generation and migration processes affecting the fate of C-14 in the disposal system</vt:lpstr>
      <vt:lpstr>WELCOME to the EC CAST symposium!</vt:lpstr>
      <vt:lpstr>WELCOME to the EC CAST symposium!</vt:lpstr>
      <vt:lpstr>WELCOME to the EC CAST symposium!</vt:lpstr>
      <vt:lpstr>WELCOME to the EC CAST symposium!</vt:lpstr>
      <vt:lpstr>Symposium Objectives</vt:lpstr>
      <vt:lpstr>Symposium Agenda - today</vt:lpstr>
      <vt:lpstr>Symposium Agenda - today</vt:lpstr>
      <vt:lpstr>Symposium Agenda - Wednesday</vt:lpstr>
      <vt:lpstr>Symposium Agenda - Wednesday</vt:lpstr>
      <vt:lpstr>Symposium Agenda - Thursday</vt:lpstr>
      <vt:lpstr>Symposium Committee – thank you for your help!</vt:lpstr>
      <vt:lpstr>PowerPoint Presentation</vt:lpstr>
      <vt:lpstr>ENJOY!</vt:lpstr>
      <vt:lpstr>Radioactive Waste Management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Martin</dc:creator>
  <cp:lastModifiedBy>NORRIS, Simon</cp:lastModifiedBy>
  <cp:revision>216</cp:revision>
  <cp:lastPrinted>2018-01-12T11:47:01Z</cp:lastPrinted>
  <dcterms:created xsi:type="dcterms:W3CDTF">2014-10-22T13:48:35Z</dcterms:created>
  <dcterms:modified xsi:type="dcterms:W3CDTF">2018-01-12T11:47:04Z</dcterms:modified>
</cp:coreProperties>
</file>