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6" r:id="rId2"/>
    <p:sldId id="346" r:id="rId3"/>
    <p:sldId id="345" r:id="rId4"/>
    <p:sldId id="311" r:id="rId5"/>
    <p:sldId id="337" r:id="rId6"/>
    <p:sldId id="362" r:id="rId7"/>
    <p:sldId id="348" r:id="rId8"/>
    <p:sldId id="358" r:id="rId9"/>
    <p:sldId id="353" r:id="rId10"/>
    <p:sldId id="360" r:id="rId11"/>
    <p:sldId id="361" r:id="rId12"/>
    <p:sldId id="359" r:id="rId13"/>
    <p:sldId id="375" r:id="rId14"/>
    <p:sldId id="364" r:id="rId15"/>
    <p:sldId id="363" r:id="rId16"/>
    <p:sldId id="366" r:id="rId17"/>
    <p:sldId id="368" r:id="rId18"/>
    <p:sldId id="378" r:id="rId19"/>
    <p:sldId id="372" r:id="rId20"/>
    <p:sldId id="325" r:id="rId21"/>
    <p:sldId id="349" r:id="rId22"/>
    <p:sldId id="374" r:id="rId23"/>
    <p:sldId id="373" r:id="rId24"/>
    <p:sldId id="377" r:id="rId25"/>
    <p:sldId id="351" r:id="rId26"/>
    <p:sldId id="376" r:id="rId27"/>
    <p:sldId id="369" r:id="rId28"/>
    <p:sldId id="367" r:id="rId29"/>
    <p:sldId id="354" r:id="rId30"/>
    <p:sldId id="355" r:id="rId31"/>
    <p:sldId id="334" r:id="rId32"/>
    <p:sldId id="335" r:id="rId33"/>
    <p:sldId id="305" r:id="rId34"/>
    <p:sldId id="313" r:id="rId35"/>
    <p:sldId id="314" r:id="rId36"/>
    <p:sldId id="321" r:id="rId37"/>
    <p:sldId id="328" r:id="rId38"/>
    <p:sldId id="342" r:id="rId39"/>
    <p:sldId id="329" r:id="rId40"/>
    <p:sldId id="330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32" autoAdjust="0"/>
    <p:restoredTop sz="81586" autoAdjust="0"/>
  </p:normalViewPr>
  <p:slideViewPr>
    <p:cSldViewPr>
      <p:cViewPr varScale="1">
        <p:scale>
          <a:sx n="55" d="100"/>
          <a:sy n="55" d="100"/>
        </p:scale>
        <p:origin x="1552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en Swanton" userId="74925a2b36a134db" providerId="LiveId" clId="{ECA28277-54C8-4EC2-9283-A1E34AC02198}"/>
    <pc:docChg chg="undo custSel addSld modSld sldOrd">
      <pc:chgData name="Stephen Swanton" userId="74925a2b36a134db" providerId="LiveId" clId="{ECA28277-54C8-4EC2-9283-A1E34AC02198}" dt="2018-01-15T17:57:41.267" v="1096"/>
      <pc:docMkLst>
        <pc:docMk/>
      </pc:docMkLst>
      <pc:sldChg chg="ord">
        <pc:chgData name="Stephen Swanton" userId="74925a2b36a134db" providerId="LiveId" clId="{ECA28277-54C8-4EC2-9283-A1E34AC02198}" dt="2018-01-15T17:45:26.209" v="576"/>
        <pc:sldMkLst>
          <pc:docMk/>
          <pc:sldMk cId="0" sldId="306"/>
        </pc:sldMkLst>
      </pc:sldChg>
      <pc:sldChg chg="modNotesTx">
        <pc:chgData name="Stephen Swanton" userId="74925a2b36a134db" providerId="LiveId" clId="{ECA28277-54C8-4EC2-9283-A1E34AC02198}" dt="2018-01-15T09:34:50.240" v="158" actId="20577"/>
        <pc:sldMkLst>
          <pc:docMk/>
          <pc:sldMk cId="0" sldId="311"/>
        </pc:sldMkLst>
      </pc:sldChg>
      <pc:sldChg chg="ord">
        <pc:chgData name="Stephen Swanton" userId="74925a2b36a134db" providerId="LiveId" clId="{ECA28277-54C8-4EC2-9283-A1E34AC02198}" dt="2018-01-15T17:49:24.244" v="659"/>
        <pc:sldMkLst>
          <pc:docMk/>
          <pc:sldMk cId="4237661819" sldId="352"/>
        </pc:sldMkLst>
      </pc:sldChg>
      <pc:sldChg chg="ord">
        <pc:chgData name="Stephen Swanton" userId="74925a2b36a134db" providerId="LiveId" clId="{ECA28277-54C8-4EC2-9283-A1E34AC02198}" dt="2018-01-15T17:57:41.267" v="1096"/>
        <pc:sldMkLst>
          <pc:docMk/>
          <pc:sldMk cId="4103747212" sldId="353"/>
        </pc:sldMkLst>
      </pc:sldChg>
      <pc:sldChg chg="modNotesTx">
        <pc:chgData name="Stephen Swanton" userId="74925a2b36a134db" providerId="LiveId" clId="{ECA28277-54C8-4EC2-9283-A1E34AC02198}" dt="2018-01-15T17:55:42.719" v="1040" actId="20577"/>
        <pc:sldMkLst>
          <pc:docMk/>
          <pc:sldMk cId="2883784936" sldId="354"/>
        </pc:sldMkLst>
      </pc:sldChg>
      <pc:sldChg chg="modNotesTx">
        <pc:chgData name="Stephen Swanton" userId="74925a2b36a134db" providerId="LiveId" clId="{ECA28277-54C8-4EC2-9283-A1E34AC02198}" dt="2018-01-15T09:35:11.783" v="196" actId="20577"/>
        <pc:sldMkLst>
          <pc:docMk/>
          <pc:sldMk cId="3370592959" sldId="356"/>
        </pc:sldMkLst>
      </pc:sldChg>
      <pc:sldChg chg="modSp">
        <pc:chgData name="Stephen Swanton" userId="74925a2b36a134db" providerId="LiveId" clId="{ECA28277-54C8-4EC2-9283-A1E34AC02198}" dt="2018-01-15T09:59:44.730" v="457" actId="15"/>
        <pc:sldMkLst>
          <pc:docMk/>
          <pc:sldMk cId="2550413904" sldId="358"/>
        </pc:sldMkLst>
        <pc:spChg chg="mod">
          <ac:chgData name="Stephen Swanton" userId="74925a2b36a134db" providerId="LiveId" clId="{ECA28277-54C8-4EC2-9283-A1E34AC02198}" dt="2018-01-15T09:59:44.730" v="457" actId="15"/>
          <ac:spMkLst>
            <pc:docMk/>
            <pc:sldMk cId="2550413904" sldId="358"/>
            <ac:spMk id="3" creationId="{00000000-0000-0000-0000-000000000000}"/>
          </ac:spMkLst>
        </pc:spChg>
        <pc:picChg chg="mod">
          <ac:chgData name="Stephen Swanton" userId="74925a2b36a134db" providerId="LiveId" clId="{ECA28277-54C8-4EC2-9283-A1E34AC02198}" dt="2018-01-15T09:59:30.896" v="453" actId="1076"/>
          <ac:picMkLst>
            <pc:docMk/>
            <pc:sldMk cId="2550413904" sldId="358"/>
            <ac:picMk id="5" creationId="{00000000-0000-0000-0000-000000000000}"/>
          </ac:picMkLst>
        </pc:picChg>
        <pc:picChg chg="mod">
          <ac:chgData name="Stephen Swanton" userId="74925a2b36a134db" providerId="LiveId" clId="{ECA28277-54C8-4EC2-9283-A1E34AC02198}" dt="2018-01-15T09:59:34.725" v="454" actId="1076"/>
          <ac:picMkLst>
            <pc:docMk/>
            <pc:sldMk cId="2550413904" sldId="358"/>
            <ac:picMk id="6" creationId="{00000000-0000-0000-0000-000000000000}"/>
          </ac:picMkLst>
        </pc:picChg>
      </pc:sldChg>
      <pc:sldChg chg="modSp ord modNotesTx">
        <pc:chgData name="Stephen Swanton" userId="74925a2b36a134db" providerId="LiveId" clId="{ECA28277-54C8-4EC2-9283-A1E34AC02198}" dt="2018-01-15T10:02:34.388" v="574" actId="6549"/>
        <pc:sldMkLst>
          <pc:docMk/>
          <pc:sldMk cId="1367978872" sldId="363"/>
        </pc:sldMkLst>
        <pc:spChg chg="mod">
          <ac:chgData name="Stephen Swanton" userId="74925a2b36a134db" providerId="LiveId" clId="{ECA28277-54C8-4EC2-9283-A1E34AC02198}" dt="2018-01-15T10:02:34.388" v="574" actId="6549"/>
          <ac:spMkLst>
            <pc:docMk/>
            <pc:sldMk cId="1367978872" sldId="363"/>
            <ac:spMk id="3" creationId="{00000000-0000-0000-0000-000000000000}"/>
          </ac:spMkLst>
        </pc:spChg>
      </pc:sldChg>
      <pc:sldChg chg="modSp add ord">
        <pc:chgData name="Stephen Swanton" userId="74925a2b36a134db" providerId="LiveId" clId="{ECA28277-54C8-4EC2-9283-A1E34AC02198}" dt="2018-01-15T09:53:30.750" v="295" actId="20577"/>
        <pc:sldMkLst>
          <pc:docMk/>
          <pc:sldMk cId="791902273" sldId="364"/>
        </pc:sldMkLst>
        <pc:spChg chg="mod">
          <ac:chgData name="Stephen Swanton" userId="74925a2b36a134db" providerId="LiveId" clId="{ECA28277-54C8-4EC2-9283-A1E34AC02198}" dt="2018-01-15T09:53:30.750" v="295" actId="20577"/>
          <ac:spMkLst>
            <pc:docMk/>
            <pc:sldMk cId="791902273" sldId="364"/>
            <ac:spMk id="36866" creationId="{00000000-0000-0000-0000-000000000000}"/>
          </ac:spMkLst>
        </pc:spChg>
      </pc:sldChg>
      <pc:sldChg chg="modSp add">
        <pc:chgData name="Stephen Swanton" userId="74925a2b36a134db" providerId="LiveId" clId="{ECA28277-54C8-4EC2-9283-A1E34AC02198}" dt="2018-01-15T09:56:27.010" v="407" actId="20577"/>
        <pc:sldMkLst>
          <pc:docMk/>
          <pc:sldMk cId="1389921549" sldId="365"/>
        </pc:sldMkLst>
        <pc:spChg chg="mod">
          <ac:chgData name="Stephen Swanton" userId="74925a2b36a134db" providerId="LiveId" clId="{ECA28277-54C8-4EC2-9283-A1E34AC02198}" dt="2018-01-15T09:56:27.010" v="407" actId="20577"/>
          <ac:spMkLst>
            <pc:docMk/>
            <pc:sldMk cId="1389921549" sldId="365"/>
            <ac:spMk id="3" creationId="{8C8FB8DD-9443-4594-B2C8-5754031365BF}"/>
          </ac:spMkLst>
        </pc:spChg>
      </pc:sldChg>
      <pc:sldChg chg="modSp add ord modNotesTx">
        <pc:chgData name="Stephen Swanton" userId="74925a2b36a134db" providerId="LiveId" clId="{ECA28277-54C8-4EC2-9283-A1E34AC02198}" dt="2018-01-15T17:48:16.402" v="657"/>
        <pc:sldMkLst>
          <pc:docMk/>
          <pc:sldMk cId="1778755358" sldId="366"/>
        </pc:sldMkLst>
        <pc:spChg chg="mod">
          <ac:chgData name="Stephen Swanton" userId="74925a2b36a134db" providerId="LiveId" clId="{ECA28277-54C8-4EC2-9283-A1E34AC02198}" dt="2018-01-15T17:47:12.943" v="597" actId="20577"/>
          <ac:spMkLst>
            <pc:docMk/>
            <pc:sldMk cId="1778755358" sldId="366"/>
            <ac:spMk id="2" creationId="{5F1E1218-E4EF-4360-B58D-EAFC05B12AA7}"/>
          </ac:spMkLst>
        </pc:spChg>
      </pc:sldChg>
      <pc:sldChg chg="modSp add">
        <pc:chgData name="Stephen Swanton" userId="74925a2b36a134db" providerId="LiveId" clId="{ECA28277-54C8-4EC2-9283-A1E34AC02198}" dt="2018-01-15T17:53:14.232" v="763" actId="20577"/>
        <pc:sldMkLst>
          <pc:docMk/>
          <pc:sldMk cId="1223534584" sldId="367"/>
        </pc:sldMkLst>
        <pc:spChg chg="mod">
          <ac:chgData name="Stephen Swanton" userId="74925a2b36a134db" providerId="LiveId" clId="{ECA28277-54C8-4EC2-9283-A1E34AC02198}" dt="2018-01-15T17:52:53.720" v="722" actId="20577"/>
          <ac:spMkLst>
            <pc:docMk/>
            <pc:sldMk cId="1223534584" sldId="367"/>
            <ac:spMk id="2" creationId="{A4B7F821-EB49-4E8E-87A4-C826B565A9FE}"/>
          </ac:spMkLst>
        </pc:spChg>
        <pc:spChg chg="mod">
          <ac:chgData name="Stephen Swanton" userId="74925a2b36a134db" providerId="LiveId" clId="{ECA28277-54C8-4EC2-9283-A1E34AC02198}" dt="2018-01-15T17:53:14.232" v="763" actId="20577"/>
          <ac:spMkLst>
            <pc:docMk/>
            <pc:sldMk cId="1223534584" sldId="367"/>
            <ac:spMk id="3" creationId="{94613AA8-0E2B-461B-9688-A7E1A0ABC8A8}"/>
          </ac:spMkLst>
        </pc:spChg>
      </pc:sldChg>
      <pc:sldChg chg="modSp add">
        <pc:chgData name="Stephen Swanton" userId="74925a2b36a134db" providerId="LiveId" clId="{ECA28277-54C8-4EC2-9283-A1E34AC02198}" dt="2018-01-15T17:51:51.932" v="691" actId="6549"/>
        <pc:sldMkLst>
          <pc:docMk/>
          <pc:sldMk cId="3750642895" sldId="368"/>
        </pc:sldMkLst>
        <pc:spChg chg="mod">
          <ac:chgData name="Stephen Swanton" userId="74925a2b36a134db" providerId="LiveId" clId="{ECA28277-54C8-4EC2-9283-A1E34AC02198}" dt="2018-01-15T17:51:51.932" v="691" actId="6549"/>
          <ac:spMkLst>
            <pc:docMk/>
            <pc:sldMk cId="3750642895" sldId="368"/>
            <ac:spMk id="25602" creationId="{00000000-0000-0000-0000-000000000000}"/>
          </ac:spMkLst>
        </pc:spChg>
      </pc:sldChg>
      <pc:sldChg chg="modSp add">
        <pc:chgData name="Stephen Swanton" userId="74925a2b36a134db" providerId="LiveId" clId="{ECA28277-54C8-4EC2-9283-A1E34AC02198}" dt="2018-01-15T17:56:34.611" v="1093" actId="20577"/>
        <pc:sldMkLst>
          <pc:docMk/>
          <pc:sldMk cId="1380984730" sldId="369"/>
        </pc:sldMkLst>
        <pc:spChg chg="mod">
          <ac:chgData name="Stephen Swanton" userId="74925a2b36a134db" providerId="LiveId" clId="{ECA28277-54C8-4EC2-9283-A1E34AC02198}" dt="2018-01-15T17:56:30.267" v="1079" actId="20577"/>
          <ac:spMkLst>
            <pc:docMk/>
            <pc:sldMk cId="1380984730" sldId="369"/>
            <ac:spMk id="2" creationId="{DC3C53CC-F524-4F1F-BB9D-0DDD82A65FC9}"/>
          </ac:spMkLst>
        </pc:spChg>
        <pc:spChg chg="mod">
          <ac:chgData name="Stephen Swanton" userId="74925a2b36a134db" providerId="LiveId" clId="{ECA28277-54C8-4EC2-9283-A1E34AC02198}" dt="2018-01-15T17:56:34.611" v="1093" actId="20577"/>
          <ac:spMkLst>
            <pc:docMk/>
            <pc:sldMk cId="1380984730" sldId="369"/>
            <ac:spMk id="3" creationId="{ABBC5FA4-6198-4AAA-B84D-F1A9FA513B6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F0B7B66-1F92-4455-9346-2669E53C6E05}" type="datetimeFigureOut">
              <a:rPr lang="en-GB"/>
              <a:pPr>
                <a:defRPr/>
              </a:pPr>
              <a:t>16/01/2018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F49C275-36B0-4D11-B5D2-D48C67A098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3411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437982C-F825-44B9-8D3F-FE54705AF991}" type="datetimeFigureOut">
              <a:rPr lang="en-GB"/>
              <a:pPr>
                <a:defRPr/>
              </a:pPr>
              <a:t>16/01/2018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62F75F1-4C95-4472-9BF2-54215C3B50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2839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272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be updated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226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Need to mention acute and chronic corrosion phases.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367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Comes</a:t>
            </a:r>
            <a:r>
              <a:rPr lang="en-GB" baseline="0" dirty="0"/>
              <a:t> from work to produce new neutron  irradiation resistant materials. In particular ultra-fine grained stainless steel  prepared by severe plastic deformation methods.  These materials retain their mechanical properties after irradiation.  Not clear how corrosion performance compares with original (coarse-grained) material.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195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5190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Equivalent corrosion rate assuming uniform C-14 distribution and congruent release with corrosion of steel.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45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cover form of carbon in steel and speciation of release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833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3901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52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Note very high Co-60 inventory in irradiated stainless steel and significant radiation fields – result in radiolysis in leachate being significant.  Formation of peroxide.  Powerful oxidant. May explain why majority of the C-14 release is as CO2/carbonate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2F75F1-4C95-4472-9BF2-54215C3B5025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736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3214688"/>
            <a:ext cx="1901825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/>
          <p:nvPr userDrawn="1"/>
        </p:nvSpPr>
        <p:spPr>
          <a:xfrm>
            <a:off x="0" y="5934075"/>
            <a:ext cx="91440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atin typeface="+mn-lt"/>
              </a:rPr>
              <a:t>The project has received funding from the European Union’s European Atomic Energy Community’s (</a:t>
            </a:r>
            <a:r>
              <a:rPr lang="en-GB" b="1" dirty="0" err="1">
                <a:latin typeface="+mn-lt"/>
              </a:rPr>
              <a:t>Euratom</a:t>
            </a:r>
            <a:r>
              <a:rPr lang="en-GB" b="1" dirty="0">
                <a:latin typeface="+mn-lt"/>
              </a:rPr>
              <a:t>) Seventh Framework Programme FP7/2007-2013 under grant agreement no. 604779, the CAST project.</a:t>
            </a:r>
            <a:endParaRPr lang="en-GB" dirty="0">
              <a:latin typeface="+mn-lt"/>
            </a:endParaRPr>
          </a:p>
        </p:txBody>
      </p:sp>
      <p:sp>
        <p:nvSpPr>
          <p:cNvPr id="7" name="hc"/>
          <p:cNvSpPr txBox="1"/>
          <p:nvPr userDrawn="1"/>
        </p:nvSpPr>
        <p:spPr>
          <a:xfrm>
            <a:off x="0" y="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0" i="0" u="non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fc"/>
          <p:cNvSpPr txBox="1"/>
          <p:nvPr userDrawn="1"/>
        </p:nvSpPr>
        <p:spPr>
          <a:xfrm>
            <a:off x="0" y="6491288"/>
            <a:ext cx="914400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0" i="0" u="non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9993" y="404664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893681"/>
            <a:ext cx="6400800" cy="1752600"/>
          </a:xfrm>
        </p:spPr>
        <p:txBody>
          <a:bodyPr/>
          <a:lstStyle>
            <a:lvl1pPr marL="0" indent="0" algn="ctr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9" name="Afbeelding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645024"/>
            <a:ext cx="2834952" cy="187751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90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7900" y="260648"/>
            <a:ext cx="6320208" cy="115699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525963"/>
          </a:xfrm>
        </p:spPr>
        <p:txBody>
          <a:bodyPr/>
          <a:lstStyle/>
          <a:p>
            <a:r>
              <a:rPr lang="en-GB" dirty="0"/>
              <a:t>Content Bullet One</a:t>
            </a:r>
          </a:p>
          <a:p>
            <a:pPr lvl="1"/>
            <a:r>
              <a:rPr lang="en-GB" dirty="0"/>
              <a:t>Content Bullet Two</a:t>
            </a:r>
          </a:p>
          <a:p>
            <a:pPr lvl="2"/>
            <a:r>
              <a:rPr lang="en-GB" dirty="0"/>
              <a:t>Content Bullet Three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59452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16/01/18</a:t>
            </a:r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7092280" y="6356350"/>
            <a:ext cx="159452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701D2-F9F8-4702-BEEC-377CD1782E2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108" y="20491"/>
            <a:ext cx="1828800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98CCDC8-6F30-4D91-8C66-8EA8378F444A}" type="datetime1">
              <a:rPr lang="en-GB"/>
              <a:pPr>
                <a:defRPr/>
              </a:pPr>
              <a:t>16/01/2018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602F51-74D9-473D-BBCB-88774168009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7" name="hc"/>
          <p:cNvSpPr txBox="1"/>
          <p:nvPr userDrawn="1"/>
        </p:nvSpPr>
        <p:spPr>
          <a:xfrm>
            <a:off x="0" y="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0" i="0" u="non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fc"/>
          <p:cNvSpPr txBox="1"/>
          <p:nvPr userDrawn="1"/>
        </p:nvSpPr>
        <p:spPr>
          <a:xfrm>
            <a:off x="0" y="6491288"/>
            <a:ext cx="914400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0" i="0" u="none">
              <a:solidFill>
                <a:srgbClr val="000000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ctrTitle"/>
          </p:nvPr>
        </p:nvSpPr>
        <p:spPr>
          <a:xfrm>
            <a:off x="560388" y="404813"/>
            <a:ext cx="7772400" cy="1470025"/>
          </a:xfrm>
        </p:spPr>
        <p:txBody>
          <a:bodyPr/>
          <a:lstStyle/>
          <a:p>
            <a:r>
              <a:rPr lang="en-GB" b="1" dirty="0"/>
              <a:t>CArbon-14 Source Term</a:t>
            </a:r>
            <a:br>
              <a:rPr lang="en-GB" b="1" dirty="0"/>
            </a:br>
            <a:r>
              <a:rPr lang="en-GB" b="1" dirty="0"/>
              <a:t>CAST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913" y="1893888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Name: </a:t>
            </a:r>
            <a:r>
              <a:rPr lang="en-GB" dirty="0">
                <a:solidFill>
                  <a:srgbClr val="FF0000"/>
                </a:solidFill>
              </a:rPr>
              <a:t>Steve Swanton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Organisation: </a:t>
            </a:r>
            <a:r>
              <a:rPr lang="en-GB" dirty="0">
                <a:solidFill>
                  <a:srgbClr val="FF0000"/>
                </a:solidFill>
              </a:rPr>
              <a:t>Wood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Date:</a:t>
            </a:r>
            <a:r>
              <a:rPr lang="en-GB" dirty="0">
                <a:solidFill>
                  <a:srgbClr val="FF0000"/>
                </a:solidFill>
              </a:rPr>
              <a:t> 16 January 2018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6" name="Rechthoek 5"/>
          <p:cNvSpPr/>
          <p:nvPr/>
        </p:nvSpPr>
        <p:spPr>
          <a:xfrm>
            <a:off x="7547112" y="116632"/>
            <a:ext cx="14173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EC 428 ECCN= N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645024"/>
            <a:ext cx="2834952" cy="187751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sz="4000" dirty="0"/>
          </a:p>
        </p:txBody>
      </p:sp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84313"/>
            <a:ext cx="8229600" cy="4525962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</a:pPr>
            <a:endParaRPr lang="en-GB" sz="3600" dirty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GB" sz="3600" b="1" dirty="0"/>
              <a:t>Carbon-14 Release from Irradiated Steels: State of the Art from Pre- to Post-CAST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GB" sz="3600" dirty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GB" sz="3600" dirty="0"/>
              <a:t>Steve Swanton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GB" sz="3600" dirty="0"/>
              <a:t>Wood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GB" sz="3600" dirty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GB" sz="2800" dirty="0"/>
              <a:t>CAST Final Workshop, Lyon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GB" sz="2800" dirty="0"/>
              <a:t>16-18 January 2018</a:t>
            </a:r>
          </a:p>
          <a:p>
            <a:pPr eaLnBrk="1" hangingPunct="1">
              <a:lnSpc>
                <a:spcPct val="80000"/>
              </a:lnSpc>
            </a:pPr>
            <a:endParaRPr lang="en-GB" sz="2700" dirty="0"/>
          </a:p>
          <a:p>
            <a:pPr eaLnBrk="1" hangingPunct="1">
              <a:lnSpc>
                <a:spcPct val="80000"/>
              </a:lnSpc>
            </a:pPr>
            <a:endParaRPr lang="en-GB" sz="2700" dirty="0"/>
          </a:p>
          <a:p>
            <a:pPr marL="0" indent="0" eaLnBrk="1" hangingPunct="1">
              <a:lnSpc>
                <a:spcPct val="80000"/>
              </a:lnSpc>
              <a:buNone/>
            </a:pPr>
            <a:endParaRPr lang="en-GB" sz="27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C20C106-6E7C-418E-8FE0-5E9CDF6786C5}" type="slidenum">
              <a:rPr lang="en-GB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07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/>
              <a:t>Outline</a:t>
            </a:r>
          </a:p>
        </p:txBody>
      </p:sp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84313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700" dirty="0"/>
              <a:t>Steel corrosion</a:t>
            </a:r>
          </a:p>
          <a:p>
            <a:pPr lvl="1">
              <a:lnSpc>
                <a:spcPct val="80000"/>
              </a:lnSpc>
            </a:pPr>
            <a:r>
              <a:rPr lang="en-GB" sz="2300" dirty="0"/>
              <a:t>Focus on stainless steel</a:t>
            </a:r>
          </a:p>
          <a:p>
            <a:pPr lvl="1">
              <a:lnSpc>
                <a:spcPct val="80000"/>
              </a:lnSpc>
            </a:pPr>
            <a:r>
              <a:rPr lang="en-GB" sz="2300" dirty="0"/>
              <a:t>Rates of corrosion</a:t>
            </a:r>
          </a:p>
          <a:p>
            <a:pPr lvl="1">
              <a:lnSpc>
                <a:spcPct val="80000"/>
              </a:lnSpc>
            </a:pPr>
            <a:r>
              <a:rPr lang="en-GB" sz="2300" dirty="0"/>
              <a:t>Effects of irradiation</a:t>
            </a:r>
          </a:p>
          <a:p>
            <a:pPr lvl="1">
              <a:lnSpc>
                <a:spcPct val="80000"/>
              </a:lnSpc>
            </a:pPr>
            <a:r>
              <a:rPr lang="en-GB" sz="2300" dirty="0"/>
              <a:t>Comparison with experiments</a:t>
            </a:r>
          </a:p>
          <a:p>
            <a:pPr>
              <a:lnSpc>
                <a:spcPct val="80000"/>
              </a:lnSpc>
            </a:pPr>
            <a:endParaRPr lang="en-GB" sz="2700" dirty="0"/>
          </a:p>
          <a:p>
            <a:pPr>
              <a:lnSpc>
                <a:spcPct val="80000"/>
              </a:lnSpc>
            </a:pPr>
            <a:r>
              <a:rPr lang="en-GB" sz="2700" dirty="0"/>
              <a:t>Speciation of C-14 release from steels</a:t>
            </a:r>
          </a:p>
          <a:p>
            <a:pPr lvl="1">
              <a:lnSpc>
                <a:spcPct val="80000"/>
              </a:lnSpc>
            </a:pPr>
            <a:r>
              <a:rPr lang="en-GB" sz="2300" dirty="0"/>
              <a:t>Speciation of C in steels</a:t>
            </a:r>
          </a:p>
          <a:p>
            <a:pPr lvl="1">
              <a:lnSpc>
                <a:spcPct val="80000"/>
              </a:lnSpc>
            </a:pPr>
            <a:r>
              <a:rPr lang="en-GB" sz="2300" dirty="0"/>
              <a:t>Reactions of C species</a:t>
            </a:r>
          </a:p>
          <a:p>
            <a:pPr lvl="1">
              <a:lnSpc>
                <a:spcPct val="80000"/>
              </a:lnSpc>
            </a:pPr>
            <a:r>
              <a:rPr lang="en-GB" sz="2300" dirty="0"/>
              <a:t>Results from CAST for C-12 and C-14</a:t>
            </a:r>
          </a:p>
          <a:p>
            <a:pPr eaLnBrk="1" hangingPunct="1">
              <a:lnSpc>
                <a:spcPct val="80000"/>
              </a:lnSpc>
            </a:pPr>
            <a:endParaRPr lang="en-GB" sz="2700" dirty="0"/>
          </a:p>
          <a:p>
            <a:pPr eaLnBrk="1" hangingPunct="1">
              <a:lnSpc>
                <a:spcPct val="80000"/>
              </a:lnSpc>
            </a:pPr>
            <a:r>
              <a:rPr lang="en-GB" sz="2700" dirty="0"/>
              <a:t>Areas of Uncertainty</a:t>
            </a:r>
          </a:p>
          <a:p>
            <a:pPr eaLnBrk="1" hangingPunct="1">
              <a:lnSpc>
                <a:spcPct val="80000"/>
              </a:lnSpc>
            </a:pPr>
            <a:endParaRPr lang="en-GB" sz="2700" dirty="0"/>
          </a:p>
          <a:p>
            <a:pPr eaLnBrk="1" hangingPunct="1">
              <a:lnSpc>
                <a:spcPct val="80000"/>
              </a:lnSpc>
            </a:pPr>
            <a:endParaRPr lang="en-GB" sz="2700" dirty="0"/>
          </a:p>
          <a:p>
            <a:pPr marL="0" indent="0" eaLnBrk="1" hangingPunct="1">
              <a:lnSpc>
                <a:spcPct val="80000"/>
              </a:lnSpc>
              <a:buNone/>
            </a:pPr>
            <a:endParaRPr lang="en-GB" sz="27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C20C106-6E7C-418E-8FE0-5E9CDF6786C5}" type="slidenum">
              <a:rPr lang="en-GB"/>
              <a:pPr>
                <a:defRPr/>
              </a:pPr>
              <a:t>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051720" y="6356349"/>
            <a:ext cx="4680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GB" dirty="0"/>
              <a:t>WP2 – From Pre-to Post-CAST</a:t>
            </a:r>
          </a:p>
        </p:txBody>
      </p:sp>
    </p:spTree>
    <p:extLst>
      <p:ext uri="{BB962C8B-B14F-4D97-AF65-F5344CB8AC3E}">
        <p14:creationId xmlns:p14="http://schemas.microsoft.com/office/powerpoint/2010/main" val="416251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/>
              <a:t>Types of corrosion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General  (or uniform) corrosion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dirty="0"/>
              <a:t>more-or-less uniform thickness loss across the whole metal surface with time due to metal dissolution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Localised corrosion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dirty="0"/>
              <a:t>corrosion at very small sites (pits, crevices or cracks), while the main part of the surface remains </a:t>
            </a:r>
            <a:r>
              <a:rPr lang="en-GB" dirty="0" err="1"/>
              <a:t>uncorroded</a:t>
            </a:r>
            <a:endParaRPr lang="en-GB" dirty="0"/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Carbon steels 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dirty="0"/>
              <a:t>generally not corrosion resistant , mainly affected by general corrosion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dirty="0"/>
              <a:t>passive under cementitious conditions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Stainless steels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dirty="0"/>
              <a:t>corrosion resistant - very low general corrosion rates due to protective </a:t>
            </a:r>
            <a:br>
              <a:rPr lang="en-GB" dirty="0"/>
            </a:br>
            <a:r>
              <a:rPr lang="en-GB" dirty="0"/>
              <a:t>Cr-O-OH passive film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dirty="0"/>
              <a:t>susceptible to localised corrosion in presence of aggressive species such as chloride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CA9DDC0-BCA9-44EB-BA8D-7B31EBDD6CF1}" type="slidenum">
              <a:rPr lang="en-GB"/>
              <a:pPr>
                <a:defRPr/>
              </a:pPr>
              <a:t>4</a:t>
            </a:fld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/>
              <a:t>Mechanisms of corrosion</a:t>
            </a:r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200" dirty="0"/>
              <a:t>Aerobic 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 dirty="0"/>
              <a:t>Oxygen is the oxidant (and is consumed)</a:t>
            </a:r>
          </a:p>
          <a:p>
            <a:pPr algn="ctr" eaLnBrk="1" hangingPunct="1">
              <a:lnSpc>
                <a:spcPct val="130000"/>
              </a:lnSpc>
              <a:buFont typeface="Wingdings" pitchFamily="2" charset="2"/>
              <a:buNone/>
            </a:pPr>
            <a:r>
              <a:rPr lang="en-GB" sz="2200" dirty="0"/>
              <a:t>4Fe + 6H</a:t>
            </a:r>
            <a:r>
              <a:rPr lang="en-GB" sz="2200" baseline="-25000" dirty="0"/>
              <a:t>2</a:t>
            </a:r>
            <a:r>
              <a:rPr lang="en-GB" sz="2200" dirty="0"/>
              <a:t>O + 3O</a:t>
            </a:r>
            <a:r>
              <a:rPr lang="en-GB" sz="2200" baseline="-25000" dirty="0"/>
              <a:t>2</a:t>
            </a:r>
            <a:r>
              <a:rPr lang="en-GB" sz="2200" dirty="0"/>
              <a:t> </a:t>
            </a:r>
            <a:r>
              <a:rPr lang="en-GB" sz="2200" dirty="0">
                <a:sym typeface="Symbol" pitchFamily="18" charset="2"/>
              </a:rPr>
              <a:t></a:t>
            </a:r>
            <a:r>
              <a:rPr lang="en-GB" sz="2200" dirty="0"/>
              <a:t> 4Fe(OH)</a:t>
            </a:r>
            <a:r>
              <a:rPr lang="en-GB" sz="2200" baseline="-25000" dirty="0"/>
              <a:t>3</a:t>
            </a:r>
            <a:endParaRPr lang="en-GB" sz="2200" dirty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dirty="0"/>
              <a:t>4Fe + 3O</a:t>
            </a:r>
            <a:r>
              <a:rPr lang="en-GB" sz="2200" baseline="-25000" dirty="0"/>
              <a:t>2</a:t>
            </a:r>
            <a:r>
              <a:rPr lang="en-GB" sz="2200" dirty="0"/>
              <a:t> </a:t>
            </a:r>
            <a:r>
              <a:rPr lang="en-GB" sz="2200" dirty="0">
                <a:sym typeface="Symbol" pitchFamily="18" charset="2"/>
              </a:rPr>
              <a:t></a:t>
            </a:r>
            <a:r>
              <a:rPr lang="en-GB" sz="2200" dirty="0"/>
              <a:t> 2Fe</a:t>
            </a:r>
            <a:r>
              <a:rPr lang="en-GB" sz="2200" baseline="-25000" dirty="0"/>
              <a:t>2</a:t>
            </a:r>
            <a:r>
              <a:rPr lang="en-GB" sz="2200" dirty="0"/>
              <a:t>O</a:t>
            </a:r>
            <a:r>
              <a:rPr lang="en-GB" sz="2200" baseline="-25000" dirty="0"/>
              <a:t>3</a:t>
            </a:r>
            <a:endParaRPr lang="en-GB" sz="2200" dirty="0"/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Anaerobic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 dirty="0"/>
              <a:t>Water is the oxidant (and is consumed), hydrogen generated</a:t>
            </a:r>
          </a:p>
          <a:p>
            <a:pPr algn="ctr" eaLnBrk="1" hangingPunct="1">
              <a:lnSpc>
                <a:spcPct val="130000"/>
              </a:lnSpc>
              <a:buFont typeface="Wingdings" pitchFamily="2" charset="2"/>
              <a:buNone/>
            </a:pPr>
            <a:r>
              <a:rPr lang="en-GB" sz="2200" dirty="0"/>
              <a:t>Fe + 2H</a:t>
            </a:r>
            <a:r>
              <a:rPr lang="en-GB" sz="2200" baseline="-25000" dirty="0"/>
              <a:t>2</a:t>
            </a:r>
            <a:r>
              <a:rPr lang="en-GB" sz="2200" dirty="0"/>
              <a:t>O </a:t>
            </a:r>
            <a:r>
              <a:rPr lang="en-GB" sz="2200" dirty="0">
                <a:sym typeface="Symbol" pitchFamily="18" charset="2"/>
              </a:rPr>
              <a:t></a:t>
            </a:r>
            <a:r>
              <a:rPr lang="en-GB" sz="2200" dirty="0"/>
              <a:t> Fe(OH)</a:t>
            </a:r>
            <a:r>
              <a:rPr lang="en-GB" sz="2200" baseline="-25000" dirty="0"/>
              <a:t>2</a:t>
            </a:r>
            <a:r>
              <a:rPr lang="en-GB" sz="2200" dirty="0"/>
              <a:t> + H</a:t>
            </a:r>
            <a:r>
              <a:rPr lang="en-GB" sz="2200" baseline="-25000" dirty="0"/>
              <a:t>2</a:t>
            </a:r>
            <a:endParaRPr lang="en-GB" sz="2200" dirty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dirty="0"/>
              <a:t>3Fe + 4H</a:t>
            </a:r>
            <a:r>
              <a:rPr lang="en-GB" sz="2200" baseline="-25000" dirty="0"/>
              <a:t>2</a:t>
            </a:r>
            <a:r>
              <a:rPr lang="en-GB" sz="2200" dirty="0"/>
              <a:t>O </a:t>
            </a:r>
            <a:r>
              <a:rPr lang="en-GB" sz="2200" dirty="0">
                <a:sym typeface="Symbol" pitchFamily="18" charset="2"/>
              </a:rPr>
              <a:t></a:t>
            </a:r>
            <a:r>
              <a:rPr lang="en-GB" sz="2200" dirty="0"/>
              <a:t> Fe</a:t>
            </a:r>
            <a:r>
              <a:rPr lang="en-GB" sz="2200" baseline="-25000" dirty="0"/>
              <a:t>3</a:t>
            </a:r>
            <a:r>
              <a:rPr lang="en-GB" sz="2200" dirty="0"/>
              <a:t>O</a:t>
            </a:r>
            <a:r>
              <a:rPr lang="en-GB" sz="2200" baseline="-25000" dirty="0"/>
              <a:t>4</a:t>
            </a:r>
            <a:r>
              <a:rPr lang="en-GB" sz="2200" dirty="0"/>
              <a:t> + 4H</a:t>
            </a:r>
            <a:r>
              <a:rPr lang="en-GB" sz="2200" baseline="-25000" dirty="0"/>
              <a:t>2</a:t>
            </a:r>
            <a:endParaRPr lang="en-GB" sz="2200" dirty="0"/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Simplified view of complex array of reactions that may occur</a:t>
            </a:r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Consumption and exhaustion of O</a:t>
            </a:r>
            <a:r>
              <a:rPr lang="en-GB" sz="2200" baseline="-25000" dirty="0"/>
              <a:t>2</a:t>
            </a:r>
            <a:r>
              <a:rPr lang="en-GB" sz="2200" dirty="0"/>
              <a:t> in a closed system controls transition from aerobic to anaerobic conditions and onset of H</a:t>
            </a:r>
            <a:r>
              <a:rPr lang="en-GB" sz="2200" baseline="-25000" dirty="0"/>
              <a:t>2</a:t>
            </a:r>
            <a:r>
              <a:rPr lang="en-GB" sz="2200" dirty="0"/>
              <a:t> production</a:t>
            </a:r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Water availability (e.g. in grout) may also limit corrosion</a:t>
            </a:r>
          </a:p>
          <a:p>
            <a:pPr eaLnBrk="1" hangingPunct="1">
              <a:lnSpc>
                <a:spcPct val="80000"/>
              </a:lnSpc>
            </a:pPr>
            <a:endParaRPr lang="en-GB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F6F6EB8-23E2-4ECD-A22C-2DE064E3642D}" type="slidenum">
              <a:rPr lang="en-GB"/>
              <a:pPr>
                <a:defRPr/>
              </a:pPr>
              <a:t>5</a:t>
            </a:fld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 dirty="0"/>
              <a:t>Corrosion rates of</a:t>
            </a:r>
            <a:br>
              <a:rPr lang="en-GB" sz="3600" dirty="0"/>
            </a:br>
            <a:r>
              <a:rPr lang="en-GB" sz="3600" dirty="0"/>
              <a:t> stainless steel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/>
            <a:r>
              <a:rPr lang="en-US" sz="2800"/>
              <a:t>Anaerobic corrosion, alkaline conditions</a:t>
            </a:r>
          </a:p>
          <a:p>
            <a:pPr lvl="1" eaLnBrk="1" hangingPunct="1"/>
            <a:r>
              <a:rPr lang="en-US" sz="2400"/>
              <a:t>Corrosion rate is very low and difficult to measure</a:t>
            </a:r>
          </a:p>
          <a:p>
            <a:pPr lvl="2" eaLnBrk="1" hangingPunct="1"/>
            <a:r>
              <a:rPr lang="en-US" sz="2000"/>
              <a:t>No H</a:t>
            </a:r>
            <a:r>
              <a:rPr lang="en-US" sz="2000" baseline="-25000"/>
              <a:t>2</a:t>
            </a:r>
            <a:r>
              <a:rPr lang="en-US" sz="2000"/>
              <a:t> was detected volumetrically in long-term experiments in UK [Naish </a:t>
            </a:r>
            <a:r>
              <a:rPr lang="en-US" sz="2000" i="1"/>
              <a:t>et al</a:t>
            </a:r>
            <a:r>
              <a:rPr lang="en-US" sz="2000"/>
              <a:t>. 1995 ], implies upper limit of &lt;0.01 µm a</a:t>
            </a:r>
            <a:r>
              <a:rPr lang="en-US" sz="2000" baseline="30000"/>
              <a:t>-1</a:t>
            </a:r>
            <a:endParaRPr lang="en-US" sz="2000"/>
          </a:p>
          <a:p>
            <a:pPr lvl="1" eaLnBrk="1" hangingPunct="1"/>
            <a:r>
              <a:rPr lang="en-US" sz="2400"/>
              <a:t>Mihara </a:t>
            </a:r>
            <a:r>
              <a:rPr lang="en-US" sz="2400" i="1"/>
              <a:t>et al</a:t>
            </a:r>
            <a:r>
              <a:rPr lang="en-US" sz="2400"/>
              <a:t>. [2002] pH 10-13, H</a:t>
            </a:r>
            <a:r>
              <a:rPr lang="en-US" sz="2400" baseline="-25000"/>
              <a:t>2</a:t>
            </a:r>
            <a:r>
              <a:rPr lang="en-US" sz="2400"/>
              <a:t> evolution: ~0.01 µm a</a:t>
            </a:r>
            <a:r>
              <a:rPr lang="en-US" sz="2400" baseline="30000"/>
              <a:t>-1</a:t>
            </a:r>
          </a:p>
          <a:p>
            <a:pPr lvl="1" eaLnBrk="1" hangingPunct="1"/>
            <a:r>
              <a:rPr lang="en-US" sz="2400"/>
              <a:t>New data, Yoshida </a:t>
            </a:r>
            <a:r>
              <a:rPr lang="en-US" sz="2400" i="1"/>
              <a:t>et al</a:t>
            </a:r>
            <a:r>
              <a:rPr lang="en-US" sz="2400"/>
              <a:t>. 2014 (next slide)</a:t>
            </a:r>
          </a:p>
          <a:p>
            <a:pPr lvl="2" eaLnBrk="1" hangingPunct="1"/>
            <a:r>
              <a:rPr lang="en-US" sz="2000"/>
              <a:t>~0.0008µm a</a:t>
            </a:r>
            <a:r>
              <a:rPr lang="en-US" sz="2000" baseline="30000"/>
              <a:t>-1</a:t>
            </a:r>
            <a:r>
              <a:rPr lang="en-US" sz="2000"/>
              <a:t> at 30°C</a:t>
            </a:r>
          </a:p>
          <a:p>
            <a:pPr lvl="2" eaLnBrk="1" hangingPunct="1"/>
            <a:r>
              <a:rPr lang="en-US" sz="2000"/>
              <a:t>corrosion rate increases with temperature</a:t>
            </a:r>
          </a:p>
          <a:p>
            <a:pPr lvl="1" eaLnBrk="1" hangingPunct="1"/>
            <a:r>
              <a:rPr lang="en-GB" sz="2400">
                <a:cs typeface="Arial" charset="0"/>
              </a:rPr>
              <a:t>Chloride considered unlikely to affect corrosion rate (untested due to very low corrosion rates)</a:t>
            </a:r>
            <a:endParaRPr lang="en-GB" sz="2400"/>
          </a:p>
          <a:p>
            <a:pPr eaLnBrk="1" hangingPunct="1">
              <a:lnSpc>
                <a:spcPct val="80000"/>
              </a:lnSpc>
            </a:pPr>
            <a:endParaRPr lang="en-US" sz="28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F2459B2-F635-4F5D-BFBB-E77E52785616}" type="slidenum">
              <a:rPr lang="en-GB"/>
              <a:pPr>
                <a:defRPr/>
              </a:pPr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0735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dirty="0"/>
              <a:t>RWMC study, Yoshida 2014 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88950" y="1341438"/>
            <a:ext cx="8229600" cy="4813300"/>
          </a:xfrm>
        </p:spPr>
        <p:txBody>
          <a:bodyPr/>
          <a:lstStyle/>
          <a:p>
            <a:pPr eaLnBrk="1" hangingPunct="1"/>
            <a:r>
              <a:rPr lang="en-GB" sz="2400" dirty="0"/>
              <a:t>18Cr-8Ni steel (AISI 304)</a:t>
            </a:r>
          </a:p>
          <a:p>
            <a:pPr lvl="1" eaLnBrk="1" hangingPunct="1"/>
            <a:r>
              <a:rPr lang="en-GB" sz="2000" dirty="0"/>
              <a:t>pH 12.5 </a:t>
            </a:r>
            <a:r>
              <a:rPr lang="en-GB" sz="2000" dirty="0" err="1"/>
              <a:t>NaOH</a:t>
            </a:r>
            <a:r>
              <a:rPr lang="en-GB" sz="2000" dirty="0"/>
              <a:t>, anoxic in sealed ampoules</a:t>
            </a:r>
          </a:p>
          <a:p>
            <a:pPr lvl="1" eaLnBrk="1" hangingPunct="1"/>
            <a:r>
              <a:rPr lang="en-GB" sz="2000" dirty="0"/>
              <a:t>H</a:t>
            </a:r>
            <a:r>
              <a:rPr lang="en-GB" sz="2000" baseline="-25000" dirty="0"/>
              <a:t>2</a:t>
            </a:r>
            <a:r>
              <a:rPr lang="en-GB" sz="2000" dirty="0"/>
              <a:t> evolved was measured by gas chromatography</a:t>
            </a:r>
          </a:p>
          <a:p>
            <a:pPr lvl="1" eaLnBrk="1" hangingPunct="1"/>
            <a:r>
              <a:rPr lang="en-GB" sz="2000" dirty="0"/>
              <a:t>Long term corrosion rate (720 days) at 30°C ~8 x 10</a:t>
            </a:r>
            <a:r>
              <a:rPr lang="en-GB" sz="2000" baseline="30000" dirty="0"/>
              <a:t>-4</a:t>
            </a:r>
            <a:r>
              <a:rPr lang="en-GB" sz="2000" dirty="0"/>
              <a:t> </a:t>
            </a:r>
            <a:r>
              <a:rPr lang="en-US" sz="2000" dirty="0"/>
              <a:t>µm a</a:t>
            </a:r>
            <a:r>
              <a:rPr lang="en-US" sz="2000" baseline="30000" dirty="0"/>
              <a:t>-1</a:t>
            </a:r>
            <a:endParaRPr lang="en-GB" sz="2000" dirty="0"/>
          </a:p>
          <a:p>
            <a:pPr lvl="1" eaLnBrk="1" hangingPunct="1"/>
            <a:endParaRPr lang="en-GB" dirty="0"/>
          </a:p>
          <a:p>
            <a:pPr lvl="1" eaLnBrk="1" hangingPunct="1">
              <a:buFont typeface="Wingdings" pitchFamily="2" charset="2"/>
              <a:buNone/>
            </a:pPr>
            <a:endParaRPr lang="en-GB" dirty="0"/>
          </a:p>
          <a:p>
            <a:pPr eaLnBrk="1" hangingPunct="1"/>
            <a:endParaRPr lang="en-GB" dirty="0"/>
          </a:p>
          <a:p>
            <a:pPr eaLnBrk="1" hangingPunct="1"/>
            <a:endParaRPr lang="en-GB" dirty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997200"/>
            <a:ext cx="8137525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5C67217-FC35-41CF-BF8A-52F2BFC45183}" type="slidenum">
              <a:rPr lang="en-GB"/>
              <a:pPr>
                <a:defRPr/>
              </a:pPr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8433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Further studies under CAST</a:t>
            </a:r>
            <a:br>
              <a:rPr lang="en-GB" sz="3600" dirty="0"/>
            </a:br>
            <a:r>
              <a:rPr lang="en-GB" sz="3600" dirty="0"/>
              <a:t>by RWMC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35514"/>
            <a:ext cx="8229600" cy="792088"/>
          </a:xfrm>
        </p:spPr>
        <p:txBody>
          <a:bodyPr/>
          <a:lstStyle/>
          <a:p>
            <a:pPr>
              <a:spcBef>
                <a:spcPts val="200"/>
              </a:spcBef>
            </a:pPr>
            <a:r>
              <a:rPr lang="en-GB" sz="2400" dirty="0"/>
              <a:t>18Cr-8Ni steel (AISI 304), pH 12.5 </a:t>
            </a:r>
            <a:r>
              <a:rPr lang="en-GB" sz="2400" dirty="0" err="1"/>
              <a:t>NaOH</a:t>
            </a:r>
            <a:r>
              <a:rPr lang="en-GB" sz="2400" dirty="0"/>
              <a:t> solution at 30°C</a:t>
            </a:r>
          </a:p>
          <a:p>
            <a:pPr>
              <a:spcBef>
                <a:spcPts val="200"/>
              </a:spcBef>
            </a:pPr>
            <a:r>
              <a:rPr lang="en-GB" sz="2400" dirty="0"/>
              <a:t>H</a:t>
            </a:r>
            <a:r>
              <a:rPr lang="en-GB" sz="2400" baseline="-25000" dirty="0"/>
              <a:t>2</a:t>
            </a:r>
            <a:r>
              <a:rPr lang="en-GB" sz="2400" dirty="0"/>
              <a:t> measurement by gas flow method</a:t>
            </a:r>
          </a:p>
          <a:p>
            <a:pPr>
              <a:spcBef>
                <a:spcPts val="200"/>
              </a:spcBef>
            </a:pPr>
            <a:r>
              <a:rPr lang="en-GB" sz="2400" dirty="0"/>
              <a:t>Corrosion rate decreases by factor 10 in 1</a:t>
            </a:r>
            <a:r>
              <a:rPr lang="en-GB" sz="2400" baseline="30000" dirty="0"/>
              <a:t>st</a:t>
            </a:r>
            <a:r>
              <a:rPr lang="en-GB" sz="2400" dirty="0"/>
              <a:t> year</a:t>
            </a:r>
          </a:p>
          <a:p>
            <a:pPr lvl="1">
              <a:spcBef>
                <a:spcPts val="200"/>
              </a:spcBef>
            </a:pPr>
            <a:r>
              <a:rPr lang="en-GB" sz="2000" dirty="0"/>
              <a:t>linear rate 0.4nm a</a:t>
            </a:r>
            <a:r>
              <a:rPr lang="en-GB" sz="2000" baseline="30000" dirty="0"/>
              <a:t>-1</a:t>
            </a:r>
            <a:r>
              <a:rPr lang="en-GB" sz="2000" dirty="0"/>
              <a:t> from 1-6.5 years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3204870"/>
            <a:ext cx="3713184" cy="35046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004" y="3037567"/>
            <a:ext cx="3786681" cy="367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413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Neutron irradiation</a:t>
            </a:r>
          </a:p>
          <a:p>
            <a:r>
              <a:rPr lang="en-GB" dirty="0"/>
              <a:t>Gamma irradiation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3747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7283152" cy="1143000"/>
          </a:xfrm>
        </p:spPr>
        <p:txBody>
          <a:bodyPr/>
          <a:lstStyle/>
          <a:p>
            <a:pPr eaLnBrk="1" hangingPunct="1"/>
            <a:r>
              <a:rPr lang="en-GB" sz="3600" dirty="0"/>
              <a:t>Influence of neutron irradiation</a:t>
            </a:r>
            <a:br>
              <a:rPr lang="en-GB" sz="3600" dirty="0"/>
            </a:br>
            <a:r>
              <a:rPr lang="en-GB" sz="3600" dirty="0"/>
              <a:t> on corrosion</a:t>
            </a:r>
            <a:endParaRPr lang="en-US" sz="3600" dirty="0"/>
          </a:p>
        </p:txBody>
      </p:sp>
      <p:sp>
        <p:nvSpPr>
          <p:cNvPr id="23554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400" dirty="0"/>
              <a:t>Irradiation of stainless steel induces redistribution of alloying components (radiation–induced segregation, RIS)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/>
              <a:t>Depletion of Cr concentration in surface layer forming Cr carbides at grain boundaries 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dirty="0"/>
              <a:t>[Cr] at grain boundaries may drop below threshold for </a:t>
            </a:r>
            <a:r>
              <a:rPr lang="en-GB" sz="2400" dirty="0" err="1"/>
              <a:t>CrOOH</a:t>
            </a:r>
            <a:r>
              <a:rPr lang="en-GB" sz="2400" dirty="0"/>
              <a:t> passive film formation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/>
              <a:t>May lead to sensitization – increased susceptibility to localised </a:t>
            </a:r>
            <a:r>
              <a:rPr lang="en-GB" sz="2400" dirty="0" err="1"/>
              <a:t>intergranular</a:t>
            </a:r>
            <a:r>
              <a:rPr lang="en-GB" sz="2400" dirty="0"/>
              <a:t> corrosion and stress corrosion cracking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/>
              <a:t>E.g. concern with AGR stainless steel fuel cladding used in UK - potential for clad failure by SCC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/>
              <a:t>At time of </a:t>
            </a:r>
            <a:r>
              <a:rPr lang="en-GB" sz="2400" dirty="0" err="1"/>
              <a:t>SoAR</a:t>
            </a:r>
            <a:r>
              <a:rPr lang="en-GB" sz="2400" dirty="0"/>
              <a:t>, no data for effect of RIS on general corrosion rates, but one paper since: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89848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6264696" cy="1156990"/>
          </a:xfrm>
        </p:spPr>
        <p:txBody>
          <a:bodyPr/>
          <a:lstStyle/>
          <a:p>
            <a:r>
              <a:rPr lang="en-GB" sz="3600" dirty="0"/>
              <a:t>Effect of neutron irradiation – </a:t>
            </a:r>
            <a:r>
              <a:rPr lang="en-GB" sz="3600" dirty="0" err="1"/>
              <a:t>Maksimkin</a:t>
            </a:r>
            <a:r>
              <a:rPr lang="en-GB" sz="3600" dirty="0"/>
              <a:t> et al. 2015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792" y="1628801"/>
            <a:ext cx="8547704" cy="1584176"/>
          </a:xfrm>
        </p:spPr>
        <p:txBody>
          <a:bodyPr/>
          <a:lstStyle/>
          <a:p>
            <a:pPr>
              <a:spcBef>
                <a:spcPts val="200"/>
              </a:spcBef>
            </a:pPr>
            <a:r>
              <a:rPr lang="en-GB" sz="2100" dirty="0"/>
              <a:t>Ultrafine grained 18Cr-10Ni stainless steel, with </a:t>
            </a:r>
            <a:r>
              <a:rPr lang="en-GB" sz="2100" dirty="0" err="1"/>
              <a:t>martensite</a:t>
            </a:r>
            <a:r>
              <a:rPr lang="en-GB" sz="2100" dirty="0"/>
              <a:t> component</a:t>
            </a:r>
          </a:p>
          <a:p>
            <a:pPr>
              <a:spcBef>
                <a:spcPts val="200"/>
              </a:spcBef>
            </a:pPr>
            <a:r>
              <a:rPr lang="en-GB" sz="2100" dirty="0"/>
              <a:t>Irradiated &lt;80°C, </a:t>
            </a:r>
            <a:r>
              <a:rPr lang="en-GB" sz="2100" dirty="0" err="1"/>
              <a:t>fluence</a:t>
            </a:r>
            <a:r>
              <a:rPr lang="en-GB" sz="2100" dirty="0"/>
              <a:t>  2 x10</a:t>
            </a:r>
            <a:r>
              <a:rPr lang="en-GB" sz="2100" baseline="30000" dirty="0"/>
              <a:t>20</a:t>
            </a:r>
            <a:r>
              <a:rPr lang="en-GB" sz="2100" dirty="0"/>
              <a:t> n/cm</a:t>
            </a:r>
            <a:r>
              <a:rPr lang="en-GB" sz="2100" baseline="30000" dirty="0"/>
              <a:t>2 </a:t>
            </a:r>
            <a:r>
              <a:rPr lang="en-GB" sz="2100" dirty="0"/>
              <a:t>, E &gt; 0.1MeV</a:t>
            </a:r>
          </a:p>
          <a:p>
            <a:pPr>
              <a:spcBef>
                <a:spcPts val="200"/>
              </a:spcBef>
            </a:pPr>
            <a:r>
              <a:rPr lang="en-GB" sz="2100" dirty="0"/>
              <a:t>Corroded in 5% FeCl</a:t>
            </a:r>
            <a:r>
              <a:rPr lang="en-GB" sz="2100" baseline="-25000" dirty="0"/>
              <a:t>3</a:t>
            </a:r>
            <a:r>
              <a:rPr lang="en-GB" sz="2100" dirty="0"/>
              <a:t> solution (acidic), aerobic</a:t>
            </a:r>
          </a:p>
          <a:p>
            <a:pPr>
              <a:spcBef>
                <a:spcPts val="200"/>
              </a:spcBef>
            </a:pPr>
            <a:r>
              <a:rPr lang="en-GB" sz="2100" dirty="0"/>
              <a:t>Factor of 6 increase in weight loss, extensive pitting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09" y="3115454"/>
            <a:ext cx="7682755" cy="3223674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55576" y="6292635"/>
            <a:ext cx="7416823" cy="2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b="1" dirty="0"/>
              <a:t>1 – unirradiated steel; 2 - irradiated steel </a:t>
            </a:r>
            <a:r>
              <a:rPr lang="en-GB" sz="1800" dirty="0"/>
              <a:t>(3&amp;4 </a:t>
            </a:r>
            <a:r>
              <a:rPr lang="en-GB" sz="1800" dirty="0" err="1"/>
              <a:t>anneled</a:t>
            </a:r>
            <a:r>
              <a:rPr lang="en-GB" sz="1800" dirty="0"/>
              <a:t> and irradiated)</a:t>
            </a:r>
          </a:p>
        </p:txBody>
      </p:sp>
    </p:spTree>
    <p:extLst>
      <p:ext uri="{BB962C8B-B14F-4D97-AF65-F5344CB8AC3E}">
        <p14:creationId xmlns:p14="http://schemas.microsoft.com/office/powerpoint/2010/main" val="3183310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6696744" cy="1156990"/>
          </a:xfrm>
        </p:spPr>
        <p:txBody>
          <a:bodyPr/>
          <a:lstStyle/>
          <a:p>
            <a:r>
              <a:rPr lang="en-GB" dirty="0"/>
              <a:t>Influence of </a:t>
            </a:r>
            <a:r>
              <a:rPr lang="el-GR" dirty="0"/>
              <a:t>γ</a:t>
            </a:r>
            <a:r>
              <a:rPr lang="en-GB" dirty="0"/>
              <a:t>-irradiation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Stainless steels</a:t>
            </a:r>
          </a:p>
          <a:p>
            <a:pPr lvl="1"/>
            <a:r>
              <a:rPr lang="en-GB" sz="2400" dirty="0"/>
              <a:t>Evidence for radiation-enhanced localised corrosion but most work at near-neutral pH</a:t>
            </a:r>
          </a:p>
          <a:p>
            <a:pPr lvl="1"/>
            <a:r>
              <a:rPr lang="en-GB" sz="2400" dirty="0"/>
              <a:t>Currently uncertain at high pH </a:t>
            </a:r>
          </a:p>
          <a:p>
            <a:r>
              <a:rPr lang="en-GB" sz="2800" dirty="0"/>
              <a:t>Carbon steels</a:t>
            </a:r>
          </a:p>
          <a:p>
            <a:pPr lvl="1"/>
            <a:r>
              <a:rPr lang="en-GB" sz="2400" dirty="0">
                <a:cs typeface="Arial" charset="0"/>
              </a:rPr>
              <a:t>Little effect of </a:t>
            </a:r>
            <a:r>
              <a:rPr lang="el-GR" sz="2400" dirty="0">
                <a:cs typeface="Arial" charset="0"/>
              </a:rPr>
              <a:t>γ</a:t>
            </a:r>
            <a:r>
              <a:rPr lang="en-GB" sz="2400" dirty="0">
                <a:cs typeface="Arial" charset="0"/>
              </a:rPr>
              <a:t>-irradiation (25 </a:t>
            </a:r>
            <a:r>
              <a:rPr lang="en-GB" sz="2400" dirty="0" err="1">
                <a:cs typeface="Arial" charset="0"/>
              </a:rPr>
              <a:t>Gy</a:t>
            </a:r>
            <a:r>
              <a:rPr lang="en-GB" sz="2400" dirty="0">
                <a:cs typeface="Arial" charset="0"/>
              </a:rPr>
              <a:t>/ hr) on long-term corrosion rate at pH13 in concrete and aqueous environments</a:t>
            </a:r>
            <a:endParaRPr lang="el-GR" sz="2400" dirty="0">
              <a:cs typeface="Arial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899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7D405-523E-41C9-A26E-A576CB450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of Co-60 release as a measure of corrosion rate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26D17-A2E4-43DB-9933-603C12F22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792" y="1628801"/>
            <a:ext cx="3795176" cy="3888431"/>
          </a:xfrm>
        </p:spPr>
        <p:txBody>
          <a:bodyPr/>
          <a:lstStyle/>
          <a:p>
            <a:r>
              <a:rPr lang="en-GB" sz="2400" dirty="0"/>
              <a:t>Not successful in static leaching experiments</a:t>
            </a:r>
          </a:p>
          <a:p>
            <a:r>
              <a:rPr lang="en-GB" sz="2400" dirty="0"/>
              <a:t>Significant Co-60 release observed in first week of leaching but the activity dropped</a:t>
            </a:r>
          </a:p>
          <a:p>
            <a:r>
              <a:rPr lang="en-GB" sz="2400" dirty="0"/>
              <a:t>Likely that Co-60 loss is due to solubility limitation and/or adsorption onto corroding steel surface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1547E9-9063-4061-B9E3-6EB744128B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3C55E6-7FEE-4922-9657-C395417C7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83709"/>
            <a:ext cx="4417450" cy="3090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0438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/>
              <a:t>Implications for experimental </a:t>
            </a:r>
            <a:br>
              <a:rPr lang="en-GB" sz="3200"/>
            </a:br>
            <a:r>
              <a:rPr lang="en-GB" sz="3200"/>
              <a:t>programme</a:t>
            </a:r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500" dirty="0"/>
              <a:t>Stainless steel corrosion under anaerobic conditions</a:t>
            </a:r>
          </a:p>
          <a:p>
            <a:pPr eaLnBrk="1" hangingPunct="1">
              <a:lnSpc>
                <a:spcPct val="80000"/>
              </a:lnSpc>
            </a:pPr>
            <a:r>
              <a:rPr lang="en-GB" sz="2500" dirty="0"/>
              <a:t>At measured corrosion rates for 304 SS over 1 year at 30°C of  ~0.001</a:t>
            </a:r>
            <a:r>
              <a:rPr lang="en-US" sz="2500" dirty="0"/>
              <a:t>µm a</a:t>
            </a:r>
            <a:r>
              <a:rPr lang="en-US" sz="2500" baseline="30000" dirty="0"/>
              <a:t>-1 </a:t>
            </a:r>
            <a:r>
              <a:rPr lang="en-US" sz="2500" dirty="0"/>
              <a:t>require: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sufficient inventory of </a:t>
            </a:r>
            <a:r>
              <a:rPr lang="en-US" sz="2100" baseline="30000" dirty="0"/>
              <a:t>14</a:t>
            </a:r>
            <a:r>
              <a:rPr lang="en-US" sz="2100" dirty="0"/>
              <a:t>C</a:t>
            </a:r>
            <a:r>
              <a:rPr lang="en-US" sz="2200" dirty="0"/>
              <a:t> in sample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sufficient sample surface area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low detection limits for measuring small quantities of </a:t>
            </a:r>
            <a:r>
              <a:rPr lang="en-US" sz="2100" baseline="30000" dirty="0"/>
              <a:t>14</a:t>
            </a:r>
            <a:r>
              <a:rPr lang="en-US" sz="2100" dirty="0"/>
              <a:t>C</a:t>
            </a:r>
            <a:endParaRPr lang="en-US" sz="2200" dirty="0"/>
          </a:p>
          <a:p>
            <a:pPr lvl="1" eaLnBrk="1" hangingPunct="1">
              <a:lnSpc>
                <a:spcPct val="80000"/>
              </a:lnSpc>
            </a:pPr>
            <a:endParaRPr lang="en-US" sz="2200" dirty="0"/>
          </a:p>
          <a:p>
            <a:pPr eaLnBrk="1" hangingPunct="1">
              <a:lnSpc>
                <a:spcPct val="80000"/>
              </a:lnSpc>
            </a:pPr>
            <a:r>
              <a:rPr lang="en-US" sz="2600" dirty="0"/>
              <a:t>Example for NRG/Wood 316L(N) CT samples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100" baseline="30000" dirty="0"/>
              <a:t>14</a:t>
            </a:r>
            <a:r>
              <a:rPr lang="en-US" sz="2100" dirty="0"/>
              <a:t>C inventory of 2.3x10</a:t>
            </a:r>
            <a:r>
              <a:rPr lang="en-US" sz="2100" baseline="30000" dirty="0"/>
              <a:t>5</a:t>
            </a:r>
            <a:r>
              <a:rPr lang="en-US" sz="2100" dirty="0"/>
              <a:t> </a:t>
            </a:r>
            <a:r>
              <a:rPr lang="en-US" sz="2100" dirty="0" err="1"/>
              <a:t>Bq</a:t>
            </a:r>
            <a:r>
              <a:rPr lang="en-US" sz="2100" dirty="0"/>
              <a:t>/g steel 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100" dirty="0"/>
              <a:t>Corrosion rate </a:t>
            </a:r>
            <a:r>
              <a:rPr lang="en-GB" sz="2100" dirty="0"/>
              <a:t>0.001</a:t>
            </a:r>
            <a:r>
              <a:rPr lang="en-US" sz="2100" dirty="0"/>
              <a:t>µm a</a:t>
            </a:r>
            <a:r>
              <a:rPr lang="en-US" sz="2100" baseline="30000" dirty="0"/>
              <a:t>-1</a:t>
            </a:r>
            <a:endParaRPr lang="en-US" sz="2100" dirty="0"/>
          </a:p>
          <a:p>
            <a:pPr lvl="1" eaLnBrk="1" hangingPunct="1">
              <a:lnSpc>
                <a:spcPct val="80000"/>
              </a:lnSpc>
            </a:pPr>
            <a:r>
              <a:rPr lang="en-US" sz="2100" dirty="0"/>
              <a:t>Surface area 114 cm</a:t>
            </a:r>
            <a:r>
              <a:rPr lang="en-US" sz="2100" baseline="30000" dirty="0"/>
              <a:t>2</a:t>
            </a:r>
            <a:r>
              <a:rPr lang="en-US" sz="2100" dirty="0"/>
              <a:t> (for 3 CT samples)</a:t>
            </a:r>
            <a:endParaRPr lang="en-US" sz="2100" baseline="30000" dirty="0"/>
          </a:p>
          <a:p>
            <a:pPr lvl="1" eaLnBrk="1" hangingPunct="1">
              <a:lnSpc>
                <a:spcPct val="80000"/>
              </a:lnSpc>
            </a:pPr>
            <a:r>
              <a:rPr lang="en-US" sz="2100" baseline="30000" dirty="0"/>
              <a:t>14</a:t>
            </a:r>
            <a:r>
              <a:rPr lang="en-US" sz="2100" dirty="0"/>
              <a:t>C release in one year 0.18 </a:t>
            </a:r>
            <a:r>
              <a:rPr lang="en-US" sz="2100" dirty="0" err="1"/>
              <a:t>Bq</a:t>
            </a:r>
            <a:r>
              <a:rPr lang="en-US" sz="2100" dirty="0"/>
              <a:t> cm</a:t>
            </a:r>
            <a:r>
              <a:rPr lang="en-US" sz="2100" baseline="30000" dirty="0"/>
              <a:t>-2</a:t>
            </a:r>
            <a:r>
              <a:rPr lang="en-US" sz="2100" dirty="0"/>
              <a:t>  = 20.4 </a:t>
            </a:r>
            <a:r>
              <a:rPr lang="en-US" sz="2100" dirty="0" err="1"/>
              <a:t>Bq</a:t>
            </a:r>
            <a:r>
              <a:rPr lang="en-US" sz="2100" dirty="0"/>
              <a:t> a</a:t>
            </a:r>
            <a:r>
              <a:rPr lang="en-US" sz="2100" baseline="30000" dirty="0"/>
              <a:t>-1</a:t>
            </a:r>
            <a:endParaRPr lang="en-US" sz="2100" dirty="0"/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en-US" sz="2600" dirty="0"/>
              <a:t>Note: LSD with </a:t>
            </a:r>
            <a:r>
              <a:rPr lang="en-US" sz="2600" dirty="0" err="1"/>
              <a:t>LoD</a:t>
            </a:r>
            <a:r>
              <a:rPr lang="en-US" sz="2600" dirty="0"/>
              <a:t>  0.03Bq </a:t>
            </a:r>
            <a:r>
              <a:rPr lang="en-US" sz="2500" baseline="30000" dirty="0"/>
              <a:t>14</a:t>
            </a:r>
            <a:r>
              <a:rPr lang="en-US" sz="2500" dirty="0"/>
              <a:t>C</a:t>
            </a:r>
            <a:r>
              <a:rPr lang="en-US" sz="2600" dirty="0"/>
              <a:t> (via benzene synthesis)</a:t>
            </a:r>
            <a:endParaRPr lang="en-GB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231AD7E-6845-4A71-B3B0-73F55E64E696}" type="slidenum">
              <a:rPr lang="en-GB"/>
              <a:pPr>
                <a:defRPr/>
              </a:pPr>
              <a:t>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771800" y="6356350"/>
            <a:ext cx="4680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GB"/>
              <a:t>WP2 Literature Review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9022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Rate of C-14 release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85" y="5402346"/>
            <a:ext cx="8229600" cy="792088"/>
          </a:xfrm>
        </p:spPr>
        <p:txBody>
          <a:bodyPr/>
          <a:lstStyle/>
          <a:p>
            <a:r>
              <a:rPr lang="en-GB" sz="2400" dirty="0"/>
              <a:t>Longer </a:t>
            </a:r>
            <a:r>
              <a:rPr lang="en-GB" sz="2400"/>
              <a:t>term rate </a:t>
            </a:r>
            <a:r>
              <a:rPr lang="en-GB" sz="2400" dirty="0"/>
              <a:t>of C-14 release 56±9 </a:t>
            </a:r>
            <a:r>
              <a:rPr lang="en-GB" sz="2400" dirty="0" err="1"/>
              <a:t>Bq</a:t>
            </a:r>
            <a:r>
              <a:rPr lang="en-GB" sz="2400" dirty="0"/>
              <a:t> a</a:t>
            </a:r>
            <a:r>
              <a:rPr lang="en-GB" sz="2400" baseline="30000" dirty="0"/>
              <a:t>-1</a:t>
            </a:r>
          </a:p>
          <a:p>
            <a:r>
              <a:rPr lang="en-GB" sz="2400" dirty="0"/>
              <a:t>In the expected range to be controlled by congruent release by corrosion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1105" y="1505353"/>
            <a:ext cx="5040560" cy="379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978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E1218-E4EF-4360-B58D-EAFC05B12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Speciation of carbon-14 release from steels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8CE04D-C15B-4117-A6B3-BBD6C5FA0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76176-3858-4E81-BF2E-647DB669CA2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8755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z="3600" dirty="0"/>
              <a:t>Chemical form of carbon</a:t>
            </a:r>
            <a:br>
              <a:rPr lang="en-GB" sz="3600" dirty="0"/>
            </a:br>
            <a:r>
              <a:rPr lang="en-GB" sz="3600" dirty="0"/>
              <a:t> in steels</a:t>
            </a:r>
            <a:endParaRPr lang="en-US" sz="3600" dirty="0"/>
          </a:p>
        </p:txBody>
      </p:sp>
      <p:sp>
        <p:nvSpPr>
          <p:cNvPr id="2560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400" baseline="30000" dirty="0"/>
              <a:t>14</a:t>
            </a:r>
            <a:r>
              <a:rPr lang="en-GB" sz="2400" dirty="0"/>
              <a:t>C arises predominantly from </a:t>
            </a:r>
            <a:r>
              <a:rPr lang="en-GB" sz="2400" baseline="30000" dirty="0"/>
              <a:t>14</a:t>
            </a:r>
            <a:r>
              <a:rPr lang="en-GB" sz="2400" dirty="0"/>
              <a:t>N in steels; minor from </a:t>
            </a:r>
            <a:r>
              <a:rPr lang="en-GB" sz="2400" baseline="30000" dirty="0"/>
              <a:t>13</a:t>
            </a:r>
            <a:r>
              <a:rPr lang="en-GB" sz="2400" dirty="0"/>
              <a:t>C 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Depending on composition of steel and its C and N content, C and N may be present in multiple chemical forms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/>
              <a:t>Predominantly solid solution (interstitial C, N) in stainless and mild steels; low-C content designed to prevent formation of carbide phases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 err="1"/>
              <a:t>Ti</a:t>
            </a:r>
            <a:r>
              <a:rPr lang="en-GB" sz="2000" dirty="0"/>
              <a:t> or </a:t>
            </a:r>
            <a:r>
              <a:rPr lang="en-GB" sz="2000" dirty="0" err="1"/>
              <a:t>Nb</a:t>
            </a:r>
            <a:r>
              <a:rPr lang="en-GB" sz="2000" dirty="0"/>
              <a:t> additions to some SS to form stable carbides/carbonitrides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/>
              <a:t>C may form pearlite in carbon steels (Fe</a:t>
            </a:r>
            <a:r>
              <a:rPr lang="en-GB" sz="2400" baseline="-25000" dirty="0"/>
              <a:t>3</a:t>
            </a:r>
            <a:r>
              <a:rPr lang="en-GB" sz="2400" dirty="0"/>
              <a:t>C/ferrite lamellar structure)</a:t>
            </a:r>
          </a:p>
          <a:p>
            <a:pPr eaLnBrk="1" hangingPunct="1">
              <a:lnSpc>
                <a:spcPct val="90000"/>
              </a:lnSpc>
            </a:pPr>
            <a:endParaRPr lang="en-GB" sz="1200" dirty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GB" sz="2400" i="1" dirty="0">
                <a:solidFill>
                  <a:schemeClr val="accent1"/>
                </a:solidFill>
              </a:rPr>
              <a:t>Chemical form in C-14 in irradiated steels may be different from bulk C in unirradiated material – dependent on the nature of the steel and effects of neutron irradiation and subsequent ageing</a:t>
            </a:r>
          </a:p>
          <a:p>
            <a:pPr eaLnBrk="1" hangingPunct="1">
              <a:lnSpc>
                <a:spcPct val="70000"/>
              </a:lnSpc>
              <a:buFont typeface="Arial" charset="0"/>
              <a:buNone/>
            </a:pPr>
            <a:endParaRPr lang="en-GB" sz="2400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642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 dirty="0"/>
              <a:t>Reactions of carbon species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488950" y="1484313"/>
            <a:ext cx="865505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b="1">
                <a:solidFill>
                  <a:schemeClr val="tx2"/>
                </a:solidFill>
              </a:rPr>
              <a:t>Carbides</a:t>
            </a:r>
          </a:p>
          <a:p>
            <a:pPr eaLnBrk="1" hangingPunct="1">
              <a:lnSpc>
                <a:spcPct val="80000"/>
              </a:lnSpc>
            </a:pPr>
            <a:r>
              <a:rPr lang="en-GB" sz="2200"/>
              <a:t>4</a:t>
            </a:r>
            <a:r>
              <a:rPr lang="en-GB" sz="2200" baseline="30000"/>
              <a:t>th</a:t>
            </a:r>
            <a:r>
              <a:rPr lang="en-GB" sz="2200"/>
              <a:t>/5</a:t>
            </a:r>
            <a:r>
              <a:rPr lang="en-GB" sz="2200" baseline="30000"/>
              <a:t>th</a:t>
            </a:r>
            <a:r>
              <a:rPr lang="en-GB" sz="2200"/>
              <a:t>/6</a:t>
            </a:r>
            <a:r>
              <a:rPr lang="en-GB" sz="2200" baseline="30000"/>
              <a:t>th</a:t>
            </a:r>
            <a:r>
              <a:rPr lang="en-GB" sz="2200"/>
              <a:t> series TMs (Ti, Zr, Nb, Mo, W)– interstitial carbides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/>
              <a:t>Highly stable</a:t>
            </a:r>
          </a:p>
          <a:p>
            <a:pPr eaLnBrk="1" hangingPunct="1">
              <a:lnSpc>
                <a:spcPct val="80000"/>
              </a:lnSpc>
            </a:pPr>
            <a:r>
              <a:rPr lang="en-GB" sz="2200"/>
              <a:t>Smaller TMs of 7</a:t>
            </a:r>
            <a:r>
              <a:rPr lang="en-GB" sz="2200" baseline="30000"/>
              <a:t>th</a:t>
            </a:r>
            <a:r>
              <a:rPr lang="en-GB" sz="2200"/>
              <a:t>/8</a:t>
            </a:r>
            <a:r>
              <a:rPr lang="en-GB" sz="2200" baseline="30000"/>
              <a:t>th</a:t>
            </a:r>
            <a:r>
              <a:rPr lang="en-GB" sz="2200"/>
              <a:t> series (Fe, Cr, Ni, Co, Mn) – carbide chains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/>
              <a:t>Intermediate carbides hydrolysed by water to form hydrocarbons and H</a:t>
            </a:r>
            <a:r>
              <a:rPr lang="en-GB" sz="2000" baseline="-25000"/>
              <a:t>2</a:t>
            </a:r>
          </a:p>
          <a:p>
            <a:pPr eaLnBrk="1" hangingPunct="1">
              <a:lnSpc>
                <a:spcPct val="80000"/>
              </a:lnSpc>
            </a:pPr>
            <a:r>
              <a:rPr lang="en-GB" sz="2200"/>
              <a:t>Electropositive metals (Li, Ca, Al) – ionic carbides and nitrides</a:t>
            </a:r>
          </a:p>
          <a:p>
            <a:pPr lvl="1" eaLnBrk="1" hangingPunct="1"/>
            <a:r>
              <a:rPr lang="en-GB" sz="2000"/>
              <a:t>Carbides readily hydrolysed by water to yield hydrocarbons of carbide ion present  e.g. Al</a:t>
            </a:r>
            <a:r>
              <a:rPr lang="en-GB" sz="2000" baseline="-25000"/>
              <a:t>4</a:t>
            </a:r>
            <a:r>
              <a:rPr lang="en-GB" sz="2000"/>
              <a:t>C</a:t>
            </a:r>
            <a:r>
              <a:rPr lang="en-GB" sz="2000" baseline="-25000"/>
              <a:t>3</a:t>
            </a:r>
            <a:r>
              <a:rPr lang="en-GB" sz="2000"/>
              <a:t> </a:t>
            </a:r>
            <a:r>
              <a:rPr lang="en-GB" sz="2000">
                <a:cs typeface="Arial" charset="0"/>
              </a:rPr>
              <a:t>→ methane; CaC</a:t>
            </a:r>
            <a:r>
              <a:rPr lang="en-GB" sz="2000" baseline="-25000">
                <a:cs typeface="Arial" charset="0"/>
              </a:rPr>
              <a:t>2</a:t>
            </a:r>
            <a:r>
              <a:rPr lang="en-GB" sz="2000">
                <a:cs typeface="Arial" charset="0"/>
              </a:rPr>
              <a:t> → acetylene </a:t>
            </a:r>
          </a:p>
          <a:p>
            <a:pPr eaLnBrk="1" hangingPunct="1">
              <a:lnSpc>
                <a:spcPct val="30000"/>
              </a:lnSpc>
            </a:pPr>
            <a:endParaRPr lang="en-GB" sz="220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b="1">
                <a:solidFill>
                  <a:schemeClr val="tx2"/>
                </a:solidFill>
                <a:cs typeface="Arial" charset="0"/>
              </a:rPr>
              <a:t>Carbonitrides</a:t>
            </a:r>
          </a:p>
          <a:p>
            <a:pPr eaLnBrk="1" hangingPunct="1">
              <a:lnSpc>
                <a:spcPct val="80000"/>
              </a:lnSpc>
            </a:pPr>
            <a:r>
              <a:rPr lang="en-GB" sz="2200">
                <a:cs typeface="Arial" charset="0"/>
              </a:rPr>
              <a:t>Less reactive than carbides (nitrides tend to be inert)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>
                <a:cs typeface="Arial" charset="0"/>
              </a:rPr>
              <a:t>→ CN containing compounds on hydrolysis?</a:t>
            </a:r>
          </a:p>
          <a:p>
            <a:pPr eaLnBrk="1" hangingPunct="1">
              <a:lnSpc>
                <a:spcPct val="80000"/>
              </a:lnSpc>
            </a:pPr>
            <a:r>
              <a:rPr lang="en-GB" sz="2200">
                <a:cs typeface="Arial" charset="0"/>
              </a:rPr>
              <a:t>Reactivity increases with ratio C:N</a:t>
            </a:r>
          </a:p>
          <a:p>
            <a:pPr eaLnBrk="1" hangingPunct="1">
              <a:lnSpc>
                <a:spcPct val="80000"/>
              </a:lnSpc>
            </a:pPr>
            <a:endParaRPr lang="en-GB" sz="1200">
              <a:cs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2200" i="1">
                <a:solidFill>
                  <a:srgbClr val="0070C0"/>
                </a:solidFill>
              </a:rPr>
              <a:t>Rate and speciation of C-14 release will depend on its chemical form and location in steel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D4F5779-F410-4558-9022-FA76D6D47409}" type="slidenum">
              <a:rPr lang="en-GB"/>
              <a:pPr>
                <a:defRPr/>
              </a:pPr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5872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dirty="0"/>
              <a:t>Inactive studies of carbon release </a:t>
            </a:r>
            <a:br>
              <a:rPr lang="en-GB" sz="3200" dirty="0"/>
            </a:br>
            <a:r>
              <a:rPr lang="en-GB" sz="3200" dirty="0"/>
              <a:t>from iron/steel – pre-CAST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200" dirty="0"/>
              <a:t>There was a significant difference in reported findings from the few studies of carbon release from iron and steels in literature pre-CAST</a:t>
            </a:r>
          </a:p>
          <a:p>
            <a:pPr eaLnBrk="1" hangingPunct="1">
              <a:lnSpc>
                <a:spcPct val="80000"/>
              </a:lnSpc>
            </a:pPr>
            <a:endParaRPr lang="en-GB" sz="1100" dirty="0"/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Studies concerned with use of zero-valent iron for environmental clean-up reported release of a distribution of hydrocarbon species to gas phase from range of iron samples under near-neutral and acid leaching conditions (no solution phase measurements)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 dirty="0"/>
              <a:t>Hardy and Gillham [1996], Campbell </a:t>
            </a:r>
            <a:r>
              <a:rPr lang="en-GB" sz="2000" i="1" dirty="0"/>
              <a:t>et al</a:t>
            </a:r>
            <a:r>
              <a:rPr lang="en-GB" sz="2000" dirty="0"/>
              <a:t>. [1997], Deng </a:t>
            </a:r>
            <a:r>
              <a:rPr lang="en-GB" sz="2000" i="1" dirty="0"/>
              <a:t>et al</a:t>
            </a:r>
            <a:r>
              <a:rPr lang="en-GB" sz="2000" dirty="0"/>
              <a:t>. [1997]</a:t>
            </a:r>
          </a:p>
          <a:p>
            <a:pPr eaLnBrk="1" hangingPunct="1">
              <a:lnSpc>
                <a:spcPct val="80000"/>
              </a:lnSpc>
            </a:pPr>
            <a:endParaRPr lang="en-GB" sz="1100" dirty="0"/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Studies performed on Japanese programme reported release of dissolved carbonate and organic compounds (e.g. acids, alcohols) from low-C steel and Fe</a:t>
            </a:r>
            <a:r>
              <a:rPr lang="en-GB" sz="2200" baseline="-25000" dirty="0"/>
              <a:t>3</a:t>
            </a:r>
            <a:r>
              <a:rPr lang="en-GB" sz="2200" dirty="0"/>
              <a:t>C at neutral to alkaline pH under anaerobic conditions  (only 1 gas phase measurement, scant details)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 dirty="0"/>
              <a:t>Kaneko </a:t>
            </a:r>
            <a:r>
              <a:rPr lang="en-GB" sz="2000" i="1" dirty="0"/>
              <a:t>et al</a:t>
            </a:r>
            <a:r>
              <a:rPr lang="en-GB" sz="2000" dirty="0"/>
              <a:t>. [2003], </a:t>
            </a:r>
            <a:r>
              <a:rPr lang="en-GB" sz="2000" dirty="0" err="1"/>
              <a:t>Sasoh</a:t>
            </a:r>
            <a:r>
              <a:rPr lang="en-GB" sz="2000" dirty="0"/>
              <a:t> [2008])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</a:pPr>
            <a:endParaRPr lang="en-GB" sz="22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i="1" dirty="0">
                <a:solidFill>
                  <a:srgbClr val="0070C0"/>
                </a:solidFill>
              </a:rPr>
              <a:t>Lack of studies with both gas and solution phase analysis.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i="1" dirty="0">
                <a:solidFill>
                  <a:srgbClr val="0070C0"/>
                </a:solidFill>
              </a:rPr>
              <a:t>This issue has been addressed under CAST by PSI.</a:t>
            </a:r>
            <a:endParaRPr lang="en-GB" sz="220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B975EA0-B23E-430C-BEC3-C9EB09160252}" type="slidenum">
              <a:rPr lang="en-GB"/>
              <a:pPr>
                <a:defRPr/>
              </a:pPr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980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/>
              <a:t>Inactive studies of C release </a:t>
            </a:r>
            <a:br>
              <a:rPr lang="en-GB" sz="3600"/>
            </a:br>
            <a:r>
              <a:rPr lang="en-GB" sz="3600"/>
              <a:t>from cast iron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60000"/>
              </a:lnSpc>
              <a:buFont typeface="Wingdings" pitchFamily="2" charset="2"/>
              <a:buNone/>
            </a:pPr>
            <a:r>
              <a:rPr lang="en-GB" sz="2000" b="1"/>
              <a:t>Deng </a:t>
            </a:r>
            <a:r>
              <a:rPr lang="en-GB" sz="2000" b="1" i="1"/>
              <a:t>et al</a:t>
            </a:r>
            <a:r>
              <a:rPr lang="en-GB" sz="2000" b="1"/>
              <a:t>. Env. Sci Technol. 31, 1185-1190, 1997</a:t>
            </a:r>
          </a:p>
          <a:p>
            <a:pPr eaLnBrk="1" hangingPunct="1">
              <a:lnSpc>
                <a:spcPct val="80000"/>
              </a:lnSpc>
            </a:pPr>
            <a:r>
              <a:rPr lang="en-GB" sz="2000"/>
              <a:t>Samples: various irons and steels, with C contents ranging from 3% to &lt;0.002%</a:t>
            </a:r>
          </a:p>
          <a:p>
            <a:pPr eaLnBrk="1" hangingPunct="1">
              <a:lnSpc>
                <a:spcPct val="80000"/>
              </a:lnSpc>
            </a:pPr>
            <a:r>
              <a:rPr lang="en-GB" sz="2000"/>
              <a:t>Conditions:  low- and high-CO</a:t>
            </a:r>
            <a:r>
              <a:rPr lang="en-GB" sz="2000" baseline="-25000"/>
              <a:t>2</a:t>
            </a:r>
            <a:r>
              <a:rPr lang="en-GB" sz="2000"/>
              <a:t> equilibrated MilliQ water, no headspace, up to 16 days</a:t>
            </a:r>
          </a:p>
          <a:p>
            <a:pPr eaLnBrk="1" hangingPunct="1">
              <a:lnSpc>
                <a:spcPct val="80000"/>
              </a:lnSpc>
            </a:pPr>
            <a:r>
              <a:rPr lang="en-GB" sz="2000"/>
              <a:t>Analysis: samples equilibrated with headspace - GC-FID or GC-MS</a:t>
            </a:r>
          </a:p>
          <a:p>
            <a:pPr eaLnBrk="1" hangingPunct="1">
              <a:lnSpc>
                <a:spcPct val="60000"/>
              </a:lnSpc>
            </a:pPr>
            <a:endParaRPr lang="en-GB" sz="2000"/>
          </a:p>
          <a:p>
            <a:pPr eaLnBrk="1" hangingPunct="1">
              <a:lnSpc>
                <a:spcPct val="60000"/>
              </a:lnSpc>
            </a:pPr>
            <a:r>
              <a:rPr lang="en-GB" sz="2000"/>
              <a:t>Range of hydrocarbons detected from C1-C5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900"/>
              <a:t>Hydrocarbons generation similar in low- and high CO</a:t>
            </a:r>
            <a:r>
              <a:rPr lang="en-GB" sz="1900" baseline="-25000"/>
              <a:t>2</a:t>
            </a:r>
            <a:r>
              <a:rPr lang="en-GB" sz="1900"/>
              <a:t> water for high-C Fe 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900"/>
              <a:t>Experiment with </a:t>
            </a:r>
            <a:r>
              <a:rPr lang="en-GB" sz="1900" baseline="30000"/>
              <a:t>13</a:t>
            </a:r>
            <a:r>
              <a:rPr lang="en-GB" sz="1900"/>
              <a:t>CO</a:t>
            </a:r>
            <a:r>
              <a:rPr lang="en-GB" sz="1900" baseline="-25000"/>
              <a:t>3</a:t>
            </a:r>
            <a:r>
              <a:rPr lang="en-GB" sz="1900" baseline="30000"/>
              <a:t>2-</a:t>
            </a:r>
            <a:r>
              <a:rPr lang="en-GB" sz="1900"/>
              <a:t> found no evidence for </a:t>
            </a:r>
            <a:r>
              <a:rPr lang="en-GB" sz="1900" baseline="30000"/>
              <a:t>13</a:t>
            </a:r>
            <a:r>
              <a:rPr lang="en-GB" sz="1900"/>
              <a:t>C incorporation into hydrocarbons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900"/>
              <a:t>No hydrocarbons detected in control expts without Fe</a:t>
            </a:r>
          </a:p>
          <a:p>
            <a:pPr lvl="1" eaLnBrk="1" hangingPunct="1">
              <a:lnSpc>
                <a:spcPct val="60000"/>
              </a:lnSpc>
            </a:pPr>
            <a:endParaRPr lang="en-GB" sz="1900"/>
          </a:p>
          <a:p>
            <a:pPr eaLnBrk="1" hangingPunct="1">
              <a:lnSpc>
                <a:spcPct val="60000"/>
              </a:lnSpc>
            </a:pPr>
            <a:r>
              <a:rPr lang="en-GB" sz="2000"/>
              <a:t>On dissolution in 6M HCl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900"/>
              <a:t>hydrocarbons and residual graphite (high-C steels)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1900"/>
              <a:t>for low-C steels “quantitative conversion of carbides to hydrocarbons”</a:t>
            </a:r>
          </a:p>
          <a:p>
            <a:pPr lvl="1" eaLnBrk="1" hangingPunct="1">
              <a:lnSpc>
                <a:spcPct val="80000"/>
              </a:lnSpc>
            </a:pPr>
            <a:endParaRPr lang="en-GB" sz="1900">
              <a:solidFill>
                <a:schemeClr val="tx2"/>
              </a:solidFill>
            </a:endParaRPr>
          </a:p>
          <a:p>
            <a:pPr eaLnBrk="1" hangingPunct="1">
              <a:lnSpc>
                <a:spcPct val="60000"/>
              </a:lnSpc>
            </a:pPr>
            <a:endParaRPr lang="en-GB" sz="2000">
              <a:solidFill>
                <a:schemeClr val="tx2"/>
              </a:solidFill>
            </a:endParaRPr>
          </a:p>
          <a:p>
            <a:pPr marL="623888" lvl="2" indent="-268288" eaLnBrk="1" hangingPunct="1">
              <a:lnSpc>
                <a:spcPct val="60000"/>
              </a:lnSpc>
              <a:buClr>
                <a:schemeClr val="tx2"/>
              </a:buClr>
              <a:buSzPct val="145000"/>
            </a:pPr>
            <a:endParaRPr lang="en-GB" sz="1500"/>
          </a:p>
          <a:p>
            <a:pPr eaLnBrk="1" hangingPunct="1">
              <a:lnSpc>
                <a:spcPct val="60000"/>
              </a:lnSpc>
            </a:pPr>
            <a:endParaRPr lang="en-GB" sz="200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4FCB59D-99BA-4C6B-A726-35ACB49521E6}" type="slidenum">
              <a:rPr lang="en-GB"/>
              <a:pPr>
                <a:defRPr/>
              </a:pPr>
              <a:t>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771800" y="6356350"/>
            <a:ext cx="4680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GB"/>
              <a:t>WP2 Literature Review</a:t>
            </a:r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dirty="0"/>
              <a:t>Release of total C from iron samples</a:t>
            </a:r>
          </a:p>
        </p:txBody>
      </p:sp>
      <p:pic>
        <p:nvPicPr>
          <p:cNvPr id="2969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7950" y="1773238"/>
            <a:ext cx="4968875" cy="3709987"/>
          </a:xfrm>
        </p:spPr>
      </p:pic>
      <p:pic>
        <p:nvPicPr>
          <p:cNvPr id="29699" name="Picture 5"/>
          <p:cNvPicPr>
            <a:picLocks noChangeAspect="1" noChangeArrowheads="1"/>
          </p:cNvPicPr>
          <p:nvPr/>
        </p:nvPicPr>
        <p:blipFill>
          <a:blip r:embed="rId3"/>
          <a:srcRect l="1633" t="2422" r="2174" b="2234"/>
          <a:stretch>
            <a:fillRect/>
          </a:stretch>
        </p:blipFill>
        <p:spPr bwMode="auto">
          <a:xfrm>
            <a:off x="4427538" y="2133600"/>
            <a:ext cx="4491037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TextBox 5"/>
          <p:cNvSpPr txBox="1">
            <a:spLocks noChangeArrowheads="1"/>
          </p:cNvSpPr>
          <p:nvPr/>
        </p:nvSpPr>
        <p:spPr bwMode="auto">
          <a:xfrm>
            <a:off x="755650" y="1341438"/>
            <a:ext cx="741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b="1">
                <a:latin typeface="Calibri" pitchFamily="34" charset="0"/>
              </a:rPr>
              <a:t>Deng </a:t>
            </a:r>
            <a:r>
              <a:rPr lang="en-GB" b="1" i="1">
                <a:latin typeface="Calibri" pitchFamily="34" charset="0"/>
              </a:rPr>
              <a:t>et al</a:t>
            </a:r>
            <a:r>
              <a:rPr lang="en-GB" b="1">
                <a:latin typeface="Calibri" pitchFamily="34" charset="0"/>
              </a:rPr>
              <a:t>. Env. Sci. Technol. </a:t>
            </a:r>
            <a:r>
              <a:rPr lang="en-GB" b="1" i="1">
                <a:latin typeface="Calibri" pitchFamily="34" charset="0"/>
              </a:rPr>
              <a:t>31</a:t>
            </a:r>
            <a:r>
              <a:rPr lang="en-GB" b="1">
                <a:latin typeface="Calibri" pitchFamily="34" charset="0"/>
              </a:rPr>
              <a:t>, 1185-90,1997</a:t>
            </a:r>
          </a:p>
        </p:txBody>
      </p:sp>
      <p:sp>
        <p:nvSpPr>
          <p:cNvPr id="29701" name="TextBox 6"/>
          <p:cNvSpPr txBox="1">
            <a:spLocks noChangeArrowheads="1"/>
          </p:cNvSpPr>
          <p:nvPr/>
        </p:nvSpPr>
        <p:spPr bwMode="auto">
          <a:xfrm>
            <a:off x="900113" y="5373688"/>
            <a:ext cx="32400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b="1">
                <a:latin typeface="Calibri" pitchFamily="34" charset="0"/>
              </a:rPr>
              <a:t>Leaching in low-CO</a:t>
            </a:r>
            <a:r>
              <a:rPr lang="en-GB" sz="1600" b="1" baseline="-25000">
                <a:latin typeface="Calibri" pitchFamily="34" charset="0"/>
              </a:rPr>
              <a:t>2</a:t>
            </a:r>
            <a:r>
              <a:rPr lang="en-GB" sz="1600" b="1">
                <a:latin typeface="Calibri" pitchFamily="34" charset="0"/>
              </a:rPr>
              <a:t> water</a:t>
            </a:r>
          </a:p>
        </p:txBody>
      </p:sp>
      <p:sp>
        <p:nvSpPr>
          <p:cNvPr id="29702" name="TextBox 7"/>
          <p:cNvSpPr txBox="1">
            <a:spLocks noChangeArrowheads="1"/>
          </p:cNvSpPr>
          <p:nvPr/>
        </p:nvSpPr>
        <p:spPr bwMode="auto">
          <a:xfrm>
            <a:off x="4787900" y="5373688"/>
            <a:ext cx="3240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b="1">
                <a:latin typeface="Calibri" pitchFamily="34" charset="0"/>
              </a:rPr>
              <a:t>Leaching in high-CO</a:t>
            </a:r>
            <a:r>
              <a:rPr lang="en-GB" sz="1600" b="1" baseline="-25000">
                <a:latin typeface="Calibri" pitchFamily="34" charset="0"/>
              </a:rPr>
              <a:t>2</a:t>
            </a:r>
            <a:r>
              <a:rPr lang="en-GB" sz="1600" b="1">
                <a:latin typeface="Calibri" pitchFamily="34" charset="0"/>
              </a:rPr>
              <a:t> water</a:t>
            </a:r>
          </a:p>
        </p:txBody>
      </p:sp>
      <p:sp>
        <p:nvSpPr>
          <p:cNvPr id="29703" name="TextBox 8"/>
          <p:cNvSpPr txBox="1">
            <a:spLocks noChangeArrowheads="1"/>
          </p:cNvSpPr>
          <p:nvPr/>
        </p:nvSpPr>
        <p:spPr bwMode="auto">
          <a:xfrm>
            <a:off x="684213" y="5732463"/>
            <a:ext cx="74882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GB">
                <a:latin typeface="Calibri" pitchFamily="34" charset="0"/>
              </a:rPr>
              <a:t>Linear release of hydrocarbon with time </a:t>
            </a:r>
          </a:p>
          <a:p>
            <a:pPr>
              <a:buFont typeface="Arial" charset="0"/>
              <a:buChar char="•"/>
            </a:pPr>
            <a:r>
              <a:rPr lang="en-GB">
                <a:latin typeface="Calibri" pitchFamily="34" charset="0"/>
              </a:rPr>
              <a:t>Considered no significant dependence on [CO</a:t>
            </a:r>
            <a:r>
              <a:rPr lang="en-GB" baseline="-25000">
                <a:latin typeface="Calibri" pitchFamily="34" charset="0"/>
              </a:rPr>
              <a:t>2(aq)</a:t>
            </a:r>
            <a:r>
              <a:rPr lang="en-GB">
                <a:latin typeface="Calibri" pitchFamily="34" charset="0"/>
              </a:rPr>
              <a:t>]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6D7DEC-6EB3-4933-A358-4F688B3F64F4}" type="slidenum">
              <a:rPr lang="en-GB"/>
              <a:pPr>
                <a:defRPr/>
              </a:pPr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640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C887A-15D6-4174-82BE-E997D91A9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Further work on irons under CAST by PSI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70B7B-1EED-48A1-9999-4E64BAC1F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675" y="1628800"/>
            <a:ext cx="8229600" cy="1512167"/>
          </a:xfrm>
        </p:spPr>
        <p:txBody>
          <a:bodyPr/>
          <a:lstStyle/>
          <a:p>
            <a:r>
              <a:rPr lang="en-GB" sz="2400" dirty="0"/>
              <a:t>Repeated experiments of Deng et al. in high pH solutions, measured releases of C species to gas and solution</a:t>
            </a:r>
          </a:p>
          <a:p>
            <a:pPr lvl="1"/>
            <a:r>
              <a:rPr lang="en-GB" sz="2000" dirty="0"/>
              <a:t>Detected a range of C compounds </a:t>
            </a:r>
          </a:p>
          <a:p>
            <a:r>
              <a:rPr lang="en-GB" sz="2400" dirty="0"/>
              <a:t>But release of oxidised (dissolved) species was transient </a:t>
            </a:r>
          </a:p>
          <a:p>
            <a:pPr lvl="1"/>
            <a:r>
              <a:rPr lang="en-GB" sz="2000" dirty="0"/>
              <a:t>attributed to corrosion of iron under oxidising conditions prior to experiments</a:t>
            </a:r>
          </a:p>
          <a:p>
            <a:endParaRPr lang="en-GB" sz="2800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26BB97-FF38-49B5-9049-34F0608F41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22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FDC6DD-1A6E-43B0-A8D7-B9A491C25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564" y="4123862"/>
            <a:ext cx="7848872" cy="223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768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dirty="0"/>
              <a:t>Mechanism of hydrocarbon </a:t>
            </a:r>
            <a:br>
              <a:rPr lang="en-GB" sz="3200" dirty="0"/>
            </a:br>
            <a:r>
              <a:rPr lang="en-GB" sz="3200" dirty="0"/>
              <a:t>formation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Proposed to be analogous to Fischer-</a:t>
            </a:r>
            <a:r>
              <a:rPr lang="en-GB" dirty="0" err="1"/>
              <a:t>Tropsch</a:t>
            </a:r>
            <a:r>
              <a:rPr lang="en-GB" dirty="0"/>
              <a:t>  (FT) synthesis</a:t>
            </a:r>
          </a:p>
          <a:p>
            <a:pPr lvl="1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dirty="0"/>
              <a:t>Production of hydrocarbons from gas phase CO/H</a:t>
            </a:r>
            <a:r>
              <a:rPr lang="en-GB" baseline="-25000" dirty="0"/>
              <a:t>2</a:t>
            </a:r>
            <a:r>
              <a:rPr lang="en-GB" dirty="0"/>
              <a:t> over transition metal catalyst (e.g. Fe, Ni, Co, etc) at elevated temperatures</a:t>
            </a:r>
          </a:p>
          <a:p>
            <a:pPr lvl="1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dirty="0"/>
              <a:t>Generates distribution of hydrocarbons known as the Anderson-Schultz-Flory (ASF) distribution defined by a parameter called the chain growth probability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Range and relative ratios of hydrocarbons produced from corroding  Fe consistent with an ASF distribution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Deng </a:t>
            </a:r>
            <a:r>
              <a:rPr lang="en-GB" i="1" dirty="0"/>
              <a:t>et al</a:t>
            </a:r>
            <a:r>
              <a:rPr lang="en-GB" dirty="0"/>
              <a:t>. postulated that the carbides in the metal are similar to carbide intermediates that form in FT synthesis as a result of </a:t>
            </a:r>
            <a:r>
              <a:rPr lang="en-GB" dirty="0" err="1"/>
              <a:t>chemisorption</a:t>
            </a:r>
            <a:r>
              <a:rPr lang="en-GB" dirty="0"/>
              <a:t> and decomposition of CO on metal surface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F50995C-A59E-4EA1-9E91-07FBCE155109}" type="slidenum">
              <a:rPr lang="en-GB"/>
              <a:pPr>
                <a:defRPr/>
              </a:pPr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44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23F29-95D0-45C5-98F7-BF7C0E450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Thermodynamic modelling under CAST by KIT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6DC8D5-65C3-4C13-BA29-72CCA41513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Oxygen is present in oxide layer on steels</a:t>
            </a:r>
          </a:p>
          <a:p>
            <a:r>
              <a:rPr lang="en-GB" sz="2800" dirty="0"/>
              <a:t>However, thermodynamically all of the main metal components of steel have higher affinity for oxygen than carbon</a:t>
            </a:r>
          </a:p>
          <a:p>
            <a:pPr marL="400050" lvl="1" indent="0">
              <a:buNone/>
            </a:pPr>
            <a:r>
              <a:rPr lang="en-GB" sz="2400" dirty="0"/>
              <a:t>“</a:t>
            </a:r>
            <a:r>
              <a:rPr lang="en-GB" sz="2400" i="1" dirty="0"/>
              <a:t>strongly reducing conditions potentially developing in a deep underground repository for nuclear waste favours the formation of reduced/organic </a:t>
            </a:r>
            <a:r>
              <a:rPr lang="en-GB" sz="2400" i="1" baseline="30000" dirty="0"/>
              <a:t>14</a:t>
            </a:r>
            <a:r>
              <a:rPr lang="en-GB" sz="2400" i="1" dirty="0"/>
              <a:t>C-bearing compounds</a:t>
            </a:r>
            <a:r>
              <a:rPr lang="en-GB" sz="2400" dirty="0"/>
              <a:t>”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7725FF-E7C1-4462-A034-875B460F06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1545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dirty="0"/>
              <a:t>Experiments on irradiated steel samples prior to CAST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/>
            <a:r>
              <a:rPr lang="en-GB" sz="2400" dirty="0"/>
              <a:t>3 Japanese experiments but scant information available: </a:t>
            </a:r>
          </a:p>
          <a:p>
            <a:pPr eaLnBrk="1" hangingPunct="1"/>
            <a:r>
              <a:rPr lang="en-GB" sz="2400" dirty="0"/>
              <a:t>In one study, rate of carbon-14 release reported to be consistent with corrosion rate of unirradiated material.</a:t>
            </a:r>
          </a:p>
          <a:p>
            <a:pPr eaLnBrk="1" hangingPunct="1"/>
            <a:r>
              <a:rPr lang="en-GB" sz="2400" dirty="0"/>
              <a:t>In a single test, anaerobic, pH 12.5 conditions: </a:t>
            </a:r>
          </a:p>
          <a:p>
            <a:pPr lvl="1" eaLnBrk="1" hangingPunct="1"/>
            <a:r>
              <a:rPr lang="en-GB" sz="2000" dirty="0"/>
              <a:t>25% of the carbon-14 released from irradiated stainless steel plate over 42 months is reported to be released as gaseous species.</a:t>
            </a:r>
          </a:p>
          <a:p>
            <a:pPr lvl="1" eaLnBrk="1" hangingPunct="1"/>
            <a:r>
              <a:rPr lang="en-GB" sz="2000" dirty="0"/>
              <a:t>Carbon-14 is released to the solution phase as a mixture of inorganic (carbonate) and organic forms.  Ratio of organic to inorganic species close to one, with 80% of the organic species present as anionic forms (e.g. carboxylates).</a:t>
            </a:r>
          </a:p>
          <a:p>
            <a:pPr algn="ctr" eaLnBrk="1" hangingPunct="1">
              <a:buFont typeface="Arial" charset="0"/>
              <a:buNone/>
            </a:pPr>
            <a:endParaRPr lang="en-GB" sz="2400" b="1" i="1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AD05F8-3344-4566-8297-4EEE1113E3D9}" type="slidenum">
              <a:rPr lang="en-GB"/>
              <a:pPr>
                <a:defRPr/>
              </a:pPr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58919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F0AD5-53EB-45FE-A99A-134AA382E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Initial release of C-14 on immersion in 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6912FA-DE40-4385-856F-D23F673E6D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Both studies by PSI and NRG/Wood observe fast initial release of carbon-14 during first few weeks leaching followed by drop in rate</a:t>
            </a:r>
          </a:p>
          <a:p>
            <a:r>
              <a:rPr lang="en-GB" sz="2800" dirty="0"/>
              <a:t>Suggests rapid release of carbon-14 species </a:t>
            </a:r>
            <a:r>
              <a:rPr lang="en-GB" sz="2800" dirty="0" err="1"/>
              <a:t>sorbed</a:t>
            </a:r>
            <a:r>
              <a:rPr lang="en-GB" sz="2800" dirty="0"/>
              <a:t> to the surface (oxide) layer</a:t>
            </a:r>
          </a:p>
          <a:p>
            <a:r>
              <a:rPr lang="en-GB" sz="2800" dirty="0"/>
              <a:t>Similar to initial release of carbon-12 species from inactive steel</a:t>
            </a:r>
          </a:p>
          <a:p>
            <a:r>
              <a:rPr lang="en-GB" sz="2800" dirty="0"/>
              <a:t>Tends to dominate measured release over the </a:t>
            </a:r>
            <a:br>
              <a:rPr lang="en-GB" sz="2800" dirty="0"/>
            </a:br>
            <a:r>
              <a:rPr lang="en-GB" sz="2800" dirty="0"/>
              <a:t>(1 year) timescale of static leaching experiments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3E7A6A-050C-4E26-9906-FA52183FAE7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7010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C53CC-F524-4F1F-BB9D-0DDD82A65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Summary CAST findings on speciation of C-14 release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C5FA4-6198-4AAA-B84D-F1A9FA513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4653136"/>
            <a:ext cx="8229600" cy="864096"/>
          </a:xfrm>
        </p:spPr>
        <p:txBody>
          <a:bodyPr/>
          <a:lstStyle/>
          <a:p>
            <a:r>
              <a:rPr lang="en-GB" dirty="0"/>
              <a:t>Variation in speciation across studies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D581C-69BD-4B51-B9E4-3CD7E1189E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27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B5368E-82B6-4C21-9706-7763FDEF9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89" y="1848154"/>
            <a:ext cx="8548056" cy="250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9847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7F821-EB49-4E8E-87A4-C826B565A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C-14 speciation in solution NRG/Wood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613AA8-0E2B-461B-9688-A7E1A0ABC8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792" y="1628801"/>
            <a:ext cx="8229600" cy="1296143"/>
          </a:xfrm>
        </p:spPr>
        <p:txBody>
          <a:bodyPr/>
          <a:lstStyle/>
          <a:p>
            <a:r>
              <a:rPr lang="en-GB" sz="2400" dirty="0"/>
              <a:t>New total C-14 results on solution samples from NRG/Wood experiments after 13 months leaching (preliminary)</a:t>
            </a:r>
          </a:p>
          <a:p>
            <a:r>
              <a:rPr lang="en-GB" sz="2400" dirty="0"/>
              <a:t>Total C-14 by pyrolysis and LSC compared to Inorg-C-14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5AD530-8E41-4473-9C5C-41962A2ADD9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28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6670C3-B85A-4059-97A7-6CB96E3269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618" y="3136107"/>
            <a:ext cx="7281774" cy="2456806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A09E52D-AEEC-48DC-BCE0-BF01AA214B3F}"/>
              </a:ext>
            </a:extLst>
          </p:cNvPr>
          <p:cNvSpPr txBox="1">
            <a:spLocks/>
          </p:cNvSpPr>
          <p:nvPr/>
        </p:nvSpPr>
        <p:spPr bwMode="auto">
          <a:xfrm>
            <a:off x="683568" y="5672682"/>
            <a:ext cx="8229600" cy="924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Inorganic C-14, </a:t>
            </a:r>
            <a:r>
              <a:rPr lang="en-GB" sz="2400" baseline="30000" dirty="0"/>
              <a:t>14</a:t>
            </a:r>
            <a:r>
              <a:rPr lang="en-GB" sz="2400" dirty="0"/>
              <a:t>CO</a:t>
            </a:r>
            <a:r>
              <a:rPr lang="en-GB" sz="2400" baseline="-25000" dirty="0"/>
              <a:t>2</a:t>
            </a:r>
            <a:r>
              <a:rPr lang="en-GB" sz="2400" dirty="0"/>
              <a:t>/</a:t>
            </a:r>
            <a:r>
              <a:rPr lang="en-GB" sz="2400" baseline="30000" dirty="0"/>
              <a:t>14</a:t>
            </a:r>
            <a:r>
              <a:rPr lang="en-GB" sz="2400" dirty="0"/>
              <a:t>CO</a:t>
            </a:r>
            <a:r>
              <a:rPr lang="en-GB" sz="2400" baseline="-25000" dirty="0"/>
              <a:t>3</a:t>
            </a:r>
            <a:r>
              <a:rPr lang="en-GB" sz="2400" baseline="30000" dirty="0"/>
              <a:t>2-</a:t>
            </a:r>
            <a:r>
              <a:rPr lang="en-GB" sz="2400" dirty="0"/>
              <a:t> predominant form in solution in these experiments </a:t>
            </a:r>
          </a:p>
        </p:txBody>
      </p:sp>
    </p:spTree>
    <p:extLst>
      <p:ext uri="{BB962C8B-B14F-4D97-AF65-F5344CB8AC3E}">
        <p14:creationId xmlns:p14="http://schemas.microsoft.com/office/powerpoint/2010/main" val="12235345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C-14 speciation in solution NRG/Wood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Contrasts with PSI results which found significant dissolved organic C-14</a:t>
            </a:r>
            <a:endParaRPr lang="en-GB" sz="1400" dirty="0"/>
          </a:p>
          <a:p>
            <a:r>
              <a:rPr lang="en-GB" sz="2800" dirty="0"/>
              <a:t>Possible explanation is the very high Co-60 inventory in these experiments resulting in very significant radiolysis in solution</a:t>
            </a:r>
          </a:p>
          <a:p>
            <a:pPr lvl="1"/>
            <a:r>
              <a:rPr lang="en-GB" sz="2400" dirty="0"/>
              <a:t>Each experiment contains 16 </a:t>
            </a:r>
            <a:r>
              <a:rPr lang="en-GB" sz="2400" dirty="0" err="1"/>
              <a:t>GBq</a:t>
            </a:r>
            <a:r>
              <a:rPr lang="en-GB" sz="2400" dirty="0"/>
              <a:t> Co-60</a:t>
            </a:r>
          </a:p>
          <a:p>
            <a:pPr lvl="1"/>
            <a:r>
              <a:rPr lang="en-GB" sz="2400" dirty="0"/>
              <a:t>Estimated </a:t>
            </a:r>
            <a:r>
              <a:rPr lang="el-GR" sz="2400" dirty="0"/>
              <a:t>γ</a:t>
            </a:r>
            <a:r>
              <a:rPr lang="en-GB" sz="2400" dirty="0"/>
              <a:t> dose 46 </a:t>
            </a:r>
            <a:r>
              <a:rPr lang="en-GB" sz="2400" dirty="0" err="1"/>
              <a:t>Gy</a:t>
            </a:r>
            <a:r>
              <a:rPr lang="en-GB" sz="2400" dirty="0"/>
              <a:t> hr</a:t>
            </a:r>
            <a:r>
              <a:rPr lang="en-GB" sz="2400" baseline="30000" dirty="0"/>
              <a:t>-1</a:t>
            </a:r>
            <a:r>
              <a:rPr lang="en-GB" sz="2400" dirty="0"/>
              <a:t> at 1cm</a:t>
            </a:r>
          </a:p>
          <a:p>
            <a:pPr lvl="1"/>
            <a:r>
              <a:rPr lang="en-GB" sz="2400" dirty="0"/>
              <a:t>H</a:t>
            </a:r>
            <a:r>
              <a:rPr lang="en-GB" sz="2400" baseline="-25000" dirty="0"/>
              <a:t>2</a:t>
            </a:r>
            <a:r>
              <a:rPr lang="en-GB" sz="2400" dirty="0"/>
              <a:t>O</a:t>
            </a:r>
            <a:r>
              <a:rPr lang="en-GB" sz="2400" baseline="-25000" dirty="0"/>
              <a:t>2</a:t>
            </a:r>
            <a:r>
              <a:rPr lang="en-GB" sz="2400" dirty="0"/>
              <a:t> generated in solution</a:t>
            </a:r>
          </a:p>
          <a:p>
            <a:pPr lvl="1"/>
            <a:r>
              <a:rPr lang="en-GB" sz="2400" dirty="0"/>
              <a:t>C-14 species being oxidised to CO</a:t>
            </a:r>
            <a:r>
              <a:rPr lang="en-GB" sz="2400" baseline="-25000" dirty="0"/>
              <a:t>2</a:t>
            </a:r>
            <a:r>
              <a:rPr lang="en-GB" sz="2400" dirty="0"/>
              <a:t> </a:t>
            </a:r>
          </a:p>
          <a:p>
            <a:r>
              <a:rPr lang="en-GB" sz="2800" dirty="0"/>
              <a:t>Radiolysis may effect speciation in experiments and may also be a factor in early stages of disposal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37849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Areas of uncertainty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Corrosion rate of inactive stainless steel has been measured to be </a:t>
            </a:r>
            <a:r>
              <a:rPr lang="en-GB" sz="2800"/>
              <a:t>very low</a:t>
            </a:r>
            <a:endParaRPr lang="en-GB" sz="2800" dirty="0"/>
          </a:p>
          <a:p>
            <a:pPr lvl="1"/>
            <a:r>
              <a:rPr lang="en-GB" sz="2400" dirty="0"/>
              <a:t>the effect of neutron irradiation on corrosion rates of waste steels is uncertain</a:t>
            </a:r>
          </a:p>
          <a:p>
            <a:r>
              <a:rPr lang="en-GB" sz="2800" dirty="0"/>
              <a:t>Early indications that release of carbon-14 may be congruent with steel corrosion</a:t>
            </a:r>
          </a:p>
          <a:p>
            <a:r>
              <a:rPr lang="en-GB" sz="2800" dirty="0"/>
              <a:t>The effects of gamma irradiation from steels on speciation of carbon-14 release</a:t>
            </a:r>
          </a:p>
          <a:p>
            <a:r>
              <a:rPr lang="en-GB" sz="2800" dirty="0"/>
              <a:t>Is gas phase release as hydrocarbons the predominant form of C-14 release in the long term?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8632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/>
              <a:t>Acknowledgements</a:t>
            </a:r>
          </a:p>
        </p:txBody>
      </p:sp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sz="2500" dirty="0"/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WP2 partners for contributions</a:t>
            </a:r>
          </a:p>
          <a:p>
            <a:pPr eaLnBrk="1" hangingPunct="1">
              <a:lnSpc>
                <a:spcPct val="80000"/>
              </a:lnSpc>
            </a:pPr>
            <a:endParaRPr lang="en-GB" sz="2800" dirty="0"/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Fraser King  - effects </a:t>
            </a:r>
            <a:r>
              <a:rPr lang="el-GR" sz="2800" dirty="0"/>
              <a:t>γ</a:t>
            </a:r>
            <a:r>
              <a:rPr lang="en-GB" sz="2800" dirty="0"/>
              <a:t>-irradiation on corrosion rate</a:t>
            </a:r>
          </a:p>
          <a:p>
            <a:pPr eaLnBrk="1" hangingPunct="1">
              <a:lnSpc>
                <a:spcPct val="80000"/>
              </a:lnSpc>
            </a:pPr>
            <a:endParaRPr lang="en-GB" sz="2800" dirty="0"/>
          </a:p>
          <a:p>
            <a:pPr eaLnBrk="1" hangingPunct="1">
              <a:lnSpc>
                <a:spcPct val="80000"/>
              </a:lnSpc>
            </a:pPr>
            <a:r>
              <a:rPr lang="en-GB" sz="2800" dirty="0"/>
              <a:t>The literature review was funded by Radioactive Waste Management Limited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1B50CC-7CFA-4AFF-8E91-DBCE94CDC8C2}" type="slidenum">
              <a:rPr lang="en-GB"/>
              <a:pPr>
                <a:defRPr/>
              </a:pPr>
              <a:t>31</a:t>
            </a:fld>
            <a:endParaRPr lang="en-GB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US" sz="4000" dirty="0"/>
          </a:p>
        </p:txBody>
      </p:sp>
      <p:sp>
        <p:nvSpPr>
          <p:cNvPr id="3891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Thank you for your attention!</a:t>
            </a:r>
          </a:p>
          <a:p>
            <a:endParaRPr lang="en-US" dirty="0"/>
          </a:p>
          <a:p>
            <a:r>
              <a:rPr lang="en-US" dirty="0"/>
              <a:t>Any questions?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Additional slides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2701D2-F9F8-4702-BEEC-377CD1782E2D}" type="slidenum">
              <a:rPr lang="en-GB" smtClean="0"/>
              <a:pPr>
                <a:defRPr/>
              </a:pPr>
              <a:t>33</a:t>
            </a:fld>
            <a:endParaRPr lang="en-GB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/>
              <a:t>Corrosion rates of steels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/>
            <a:r>
              <a:rPr lang="en-GB" sz="2000"/>
              <a:t>In general, steel corrosion is characterised by </a:t>
            </a:r>
          </a:p>
          <a:p>
            <a:pPr lvl="1" eaLnBrk="1" hangingPunct="1"/>
            <a:r>
              <a:rPr lang="en-GB" sz="2000"/>
              <a:t>relatively high initial corrosion rate – acute phase, </a:t>
            </a:r>
            <a:r>
              <a:rPr lang="en-GB" sz="2000" i="1"/>
              <a:t>k</a:t>
            </a:r>
            <a:r>
              <a:rPr lang="en-GB" sz="2000" i="1" baseline="-25000"/>
              <a:t>a</a:t>
            </a:r>
          </a:p>
          <a:p>
            <a:pPr lvl="1" eaLnBrk="1" hangingPunct="1"/>
            <a:r>
              <a:rPr lang="en-GB" sz="2000"/>
              <a:t>slow long-term corrosion rate – chronic phase, </a:t>
            </a:r>
            <a:r>
              <a:rPr lang="en-GB" sz="2000" i="1"/>
              <a:t>k</a:t>
            </a:r>
            <a:r>
              <a:rPr lang="en-GB" sz="2000" i="1" baseline="-25000"/>
              <a:t>c</a:t>
            </a:r>
            <a:endParaRPr lang="en-GB" sz="2000"/>
          </a:p>
          <a:p>
            <a:pPr eaLnBrk="1" hangingPunct="1"/>
            <a:r>
              <a:rPr lang="en-GB" sz="2000"/>
              <a:t>Change in rate is associated with the formation of a passivating oxide layer of corrosion product on the steel surface</a:t>
            </a:r>
          </a:p>
          <a:p>
            <a:pPr eaLnBrk="1" hangingPunct="1"/>
            <a:r>
              <a:rPr lang="en-GB" sz="2000"/>
              <a:t>Each phase can be treated with a separate rate with an associated characteristic time, </a:t>
            </a:r>
            <a:r>
              <a:rPr lang="en-GB" sz="2000" i="1"/>
              <a:t>t</a:t>
            </a:r>
            <a:r>
              <a:rPr lang="en-GB" sz="2000" i="1" baseline="-25000"/>
              <a:t>a</a:t>
            </a:r>
            <a:r>
              <a:rPr lang="en-GB" sz="2000"/>
              <a:t>, </a:t>
            </a:r>
            <a:r>
              <a:rPr lang="en-GB" sz="2000" i="1"/>
              <a:t>t</a:t>
            </a:r>
            <a:r>
              <a:rPr lang="en-GB" sz="2000" i="1" baseline="-25000"/>
              <a:t>c</a:t>
            </a:r>
            <a:r>
              <a:rPr lang="en-GB" sz="2000"/>
              <a:t>, reflecting the duration of the phase </a:t>
            </a:r>
          </a:p>
          <a:p>
            <a:pPr eaLnBrk="1" hangingPunct="1"/>
            <a:endParaRPr lang="en-GB" sz="2000"/>
          </a:p>
          <a:p>
            <a:pPr eaLnBrk="1" hangingPunct="1"/>
            <a:r>
              <a:rPr lang="en-GB" sz="2000"/>
              <a:t>Treatment in SMOGG (Simplified Model of Gas Generation): </a:t>
            </a:r>
            <a:r>
              <a:rPr lang="en-GB" sz="2000" i="1"/>
              <a:t>s</a:t>
            </a:r>
            <a:r>
              <a:rPr lang="en-GB" sz="2000"/>
              <a:t> is position of the surface of the metal [m]</a:t>
            </a:r>
            <a:endParaRPr lang="en-GB"/>
          </a:p>
        </p:txBody>
      </p:sp>
      <p:pic>
        <p:nvPicPr>
          <p:cNvPr id="1536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5157788"/>
            <a:ext cx="3600450" cy="1077912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5FE4CFB-4A84-4F2D-85AC-8CC87D4F661E}" type="slidenum">
              <a:rPr lang="en-GB"/>
              <a:pPr>
                <a:defRPr/>
              </a:pPr>
              <a:t>34</a:t>
            </a:fld>
            <a:endParaRPr lang="en-GB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/>
              <a:t>Typical carbon steel</a:t>
            </a:r>
            <a:br>
              <a:rPr lang="en-GB" sz="3600"/>
            </a:br>
            <a:r>
              <a:rPr lang="en-GB" sz="3600"/>
              <a:t> corrosion data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indent="0" eaLnBrk="1" hangingPunct="1">
              <a:buFont typeface="Wingdings" pitchFamily="2" charset="2"/>
              <a:buNone/>
            </a:pPr>
            <a:r>
              <a:rPr lang="en-GB" sz="2000"/>
              <a:t>Comparison of gas generation results with SMOGG calibration for anaerobic corrosion of carbon steel in saturated Ca(OH)</a:t>
            </a:r>
            <a:r>
              <a:rPr lang="en-GB" sz="2000" baseline="-25000"/>
              <a:t>2(aq)</a:t>
            </a:r>
            <a:r>
              <a:rPr lang="en-GB" sz="2000"/>
              <a:t>, 30°C</a:t>
            </a:r>
          </a:p>
        </p:txBody>
      </p:sp>
      <p:sp>
        <p:nvSpPr>
          <p:cNvPr id="16387" name="TextBox 5"/>
          <p:cNvSpPr txBox="1">
            <a:spLocks noChangeArrowheads="1"/>
          </p:cNvSpPr>
          <p:nvPr/>
        </p:nvSpPr>
        <p:spPr bwMode="auto">
          <a:xfrm>
            <a:off x="684213" y="6021388"/>
            <a:ext cx="80645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Calibri" pitchFamily="34" charset="0"/>
              </a:rPr>
              <a:t>Cell 23 – sat Ca(OH)</a:t>
            </a:r>
            <a:r>
              <a:rPr lang="en-GB" sz="1600" baseline="-25000">
                <a:latin typeface="Calibri" pitchFamily="34" charset="0"/>
              </a:rPr>
              <a:t>2</a:t>
            </a:r>
            <a:r>
              <a:rPr lang="en-GB" sz="1600">
                <a:latin typeface="Calibri" pitchFamily="34" charset="0"/>
              </a:rPr>
              <a:t> + NaOH + 3.5% NaCl,  Cell 24 – sat Ca(OH)</a:t>
            </a:r>
            <a:r>
              <a:rPr lang="en-GB" sz="1600" baseline="-25000">
                <a:latin typeface="Calibri" pitchFamily="34" charset="0"/>
              </a:rPr>
              <a:t>2</a:t>
            </a:r>
            <a:r>
              <a:rPr lang="en-GB" sz="1600">
                <a:latin typeface="Calibri" pitchFamily="34" charset="0"/>
              </a:rPr>
              <a:t> + NaOH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2565400"/>
            <a:ext cx="5632450" cy="3448050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</p:spPr>
      </p:pic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6804025" y="2492375"/>
            <a:ext cx="136842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Calibri" pitchFamily="34" charset="0"/>
              </a:rPr>
              <a:t>Max </a:t>
            </a:r>
            <a:r>
              <a:rPr lang="en-GB" sz="1600" i="1">
                <a:latin typeface="Calibri" pitchFamily="34" charset="0"/>
              </a:rPr>
              <a:t>k</a:t>
            </a:r>
            <a:r>
              <a:rPr lang="en-GB" sz="1600" i="1" baseline="-25000">
                <a:latin typeface="Calibri" pitchFamily="34" charset="0"/>
              </a:rPr>
              <a:t>a</a:t>
            </a:r>
          </a:p>
          <a:p>
            <a:r>
              <a:rPr lang="en-GB" sz="1600">
                <a:solidFill>
                  <a:srgbClr val="0070C0"/>
                </a:solidFill>
                <a:latin typeface="Calibri" pitchFamily="34" charset="0"/>
              </a:rPr>
              <a:t>0.87µm a</a:t>
            </a:r>
            <a:r>
              <a:rPr lang="en-GB" sz="1600" baseline="30000">
                <a:solidFill>
                  <a:srgbClr val="0070C0"/>
                </a:solidFill>
                <a:latin typeface="Calibri" pitchFamily="34" charset="0"/>
              </a:rPr>
              <a:t>-1</a:t>
            </a:r>
          </a:p>
          <a:p>
            <a:r>
              <a:rPr lang="en-GB" sz="1600">
                <a:solidFill>
                  <a:srgbClr val="FF00FF"/>
                </a:solidFill>
                <a:latin typeface="Calibri" pitchFamily="34" charset="0"/>
              </a:rPr>
              <a:t>1.43µm a</a:t>
            </a:r>
            <a:r>
              <a:rPr lang="en-GB" sz="1600" baseline="30000">
                <a:solidFill>
                  <a:srgbClr val="FF00FF"/>
                </a:solidFill>
                <a:latin typeface="Calibri" pitchFamily="34" charset="0"/>
              </a:rPr>
              <a:t>-1</a:t>
            </a:r>
          </a:p>
          <a:p>
            <a:endParaRPr lang="en-GB" sz="1600">
              <a:latin typeface="Calibri" pitchFamily="34" charset="0"/>
            </a:endParaRPr>
          </a:p>
          <a:p>
            <a:r>
              <a:rPr lang="en-GB" sz="1600">
                <a:latin typeface="Calibri" pitchFamily="34" charset="0"/>
              </a:rPr>
              <a:t>Mean rates</a:t>
            </a:r>
          </a:p>
          <a:p>
            <a:r>
              <a:rPr lang="en-GB" sz="1600">
                <a:latin typeface="Calibri" pitchFamily="34" charset="0"/>
              </a:rPr>
              <a:t>0.08µm a</a:t>
            </a:r>
            <a:r>
              <a:rPr lang="en-GB" sz="1600" baseline="30000">
                <a:latin typeface="Calibri" pitchFamily="34" charset="0"/>
              </a:rPr>
              <a:t>-1</a:t>
            </a:r>
          </a:p>
          <a:p>
            <a:endParaRPr lang="en-GB">
              <a:latin typeface="Calibri" pitchFamily="34" charset="0"/>
            </a:endParaRPr>
          </a:p>
          <a:p>
            <a:r>
              <a:rPr lang="en-GB" sz="1600">
                <a:latin typeface="Calibri" pitchFamily="34" charset="0"/>
              </a:rPr>
              <a:t>Mean </a:t>
            </a:r>
            <a:r>
              <a:rPr lang="en-GB" sz="1600" i="1">
                <a:latin typeface="Calibri" pitchFamily="34" charset="0"/>
              </a:rPr>
              <a:t>k</a:t>
            </a:r>
            <a:r>
              <a:rPr lang="en-GB" sz="1600" i="1" baseline="-25000">
                <a:latin typeface="Calibri" pitchFamily="34" charset="0"/>
              </a:rPr>
              <a:t>c</a:t>
            </a:r>
          </a:p>
          <a:p>
            <a:r>
              <a:rPr lang="en-GB" sz="1600">
                <a:solidFill>
                  <a:srgbClr val="0070C0"/>
                </a:solidFill>
                <a:latin typeface="Calibri" pitchFamily="34" charset="0"/>
              </a:rPr>
              <a:t>0.027µm a</a:t>
            </a:r>
            <a:r>
              <a:rPr lang="en-GB" sz="1600" baseline="30000">
                <a:solidFill>
                  <a:srgbClr val="0070C0"/>
                </a:solidFill>
                <a:latin typeface="Calibri" pitchFamily="34" charset="0"/>
              </a:rPr>
              <a:t>-1</a:t>
            </a:r>
          </a:p>
          <a:p>
            <a:r>
              <a:rPr lang="en-GB" sz="1600">
                <a:solidFill>
                  <a:srgbClr val="FF00FF"/>
                </a:solidFill>
                <a:latin typeface="Calibri" pitchFamily="34" charset="0"/>
              </a:rPr>
              <a:t>0.022µm a</a:t>
            </a:r>
            <a:r>
              <a:rPr lang="en-GB" sz="1600" baseline="30000">
                <a:solidFill>
                  <a:srgbClr val="FF00FF"/>
                </a:solidFill>
                <a:latin typeface="Calibri" pitchFamily="34" charset="0"/>
              </a:rPr>
              <a:t>-1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5D71015-CEF7-4BB3-B654-27B4993065AA}" type="slidenum">
              <a:rPr lang="en-GB"/>
              <a:pPr>
                <a:defRPr/>
              </a:pPr>
              <a:t>35</a:t>
            </a:fld>
            <a:endParaRPr lang="en-GB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z="4000" dirty="0"/>
              <a:t>Carbon-14 release </a:t>
            </a:r>
            <a:br>
              <a:rPr lang="en-GB" sz="4000" dirty="0"/>
            </a:br>
            <a:r>
              <a:rPr lang="en-GB" sz="4000" dirty="0"/>
              <a:t>from steels</a:t>
            </a:r>
            <a:endParaRPr lang="en-US" sz="4000" dirty="0"/>
          </a:p>
        </p:txBody>
      </p:sp>
      <p:sp>
        <p:nvSpPr>
          <p:cNvPr id="2457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 eaLnBrk="1" hangingPunct="1"/>
            <a:r>
              <a:rPr lang="en-GB" sz="3200" dirty="0"/>
              <a:t>Inactive studies of C release</a:t>
            </a:r>
            <a:br>
              <a:rPr lang="en-GB" sz="3200" dirty="0"/>
            </a:br>
            <a:r>
              <a:rPr lang="en-GB" sz="3200" dirty="0"/>
              <a:t> from steels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84313"/>
            <a:ext cx="8229600" cy="4895850"/>
          </a:xfrm>
        </p:spPr>
        <p:txBody>
          <a:bodyPr/>
          <a:lstStyle/>
          <a:p>
            <a:pPr eaLnBrk="1" hangingPunct="1">
              <a:lnSpc>
                <a:spcPct val="65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GB" sz="2200" b="1"/>
              <a:t>Kaneko </a:t>
            </a:r>
            <a:r>
              <a:rPr lang="en-GB" sz="2200" b="1" i="1"/>
              <a:t>et al</a:t>
            </a:r>
            <a:r>
              <a:rPr lang="en-GB" sz="2200" b="1"/>
              <a:t>. MRS Symp Proc. 757, paper II.3.8, 2003</a:t>
            </a:r>
            <a:endParaRPr lang="en-GB" sz="2200"/>
          </a:p>
          <a:p>
            <a:pPr eaLnBrk="1" hangingPunct="1">
              <a:lnSpc>
                <a:spcPct val="80000"/>
              </a:lnSpc>
            </a:pPr>
            <a:r>
              <a:rPr lang="en-GB" sz="2200"/>
              <a:t>Samples: Low-C steel powder (0.12% C) and Fe</a:t>
            </a:r>
            <a:r>
              <a:rPr lang="en-GB" sz="2200" baseline="-25000"/>
              <a:t>3</a:t>
            </a:r>
            <a:r>
              <a:rPr lang="en-GB" sz="2200"/>
              <a:t>C </a:t>
            </a:r>
          </a:p>
          <a:p>
            <a:pPr eaLnBrk="1" hangingPunct="1">
              <a:lnSpc>
                <a:spcPct val="80000"/>
              </a:lnSpc>
            </a:pPr>
            <a:r>
              <a:rPr lang="en-GB" sz="2200"/>
              <a:t>Conditions: NaOH solutions at pH 8 and 12.5, anoxic over 16 months</a:t>
            </a:r>
          </a:p>
          <a:p>
            <a:pPr lvl="1" eaLnBrk="1" hangingPunct="1">
              <a:lnSpc>
                <a:spcPct val="60000"/>
              </a:lnSpc>
            </a:pPr>
            <a:r>
              <a:rPr lang="en-GB" sz="2000"/>
              <a:t>No gas phase measurements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/>
              <a:t>Both inorganic and organic carbon measured in solution from steel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1700"/>
              <a:t>TOC somewhat variable ~20ppm at pH 12.5 and ~10ppm at pH 8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1700"/>
              <a:t>TIC ~15ppm at pH 12.5 and ~3ppm at pH 8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/>
              <a:t>Organic species identified by HPLC (tentatively)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1700"/>
              <a:t>formaldehyde, formate, acetate, methanol and ethanol from C-steel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1700"/>
              <a:t>~100% carboxylic acids from Fe</a:t>
            </a:r>
            <a:r>
              <a:rPr lang="en-GB" sz="1700" baseline="-25000"/>
              <a:t>3</a:t>
            </a:r>
            <a:r>
              <a:rPr lang="en-GB" sz="1700"/>
              <a:t>C</a:t>
            </a:r>
          </a:p>
          <a:p>
            <a:pPr eaLnBrk="1" hangingPunct="1">
              <a:lnSpc>
                <a:spcPct val="60000"/>
              </a:lnSpc>
            </a:pPr>
            <a:endParaRPr lang="en-GB" sz="1300"/>
          </a:p>
          <a:p>
            <a:pPr eaLnBrk="1" hangingPunct="1">
              <a:lnSpc>
                <a:spcPct val="80000"/>
              </a:lnSpc>
            </a:pPr>
            <a:r>
              <a:rPr lang="en-GB" sz="2200"/>
              <a:t>Limited details of analytical methods in paper</a:t>
            </a:r>
          </a:p>
          <a:p>
            <a:pPr eaLnBrk="1" hangingPunct="1">
              <a:lnSpc>
                <a:spcPct val="80000"/>
              </a:lnSpc>
            </a:pPr>
            <a:r>
              <a:rPr lang="en-GB" sz="2200"/>
              <a:t>But recently some further information presented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/>
              <a:t>Takahashi </a:t>
            </a:r>
            <a:r>
              <a:rPr lang="en-GB" sz="2000" i="1"/>
              <a:t>et al</a:t>
            </a:r>
            <a:r>
              <a:rPr lang="en-GB" sz="2000"/>
              <a:t>. presented at MRS Fall 2013.</a:t>
            </a:r>
          </a:p>
          <a:p>
            <a:pPr eaLnBrk="1" hangingPunct="1">
              <a:lnSpc>
                <a:spcPct val="80000"/>
              </a:lnSpc>
            </a:pPr>
            <a:endParaRPr lang="en-GB" sz="120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GB" sz="2400">
                <a:solidFill>
                  <a:schemeClr val="accent1"/>
                </a:solidFill>
              </a:rPr>
              <a:t>Findings reproduced by PSI but identified as a transient release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CC71479-2D95-48D0-965A-A09FF72230D7}" type="slidenum">
              <a:rPr lang="en-GB"/>
              <a:pPr>
                <a:defRPr/>
              </a:pPr>
              <a:t>37</a:t>
            </a:fld>
            <a:endParaRPr lang="en-GB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/>
              <a:t>Speciation of carbon-14 releases - I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/>
              <a:t>Three Japanese experiments reported but with scant experimental details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b="1">
                <a:solidFill>
                  <a:schemeClr val="tx2"/>
                </a:solidFill>
              </a:rPr>
              <a:t>Sasoh, Nagra NTB 08-22 pp. 19-21, 2008</a:t>
            </a:r>
            <a:r>
              <a:rPr lang="en-GB"/>
              <a:t>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/>
              <a:t>Sample: BWR Upper grid – stainless steel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/>
              <a:t>Conditions: pH 10 (CSH gel with Ca/Si = 0.65, equil water)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/>
              <a:t>Gaseous releases not measured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/>
              <a:t>Dissolved releases 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/>
              <a:t>23-34% as </a:t>
            </a:r>
            <a:r>
              <a:rPr lang="en-GB" baseline="30000"/>
              <a:t>14</a:t>
            </a:r>
            <a:r>
              <a:rPr lang="en-GB"/>
              <a:t>CO</a:t>
            </a:r>
            <a:r>
              <a:rPr lang="en-GB" baseline="-25000"/>
              <a:t>3</a:t>
            </a:r>
            <a:r>
              <a:rPr lang="en-GB" baseline="30000"/>
              <a:t>2-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/>
              <a:t>66-75% as </a:t>
            </a:r>
            <a:r>
              <a:rPr lang="en-GB" baseline="30000"/>
              <a:t>14</a:t>
            </a:r>
            <a:r>
              <a:rPr lang="en-GB"/>
              <a:t>C-organic of which: acetate (43%); formate (10%); methanol (10%); formaldehyde (9%); ethanol (6%); unknown (22%)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8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3B2FF5-C3E0-410C-9B0F-9C840B195D9A}" type="slidenum">
              <a:rPr lang="en-GB"/>
              <a:pPr>
                <a:defRPr/>
              </a:pPr>
              <a:t>38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771800" y="6356350"/>
            <a:ext cx="4680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GB"/>
              <a:t>WP2 Literature Review</a:t>
            </a:r>
            <a:endParaRPr lang="en-GB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 dirty="0"/>
              <a:t>Rate of carbon-14 release from</a:t>
            </a:r>
            <a:br>
              <a:rPr lang="en-GB" sz="3600" dirty="0"/>
            </a:br>
            <a:r>
              <a:rPr lang="en-GB" sz="3600" dirty="0"/>
              <a:t> irradiated steels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b="1"/>
              <a:t>Kogawa,</a:t>
            </a:r>
            <a:r>
              <a:rPr lang="en-GB"/>
              <a:t> </a:t>
            </a:r>
            <a:r>
              <a:rPr lang="en-GB" b="1">
                <a:solidFill>
                  <a:schemeClr val="tx2"/>
                </a:solidFill>
              </a:rPr>
              <a:t>Nagra NTB 08-22 pp. 99-105, 2008</a:t>
            </a:r>
            <a:r>
              <a:rPr lang="en-GB"/>
              <a:t>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b="1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/>
              <a:t>Samples: activated stainless steels (high and low irradiation) and nickel alloy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/>
              <a:t>Cut into plate and polished to remove oxide film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/>
              <a:t>Conditions: anaerobic, alkaline, up to 6 months for steel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/>
              <a:t>Analysis: organic/inorganic species separation similar to Kaneko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/>
              <a:t>Carbon-14 leach rate reported to be similar to corrosion rate (based on studies of unirradiated specimens)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/>
              <a:t>Lower release rate from high irradiated steel than from low irradiated steel, attributed to more rapid passivation and lower corrosion rate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/>
              <a:t>Most of carbon-14 release in organic form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endParaRPr lang="en-GB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/>
              <a:t>Lack of supporting details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GB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457A75A-00D3-41AB-95E9-08EDF0CCBCFC}" type="slidenum">
              <a:rPr lang="en-GB"/>
              <a:pPr>
                <a:defRPr/>
              </a:pPr>
              <a:t>39</a:t>
            </a:fld>
            <a:endParaRPr lang="en-GB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dirty="0"/>
              <a:t>Speciation of carbon-14 release from</a:t>
            </a:r>
            <a:br>
              <a:rPr lang="en-GB" sz="3200" dirty="0"/>
            </a:br>
            <a:r>
              <a:rPr lang="en-GB" sz="3200" dirty="0"/>
              <a:t>irradiated stainless steel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idx="1"/>
          </p:nvPr>
        </p:nvSpPr>
        <p:spPr>
          <a:xfrm>
            <a:off x="488950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b="1" dirty="0" err="1">
                <a:solidFill>
                  <a:schemeClr val="tx2"/>
                </a:solidFill>
              </a:rPr>
              <a:t>Miyauchi</a:t>
            </a:r>
            <a:r>
              <a:rPr lang="en-GB" sz="2200" b="1" dirty="0">
                <a:solidFill>
                  <a:schemeClr val="tx2"/>
                </a:solidFill>
              </a:rPr>
              <a:t> </a:t>
            </a:r>
            <a:r>
              <a:rPr lang="en-GB" sz="2200" b="1" i="1" dirty="0">
                <a:solidFill>
                  <a:schemeClr val="tx2"/>
                </a:solidFill>
              </a:rPr>
              <a:t>et al</a:t>
            </a:r>
            <a:r>
              <a:rPr lang="en-GB" sz="2200" b="1" dirty="0">
                <a:solidFill>
                  <a:schemeClr val="tx2"/>
                </a:solidFill>
              </a:rPr>
              <a:t>. AESJ Autumn meeting B23, 2011 in Japanese</a:t>
            </a:r>
          </a:p>
          <a:p>
            <a:pPr eaLnBrk="1" hangingPunct="1">
              <a:lnSpc>
                <a:spcPct val="80000"/>
              </a:lnSpc>
            </a:pPr>
            <a:endParaRPr lang="en-GB" sz="2200" dirty="0"/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Sample: BWR Shroud - stainless steel </a:t>
            </a:r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Conditions:  </a:t>
            </a:r>
            <a:r>
              <a:rPr lang="en-GB" sz="2200" dirty="0" err="1"/>
              <a:t>NaOH</a:t>
            </a:r>
            <a:r>
              <a:rPr lang="en-GB" sz="2200" dirty="0"/>
              <a:t> solution pH 12.5, anaerobic</a:t>
            </a:r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33g steel leached in 20ml solution for 42 months (surface area??)</a:t>
            </a:r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4.76 </a:t>
            </a:r>
            <a:r>
              <a:rPr lang="en-GB" sz="2200" dirty="0" err="1"/>
              <a:t>Bq</a:t>
            </a:r>
            <a:r>
              <a:rPr lang="en-GB" sz="2200" dirty="0"/>
              <a:t> C-14 released from inventory of 2.93 </a:t>
            </a:r>
            <a:r>
              <a:rPr lang="en-GB" sz="2200" dirty="0" err="1"/>
              <a:t>MBq</a:t>
            </a:r>
            <a:endParaRPr lang="en-GB" sz="2200" dirty="0"/>
          </a:p>
          <a:p>
            <a:pPr lvl="1" eaLnBrk="1" hangingPunct="1">
              <a:lnSpc>
                <a:spcPct val="80000"/>
              </a:lnSpc>
            </a:pPr>
            <a:r>
              <a:rPr lang="en-GB" sz="2000" dirty="0"/>
              <a:t>25% to gas phase, organic/inorganic ratio ~1:1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 dirty="0"/>
              <a:t>37% as </a:t>
            </a:r>
            <a:r>
              <a:rPr lang="en-GB" sz="2000" baseline="30000" dirty="0"/>
              <a:t>14</a:t>
            </a:r>
            <a:r>
              <a:rPr lang="en-GB" sz="2000" dirty="0"/>
              <a:t>CO</a:t>
            </a:r>
            <a:r>
              <a:rPr lang="en-GB" sz="2000" baseline="-25000" dirty="0"/>
              <a:t>3</a:t>
            </a:r>
            <a:r>
              <a:rPr lang="en-GB" sz="2000" baseline="30000" dirty="0"/>
              <a:t>2- </a:t>
            </a:r>
            <a:r>
              <a:rPr lang="en-GB" sz="2000" dirty="0"/>
              <a:t>in solution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 dirty="0"/>
              <a:t>38% as </a:t>
            </a:r>
            <a:r>
              <a:rPr lang="en-GB" sz="2000" baseline="30000" dirty="0"/>
              <a:t>14</a:t>
            </a:r>
            <a:r>
              <a:rPr lang="en-GB" sz="2000" dirty="0"/>
              <a:t>C-organic of which anionic (82%); neutral (18%) </a:t>
            </a:r>
            <a:br>
              <a:rPr lang="en-GB" sz="2000" dirty="0"/>
            </a:br>
            <a:r>
              <a:rPr lang="en-GB" sz="2000" dirty="0"/>
              <a:t>[separation by ion </a:t>
            </a:r>
            <a:r>
              <a:rPr lang="en-GB" sz="2000" dirty="0" err="1"/>
              <a:t>exhange</a:t>
            </a:r>
            <a:r>
              <a:rPr lang="en-GB" sz="2000" dirty="0"/>
              <a:t> resin]</a:t>
            </a:r>
          </a:p>
          <a:p>
            <a:pPr eaLnBrk="1" hangingPunct="1">
              <a:lnSpc>
                <a:spcPct val="80000"/>
              </a:lnSpc>
            </a:pPr>
            <a:endParaRPr lang="en-GB" sz="2200" dirty="0"/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Findings are consistent with results of inactive studies by Kaneko under alkaline, anaerobic conditions</a:t>
            </a:r>
          </a:p>
          <a:p>
            <a:pPr eaLnBrk="1" hangingPunct="1">
              <a:lnSpc>
                <a:spcPct val="80000"/>
              </a:lnSpc>
            </a:pPr>
            <a:r>
              <a:rPr lang="en-GB" sz="2200" dirty="0"/>
              <a:t>But unclear whether C-14 release as oxidised species is transient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481DE59-A7DF-4533-BA39-EAA93A695FA2}" type="slidenum">
              <a:rPr lang="en-GB"/>
              <a:pPr>
                <a:defRPr/>
              </a:pPr>
              <a:t>40</a:t>
            </a:fld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4750</TotalTime>
  <Words>2885</Words>
  <Application>Microsoft Office PowerPoint</Application>
  <PresentationFormat>On-screen Show (4:3)</PresentationFormat>
  <Paragraphs>364</Paragraphs>
  <Slides>40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Symbol</vt:lpstr>
      <vt:lpstr>Wingdings</vt:lpstr>
      <vt:lpstr>Office Theme</vt:lpstr>
      <vt:lpstr>CArbon-14 Source Term CAST</vt:lpstr>
      <vt:lpstr>PowerPoint Presentation</vt:lpstr>
      <vt:lpstr>Outline</vt:lpstr>
      <vt:lpstr>Types of corrosion</vt:lpstr>
      <vt:lpstr>Mechanisms of corrosion</vt:lpstr>
      <vt:lpstr>Corrosion rates of  stainless steel</vt:lpstr>
      <vt:lpstr>RWMC study, Yoshida 2014 </vt:lpstr>
      <vt:lpstr>Further studies under CAST by RWMC </vt:lpstr>
      <vt:lpstr>Effects of radiation</vt:lpstr>
      <vt:lpstr>Influence of neutron irradiation  on corrosion</vt:lpstr>
      <vt:lpstr>Effect of neutron irradiation – Maksimkin et al. 2015</vt:lpstr>
      <vt:lpstr>Influence of γ-irradiation</vt:lpstr>
      <vt:lpstr>Use of Co-60 release as a measure of corrosion rate</vt:lpstr>
      <vt:lpstr>Implications for experimental  programme</vt:lpstr>
      <vt:lpstr>Rate of C-14 release</vt:lpstr>
      <vt:lpstr>Speciation of carbon-14 release from steels</vt:lpstr>
      <vt:lpstr>Chemical form of carbon  in steels</vt:lpstr>
      <vt:lpstr>Reactions of carbon species</vt:lpstr>
      <vt:lpstr>Inactive studies of carbon release  from iron/steel – pre-CAST</vt:lpstr>
      <vt:lpstr>Inactive studies of C release  from cast iron</vt:lpstr>
      <vt:lpstr>Release of total C from iron samples</vt:lpstr>
      <vt:lpstr>Further work on irons under CAST by PSI</vt:lpstr>
      <vt:lpstr>Mechanism of hydrocarbon  formation</vt:lpstr>
      <vt:lpstr>Thermodynamic modelling under CAST by KIT</vt:lpstr>
      <vt:lpstr>Experiments on irradiated steel samples prior to CAST</vt:lpstr>
      <vt:lpstr>Initial release of C-14 on immersion in solution</vt:lpstr>
      <vt:lpstr>Summary CAST findings on speciation of C-14 release</vt:lpstr>
      <vt:lpstr>C-14 speciation in solution NRG/Wood study</vt:lpstr>
      <vt:lpstr>C-14 speciation in solution NRG/Wood study</vt:lpstr>
      <vt:lpstr>Areas of uncertainty</vt:lpstr>
      <vt:lpstr>Acknowledgements</vt:lpstr>
      <vt:lpstr>PowerPoint Presentation</vt:lpstr>
      <vt:lpstr>Additional slides</vt:lpstr>
      <vt:lpstr>Corrosion rates of steels</vt:lpstr>
      <vt:lpstr>Typical carbon steel  corrosion data</vt:lpstr>
      <vt:lpstr>Carbon-14 release  from steels</vt:lpstr>
      <vt:lpstr>Inactive studies of C release  from steels</vt:lpstr>
      <vt:lpstr>Speciation of carbon-14 releases - I</vt:lpstr>
      <vt:lpstr>Rate of carbon-14 release from  irradiated steels</vt:lpstr>
      <vt:lpstr>Speciation of carbon-14 release from irradiated stainless steel</vt:lpstr>
    </vt:vector>
  </TitlesOfParts>
  <Company>Nuclear Decommissioning Authority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Scourse, Eleanor</dc:creator>
  <cp:lastModifiedBy>Stephen Swanton</cp:lastModifiedBy>
  <cp:revision>248</cp:revision>
  <dcterms:created xsi:type="dcterms:W3CDTF">2014-07-02T09:38:15Z</dcterms:created>
  <dcterms:modified xsi:type="dcterms:W3CDTF">2018-01-16T06:46:37Z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MECClassification">
    <vt:lpwstr>AMEC Public (No visible marking)</vt:lpwstr>
  </property>
  <property fmtid="{D5CDD505-2E9C-101B-9397-08002B2CF9AE}" pid="3" name="SW-DOC-ID">
    <vt:lpwstr>a75278816d9444d6b9b03feb211421d8</vt:lpwstr>
  </property>
  <property fmtid="{D5CDD505-2E9C-101B-9397-08002B2CF9AE}" pid="4" name="SW-CLASSIFICATION-ID">
    <vt:lpwstr>ExtId</vt:lpwstr>
  </property>
  <property fmtid="{D5CDD505-2E9C-101B-9397-08002B2CF9AE}" pid="5" name="SW-CLASSIFIED-BY">
    <vt:lpwstr>steve.swanton@amecfw.com</vt:lpwstr>
  </property>
  <property fmtid="{D5CDD505-2E9C-101B-9397-08002B2CF9AE}" pid="6" name="SW-CLASSIFICATION-DATE">
    <vt:lpwstr>2018-01-06T11:41:14.5690083Z</vt:lpwstr>
  </property>
  <property fmtid="{D5CDD505-2E9C-101B-9397-08002B2CF9AE}" pid="7" name="SW-META-DATA">
    <vt:lpwstr>!!!EGSTAMP:eeb4bfee-7bab-4940-b880-cc60b0e8bef7:ExtId;S=0;DESCRIPTION=Externally or previously marked!!!</vt:lpwstr>
  </property>
  <property fmtid="{D5CDD505-2E9C-101B-9397-08002B2CF9AE}" pid="8" name="SW-CLASSIFY-HEADER">
    <vt:lpwstr/>
  </property>
  <property fmtid="{D5CDD505-2E9C-101B-9397-08002B2CF9AE}" pid="9" name="SW-CLASSIFY-FOOTER">
    <vt:lpwstr/>
  </property>
  <property fmtid="{D5CDD505-2E9C-101B-9397-08002B2CF9AE}" pid="10" name="SW-CLASSIFY-WATERMARK">
    <vt:lpwstr/>
  </property>
</Properties>
</file>