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2" r:id="rId2"/>
  </p:sldMasterIdLst>
  <p:notesMasterIdLst>
    <p:notesMasterId r:id="rId21"/>
  </p:notesMasterIdLst>
  <p:handoutMasterIdLst>
    <p:handoutMasterId r:id="rId22"/>
  </p:handoutMasterIdLst>
  <p:sldIdLst>
    <p:sldId id="312" r:id="rId3"/>
    <p:sldId id="291" r:id="rId4"/>
    <p:sldId id="363" r:id="rId5"/>
    <p:sldId id="362" r:id="rId6"/>
    <p:sldId id="346" r:id="rId7"/>
    <p:sldId id="360" r:id="rId8"/>
    <p:sldId id="361" r:id="rId9"/>
    <p:sldId id="302" r:id="rId10"/>
    <p:sldId id="348" r:id="rId11"/>
    <p:sldId id="349" r:id="rId12"/>
    <p:sldId id="350" r:id="rId13"/>
    <p:sldId id="358" r:id="rId14"/>
    <p:sldId id="352" r:id="rId15"/>
    <p:sldId id="356" r:id="rId16"/>
    <p:sldId id="359" r:id="rId17"/>
    <p:sldId id="300" r:id="rId18"/>
    <p:sldId id="292" r:id="rId19"/>
    <p:sldId id="364" r:id="rId20"/>
  </p:sldIdLst>
  <p:sldSz cx="9144000" cy="6858000" type="screen4x3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BEEB"/>
    <a:srgbClr val="FFFF75"/>
    <a:srgbClr val="A4D76B"/>
    <a:srgbClr val="6AB5E8"/>
    <a:srgbClr val="FFE89F"/>
    <a:srgbClr val="87C4ED"/>
    <a:srgbClr val="B1FA94"/>
    <a:srgbClr val="FFE285"/>
    <a:srgbClr val="FFDA65"/>
    <a:srgbClr val="97F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427" autoAdjust="0"/>
  </p:normalViewPr>
  <p:slideViewPr>
    <p:cSldViewPr>
      <p:cViewPr>
        <p:scale>
          <a:sx n="100" d="100"/>
          <a:sy n="100" d="100"/>
        </p:scale>
        <p:origin x="-1860" y="-306"/>
      </p:cViewPr>
      <p:guideLst>
        <p:guide orient="horz" pos="2251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2057D-502D-410F-9A91-C8F1ADD67D77}" type="datetimeFigureOut">
              <a:rPr lang="de-CH" smtClean="0"/>
              <a:t>15.01.2018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32925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8100" y="9432925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8ACF7-E65A-4525-B64A-3DDAB8193C4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22437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409D34-A447-46A6-9C20-5BF94F5F4EC4}" type="datetimeFigureOut">
              <a:rPr lang="de-CH" smtClean="0"/>
              <a:t>15.01.2018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B3890C-ED80-4068-AF18-6FCBE9D9D53E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84021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6125"/>
            <a:ext cx="4962525" cy="3722688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to</a:t>
            </a:r>
            <a:r>
              <a:rPr lang="de-CH" altLang="de-DE" sz="1200" kern="1200" dirty="0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separate </a:t>
            </a:r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single</a:t>
            </a:r>
            <a:r>
              <a:rPr lang="de-CH" altLang="de-DE" sz="1200" kern="1200" dirty="0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</a:t>
            </a:r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organic</a:t>
            </a:r>
            <a:r>
              <a:rPr lang="de-CH" altLang="de-DE" sz="1200" kern="1200" dirty="0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</a:t>
            </a:r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compounds</a:t>
            </a:r>
            <a:endParaRPr lang="en-US" altLang="de-DE" dirty="0" smtClean="0">
              <a:latin typeface="Times" pitchFamily="18" charset="0"/>
              <a:ea typeface="ヒラギノ角ゴ Pro W3" pitchFamily="28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6125"/>
            <a:ext cx="4962525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ja-JP" dirty="0">
                <a:latin typeface="Times" charset="0"/>
                <a:ea typeface="MS PGothic" pitchFamily="34" charset="-128"/>
                <a:cs typeface="ヒラギノ角ゴ Pro W3" pitchFamily="-108" charset="-128"/>
              </a:rPr>
              <a:t>(container, backfill material, liner)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0557CB-E37A-4A14-BF8D-98D1A384522F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8308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6125"/>
            <a:ext cx="4962525" cy="3722688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to</a:t>
            </a:r>
            <a:r>
              <a:rPr lang="de-CH" altLang="de-DE" sz="1200" kern="1200" dirty="0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separate </a:t>
            </a:r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single</a:t>
            </a:r>
            <a:r>
              <a:rPr lang="de-CH" altLang="de-DE" sz="1200" kern="1200" dirty="0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</a:t>
            </a:r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organic</a:t>
            </a:r>
            <a:r>
              <a:rPr lang="de-CH" altLang="de-DE" sz="1200" kern="1200" dirty="0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</a:t>
            </a:r>
            <a:r>
              <a:rPr lang="de-CH" altLang="de-DE" sz="1200" kern="1200" dirty="0" err="1" smtClean="0">
                <a:solidFill>
                  <a:schemeClr val="accent2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compounds</a:t>
            </a:r>
            <a:endParaRPr lang="en-US" altLang="de-DE" dirty="0" smtClean="0">
              <a:latin typeface="Times" pitchFamily="18" charset="0"/>
              <a:ea typeface="ヒラギノ角ゴ Pro W3" pitchFamily="28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6125"/>
            <a:ext cx="4962525" cy="3722688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de-DE" smtClean="0">
                <a:solidFill>
                  <a:schemeClr val="bg2"/>
                </a:solidFill>
                <a:latin typeface="Tahoma" pitchFamily="34" charset="0"/>
                <a:cs typeface="Tahoma" pitchFamily="34" charset="0"/>
              </a:rPr>
              <a:t>What does this mean? Confirmation of ox+red species along with findings from literature + analytical procedure works</a:t>
            </a:r>
          </a:p>
          <a:p>
            <a:r>
              <a:rPr lang="en-US" altLang="de-DE" smtClean="0">
                <a:solidFill>
                  <a:schemeClr val="bg2"/>
                </a:solidFill>
                <a:latin typeface="Tahoma" pitchFamily="34" charset="0"/>
                <a:cs typeface="Tahoma" pitchFamily="34" charset="0"/>
              </a:rPr>
              <a:t>time-dependent concentrations</a:t>
            </a:r>
          </a:p>
          <a:p>
            <a:endParaRPr lang="en-US" altLang="de-DE" smtClean="0">
              <a:solidFill>
                <a:schemeClr val="bg2"/>
              </a:solidFill>
              <a:latin typeface="Tahoma" pitchFamily="34" charset="0"/>
              <a:ea typeface="ヒラギノ角ゴ Pro W3"/>
              <a:cs typeface="Tahoma" pitchFamily="34" charset="0"/>
            </a:endParaRPr>
          </a:p>
          <a:p>
            <a:pPr defTabSz="921349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i="1" smtClean="0">
                <a:solidFill>
                  <a:srgbClr val="000000"/>
                </a:solidFill>
                <a:latin typeface="Arial Narrow" pitchFamily="34" charset="0"/>
                <a:ea typeface="Tahoma" pitchFamily="34" charset="0"/>
                <a:cs typeface="Tahoma" pitchFamily="34" charset="0"/>
              </a:rPr>
              <a:t>[Deng 1997, Agrawal 2002, Seewald 2001, Yamaguchi 1999, Kani 2009]</a:t>
            </a:r>
            <a:endParaRPr lang="en-GB" i="1" smtClean="0">
              <a:solidFill>
                <a:srgbClr val="000000"/>
              </a:solidFill>
              <a:latin typeface="Arial Narrow" pitchFamily="34" charset="0"/>
              <a:ea typeface="Tahoma" pitchFamily="34" charset="0"/>
              <a:cs typeface="Tahoma" pitchFamily="34" charset="0"/>
            </a:endParaRPr>
          </a:p>
          <a:p>
            <a:endParaRPr lang="en-US" altLang="de-DE" dirty="0" smtClean="0">
              <a:latin typeface="Times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6125"/>
            <a:ext cx="4962525" cy="3722688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de-DE" dirty="0" smtClean="0">
                <a:latin typeface="Times" pitchFamily="18" charset="0"/>
                <a:ea typeface="ヒラギノ角ゴ Pro W3"/>
                <a:cs typeface="ヒラギノ角ゴ Pro W3"/>
              </a:rPr>
              <a:t>-15 -&gt; </a:t>
            </a:r>
            <a:r>
              <a:rPr lang="en-US" altLang="de-DE" dirty="0" err="1" smtClean="0">
                <a:latin typeface="Times" pitchFamily="18" charset="0"/>
                <a:ea typeface="ヒラギノ角ゴ Pro W3"/>
                <a:cs typeface="ヒラギノ角ゴ Pro W3"/>
              </a:rPr>
              <a:t>femto</a:t>
            </a:r>
            <a:endParaRPr lang="en-US" altLang="de-DE" dirty="0" smtClean="0">
              <a:latin typeface="Times" pitchFamily="18" charset="0"/>
              <a:ea typeface="ヒラギノ角ゴ Pro W3"/>
              <a:cs typeface="ヒラギノ角ゴ Pro W3"/>
            </a:endParaRPr>
          </a:p>
          <a:p>
            <a:r>
              <a:rPr lang="en-US" altLang="de-DE" dirty="0" smtClean="0">
                <a:latin typeface="Times" pitchFamily="18" charset="0"/>
                <a:ea typeface="ヒラギノ角ゴ Pro W3"/>
                <a:cs typeface="ヒラギノ角ゴ Pro W3"/>
              </a:rPr>
              <a:t>-18 -&gt;</a:t>
            </a:r>
            <a:r>
              <a:rPr lang="en-US" altLang="de-DE" baseline="0" dirty="0" smtClean="0">
                <a:latin typeface="Times" pitchFamily="18" charset="0"/>
                <a:ea typeface="ヒラギノ角ゴ Pro W3"/>
                <a:cs typeface="ヒラギノ角ゴ Pro W3"/>
              </a:rPr>
              <a:t> </a:t>
            </a:r>
            <a:r>
              <a:rPr lang="en-US" altLang="de-DE" baseline="0" dirty="0" err="1" smtClean="0">
                <a:latin typeface="Times" pitchFamily="18" charset="0"/>
                <a:ea typeface="ヒラギノ角ゴ Pro W3"/>
                <a:cs typeface="ヒラギノ角ゴ Pro W3"/>
              </a:rPr>
              <a:t>atto</a:t>
            </a:r>
            <a:endParaRPr lang="en-US" altLang="de-DE" baseline="0" dirty="0" smtClean="0">
              <a:latin typeface="Times" pitchFamily="18" charset="0"/>
              <a:ea typeface="ヒラギノ角ゴ Pro W3"/>
              <a:cs typeface="ヒラギノ角ゴ Pro W3"/>
            </a:endParaRPr>
          </a:p>
          <a:p>
            <a:endParaRPr lang="en-US" altLang="de-DE" baseline="0" dirty="0" smtClean="0">
              <a:latin typeface="Times" pitchFamily="18" charset="0"/>
              <a:ea typeface="ヒラギノ角ゴ Pro W3"/>
              <a:cs typeface="ヒラギノ角ゴ Pro W3"/>
            </a:endParaRPr>
          </a:p>
          <a:p>
            <a:pPr defTabSz="921349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de-CH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Challenge - </a:t>
            </a:r>
            <a:r>
              <a:rPr lang="en-US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Very low concentrations of </a:t>
            </a:r>
            <a:r>
              <a:rPr lang="en-US" altLang="de-DE" baseline="30000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14</a:t>
            </a:r>
            <a:r>
              <a:rPr lang="en-US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C bearing compounds expected</a:t>
            </a:r>
          </a:p>
          <a:p>
            <a:pPr defTabSz="921349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altLang="de-DE" dirty="0">
              <a:solidFill>
                <a:srgbClr val="FF0000"/>
              </a:solidFill>
              <a:latin typeface="Times" charset="0"/>
              <a:ea typeface="ヒラギノ角ゴ Pro W3" pitchFamily="-108" charset="-128"/>
              <a:cs typeface="ヒラギノ角ゴ Pro W3" pitchFamily="-108" charset="-128"/>
            </a:endParaRPr>
          </a:p>
          <a:p>
            <a:pPr defTabSz="921349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4*10E-14 = 0.14 </a:t>
            </a:r>
            <a:r>
              <a:rPr lang="en-US" altLang="de-DE" dirty="0" err="1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fm</a:t>
            </a:r>
            <a:r>
              <a:rPr lang="en-US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(20ug 12C) = 0.06 </a:t>
            </a:r>
            <a:r>
              <a:rPr lang="en-US" altLang="de-DE" dirty="0" err="1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uBq</a:t>
            </a:r>
            <a:r>
              <a:rPr lang="en-US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/</a:t>
            </a:r>
            <a:r>
              <a:rPr lang="en-US" altLang="de-DE" dirty="0" err="1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uL</a:t>
            </a:r>
            <a:r>
              <a:rPr lang="en-US" altLang="de-DE" dirty="0">
                <a:solidFill>
                  <a:srgbClr val="FF0000"/>
                </a:solidFill>
                <a:latin typeface="Times" charset="0"/>
                <a:ea typeface="ヒラギノ角ゴ Pro W3" pitchFamily="-108" charset="-128"/>
                <a:cs typeface="ヒラギノ角ゴ Pro W3" pitchFamily="-108" charset="-128"/>
              </a:rPr>
              <a:t> </a:t>
            </a:r>
          </a:p>
          <a:p>
            <a:endParaRPr lang="en-US" altLang="de-DE" dirty="0" smtClean="0">
              <a:latin typeface="Times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9B6B03-B3C4-47F1-9651-A41EE7010152}" type="slidenum">
              <a:rPr lang="de-CH" altLang="de-DE">
                <a:solidFill>
                  <a:prstClr val="black"/>
                </a:solidFill>
              </a:rPr>
              <a:pPr/>
              <a:t>7</a:t>
            </a:fld>
            <a:endParaRPr lang="de-CH" altLang="de-DE">
              <a:solidFill>
                <a:prstClr val="black"/>
              </a:solidFill>
            </a:endParaRPr>
          </a:p>
        </p:txBody>
      </p:sp>
      <p:sp>
        <p:nvSpPr>
          <p:cNvPr id="21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6125"/>
            <a:ext cx="4962525" cy="3722688"/>
          </a:xfrm>
          <a:ln/>
        </p:spPr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altLang="de-DE" dirty="0"/>
              <a:t>Nachweisgrenze in </a:t>
            </a:r>
            <a:r>
              <a:rPr lang="de-CH" altLang="de-DE" dirty="0" err="1"/>
              <a:t>Bq</a:t>
            </a:r>
            <a:r>
              <a:rPr lang="de-CH" altLang="de-DE" dirty="0"/>
              <a:t> für b-</a:t>
            </a:r>
            <a:r>
              <a:rPr lang="de-CH" altLang="de-DE" dirty="0" err="1"/>
              <a:t>counting</a:t>
            </a:r>
            <a:r>
              <a:rPr lang="de-CH" altLang="de-DE" dirty="0"/>
              <a:t> und large AMS nach Verdünnung mit fossilem Material bei 5 </a:t>
            </a:r>
            <a:r>
              <a:rPr lang="de-CH" altLang="de-DE" dirty="0" err="1"/>
              <a:t>pMC</a:t>
            </a:r>
            <a:endParaRPr lang="de-CH" altLang="de-DE" dirty="0"/>
          </a:p>
          <a:p>
            <a:r>
              <a:rPr lang="de-CH" altLang="de-DE" dirty="0"/>
              <a:t>Nachweisgrenze für </a:t>
            </a:r>
            <a:r>
              <a:rPr lang="de-CH" altLang="de-DE" dirty="0" err="1"/>
              <a:t>small</a:t>
            </a:r>
            <a:r>
              <a:rPr lang="de-CH" altLang="de-DE" dirty="0"/>
              <a:t> AMS für 1 µ</a:t>
            </a:r>
            <a:r>
              <a:rPr lang="de-CH" altLang="de-DE" dirty="0" err="1"/>
              <a:t>gC</a:t>
            </a:r>
            <a:r>
              <a:rPr lang="de-CH" altLang="de-DE" dirty="0"/>
              <a:t> und 100 </a:t>
            </a:r>
            <a:r>
              <a:rPr lang="de-CH" altLang="de-DE" dirty="0" err="1"/>
              <a:t>pMC</a:t>
            </a:r>
            <a:r>
              <a:rPr lang="de-CH" altLang="de-DE" dirty="0"/>
              <a:t> (Unsicherheit für diese Messung: 5</a:t>
            </a:r>
            <a:r>
              <a:rPr lang="de-CH" altLang="de-DE" dirty="0" smtClean="0"/>
              <a:t>%).</a:t>
            </a:r>
          </a:p>
          <a:p>
            <a:endParaRPr lang="de-CH" altLang="de-DE" dirty="0" smtClean="0"/>
          </a:p>
          <a:p>
            <a:r>
              <a:rPr lang="de-CH" altLang="de-DE" dirty="0" err="1" smtClean="0"/>
              <a:t>Decay</a:t>
            </a:r>
            <a:r>
              <a:rPr lang="de-CH" altLang="de-DE" dirty="0" smtClean="0"/>
              <a:t> </a:t>
            </a:r>
            <a:r>
              <a:rPr lang="de-CH" altLang="de-DE" dirty="0" err="1" smtClean="0"/>
              <a:t>counting</a:t>
            </a:r>
            <a:endParaRPr lang="de-CH" altLang="de-DE" dirty="0"/>
          </a:p>
        </p:txBody>
      </p:sp>
    </p:spTree>
    <p:extLst>
      <p:ext uri="{BB962C8B-B14F-4D97-AF65-F5344CB8AC3E}">
        <p14:creationId xmlns:p14="http://schemas.microsoft.com/office/powerpoint/2010/main" val="1377682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6125"/>
            <a:ext cx="4962525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0557CB-E37A-4A14-BF8D-98D1A384522F}" type="slidenum">
              <a:rPr lang="de-DE" smtClean="0"/>
              <a:pPr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3208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Max 45 Bq/L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3890C-ED80-4068-AF18-6FCBE9D9D53E}" type="slidenum">
              <a:rPr lang="de-CH" smtClean="0"/>
              <a:t>10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08577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6125"/>
            <a:ext cx="4962525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BG = </a:t>
            </a:r>
            <a:r>
              <a:rPr lang="en-US" dirty="0" smtClean="0"/>
              <a:t>0.07   LOQ 0.005 </a:t>
            </a:r>
            <a:r>
              <a:rPr lang="en-US" dirty="0" err="1" smtClean="0"/>
              <a:t>Bq</a:t>
            </a:r>
            <a:r>
              <a:rPr lang="en-US" dirty="0" smtClean="0"/>
              <a:t>/L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0" spc="30" dirty="0" smtClean="0">
                <a:solidFill>
                  <a:schemeClr val="tx1"/>
                </a:solidFill>
                <a:latin typeface="+mn-lt"/>
                <a:ea typeface="+mn-ea"/>
                <a:cs typeface="Franklin Gothic Book"/>
              </a:rPr>
              <a:t>→ Cross contamination during drying process?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0557CB-E37A-4A14-BF8D-98D1A384522F}" type="slidenum">
              <a:rPr lang="de-DE" smtClean="0"/>
              <a:pPr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3208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noProof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EE7CC-49AC-469D-94F7-B156FC2358C6}" type="slidenum">
              <a:rPr lang="de-DE" smtClean="0">
                <a:solidFill>
                  <a:prstClr val="black"/>
                </a:solidFill>
              </a:rPr>
              <a:pPr/>
              <a:t>12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422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baseline="0" noProof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EE7CC-49AC-469D-94F7-B156FC2358C6}" type="slidenum">
              <a:rPr lang="de-DE" smtClean="0">
                <a:solidFill>
                  <a:prstClr val="black"/>
                </a:solidFill>
              </a:rPr>
              <a:pPr/>
              <a:t>14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4225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4112" cy="3724275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48" y="4718455"/>
            <a:ext cx="4980405" cy="4467359"/>
          </a:xfrm>
          <a:noFill/>
        </p:spPr>
        <p:txBody>
          <a:bodyPr/>
          <a:lstStyle/>
          <a:p>
            <a:endParaRPr lang="en-US" altLang="de-DE" smtClean="0">
              <a:latin typeface="Times" pitchFamily="18" charset="0"/>
              <a:ea typeface="ヒラギノ角ゴ Pro W3" pitchFamily="28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de-CH" altLang="de-DE" smtClean="0">
                <a:latin typeface="Times" pitchFamily="18" charset="0"/>
                <a:ea typeface="ヒラギノ角ゴ Pro W3" pitchFamily="28" charset="-128"/>
              </a:rPr>
              <a:t>Beispiel um die Schlussfolie als Danksagung zu nutzen</a:t>
            </a:r>
            <a:endParaRPr lang="en-US" altLang="de-DE" smtClean="0">
              <a:latin typeface="Times" pitchFamily="18" charset="0"/>
              <a:ea typeface="ヒラギノ角ゴ Pro W3" pitchFamily="28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6125"/>
            <a:ext cx="4962525" cy="37226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AMS: </a:t>
            </a:r>
            <a:r>
              <a:rPr lang="de-CH" dirty="0" err="1" smtClean="0"/>
              <a:t>Only</a:t>
            </a:r>
            <a:r>
              <a:rPr lang="de-CH" dirty="0" smtClean="0"/>
              <a:t> </a:t>
            </a:r>
            <a:r>
              <a:rPr lang="de-CH" dirty="0" err="1" smtClean="0"/>
              <a:t>bulk</a:t>
            </a:r>
            <a:r>
              <a:rPr lang="de-CH" dirty="0" smtClean="0"/>
              <a:t> </a:t>
            </a:r>
            <a:r>
              <a:rPr lang="de-CH" dirty="0" err="1" smtClean="0"/>
              <a:t>analysis</a:t>
            </a:r>
            <a:r>
              <a:rPr lang="de-CH" dirty="0" smtClean="0"/>
              <a:t> (in </a:t>
            </a:r>
            <a:r>
              <a:rPr lang="de-CH" dirty="0" err="1" smtClean="0"/>
              <a:t>spite</a:t>
            </a:r>
            <a:r>
              <a:rPr lang="de-CH" dirty="0" smtClean="0"/>
              <a:t> </a:t>
            </a:r>
            <a:r>
              <a:rPr lang="de-CH" dirty="0" err="1" smtClean="0"/>
              <a:t>of</a:t>
            </a:r>
            <a:r>
              <a:rPr lang="de-CH" dirty="0" smtClean="0"/>
              <a:t> MS </a:t>
            </a:r>
            <a:r>
              <a:rPr lang="de-CH" dirty="0" err="1" smtClean="0"/>
              <a:t>separation</a:t>
            </a:r>
            <a:r>
              <a:rPr lang="de-CH" dirty="0" smtClean="0"/>
              <a:t>)</a:t>
            </a:r>
          </a:p>
          <a:p>
            <a:endParaRPr lang="de-CH" dirty="0" smtClean="0"/>
          </a:p>
          <a:p>
            <a:r>
              <a:rPr lang="de-CH" dirty="0" smtClean="0"/>
              <a:t>Filters </a:t>
            </a:r>
            <a:r>
              <a:rPr lang="de-CH" dirty="0" err="1" smtClean="0"/>
              <a:t>isobars</a:t>
            </a:r>
            <a:r>
              <a:rPr lang="de-CH" dirty="0" smtClean="0"/>
              <a:t> 12CH2 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B3D6E0-2279-4A04-AC37-A8CD37FC754B}" type="slidenum">
              <a:rPr lang="de-CH" smtClean="0"/>
              <a:pPr>
                <a:defRPr/>
              </a:pPr>
              <a:t>18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3660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69DA7-BF15-49EE-A17F-440CE930720C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7E31-B3DD-4EC4-B216-FBAE8F128DAB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A89C-7413-4488-872F-6992BA273D9D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723C-112D-45A2-B072-8130646FAD4D}" type="datetime1">
              <a:rPr lang="en-US" smtClean="0"/>
              <a:t>1/15/2018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32F-1758-49EE-A213-313489D9B804}" type="datetime1">
              <a:rPr lang="en-US" smtClean="0"/>
              <a:t>1/15/2018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17D5-7C4B-4AB1-A245-7F5F4754279A}" type="datetime1">
              <a:rPr lang="en-US" smtClean="0"/>
              <a:t>1/15/2018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463F6-1524-4200-BB0D-CBD55E3E6EB0}" type="datetime1">
              <a:rPr lang="en-US" smtClean="0"/>
              <a:t>1/15/2018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5B5F-929D-420B-B0B4-39337BC5FD80}" type="datetime1">
              <a:rPr lang="en-US" smtClean="0"/>
              <a:t>1/15/2018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D2DCC-F0FB-4436-B6E8-CD7CF6D30819}" type="datetime1">
              <a:rPr lang="en-US" smtClean="0"/>
              <a:t>1/15/2018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6EC5-08CC-4AD3-B54A-EE43934CFD3D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2B3-0675-429A-9835-B4089B5AABBC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0" y="3657600"/>
            <a:ext cx="9144000" cy="3200400"/>
          </a:xfrm>
          <a:prstGeom prst="rect">
            <a:avLst/>
          </a:prstGeom>
          <a:solidFill>
            <a:srgbClr val="B3D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8DC3FF"/>
          </a:solidFill>
          <a:ln w="0" cap="flat" cmpd="sng" algn="ctr">
            <a:solidFill>
              <a:srgbClr val="B3D9F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6" name="Bild 15" descr="Titelbild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0" b="2000"/>
          <a:stretch>
            <a:fillRect/>
          </a:stretch>
        </p:blipFill>
        <p:spPr bwMode="auto">
          <a:xfrm>
            <a:off x="0" y="1066800"/>
            <a:ext cx="91440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1066800"/>
            <a:ext cx="91440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0" y="3124200"/>
            <a:ext cx="9144000" cy="533400"/>
          </a:xfrm>
          <a:prstGeom prst="rect">
            <a:avLst/>
          </a:prstGeom>
          <a:solidFill>
            <a:schemeClr val="bg1">
              <a:alpha val="76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057400" y="3200400"/>
            <a:ext cx="6781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de-DE" b="1">
                <a:solidFill>
                  <a:srgbClr val="606060"/>
                </a:solidFill>
                <a:latin typeface="Arial Narrow" pitchFamily="34" charset="0"/>
              </a:rPr>
              <a:t>Wir schaffen Wissen – heute für morgen</a:t>
            </a:r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>
            <a:off x="1676400" y="3733800"/>
            <a:ext cx="7467600" cy="0"/>
          </a:xfrm>
          <a:prstGeom prst="line">
            <a:avLst/>
          </a:prstGeom>
          <a:noFill/>
          <a:ln w="14605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0" y="31242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13" name="Line 5"/>
          <p:cNvSpPr>
            <a:spLocks noChangeShapeType="1"/>
          </p:cNvSpPr>
          <p:nvPr/>
        </p:nvSpPr>
        <p:spPr bwMode="auto">
          <a:xfrm>
            <a:off x="0" y="36576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cxnSp>
        <p:nvCxnSpPr>
          <p:cNvPr id="14" name="Gerade Verbindung 25"/>
          <p:cNvCxnSpPr>
            <a:cxnSpLocks noChangeShapeType="1"/>
          </p:cNvCxnSpPr>
          <p:nvPr/>
        </p:nvCxnSpPr>
        <p:spPr bwMode="auto">
          <a:xfrm rot="5400000">
            <a:off x="-1753393" y="3429794"/>
            <a:ext cx="6858000" cy="1587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" name="Bild 24" descr="PSI-Logo_narrow_40k.ai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2463" y="-1676400"/>
            <a:ext cx="301466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5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905000" y="5638800"/>
            <a:ext cx="7010400" cy="609600"/>
          </a:xfrm>
          <a:noFill/>
        </p:spPr>
        <p:txBody>
          <a:bodyPr/>
          <a:lstStyle>
            <a:lvl1pPr marL="0" indent="0" algn="l">
              <a:defRPr sz="1500"/>
            </a:lvl1pPr>
          </a:lstStyle>
          <a:p>
            <a:r>
              <a:rPr lang="en-US" smtClean="0"/>
              <a:t>Click to edit Master subtitle style</a:t>
            </a:r>
            <a:endParaRPr lang="de-DE" dirty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5000" y="5029200"/>
            <a:ext cx="7010400" cy="685800"/>
          </a:xfrm>
        </p:spPr>
        <p:txBody>
          <a:bodyPr/>
          <a:lstStyle>
            <a:lvl1pPr algn="l">
              <a:defRPr sz="3500" b="1" i="0" spc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16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E76BC7-0C3F-4F32-90FA-69F3FD0AEE1C}" type="datetime1">
              <a:rPr lang="de-DE">
                <a:solidFill>
                  <a:srgbClr val="000000"/>
                </a:solidFill>
              </a:rPr>
              <a:pPr/>
              <a:t>15.01.2018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7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PSI,</a:t>
            </a:r>
          </a:p>
        </p:txBody>
      </p:sp>
    </p:spTree>
    <p:extLst>
      <p:ext uri="{BB962C8B-B14F-4D97-AF65-F5344CB8AC3E}">
        <p14:creationId xmlns:p14="http://schemas.microsoft.com/office/powerpoint/2010/main" val="1255995127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06000" y="900000"/>
            <a:ext cx="8533200" cy="5653200"/>
          </a:xfrm>
          <a:noFill/>
        </p:spPr>
        <p:txBody>
          <a:bodyPr/>
          <a:lstStyle>
            <a:lvl1pPr marL="0" indent="0">
              <a:spcBef>
                <a:spcPts val="0"/>
              </a:spcBef>
              <a:tabLst/>
              <a:defRPr sz="1700" b="0" i="0">
                <a:latin typeface="Arial Narrow"/>
                <a:cs typeface="Arial Narrow"/>
              </a:defRPr>
            </a:lvl1pPr>
            <a:lvl2pPr marL="179388" indent="-179388">
              <a:spcBef>
                <a:spcPts val="0"/>
              </a:spcBef>
              <a:buFont typeface="Lucida Grande"/>
              <a:buChar char="•"/>
              <a:tabLst/>
              <a:defRPr sz="1700" b="0" i="0">
                <a:latin typeface="Arial Narrow"/>
                <a:cs typeface="Arial Narrow"/>
              </a:defRPr>
            </a:lvl2pPr>
            <a:lvl3pPr marL="358775" indent="-179388">
              <a:spcBef>
                <a:spcPts val="0"/>
              </a:spcBef>
              <a:buFont typeface="Lucida Grande"/>
              <a:buChar char="–"/>
              <a:tabLst/>
              <a:defRPr sz="1700" b="0" i="0">
                <a:latin typeface="Arial Narrow"/>
                <a:cs typeface="Arial Narrow"/>
              </a:defRPr>
            </a:lvl3pPr>
            <a:lvl4pPr marL="627063" indent="-179388">
              <a:spcBef>
                <a:spcPts val="0"/>
              </a:spcBef>
              <a:tabLst/>
              <a:defRPr sz="1700" b="0" i="0">
                <a:latin typeface="Arial Narrow"/>
                <a:cs typeface="Arial Narrow"/>
              </a:defRPr>
            </a:lvl4pPr>
            <a:lvl5pPr marL="1435100" indent="-182563">
              <a:buNone/>
              <a:tabLst/>
              <a:defRPr sz="15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9" name="Title 8"/>
          <p:cNvSpPr>
            <a:spLocks noGrp="1" noChangeArrowheads="1"/>
          </p:cNvSpPr>
          <p:nvPr>
            <p:ph type="title"/>
          </p:nvPr>
        </p:nvSpPr>
        <p:spPr bwMode="auto">
          <a:xfrm>
            <a:off x="1620000" y="144000"/>
            <a:ext cx="7219200" cy="55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81597B-A58C-461D-A54D-129D37FE4F92}" type="datetime1">
              <a:rPr lang="de-DE">
                <a:solidFill>
                  <a:srgbClr val="000000"/>
                </a:solidFill>
              </a:rPr>
              <a:pPr/>
              <a:t>15.01.2018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PSI,</a:t>
            </a:r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>
                <a:solidFill>
                  <a:srgbClr val="000000"/>
                </a:solidFill>
              </a:rPr>
              <a:t>Seite </a:t>
            </a:r>
            <a:fld id="{E087F574-617E-4806-BA9F-54B3AC4947C6}" type="slidenum">
              <a:rPr lang="de-DE">
                <a:solidFill>
                  <a:srgbClr val="000000"/>
                </a:solidFill>
              </a:rPr>
              <a:pPr/>
              <a:t>‹#›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1" name="Line 10"/>
          <p:cNvSpPr>
            <a:spLocks noChangeShapeType="1"/>
          </p:cNvSpPr>
          <p:nvPr userDrawn="1"/>
        </p:nvSpPr>
        <p:spPr bwMode="auto">
          <a:xfrm>
            <a:off x="1187624" y="685800"/>
            <a:ext cx="5832648" cy="0"/>
          </a:xfrm>
          <a:prstGeom prst="line">
            <a:avLst/>
          </a:prstGeom>
          <a:noFill/>
          <a:ln w="25400">
            <a:solidFill>
              <a:srgbClr val="008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2400">
              <a:solidFill>
                <a:srgbClr val="000000"/>
              </a:solidFill>
              <a:latin typeface="Times" pitchFamily="18" charset="0"/>
              <a:ea typeface="ヒラギノ角ゴ Pro W3" charset="-128"/>
            </a:endParaRPr>
          </a:p>
        </p:txBody>
      </p:sp>
      <p:pic>
        <p:nvPicPr>
          <p:cNvPr id="12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758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838" y="26527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3262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0606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06000" y="900000"/>
            <a:ext cx="3961200" cy="5653200"/>
          </a:xfrm>
        </p:spPr>
        <p:txBody>
          <a:bodyPr/>
          <a:lstStyle>
            <a:lvl1pPr marL="0" indent="0">
              <a:tabLst/>
              <a:defRPr sz="1700" b="0" i="0">
                <a:latin typeface="Arial Narrow"/>
                <a:cs typeface="Arial Narrow"/>
              </a:defRPr>
            </a:lvl1pPr>
            <a:lvl2pPr marL="182563" indent="-182563">
              <a:spcBef>
                <a:spcPts val="0"/>
              </a:spcBef>
              <a:spcAft>
                <a:spcPts val="0"/>
              </a:spcAft>
              <a:buFont typeface="Lucida Grande"/>
              <a:buChar char="•"/>
              <a:defRPr sz="1700" b="0" i="0">
                <a:latin typeface="Arial Narrow"/>
                <a:cs typeface="Arial Narrow"/>
              </a:defRPr>
            </a:lvl2pPr>
            <a:lvl3pPr marL="358775" indent="-179388">
              <a:buFont typeface="Lucida Grande"/>
              <a:buChar char="–"/>
              <a:tabLst/>
              <a:defRPr sz="1700" b="0" i="0">
                <a:latin typeface="Arial Narrow"/>
                <a:cs typeface="Arial Narrow"/>
              </a:defRPr>
            </a:lvl3pPr>
            <a:lvl4pPr marL="627063" indent="-179388">
              <a:defRPr sz="1700" b="0" i="0">
                <a:latin typeface="Arial Narrow"/>
                <a:cs typeface="Arial Narrow"/>
              </a:defRPr>
            </a:lvl4pPr>
            <a:lvl5pPr marL="182563" indent="-182563">
              <a:defRPr sz="17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0" y="900001"/>
            <a:ext cx="4267200" cy="5653200"/>
          </a:xfrm>
        </p:spPr>
        <p:txBody>
          <a:bodyPr/>
          <a:lstStyle>
            <a:lvl1pPr marL="0" indent="0">
              <a:spcBef>
                <a:spcPts val="0"/>
              </a:spcBef>
              <a:tabLst/>
              <a:defRPr sz="1700" b="0" i="0">
                <a:latin typeface="Arial Narrow"/>
                <a:cs typeface="Arial Narrow"/>
              </a:defRPr>
            </a:lvl1pPr>
            <a:lvl2pPr marL="182563" indent="-182563">
              <a:spcBef>
                <a:spcPts val="0"/>
              </a:spcBef>
              <a:buFont typeface="Lucida Grande"/>
              <a:buChar char="•"/>
              <a:defRPr sz="1700" b="0" i="0">
                <a:latin typeface="Arial Narrow"/>
                <a:cs typeface="Arial Narrow"/>
              </a:defRPr>
            </a:lvl2pPr>
            <a:lvl3pPr marL="358775" indent="-179388">
              <a:spcBef>
                <a:spcPts val="0"/>
              </a:spcBef>
              <a:buFont typeface="Lucida Grande"/>
              <a:buChar char="–"/>
              <a:defRPr sz="1700" b="0" i="0">
                <a:latin typeface="Arial Narrow"/>
                <a:cs typeface="Arial Narrow"/>
              </a:defRPr>
            </a:lvl3pPr>
            <a:lvl4pPr marL="627063" indent="-179388">
              <a:spcBef>
                <a:spcPts val="0"/>
              </a:spcBef>
              <a:defRPr sz="1700" b="0" i="0">
                <a:latin typeface="Arial Narrow"/>
                <a:cs typeface="Arial Narrow"/>
              </a:defRPr>
            </a:lvl4pPr>
            <a:lvl5pPr marL="1435100" indent="-182563">
              <a:defRPr sz="15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0270F8-39E6-4C3D-98FA-F800F390C66C}" type="datetime1">
              <a:rPr lang="de-DE">
                <a:solidFill>
                  <a:srgbClr val="000000"/>
                </a:solidFill>
              </a:rPr>
              <a:pPr/>
              <a:t>15.01.2018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PSI,</a:t>
            </a:r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>
                <a:solidFill>
                  <a:srgbClr val="000000"/>
                </a:solidFill>
              </a:rPr>
              <a:t>Seite </a:t>
            </a:r>
            <a:fld id="{4ABA1DD3-CDB5-4258-8C3B-7EC94C6C0A46}" type="slidenum">
              <a:rPr lang="de-DE">
                <a:solidFill>
                  <a:srgbClr val="000000"/>
                </a:solidFill>
              </a:rPr>
              <a:pPr/>
              <a:t>‹#›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1" name="Line 10"/>
          <p:cNvSpPr>
            <a:spLocks noChangeShapeType="1"/>
          </p:cNvSpPr>
          <p:nvPr userDrawn="1"/>
        </p:nvSpPr>
        <p:spPr bwMode="auto">
          <a:xfrm>
            <a:off x="1187624" y="685800"/>
            <a:ext cx="6552728" cy="0"/>
          </a:xfrm>
          <a:prstGeom prst="line">
            <a:avLst/>
          </a:prstGeom>
          <a:noFill/>
          <a:ln w="25400">
            <a:solidFill>
              <a:srgbClr val="008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2400">
              <a:solidFill>
                <a:srgbClr val="000000"/>
              </a:solidFill>
              <a:latin typeface="Times" pitchFamily="18" charset="0"/>
              <a:ea typeface="ヒラギノ角ゴ Pro W3" charset="-128"/>
            </a:endParaRPr>
          </a:p>
        </p:txBody>
      </p:sp>
      <p:pic>
        <p:nvPicPr>
          <p:cNvPr id="12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758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0010599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1620000" y="144000"/>
            <a:ext cx="8534400" cy="533400"/>
          </a:xfrm>
        </p:spPr>
        <p:txBody>
          <a:bodyPr/>
          <a:lstStyle>
            <a:lvl1pPr>
              <a:defRPr>
                <a:solidFill>
                  <a:srgbClr val="60606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0B383F-EE1E-4FD5-9ED3-22B601988A1B}" type="datetime1">
              <a:rPr lang="de-DE">
                <a:solidFill>
                  <a:srgbClr val="000000"/>
                </a:solidFill>
              </a:rPr>
              <a:pPr/>
              <a:t>15.01.2018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PSI,</a:t>
            </a:r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>
                <a:solidFill>
                  <a:srgbClr val="000000"/>
                </a:solidFill>
              </a:rPr>
              <a:t>Seite </a:t>
            </a:r>
            <a:fld id="{FBB02643-5466-486D-9147-44BBFE58F5E4}" type="slidenum">
              <a:rPr lang="de-DE">
                <a:solidFill>
                  <a:srgbClr val="000000"/>
                </a:solidFill>
              </a:rPr>
              <a:pPr/>
              <a:t>‹#›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0" name="Line 10"/>
          <p:cNvSpPr>
            <a:spLocks noChangeShapeType="1"/>
          </p:cNvSpPr>
          <p:nvPr userDrawn="1"/>
        </p:nvSpPr>
        <p:spPr bwMode="auto">
          <a:xfrm>
            <a:off x="1187624" y="685800"/>
            <a:ext cx="6552728" cy="0"/>
          </a:xfrm>
          <a:prstGeom prst="line">
            <a:avLst/>
          </a:prstGeom>
          <a:noFill/>
          <a:ln w="25400">
            <a:solidFill>
              <a:srgbClr val="008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2400">
              <a:solidFill>
                <a:srgbClr val="000000"/>
              </a:solidFill>
              <a:latin typeface="Times" pitchFamily="18" charset="0"/>
              <a:ea typeface="ヒラギノ角ゴ Pro W3" charset="-128"/>
            </a:endParaRPr>
          </a:p>
        </p:txBody>
      </p:sp>
      <p:pic>
        <p:nvPicPr>
          <p:cNvPr id="11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758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0836" y="0"/>
            <a:ext cx="125316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251134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3" name="Line 10"/>
          <p:cNvSpPr>
            <a:spLocks noChangeShapeType="1"/>
          </p:cNvSpPr>
          <p:nvPr/>
        </p:nvSpPr>
        <p:spPr bwMode="auto">
          <a:xfrm>
            <a:off x="0" y="685800"/>
            <a:ext cx="9144000" cy="0"/>
          </a:xfrm>
          <a:prstGeom prst="line">
            <a:avLst/>
          </a:prstGeom>
          <a:noFill/>
          <a:ln w="25400">
            <a:solidFill>
              <a:srgbClr val="008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pic>
        <p:nvPicPr>
          <p:cNvPr id="4" name="Bild 13" descr="Schlussbild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"/>
          <a:stretch>
            <a:fillRect/>
          </a:stretch>
        </p:blipFill>
        <p:spPr bwMode="auto">
          <a:xfrm>
            <a:off x="0" y="6858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pic>
        <p:nvPicPr>
          <p:cNvPr id="6" name="Bild 18" descr="PSI-Logo_narrow_30k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6213"/>
            <a:ext cx="10160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F09DB1-495B-493F-97ED-266BF815F2DA}" type="datetime1">
              <a:rPr lang="de-DE">
                <a:solidFill>
                  <a:srgbClr val="000000"/>
                </a:solidFill>
              </a:rPr>
              <a:pPr/>
              <a:t>15.01.2018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PSI,</a:t>
            </a:r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>
                <a:solidFill>
                  <a:srgbClr val="000000"/>
                </a:solidFill>
              </a:rPr>
              <a:t>Seite </a:t>
            </a:r>
            <a:fld id="{A29BC210-6599-406E-8CBD-4F863618D70A}" type="slidenum">
              <a:rPr lang="de-DE">
                <a:solidFill>
                  <a:srgbClr val="000000"/>
                </a:solidFill>
              </a:rPr>
              <a:pPr/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6134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0"/>
          <p:cNvSpPr>
            <a:spLocks noChangeShapeType="1"/>
          </p:cNvSpPr>
          <p:nvPr userDrawn="1"/>
        </p:nvSpPr>
        <p:spPr bwMode="auto">
          <a:xfrm>
            <a:off x="1187624" y="685800"/>
            <a:ext cx="6552728" cy="0"/>
          </a:xfrm>
          <a:prstGeom prst="line">
            <a:avLst/>
          </a:prstGeom>
          <a:noFill/>
          <a:ln w="25400">
            <a:solidFill>
              <a:srgbClr val="008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2400">
              <a:solidFill>
                <a:srgbClr val="000000"/>
              </a:solidFill>
              <a:latin typeface="Times" pitchFamily="18" charset="0"/>
              <a:ea typeface="ヒラギノ角ゴ Pro W3" charset="-128"/>
            </a:endParaRP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758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0836" y="0"/>
            <a:ext cx="125316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6988841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4188" y="6661150"/>
            <a:ext cx="914400" cy="196850"/>
          </a:xfrm>
          <a:prstGeom prst="rect">
            <a:avLst/>
          </a:prstGeom>
        </p:spPr>
        <p:txBody>
          <a:bodyPr/>
          <a:lstStyle/>
          <a:p>
            <a:fld id="{88AE7E31-B3DD-4EC4-B216-FBAE8F128DAB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" y="6661150"/>
            <a:ext cx="381000" cy="1968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972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>
                <a:solidFill>
                  <a:srgbClr val="000000"/>
                </a:solidFill>
              </a:rPr>
              <a:t>Seite </a:t>
            </a:r>
            <a:fld id="{65842DAC-FFAF-48A5-BCA5-0232C67CF3AC}" type="slidenum">
              <a:rPr lang="de-DE">
                <a:solidFill>
                  <a:srgbClr val="000000"/>
                </a:solidFill>
              </a:rPr>
              <a:pPr/>
              <a:t>‹#›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Line 5"/>
          <p:cNvSpPr>
            <a:spLocks noChangeShapeType="1"/>
          </p:cNvSpPr>
          <p:nvPr userDrawn="1"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spcBef>
                <a:spcPct val="0"/>
              </a:spcBef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  <a:cs typeface="+mn-cs"/>
            </a:endParaRPr>
          </a:p>
        </p:txBody>
      </p:sp>
      <p:sp>
        <p:nvSpPr>
          <p:cNvPr id="7" name="Line 5"/>
          <p:cNvSpPr>
            <a:spLocks noChangeShapeType="1"/>
          </p:cNvSpPr>
          <p:nvPr userDrawn="1"/>
        </p:nvSpPr>
        <p:spPr bwMode="auto">
          <a:xfrm>
            <a:off x="0" y="757447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spcBef>
                <a:spcPct val="0"/>
              </a:spcBef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12367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0905A-D40F-45E3-812B-53D6320333D1}" type="datetime1">
              <a:rPr lang="en-US" smtClean="0"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900113"/>
            <a:ext cx="85344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Mastertextformat bearbeiten</a:t>
            </a:r>
          </a:p>
          <a:p>
            <a:pPr lvl="1"/>
            <a:r>
              <a:rPr lang="en-GB" smtClean="0"/>
              <a:t>Zweite Ebene</a:t>
            </a:r>
          </a:p>
          <a:p>
            <a:pPr lvl="4"/>
            <a:r>
              <a:rPr lang="en-GB" smtClean="0"/>
              <a:t>Dritte Ebene</a:t>
            </a:r>
          </a:p>
          <a:p>
            <a:pPr lvl="3"/>
            <a:r>
              <a:rPr lang="en-GB" smtClean="0"/>
              <a:t>Vierte Ebene</a:t>
            </a:r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619250" y="144463"/>
            <a:ext cx="7162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Mastertitelformat bearbeiten</a:t>
            </a:r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>
            <a:off x="0" y="6629400"/>
            <a:ext cx="9144000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2400">
              <a:solidFill>
                <a:srgbClr val="000000"/>
              </a:solidFill>
              <a:latin typeface="Times" charset="0"/>
              <a:ea typeface="ヒラギノ角ゴ Pro W3" charset="-128"/>
            </a:endParaRPr>
          </a:p>
        </p:txBody>
      </p:sp>
      <p:sp>
        <p:nvSpPr>
          <p:cNvPr id="10" name="Datumsplatzhalter 3"/>
          <p:cNvSpPr>
            <a:spLocks noGrp="1"/>
          </p:cNvSpPr>
          <p:nvPr>
            <p:ph type="dt" sz="half" idx="2"/>
          </p:nvPr>
        </p:nvSpPr>
        <p:spPr>
          <a:xfrm>
            <a:off x="484188" y="6661150"/>
            <a:ext cx="914400" cy="19685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>
                <a:latin typeface="Arial Narrow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E992E4FD-EE04-4220-A1F3-F439928605AB}" type="datetime1">
              <a:rPr lang="de-DE">
                <a:solidFill>
                  <a:srgbClr val="000000"/>
                </a:solidFill>
                <a:ea typeface="ヒラギノ角ゴ Pro W3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15.01.2018</a:t>
            </a:fld>
            <a:endParaRPr lang="de-DE">
              <a:solidFill>
                <a:srgbClr val="000000"/>
              </a:solidFill>
              <a:ea typeface="ヒラギノ角ゴ Pro W3" charset="-128"/>
            </a:endParaRPr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76200" y="6661150"/>
            <a:ext cx="381000" cy="19685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Arial Narrow" charset="0"/>
                <a:cs typeface="ヒラギノ角ゴ Pro W3" charset="-128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>
                <a:solidFill>
                  <a:srgbClr val="000000"/>
                </a:solidFill>
                <a:ea typeface="ヒラギノ角ゴ Pro W3" charset="-128"/>
              </a:rPr>
              <a:t>PSI,</a:t>
            </a:r>
          </a:p>
        </p:txBody>
      </p:sp>
      <p:sp>
        <p:nvSpPr>
          <p:cNvPr id="12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001000" y="6661150"/>
            <a:ext cx="838200" cy="22860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Arial Narrow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>
                <a:solidFill>
                  <a:srgbClr val="000000"/>
                </a:solidFill>
                <a:ea typeface="ヒラギノ角ゴ Pro W3" charset="-128"/>
              </a:rPr>
              <a:t>Seite </a:t>
            </a:r>
            <a:fld id="{65842DAC-FFAF-48A5-BCA5-0232C67CF3AC}" type="slidenum">
              <a:rPr lang="de-DE">
                <a:solidFill>
                  <a:srgbClr val="000000"/>
                </a:solidFill>
                <a:ea typeface="ヒラギノ角ゴ Pro W3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de-DE">
              <a:solidFill>
                <a:srgbClr val="000000"/>
              </a:solidFill>
              <a:ea typeface="ヒラギノ角ゴ Pro W3" charset="-128"/>
            </a:endParaRPr>
          </a:p>
        </p:txBody>
      </p:sp>
      <p:sp>
        <p:nvSpPr>
          <p:cNvPr id="14" name="Line 10"/>
          <p:cNvSpPr>
            <a:spLocks noChangeShapeType="1"/>
          </p:cNvSpPr>
          <p:nvPr userDrawn="1"/>
        </p:nvSpPr>
        <p:spPr bwMode="auto">
          <a:xfrm>
            <a:off x="1187624" y="685800"/>
            <a:ext cx="5904656" cy="0"/>
          </a:xfrm>
          <a:prstGeom prst="line">
            <a:avLst/>
          </a:prstGeom>
          <a:noFill/>
          <a:ln w="25400">
            <a:solidFill>
              <a:srgbClr val="008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2400">
              <a:solidFill>
                <a:srgbClr val="000000"/>
              </a:solidFill>
              <a:latin typeface="Times" pitchFamily="18" charset="0"/>
              <a:ea typeface="ヒラギノ角ゴ Pro W3" charset="-128"/>
            </a:endParaRPr>
          </a:p>
        </p:txBody>
      </p:sp>
      <p:pic>
        <p:nvPicPr>
          <p:cNvPr id="15" name="Picture 2" descr="logo_cast_line_black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827584" cy="102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Afbeelding 5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67" y="43933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9" r:id="rId6"/>
    <p:sldLayoutId id="2147483672" r:id="rId7"/>
    <p:sldLayoutId id="2147483674" r:id="rId8"/>
  </p:sldLayoutIdLst>
  <p:transition spd="med"/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606060"/>
          </a:solidFill>
          <a:latin typeface="Arial Narrow"/>
          <a:ea typeface="ヒラギノ角ゴ Pro W3" pitchFamily="-108" charset="-128"/>
          <a:cs typeface="Arial Narro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606060"/>
          </a:solidFill>
          <a:latin typeface="Arial Narrow" pitchFamily="34" charset="0"/>
          <a:ea typeface="ヒラギノ角ゴ Pro W3" pitchFamily="-108" charset="-128"/>
          <a:cs typeface="ヒラギノ角ゴ Pro W3" pitchFamily="-10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606060"/>
          </a:solidFill>
          <a:latin typeface="Arial Narrow" pitchFamily="34" charset="0"/>
          <a:ea typeface="ヒラギノ角ゴ Pro W3" pitchFamily="-108" charset="-128"/>
          <a:cs typeface="ヒラギノ角ゴ Pro W3" pitchFamily="-10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606060"/>
          </a:solidFill>
          <a:latin typeface="Arial Narrow" pitchFamily="34" charset="0"/>
          <a:ea typeface="ヒラギノ角ゴ Pro W3" pitchFamily="-108" charset="-128"/>
          <a:cs typeface="ヒラギノ角ゴ Pro W3" pitchFamily="-10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606060"/>
          </a:solidFill>
          <a:latin typeface="Arial Narrow" pitchFamily="34" charset="0"/>
          <a:ea typeface="ヒラギノ角ゴ Pro W3" pitchFamily="-108" charset="-128"/>
          <a:cs typeface="ヒラギノ角ゴ Pro W3" pitchFamily="-108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accent2"/>
        </a:buClr>
        <a:defRPr sz="1700">
          <a:solidFill>
            <a:schemeClr val="tx1"/>
          </a:solidFill>
          <a:latin typeface="Arial Narrow"/>
          <a:ea typeface="ヒラギノ角ゴ Pro W3" pitchFamily="-108" charset="-128"/>
          <a:cs typeface="Arial Narrow"/>
        </a:defRPr>
      </a:lvl1pPr>
      <a:lvl2pPr marL="179388" indent="-179388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SzPct val="80000"/>
        <a:buFont typeface="Lucida Grande" charset="0"/>
        <a:buChar char="•"/>
        <a:defRPr sz="1700">
          <a:solidFill>
            <a:schemeClr val="tx1"/>
          </a:solidFill>
          <a:latin typeface="Arial Narrow"/>
          <a:ea typeface="ヒラギノ角ゴ Pro W3" charset="-128"/>
          <a:cs typeface="Arial Narrow"/>
        </a:defRPr>
      </a:lvl2pPr>
      <a:lvl3pPr marL="179388" indent="179388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Font typeface="Times" pitchFamily="18" charset="0"/>
        <a:buChar char="–"/>
        <a:defRPr sz="1700">
          <a:solidFill>
            <a:schemeClr val="tx1"/>
          </a:solidFill>
          <a:latin typeface="+mn-lt"/>
          <a:ea typeface="ヒラギノ角ゴ Pro W3" charset="-128"/>
          <a:cs typeface="ＭＳ Ｐゴシック" charset="-128"/>
        </a:defRPr>
      </a:lvl3pPr>
      <a:lvl4pPr marL="627063" indent="-179388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Font typeface="Lucida Grande" charset="0"/>
        <a:buChar char="–"/>
        <a:defRPr sz="1700">
          <a:solidFill>
            <a:schemeClr val="tx1"/>
          </a:solidFill>
          <a:latin typeface="Arial Narrow"/>
          <a:ea typeface="ヒラギノ角ゴ Pro W3" charset="-128"/>
          <a:cs typeface="Arial Narrow"/>
        </a:defRPr>
      </a:lvl4pPr>
      <a:lvl5pPr marL="358775" indent="-179388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Font typeface="Lucida Grande" charset="0"/>
        <a:buChar char="–"/>
        <a:defRPr sz="1700">
          <a:solidFill>
            <a:schemeClr val="tx1"/>
          </a:solidFill>
          <a:latin typeface="Arial Narrow"/>
          <a:ea typeface="ヒラギノ角ゴ Pro W3" pitchFamily="-112" charset="-128"/>
          <a:cs typeface="Arial Narrow"/>
        </a:defRPr>
      </a:lvl5pPr>
      <a:lvl6pPr marL="1981200" indent="-190500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ヒラギノ角ゴ Pro W3" charset="-128"/>
        </a:defRPr>
      </a:lvl6pPr>
      <a:lvl7pPr marL="2438400" indent="-190500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ヒラギノ角ゴ Pro W3" charset="-128"/>
        </a:defRPr>
      </a:lvl7pPr>
      <a:lvl8pPr marL="2895600" indent="-190500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ヒラギノ角ゴ Pro W3" charset="-128"/>
        </a:defRPr>
      </a:lvl8pPr>
      <a:lvl9pPr marL="3352800" indent="-190500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8896" y="332656"/>
            <a:ext cx="8379568" cy="1470025"/>
          </a:xfrm>
        </p:spPr>
        <p:txBody>
          <a:bodyPr>
            <a:normAutofit/>
          </a:bodyPr>
          <a:lstStyle/>
          <a:p>
            <a:r>
              <a:rPr lang="en-US" altLang="de-DE" sz="53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EC CAST Final Symposium:</a:t>
            </a:r>
            <a:r>
              <a:rPr lang="en-US" altLang="de-DE" sz="54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/>
            </a:r>
            <a:br>
              <a:rPr lang="en-US" altLang="de-DE" sz="5400" dirty="0" smtClean="0">
                <a:solidFill>
                  <a:schemeClr val="tx2"/>
                </a:solidFill>
                <a:latin typeface="Arial Narrow" panose="020B0606020202030204" pitchFamily="34" charset="0"/>
              </a:rPr>
            </a:br>
            <a:r>
              <a:rPr lang="en-US" altLang="de-DE" sz="3300" dirty="0">
                <a:solidFill>
                  <a:schemeClr val="tx2"/>
                </a:solidFill>
                <a:latin typeface="Arial Narrow" panose="020B0606020202030204" pitchFamily="34" charset="0"/>
              </a:rPr>
              <a:t> Analytical </a:t>
            </a:r>
            <a:r>
              <a:rPr lang="en-US" altLang="de-DE" sz="33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techniques </a:t>
            </a:r>
            <a:r>
              <a:rPr lang="en-US" altLang="de-DE" sz="3300" dirty="0">
                <a:solidFill>
                  <a:schemeClr val="tx2"/>
                </a:solidFill>
                <a:latin typeface="Arial Narrow" panose="020B0606020202030204" pitchFamily="34" charset="0"/>
              </a:rPr>
              <a:t>and their application</a:t>
            </a:r>
            <a:endParaRPr lang="en-GB" sz="3300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00152"/>
            <a:ext cx="3555032" cy="235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7504" y="1916832"/>
            <a:ext cx="8964488" cy="140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20000"/>
              </a:spcAft>
            </a:pPr>
            <a:r>
              <a:rPr lang="en-US" sz="2500" u="sng" dirty="0"/>
              <a:t>B. Z. Cvetković</a:t>
            </a:r>
            <a:r>
              <a:rPr lang="en-US" sz="2500" u="sng" baseline="30000" dirty="0"/>
              <a:t>1</a:t>
            </a:r>
            <a:r>
              <a:rPr lang="en-US" sz="2500" dirty="0"/>
              <a:t>, E. Wieland</a:t>
            </a:r>
            <a:r>
              <a:rPr lang="en-US" sz="2500" baseline="30000" dirty="0"/>
              <a:t>1</a:t>
            </a:r>
            <a:r>
              <a:rPr lang="en-US" sz="2500" dirty="0"/>
              <a:t>, D. Kunz</a:t>
            </a:r>
            <a:r>
              <a:rPr lang="en-US" sz="2500" baseline="30000" dirty="0"/>
              <a:t>1</a:t>
            </a:r>
            <a:r>
              <a:rPr lang="en-US" sz="2500" dirty="0"/>
              <a:t>, J. Tits</a:t>
            </a:r>
            <a:r>
              <a:rPr lang="en-US" sz="2500" baseline="30000" dirty="0"/>
              <a:t>1</a:t>
            </a:r>
            <a:r>
              <a:rPr lang="en-US" sz="2500" dirty="0"/>
              <a:t>, G. Salazar</a:t>
            </a:r>
            <a:r>
              <a:rPr lang="en-US" sz="2500" baseline="30000" dirty="0"/>
              <a:t>2</a:t>
            </a:r>
            <a:r>
              <a:rPr lang="en-US" sz="2500" dirty="0"/>
              <a:t>, S. </a:t>
            </a:r>
            <a:r>
              <a:rPr lang="en-US" sz="2500" dirty="0" smtClean="0"/>
              <a:t>Szidat</a:t>
            </a:r>
            <a:r>
              <a:rPr lang="en-US" sz="2500" baseline="30000" dirty="0" smtClean="0"/>
              <a:t>2 </a:t>
            </a:r>
            <a:r>
              <a:rPr lang="en-US" sz="2800" baseline="30000" dirty="0"/>
              <a:t>1</a:t>
            </a:r>
            <a:r>
              <a:rPr lang="en-GB" sz="27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Paul </a:t>
            </a:r>
            <a:r>
              <a:rPr lang="en-GB" sz="2700" dirty="0" err="1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Scherrer</a:t>
            </a:r>
            <a:r>
              <a:rPr lang="en-GB" sz="27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2700" dirty="0" err="1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Institut</a:t>
            </a:r>
            <a:r>
              <a:rPr lang="en-GB" sz="27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800" baseline="30000" dirty="0"/>
              <a:t>2</a:t>
            </a:r>
            <a:r>
              <a:rPr lang="en-GB" sz="27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University </a:t>
            </a:r>
            <a:r>
              <a:rPr lang="en-GB" sz="27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Bern</a:t>
            </a:r>
            <a:endParaRPr lang="en-GB" sz="2700" dirty="0" smtClean="0">
              <a:solidFill>
                <a:srgbClr val="FF000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7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</a:t>
            </a:r>
            <a:r>
              <a:rPr lang="en-GB" sz="2700" baseline="300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GB" sz="27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January 2018</a:t>
            </a:r>
            <a:endParaRPr lang="en-GB" sz="2700" dirty="0">
              <a:solidFill>
                <a:srgbClr val="FF000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60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1187625" y="216446"/>
            <a:ext cx="590465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de-DE" sz="2400" b="0" kern="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Arial Narrow" pitchFamily="34" charset="0"/>
                <a:ea typeface="ヒラギノ角ゴ Pro W3" charset="-128"/>
                <a:cs typeface="Arial Narrow" pitchFamily="34" charset="0"/>
              </a:rPr>
              <a:t>Outline</a:t>
            </a:r>
            <a:endParaRPr lang="en-US" altLang="de-DE" sz="2400" kern="0" dirty="0" smtClean="0">
              <a:solidFill>
                <a:srgbClr val="000000">
                  <a:lumMod val="75000"/>
                  <a:lumOff val="25000"/>
                </a:srgbClr>
              </a:solidFill>
              <a:latin typeface="Arial Narrow" pitchFamily="34" charset="0"/>
              <a:ea typeface="ヒラギノ角ゴ Pro W3" charset="-128"/>
              <a:cs typeface="Arial Narrow" pitchFamily="34" charset="0"/>
            </a:endParaRPr>
          </a:p>
        </p:txBody>
      </p:sp>
      <p:sp>
        <p:nvSpPr>
          <p:cNvPr id="11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2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935980" y="908720"/>
            <a:ext cx="6516340" cy="210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92100" indent="-2921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1277938" indent="-28575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685925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2093913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501900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9591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34163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8735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43307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marL="285750" indent="-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Introduction </a:t>
            </a:r>
          </a:p>
          <a:p>
            <a:pPr marL="285750" indent="-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PSI contribution to CAST</a:t>
            </a:r>
          </a:p>
          <a:p>
            <a:pPr marL="285750" indent="-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Experimental procedure and setup</a:t>
            </a:r>
          </a:p>
          <a:p>
            <a:pPr marL="285750" indent="-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Results: Corrosion experiment</a:t>
            </a:r>
          </a:p>
          <a:p>
            <a:pPr marL="1271588" lvl="1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Analysis of dissolved species </a:t>
            </a:r>
          </a:p>
          <a:p>
            <a:pPr marL="1271588" lvl="1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Analysis of gaseous species</a:t>
            </a:r>
          </a:p>
          <a:p>
            <a:pPr marL="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200" dirty="0" smtClean="0">
                <a:latin typeface="+mj-lt"/>
              </a:rPr>
              <a:t>Conclusion and outlook </a:t>
            </a:r>
          </a:p>
          <a:p>
            <a:pPr marL="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endParaRPr lang="en-US" altLang="de-DE" sz="2200" dirty="0" smtClean="0">
              <a:latin typeface="+mj-lt"/>
            </a:endParaRPr>
          </a:p>
          <a:p>
            <a:pPr marL="1271588" lvl="1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endParaRPr lang="en-US" altLang="de-DE" sz="2200" dirty="0" smtClean="0">
              <a:latin typeface="+mj-lt"/>
            </a:endParaRPr>
          </a:p>
          <a:p>
            <a:pPr marL="1271588" lvl="1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endParaRPr lang="en-US" altLang="de-DE" sz="2200" dirty="0" smtClean="0">
              <a:latin typeface="+mj-lt"/>
            </a:endParaRPr>
          </a:p>
          <a:p>
            <a:pPr marL="285750" indent="-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endParaRPr lang="en-US" altLang="de-DE" sz="2200" dirty="0" smtClean="0">
              <a:latin typeface="+mj-lt"/>
            </a:endParaRPr>
          </a:p>
          <a:p>
            <a:pPr marL="285750" indent="-285750">
              <a:lnSpc>
                <a:spcPct val="20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endParaRPr lang="en-US" altLang="de-DE" sz="2200" i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065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5" descr="Barrier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" t="3191" r="6720" b="5310"/>
          <a:stretch>
            <a:fillRect/>
          </a:stretch>
        </p:blipFill>
        <p:spPr bwMode="auto">
          <a:xfrm>
            <a:off x="468904" y="1436688"/>
            <a:ext cx="2435225" cy="508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1218393" y="6311900"/>
            <a:ext cx="769441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r>
              <a:rPr lang="de-CH" altLang="de-DE" sz="1400" b="1" dirty="0">
                <a:latin typeface="+mj-lt"/>
              </a:rPr>
              <a:t>Repository</a:t>
            </a: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 rot="-5400000">
            <a:off x="191347" y="4104710"/>
            <a:ext cx="76783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r>
              <a:rPr lang="de-CH" altLang="de-DE" sz="1400" b="1" dirty="0" err="1">
                <a:latin typeface="+mj-lt"/>
              </a:rPr>
              <a:t>Geosphere</a:t>
            </a:r>
            <a:endParaRPr lang="de-CH" altLang="de-DE" sz="1400" b="1" dirty="0">
              <a:latin typeface="+mj-lt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732429" y="2228850"/>
            <a:ext cx="16764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 flipV="1">
            <a:off x="2408829" y="1905000"/>
            <a:ext cx="323850" cy="32385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13320" name="Text Box 11"/>
          <p:cNvSpPr txBox="1">
            <a:spLocks noChangeArrowheads="1"/>
          </p:cNvSpPr>
          <p:nvPr/>
        </p:nvSpPr>
        <p:spPr bwMode="auto">
          <a:xfrm>
            <a:off x="1448770" y="1862138"/>
            <a:ext cx="31258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r>
              <a:rPr lang="de-CH" altLang="de-DE" sz="1400" b="1" dirty="0" err="1">
                <a:latin typeface="+mj-lt"/>
              </a:rPr>
              <a:t>Soil</a:t>
            </a:r>
            <a:r>
              <a:rPr lang="de-CH" altLang="de-DE" sz="1400" b="1" dirty="0">
                <a:latin typeface="+mj-lt"/>
              </a:rPr>
              <a:t> </a:t>
            </a:r>
          </a:p>
        </p:txBody>
      </p:sp>
      <p:cxnSp>
        <p:nvCxnSpPr>
          <p:cNvPr id="13322" name="Gerade Verbindung mit Pfeil 12"/>
          <p:cNvCxnSpPr>
            <a:cxnSpLocks noChangeShapeType="1"/>
          </p:cNvCxnSpPr>
          <p:nvPr/>
        </p:nvCxnSpPr>
        <p:spPr bwMode="auto">
          <a:xfrm flipV="1">
            <a:off x="1370604" y="2139950"/>
            <a:ext cx="0" cy="38877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3" name="Gerade Verbindung mit Pfeil 29"/>
          <p:cNvCxnSpPr>
            <a:cxnSpLocks noChangeShapeType="1"/>
          </p:cNvCxnSpPr>
          <p:nvPr/>
        </p:nvCxnSpPr>
        <p:spPr bwMode="auto">
          <a:xfrm flipV="1">
            <a:off x="1523004" y="2139950"/>
            <a:ext cx="0" cy="38877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4" name="Gerade Verbindung mit Pfeil 30"/>
          <p:cNvCxnSpPr>
            <a:cxnSpLocks noChangeShapeType="1"/>
          </p:cNvCxnSpPr>
          <p:nvPr/>
        </p:nvCxnSpPr>
        <p:spPr bwMode="auto">
          <a:xfrm flipV="1">
            <a:off x="1675404" y="2139950"/>
            <a:ext cx="0" cy="38877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5" name="Gerade Verbindung mit Pfeil 31"/>
          <p:cNvCxnSpPr>
            <a:cxnSpLocks noChangeShapeType="1"/>
          </p:cNvCxnSpPr>
          <p:nvPr/>
        </p:nvCxnSpPr>
        <p:spPr bwMode="auto">
          <a:xfrm flipV="1">
            <a:off x="1827804" y="2139950"/>
            <a:ext cx="0" cy="38877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Würfel 18"/>
          <p:cNvSpPr/>
          <p:nvPr/>
        </p:nvSpPr>
        <p:spPr bwMode="auto">
          <a:xfrm>
            <a:off x="954679" y="889000"/>
            <a:ext cx="1441450" cy="1016000"/>
          </a:xfrm>
          <a:prstGeom prst="cube">
            <a:avLst/>
          </a:prstGeom>
          <a:solidFill>
            <a:schemeClr val="bg2">
              <a:lumMod val="40000"/>
              <a:lumOff val="60000"/>
              <a:alpha val="5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de-CH">
              <a:latin typeface="Times" charset="0"/>
              <a:ea typeface="ヒラギノ角ゴ Pro W3" pitchFamily="28" charset="-128"/>
              <a:cs typeface="+mn-cs"/>
            </a:endParaRPr>
          </a:p>
        </p:txBody>
      </p:sp>
      <p:sp>
        <p:nvSpPr>
          <p:cNvPr id="13327" name="Textfeld 1"/>
          <p:cNvSpPr txBox="1">
            <a:spLocks noChangeArrowheads="1"/>
          </p:cNvSpPr>
          <p:nvPr/>
        </p:nvSpPr>
        <p:spPr bwMode="auto">
          <a:xfrm rot="-5400000">
            <a:off x="903086" y="3885406"/>
            <a:ext cx="488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r>
              <a:rPr lang="de-CH" altLang="de-DE" sz="1800" baseline="30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14</a:t>
            </a:r>
            <a:r>
              <a:rPr lang="de-CH" altLang="de-DE" sz="18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</a:t>
            </a:r>
          </a:p>
        </p:txBody>
      </p:sp>
      <p:sp>
        <p:nvSpPr>
          <p:cNvPr id="13328" name="Textfeld 2"/>
          <p:cNvSpPr txBox="1">
            <a:spLocks noChangeArrowheads="1"/>
          </p:cNvSpPr>
          <p:nvPr/>
        </p:nvSpPr>
        <p:spPr bwMode="auto">
          <a:xfrm>
            <a:off x="1457917" y="1196975"/>
            <a:ext cx="49404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r>
              <a:rPr lang="de-CH" altLang="de-DE" sz="2000" baseline="30000">
                <a:solidFill>
                  <a:srgbClr val="FF0000"/>
                </a:solidFill>
                <a:latin typeface="+mj-lt"/>
                <a:cs typeface="Tahoma" pitchFamily="34" charset="0"/>
              </a:rPr>
              <a:t>14</a:t>
            </a:r>
            <a:r>
              <a:rPr lang="de-CH" altLang="de-DE" sz="2000">
                <a:solidFill>
                  <a:srgbClr val="FF0000"/>
                </a:solidFill>
                <a:latin typeface="+mj-lt"/>
                <a:cs typeface="Tahoma" pitchFamily="34" charset="0"/>
              </a:rPr>
              <a:t>C</a:t>
            </a:r>
          </a:p>
        </p:txBody>
      </p:sp>
      <p:sp>
        <p:nvSpPr>
          <p:cNvPr id="13329" name="Rectangle 20"/>
          <p:cNvSpPr>
            <a:spLocks noChangeArrowheads="1"/>
          </p:cNvSpPr>
          <p:nvPr/>
        </p:nvSpPr>
        <p:spPr bwMode="auto">
          <a:xfrm>
            <a:off x="3177970" y="1117774"/>
            <a:ext cx="5760640" cy="1303114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lIns="92075" tIns="46038" rIns="92075" bIns="46038"/>
          <a:lstStyle>
            <a:lvl1pPr marL="85725" defTabSz="7620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1093788" indent="-285750" defTabSz="7620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501775" indent="-228600" defTabSz="7620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909763" indent="-228600" defTabSz="7620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317750" indent="-228600" defTabSz="7620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77495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323215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68935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414655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pPr algn="ctr">
              <a:lnSpc>
                <a:spcPct val="150000"/>
              </a:lnSpc>
              <a:buClr>
                <a:schemeClr val="accent2"/>
              </a:buClr>
            </a:pPr>
            <a:r>
              <a:rPr lang="en-GB" altLang="ja-JP" sz="1800" b="1" dirty="0">
                <a:latin typeface="+mj-lt"/>
                <a:ea typeface="MS PGothic" pitchFamily="34" charset="-128"/>
              </a:rPr>
              <a:t>Disposal of low- and intermediate level </a:t>
            </a:r>
            <a:r>
              <a:rPr lang="en-GB" altLang="ja-JP" sz="1800" b="1" dirty="0" smtClean="0">
                <a:latin typeface="+mj-lt"/>
                <a:ea typeface="MS PGothic" pitchFamily="34" charset="-128"/>
              </a:rPr>
              <a:t>radioactive </a:t>
            </a:r>
            <a:r>
              <a:rPr lang="en-GB" altLang="ja-JP" sz="1800" b="1" dirty="0">
                <a:latin typeface="+mj-lt"/>
                <a:ea typeface="MS PGothic" pitchFamily="34" charset="-128"/>
              </a:rPr>
              <a:t>waste</a:t>
            </a:r>
          </a:p>
          <a:p>
            <a:pPr algn="ctr">
              <a:lnSpc>
                <a:spcPct val="150000"/>
              </a:lnSpc>
              <a:buClr>
                <a:schemeClr val="accent2"/>
              </a:buClr>
            </a:pPr>
            <a:r>
              <a:rPr lang="en-GB" altLang="ja-JP" sz="1700" dirty="0">
                <a:latin typeface="+mj-lt"/>
                <a:ea typeface="MS PGothic" pitchFamily="34" charset="-128"/>
              </a:rPr>
              <a:t>Cementitious materials are </a:t>
            </a:r>
            <a:r>
              <a:rPr lang="en-GB" altLang="ja-JP" sz="1700" dirty="0" smtClean="0">
                <a:latin typeface="+mj-lt"/>
                <a:ea typeface="MS PGothic" pitchFamily="34" charset="-128"/>
              </a:rPr>
              <a:t>used </a:t>
            </a:r>
            <a:r>
              <a:rPr lang="en-GB" altLang="ja-JP" sz="1700" dirty="0">
                <a:latin typeface="+mj-lt"/>
                <a:ea typeface="MS PGothic" pitchFamily="34" charset="-128"/>
              </a:rPr>
              <a:t>for conditioning </a:t>
            </a:r>
            <a:r>
              <a:rPr lang="en-GB" altLang="ja-JP" sz="1700" dirty="0" smtClean="0">
                <a:latin typeface="+mj-lt"/>
                <a:ea typeface="MS PGothic" pitchFamily="34" charset="-128"/>
              </a:rPr>
              <a:t>the </a:t>
            </a:r>
            <a:r>
              <a:rPr lang="en-GB" altLang="ja-JP" sz="1700" dirty="0">
                <a:latin typeface="+mj-lt"/>
                <a:ea typeface="MS PGothic" pitchFamily="34" charset="-128"/>
              </a:rPr>
              <a:t>waste and the construction of the engineered </a:t>
            </a:r>
            <a:r>
              <a:rPr lang="en-GB" altLang="ja-JP" sz="1700" dirty="0" smtClean="0">
                <a:latin typeface="+mj-lt"/>
                <a:ea typeface="MS PGothic" pitchFamily="34" charset="-128"/>
              </a:rPr>
              <a:t>barrier </a:t>
            </a:r>
            <a:r>
              <a:rPr lang="en-GB" altLang="ja-JP" sz="1700" dirty="0">
                <a:latin typeface="+mj-lt"/>
                <a:ea typeface="MS PGothic" pitchFamily="34" charset="-128"/>
              </a:rPr>
              <a:t>system (container, </a:t>
            </a:r>
            <a:r>
              <a:rPr lang="en-GB" altLang="ja-JP" sz="1700" dirty="0" smtClean="0">
                <a:latin typeface="+mj-lt"/>
                <a:ea typeface="MS PGothic" pitchFamily="34" charset="-128"/>
              </a:rPr>
              <a:t>backfill, etc.)</a:t>
            </a:r>
            <a:endParaRPr lang="en-GB" altLang="ja-JP" sz="1700" dirty="0">
              <a:latin typeface="+mj-lt"/>
              <a:ea typeface="MS PGothic" pitchFamily="34" charset="-128"/>
            </a:endParaRPr>
          </a:p>
        </p:txBody>
      </p:sp>
      <p:sp>
        <p:nvSpPr>
          <p:cNvPr id="13330" name="AutoShape 6"/>
          <p:cNvSpPr>
            <a:spLocks noChangeArrowheads="1"/>
          </p:cNvSpPr>
          <p:nvPr/>
        </p:nvSpPr>
        <p:spPr bwMode="auto">
          <a:xfrm>
            <a:off x="5321300" y="3196044"/>
            <a:ext cx="1257300" cy="228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31" name="Text Box 7"/>
          <p:cNvSpPr txBox="1">
            <a:spLocks noChangeArrowheads="1"/>
          </p:cNvSpPr>
          <p:nvPr/>
        </p:nvSpPr>
        <p:spPr bwMode="auto">
          <a:xfrm>
            <a:off x="6966328" y="4110444"/>
            <a:ext cx="1162882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/>
            <a:r>
              <a:rPr lang="en-US" altLang="de-DE" sz="1800">
                <a:latin typeface="+mj-lt"/>
              </a:rPr>
              <a:t>Container</a:t>
            </a:r>
          </a:p>
          <a:p>
            <a:pPr algn="ctr" eaLnBrk="1" hangingPunct="1"/>
            <a:r>
              <a:rPr lang="en-US" altLang="de-DE" sz="1600">
                <a:latin typeface="+mj-lt"/>
              </a:rPr>
              <a:t>(concrete, </a:t>
            </a:r>
          </a:p>
          <a:p>
            <a:pPr algn="ctr" eaLnBrk="1" hangingPunct="1"/>
            <a:r>
              <a:rPr lang="en-US" altLang="de-DE" sz="1600">
                <a:latin typeface="+mj-lt"/>
              </a:rPr>
              <a:t>mortar, steel)</a:t>
            </a:r>
            <a:endParaRPr lang="en-US" altLang="de-DE" sz="1800" b="1">
              <a:latin typeface="+mj-lt"/>
            </a:endParaRPr>
          </a:p>
        </p:txBody>
      </p:sp>
      <p:sp>
        <p:nvSpPr>
          <p:cNvPr id="13332" name="Text Box 8"/>
          <p:cNvSpPr txBox="1">
            <a:spLocks noChangeArrowheads="1"/>
          </p:cNvSpPr>
          <p:nvPr/>
        </p:nvSpPr>
        <p:spPr bwMode="auto">
          <a:xfrm>
            <a:off x="6621547" y="5078794"/>
            <a:ext cx="1982901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/>
            <a:r>
              <a:rPr lang="en-US" altLang="de-DE" sz="1800" dirty="0">
                <a:latin typeface="+mj-lt"/>
              </a:rPr>
              <a:t>A</a:t>
            </a:r>
            <a:r>
              <a:rPr lang="en-US" altLang="de-DE" sz="1800" dirty="0" smtClean="0">
                <a:latin typeface="+mj-lt"/>
              </a:rPr>
              <a:t>lkaline &amp; reducing conditions</a:t>
            </a:r>
          </a:p>
          <a:p>
            <a:pPr algn="ctr" eaLnBrk="1" hangingPunct="1"/>
            <a:endParaRPr lang="en-US" altLang="de-DE" sz="1800" dirty="0" smtClean="0">
              <a:latin typeface="+mj-lt"/>
            </a:endParaRPr>
          </a:p>
          <a:p>
            <a:pPr algn="ctr" eaLnBrk="1" hangingPunct="1"/>
            <a:r>
              <a:rPr lang="en-US" altLang="de-DE" sz="1800" dirty="0" smtClean="0">
                <a:latin typeface="+mj-lt"/>
              </a:rPr>
              <a:t>Cavern </a:t>
            </a:r>
            <a:r>
              <a:rPr lang="en-US" altLang="de-DE" sz="1800" dirty="0">
                <a:latin typeface="+mj-lt"/>
              </a:rPr>
              <a:t>backfill</a:t>
            </a:r>
          </a:p>
          <a:p>
            <a:pPr algn="ctr" eaLnBrk="1" hangingPunct="1"/>
            <a:r>
              <a:rPr lang="en-US" altLang="de-DE" sz="1600" dirty="0">
                <a:latin typeface="+mj-lt"/>
              </a:rPr>
              <a:t>(porous mortar)</a:t>
            </a:r>
            <a:endParaRPr lang="en-US" altLang="de-DE" sz="1800" dirty="0">
              <a:latin typeface="+mj-lt"/>
            </a:endParaRPr>
          </a:p>
        </p:txBody>
      </p:sp>
      <p:sp>
        <p:nvSpPr>
          <p:cNvPr id="13333" name="Text Box 9"/>
          <p:cNvSpPr txBox="1">
            <a:spLocks noChangeArrowheads="1"/>
          </p:cNvSpPr>
          <p:nvPr/>
        </p:nvSpPr>
        <p:spPr bwMode="auto">
          <a:xfrm>
            <a:off x="3761604" y="4110444"/>
            <a:ext cx="1485855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/>
            <a:r>
              <a:rPr lang="en-US" altLang="de-DE" sz="1800" dirty="0">
                <a:latin typeface="+mj-lt"/>
              </a:rPr>
              <a:t>Waste package</a:t>
            </a:r>
          </a:p>
          <a:p>
            <a:pPr algn="ctr" eaLnBrk="1" hangingPunct="1"/>
            <a:r>
              <a:rPr lang="en-US" altLang="de-DE" sz="1600" dirty="0">
                <a:latin typeface="+mj-lt"/>
              </a:rPr>
              <a:t>(</a:t>
            </a:r>
            <a:r>
              <a:rPr lang="en-US" altLang="de-DE" sz="1600" b="1" dirty="0">
                <a:solidFill>
                  <a:srgbClr val="FF0000"/>
                </a:solidFill>
                <a:latin typeface="+mj-lt"/>
              </a:rPr>
              <a:t>cement &amp; steel</a:t>
            </a:r>
            <a:r>
              <a:rPr lang="en-US" altLang="de-DE" sz="1600" dirty="0">
                <a:latin typeface="+mj-lt"/>
              </a:rPr>
              <a:t>)</a:t>
            </a:r>
          </a:p>
        </p:txBody>
      </p:sp>
      <p:sp>
        <p:nvSpPr>
          <p:cNvPr id="13334" name="AutoShape 10"/>
          <p:cNvSpPr>
            <a:spLocks noChangeArrowheads="1"/>
          </p:cNvSpPr>
          <p:nvPr/>
        </p:nvSpPr>
        <p:spPr bwMode="auto">
          <a:xfrm rot="8520000">
            <a:off x="5867400" y="4402544"/>
            <a:ext cx="900113" cy="228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333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2586444"/>
            <a:ext cx="969963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36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2662644"/>
            <a:ext cx="1566863" cy="145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337" name="Group 13"/>
          <p:cNvGrpSpPr>
            <a:grpSpLocks/>
          </p:cNvGrpSpPr>
          <p:nvPr/>
        </p:nvGrpSpPr>
        <p:grpSpPr bwMode="auto">
          <a:xfrm>
            <a:off x="3911600" y="5045482"/>
            <a:ext cx="2514600" cy="1449387"/>
            <a:chOff x="793" y="2614"/>
            <a:chExt cx="1724" cy="1180"/>
          </a:xfrm>
        </p:grpSpPr>
        <p:sp>
          <p:nvSpPr>
            <p:cNvPr id="13339" name="Rectangle 14"/>
            <p:cNvSpPr>
              <a:spLocks noChangeArrowheads="1"/>
            </p:cNvSpPr>
            <p:nvPr/>
          </p:nvSpPr>
          <p:spPr bwMode="auto">
            <a:xfrm>
              <a:off x="816" y="2614"/>
              <a:ext cx="1701" cy="1180"/>
            </a:xfrm>
            <a:prstGeom prst="rect">
              <a:avLst/>
            </a:prstGeom>
            <a:solidFill>
              <a:srgbClr val="C0C0C0">
                <a:alpha val="59999"/>
              </a:srgbClr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9pPr>
            </a:lstStyle>
            <a:p>
              <a:endParaRPr lang="de-DE" altLang="de-DE">
                <a:latin typeface="+mj-lt"/>
              </a:endParaRPr>
            </a:p>
          </p:txBody>
        </p:sp>
        <p:pic>
          <p:nvPicPr>
            <p:cNvPr id="13340" name="Picture 1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3" y="2717"/>
              <a:ext cx="954" cy="10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341" name="Text Box 16"/>
            <p:cNvSpPr txBox="1">
              <a:spLocks noChangeArrowheads="1"/>
            </p:cNvSpPr>
            <p:nvPr/>
          </p:nvSpPr>
          <p:spPr bwMode="auto">
            <a:xfrm>
              <a:off x="816" y="2768"/>
              <a:ext cx="487" cy="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de-DE" sz="1200" b="1">
                  <a:latin typeface="+mj-lt"/>
                </a:rPr>
                <a:t>Mortar</a:t>
              </a:r>
            </a:p>
          </p:txBody>
        </p:sp>
        <p:sp>
          <p:nvSpPr>
            <p:cNvPr id="13342" name="Text Box 17"/>
            <p:cNvSpPr txBox="1">
              <a:spLocks noChangeArrowheads="1"/>
            </p:cNvSpPr>
            <p:nvPr/>
          </p:nvSpPr>
          <p:spPr bwMode="auto">
            <a:xfrm>
              <a:off x="816" y="2923"/>
              <a:ext cx="485" cy="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de-DE" sz="1200" b="1">
                  <a:latin typeface="+mj-lt"/>
                </a:rPr>
                <a:t>Mortar</a:t>
              </a:r>
            </a:p>
          </p:txBody>
        </p:sp>
        <p:sp>
          <p:nvSpPr>
            <p:cNvPr id="13343" name="Text Box 18"/>
            <p:cNvSpPr txBox="1">
              <a:spLocks noChangeArrowheads="1"/>
            </p:cNvSpPr>
            <p:nvPr/>
          </p:nvSpPr>
          <p:spPr bwMode="auto">
            <a:xfrm>
              <a:off x="793" y="3435"/>
              <a:ext cx="823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9pPr>
            </a:lstStyle>
            <a:p>
              <a:pPr>
                <a:spcBef>
                  <a:spcPct val="20000"/>
                </a:spcBef>
              </a:pPr>
              <a:r>
                <a:rPr lang="en-US" altLang="de-DE" sz="1200" b="1">
                  <a:latin typeface="+mj-lt"/>
                </a:rPr>
                <a:t>Construction</a:t>
              </a:r>
            </a:p>
            <a:p>
              <a:pPr>
                <a:lnSpc>
                  <a:spcPct val="20000"/>
                </a:lnSpc>
                <a:spcBef>
                  <a:spcPct val="50000"/>
                </a:spcBef>
              </a:pPr>
              <a:r>
                <a:rPr lang="en-US" altLang="de-DE" sz="1200" b="1">
                  <a:latin typeface="+mj-lt"/>
                </a:rPr>
                <a:t>concrete</a:t>
              </a:r>
            </a:p>
          </p:txBody>
        </p:sp>
        <p:sp>
          <p:nvSpPr>
            <p:cNvPr id="13344" name="Text Box 19"/>
            <p:cNvSpPr txBox="1">
              <a:spLocks noChangeArrowheads="1"/>
            </p:cNvSpPr>
            <p:nvPr/>
          </p:nvSpPr>
          <p:spPr bwMode="auto">
            <a:xfrm>
              <a:off x="816" y="3127"/>
              <a:ext cx="645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18" charset="0"/>
                  <a:ea typeface="ヒラギノ角ゴ Pro W3"/>
                  <a:cs typeface="ヒラギノ角ゴ Pro W3"/>
                </a:defRPr>
              </a:lvl9pPr>
            </a:lstStyle>
            <a:p>
              <a:pPr>
                <a:lnSpc>
                  <a:spcPct val="60000"/>
                </a:lnSpc>
                <a:spcBef>
                  <a:spcPct val="10000"/>
                </a:spcBef>
              </a:pPr>
              <a:r>
                <a:rPr lang="en-US" altLang="de-DE" sz="1200" b="1" dirty="0">
                  <a:latin typeface="+mj-lt"/>
                </a:rPr>
                <a:t>Shotcrete</a:t>
              </a:r>
            </a:p>
            <a:p>
              <a:pPr>
                <a:lnSpc>
                  <a:spcPct val="20000"/>
                </a:lnSpc>
                <a:spcBef>
                  <a:spcPct val="50000"/>
                </a:spcBef>
              </a:pPr>
              <a:r>
                <a:rPr lang="en-US" altLang="de-DE" sz="1200" b="1" dirty="0">
                  <a:latin typeface="+mj-lt"/>
                </a:rPr>
                <a:t>liner</a:t>
              </a:r>
            </a:p>
          </p:txBody>
        </p:sp>
      </p:grpSp>
      <p:sp>
        <p:nvSpPr>
          <p:cNvPr id="13321" name="Text Box 12"/>
          <p:cNvSpPr txBox="1">
            <a:spLocks noChangeArrowheads="1"/>
          </p:cNvSpPr>
          <p:nvPr/>
        </p:nvSpPr>
        <p:spPr bwMode="auto">
          <a:xfrm>
            <a:off x="1239924" y="5716615"/>
            <a:ext cx="727763" cy="215444"/>
          </a:xfrm>
          <a:prstGeom prst="rect">
            <a:avLst/>
          </a:prstGeom>
          <a:solidFill>
            <a:srgbClr val="D2C9BC"/>
          </a:solidFill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r>
              <a:rPr lang="de-CH" altLang="de-DE" sz="1400" b="1" dirty="0">
                <a:latin typeface="+mj-lt"/>
              </a:rPr>
              <a:t>Host Rock</a:t>
            </a:r>
          </a:p>
        </p:txBody>
      </p:sp>
      <p:sp>
        <p:nvSpPr>
          <p:cNvPr id="36" name="Rechteck 2"/>
          <p:cNvSpPr>
            <a:spLocks noChangeArrowheads="1"/>
          </p:cNvSpPr>
          <p:nvPr/>
        </p:nvSpPr>
        <p:spPr bwMode="auto">
          <a:xfrm>
            <a:off x="6721479" y="5067191"/>
            <a:ext cx="1797042" cy="652680"/>
          </a:xfrm>
          <a:prstGeom prst="rect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endParaRPr lang="de-DE" altLang="de-DE"/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 bwMode="auto">
          <a:xfrm>
            <a:off x="1187625" y="216446"/>
            <a:ext cx="590465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de-DE" sz="2400" b="0" dirty="0" smtClean="0">
                <a:solidFill>
                  <a:schemeClr val="bg2">
                    <a:lumMod val="50000"/>
                  </a:schemeClr>
                </a:solidFill>
              </a:rPr>
              <a:t>Deep </a:t>
            </a:r>
            <a:r>
              <a:rPr lang="en-US" altLang="de-DE" sz="2400" b="0" dirty="0">
                <a:solidFill>
                  <a:schemeClr val="bg2">
                    <a:lumMod val="50000"/>
                  </a:schemeClr>
                </a:solidFill>
              </a:rPr>
              <a:t>geological disposal of radioactive waste</a:t>
            </a:r>
            <a:endParaRPr lang="en-US" altLang="de-DE" sz="2400" kern="0" dirty="0" smtClean="0">
              <a:solidFill>
                <a:srgbClr val="000000">
                  <a:lumMod val="75000"/>
                  <a:lumOff val="25000"/>
                </a:srgbClr>
              </a:solidFill>
              <a:latin typeface="Arial Narrow" pitchFamily="34" charset="0"/>
              <a:ea typeface="ヒラギノ角ゴ Pro W3" charset="-128"/>
              <a:cs typeface="Arial Narrow" pitchFamily="34" charset="0"/>
            </a:endParaRPr>
          </a:p>
        </p:txBody>
      </p:sp>
      <p:sp>
        <p:nvSpPr>
          <p:cNvPr id="39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40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61977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04695"/>
            <a:ext cx="7851645" cy="4464496"/>
          </a:xfrm>
          <a:prstGeom prst="rect">
            <a:avLst/>
          </a:prstGeom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1187625" y="216446"/>
            <a:ext cx="590465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de-DE" sz="2400" b="0" kern="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Arial Narrow" pitchFamily="34" charset="0"/>
                <a:ea typeface="ヒラギノ角ゴ Pro W3" charset="-128"/>
                <a:cs typeface="Arial Narrow" pitchFamily="34" charset="0"/>
              </a:rPr>
              <a:t>Corrosion experiment </a:t>
            </a:r>
            <a:r>
              <a:rPr lang="en-US" altLang="de-DE" sz="2400" b="0" kern="0" dirty="0">
                <a:solidFill>
                  <a:srgbClr val="000000">
                    <a:lumMod val="75000"/>
                    <a:lumOff val="25000"/>
                  </a:srgbClr>
                </a:solidFill>
                <a:latin typeface="Arial Narrow" pitchFamily="34" charset="0"/>
                <a:ea typeface="ヒラギノ角ゴ Pro W3" charset="-128"/>
                <a:cs typeface="Arial Narrow" pitchFamily="34" charset="0"/>
              </a:rPr>
              <a:t>with activated steel</a:t>
            </a:r>
            <a:endParaRPr lang="en-US" altLang="de-DE" sz="2400" kern="0" dirty="0" smtClean="0">
              <a:solidFill>
                <a:srgbClr val="000000">
                  <a:lumMod val="75000"/>
                  <a:lumOff val="25000"/>
                </a:srgbClr>
              </a:solidFill>
              <a:latin typeface="Arial Narrow" pitchFamily="34" charset="0"/>
              <a:ea typeface="ヒラギノ角ゴ Pro W3" charset="-128"/>
              <a:cs typeface="Arial Narrow" pitchFamily="34" charset="0"/>
            </a:endParaRPr>
          </a:p>
        </p:txBody>
      </p:sp>
      <p:sp>
        <p:nvSpPr>
          <p:cNvPr id="18" name="Text Box 23"/>
          <p:cNvSpPr txBox="1">
            <a:spLocks noChangeArrowheads="1"/>
          </p:cNvSpPr>
          <p:nvPr/>
        </p:nvSpPr>
        <p:spPr bwMode="auto">
          <a:xfrm>
            <a:off x="292100" y="5589588"/>
            <a:ext cx="8528050" cy="954087"/>
          </a:xfrm>
          <a:prstGeom prst="rect">
            <a:avLst/>
          </a:prstGeom>
          <a:noFill/>
          <a:ln w="158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0975" indent="-180975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marL="342900" indent="-342900">
              <a:buClr>
                <a:srgbClr val="333399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de-DE" sz="2000" dirty="0" smtClean="0">
                <a:latin typeface="Arial Narrow"/>
              </a:rPr>
              <a:t> </a:t>
            </a:r>
            <a:r>
              <a:rPr lang="en-US" altLang="de-DE" sz="1800" dirty="0" smtClean="0">
                <a:latin typeface="Arial Narrow"/>
              </a:rPr>
              <a:t>Chromatographic separation and sample preparation using gas chromatography</a:t>
            </a:r>
            <a:br>
              <a:rPr lang="en-US" altLang="de-DE" sz="1800" dirty="0" smtClean="0">
                <a:latin typeface="Arial Narrow"/>
              </a:rPr>
            </a:br>
            <a:r>
              <a:rPr lang="en-US" altLang="de-DE" sz="1800" dirty="0" smtClean="0">
                <a:latin typeface="Arial Narrow"/>
              </a:rPr>
              <a:t> (GC) or ion chromatography (IC) to separate single organic compounds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de-DE" sz="1800" baseline="30000" dirty="0" smtClean="0">
                <a:latin typeface="Arial Narrow"/>
              </a:rPr>
              <a:t>14</a:t>
            </a:r>
            <a:r>
              <a:rPr lang="en-US" altLang="de-DE" sz="1800" dirty="0" smtClean="0">
                <a:latin typeface="Arial Narrow"/>
              </a:rPr>
              <a:t>C </a:t>
            </a:r>
            <a:r>
              <a:rPr lang="en-US" altLang="de-DE" sz="1800" dirty="0" smtClean="0">
                <a:latin typeface="Arial Narrow"/>
              </a:rPr>
              <a:t>accelerator mass spectrometry (AMS) </a:t>
            </a:r>
            <a:r>
              <a:rPr lang="en-US" altLang="de-DE" sz="1800" dirty="0" smtClean="0">
                <a:latin typeface="Arial Narrow"/>
              </a:rPr>
              <a:t>used to determine </a:t>
            </a:r>
            <a:r>
              <a:rPr lang="en-US" altLang="de-DE" sz="1800" baseline="30000" dirty="0" smtClean="0">
                <a:latin typeface="Arial Narrow"/>
              </a:rPr>
              <a:t>14</a:t>
            </a:r>
            <a:r>
              <a:rPr lang="en-US" altLang="de-DE" sz="1800" dirty="0" smtClean="0">
                <a:latin typeface="Arial Narrow"/>
              </a:rPr>
              <a:t>C activity</a:t>
            </a:r>
            <a:endParaRPr lang="en-US" altLang="de-DE" sz="1800" dirty="0">
              <a:latin typeface="Arial Narrow"/>
            </a:endParaRPr>
          </a:p>
        </p:txBody>
      </p:sp>
      <p:sp>
        <p:nvSpPr>
          <p:cNvPr id="19" name="Textfeld 79"/>
          <p:cNvSpPr txBox="1"/>
          <p:nvPr/>
        </p:nvSpPr>
        <p:spPr bwMode="auto">
          <a:xfrm>
            <a:off x="5668088" y="5107480"/>
            <a:ext cx="3018712" cy="369332"/>
          </a:xfrm>
          <a:prstGeom prst="rect">
            <a:avLst/>
          </a:prstGeom>
          <a:solidFill>
            <a:schemeClr val="bg2">
              <a:lumMod val="60000"/>
              <a:lumOff val="40000"/>
              <a:alpha val="65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de-CH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PSI </a:t>
            </a:r>
            <a:r>
              <a:rPr lang="de-CH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contribution</a:t>
            </a:r>
            <a:r>
              <a:rPr lang="de-CH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de-CH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«CAST» WP 2</a:t>
            </a:r>
          </a:p>
        </p:txBody>
      </p:sp>
      <p:cxnSp>
        <p:nvCxnSpPr>
          <p:cNvPr id="20" name="Gerade Verbindung mit Pfeil 4"/>
          <p:cNvCxnSpPr>
            <a:cxnSpLocks noChangeShapeType="1"/>
          </p:cNvCxnSpPr>
          <p:nvPr/>
        </p:nvCxnSpPr>
        <p:spPr bwMode="auto">
          <a:xfrm flipV="1">
            <a:off x="6368409" y="4283275"/>
            <a:ext cx="527637" cy="76388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Gerade Verbindung mit Pfeil 75"/>
          <p:cNvCxnSpPr>
            <a:cxnSpLocks noChangeShapeType="1"/>
          </p:cNvCxnSpPr>
          <p:nvPr/>
        </p:nvCxnSpPr>
        <p:spPr bwMode="auto">
          <a:xfrm flipH="1" flipV="1">
            <a:off x="5471347" y="4835224"/>
            <a:ext cx="844668" cy="20983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2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31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152400" y="838200"/>
            <a:ext cx="8839200" cy="210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92100" indent="-292100" defTabSz="762000"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1277938" indent="-285750" defTabSz="762000"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685925" indent="-228600" defTabSz="762000"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2093913" indent="-228600" defTabSz="762000"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501900" indent="-228600" defTabSz="762000"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9591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34163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8735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43307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1320800" algn="l"/>
                <a:tab pos="50292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  <a:p>
            <a:pPr eaLnBrk="1" hangingPunct="1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de-CH" altLang="de-DE" sz="2000">
              <a:latin typeface="Tahoma" pitchFamily="34" charset="0"/>
            </a:endParaRPr>
          </a:p>
        </p:txBody>
      </p:sp>
      <p:sp>
        <p:nvSpPr>
          <p:cNvPr id="24581" name="Abgerundetes Rechteck 22"/>
          <p:cNvSpPr>
            <a:spLocks noChangeArrowheads="1"/>
          </p:cNvSpPr>
          <p:nvPr/>
        </p:nvSpPr>
        <p:spPr bwMode="auto">
          <a:xfrm>
            <a:off x="6227763" y="3016250"/>
            <a:ext cx="500062" cy="1698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endParaRPr lang="en-US" altLang="de-DE"/>
          </a:p>
        </p:txBody>
      </p:sp>
      <p:sp>
        <p:nvSpPr>
          <p:cNvPr id="26" name="Text Box 23"/>
          <p:cNvSpPr txBox="1">
            <a:spLocks noChangeArrowheads="1"/>
          </p:cNvSpPr>
          <p:nvPr/>
        </p:nvSpPr>
        <p:spPr bwMode="auto">
          <a:xfrm>
            <a:off x="4358530" y="3365244"/>
            <a:ext cx="4392612" cy="25844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180975" indent="-180975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pPr marL="285750" indent="-285750" eaLnBrk="1" hangingPunct="1">
              <a:buSzPct val="80000"/>
              <a:buFont typeface="Arial" panose="020B0604020202020204" pitchFamily="34" charset="0"/>
              <a:buChar char="•"/>
            </a:pPr>
            <a:r>
              <a:rPr lang="de-CH" altLang="de-DE" sz="1800" dirty="0">
                <a:latin typeface="+mj-lt"/>
              </a:rPr>
              <a:t> </a:t>
            </a:r>
            <a:r>
              <a:rPr lang="en-US" altLang="de-DE" sz="1800" b="1" dirty="0" smtClean="0">
                <a:latin typeface="+mj-lt"/>
              </a:rPr>
              <a:t>Hydrocarbons</a:t>
            </a:r>
            <a:r>
              <a:rPr lang="en-US" altLang="de-DE" sz="1800" dirty="0" smtClean="0">
                <a:latin typeface="+mj-lt"/>
              </a:rPr>
              <a:t>: </a:t>
            </a:r>
            <a:r>
              <a:rPr lang="en-US" altLang="de-DE" sz="1800" dirty="0">
                <a:latin typeface="+mj-lt"/>
              </a:rPr>
              <a:t>M</a:t>
            </a:r>
            <a:r>
              <a:rPr lang="en-US" altLang="de-DE" sz="1800" dirty="0" smtClean="0">
                <a:latin typeface="+mj-lt"/>
              </a:rPr>
              <a:t>ethane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Ethane</a:t>
            </a:r>
            <a:r>
              <a:rPr lang="en-US" altLang="de-DE" sz="1800" dirty="0">
                <a:latin typeface="+mj-lt"/>
              </a:rPr>
              <a:t>, </a:t>
            </a:r>
            <a:br>
              <a:rPr lang="en-US" altLang="de-DE" sz="1800" dirty="0">
                <a:latin typeface="+mj-lt"/>
              </a:rPr>
            </a:b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dirty="0" err="1" smtClean="0">
                <a:latin typeface="+mj-lt"/>
              </a:rPr>
              <a:t>Ethene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Propane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Propene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Butane</a:t>
            </a:r>
            <a:endParaRPr lang="en-US" altLang="de-DE" sz="1800" dirty="0">
              <a:latin typeface="+mj-lt"/>
            </a:endParaRPr>
          </a:p>
          <a:p>
            <a:pPr marL="285750" indent="-285750" eaLnBrk="1" hangingPunct="1">
              <a:buSzPct val="80000"/>
              <a:buFont typeface="Arial" panose="020B0604020202020204" pitchFamily="34" charset="0"/>
              <a:buChar char="•"/>
            </a:pP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b="1" dirty="0">
                <a:latin typeface="+mj-lt"/>
              </a:rPr>
              <a:t>Carboxylic acids: </a:t>
            </a:r>
            <a:r>
              <a:rPr lang="en-US" altLang="de-DE" sz="1800" dirty="0" smtClean="0">
                <a:latin typeface="+mj-lt"/>
              </a:rPr>
              <a:t>Formic </a:t>
            </a:r>
            <a:r>
              <a:rPr lang="en-US" altLang="de-DE" sz="1800" dirty="0">
                <a:latin typeface="+mj-lt"/>
              </a:rPr>
              <a:t>acid, </a:t>
            </a:r>
            <a:r>
              <a:rPr lang="en-US" altLang="de-DE" sz="1800" dirty="0" smtClean="0">
                <a:latin typeface="+mj-lt"/>
              </a:rPr>
              <a:t>Acetic </a:t>
            </a:r>
            <a:r>
              <a:rPr lang="en-US" altLang="de-DE" sz="1800" dirty="0">
                <a:latin typeface="+mj-lt"/>
              </a:rPr>
              <a:t/>
            </a:r>
            <a:br>
              <a:rPr lang="en-US" altLang="de-DE" sz="1800" dirty="0">
                <a:latin typeface="+mj-lt"/>
              </a:rPr>
            </a:b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dirty="0" smtClean="0">
                <a:latin typeface="+mj-lt"/>
              </a:rPr>
              <a:t>Acid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Oxalic </a:t>
            </a:r>
            <a:r>
              <a:rPr lang="en-US" altLang="de-DE" sz="1800" dirty="0">
                <a:latin typeface="+mj-lt"/>
              </a:rPr>
              <a:t>acid, </a:t>
            </a:r>
            <a:r>
              <a:rPr lang="en-US" altLang="de-DE" sz="1800" dirty="0" smtClean="0">
                <a:latin typeface="+mj-lt"/>
              </a:rPr>
              <a:t>(Malonic acid, Lactic acid)</a:t>
            </a:r>
            <a:endParaRPr lang="de-CH" altLang="de-DE" sz="1800" dirty="0">
              <a:latin typeface="+mj-lt"/>
              <a:sym typeface="Symbol" pitchFamily="18" charset="2"/>
            </a:endParaRPr>
          </a:p>
          <a:p>
            <a:pPr marL="285750" indent="-285750" eaLnBrk="1" hangingPunct="1">
              <a:buSzPct val="80000"/>
              <a:buFont typeface="Arial" panose="020B0604020202020204" pitchFamily="34" charset="0"/>
              <a:buChar char="•"/>
            </a:pP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b="1" dirty="0" smtClean="0">
                <a:latin typeface="+mj-lt"/>
              </a:rPr>
              <a:t>Alcohols, </a:t>
            </a:r>
            <a:r>
              <a:rPr lang="en-US" altLang="de-DE" sz="1800" b="1" dirty="0">
                <a:latin typeface="+mj-lt"/>
              </a:rPr>
              <a:t>aldehydes</a:t>
            </a:r>
            <a:r>
              <a:rPr lang="en-US" altLang="de-DE" sz="1800" dirty="0">
                <a:latin typeface="+mj-lt"/>
              </a:rPr>
              <a:t>: </a:t>
            </a:r>
            <a:r>
              <a:rPr lang="en-US" altLang="de-DE" sz="1800" dirty="0" smtClean="0">
                <a:latin typeface="+mj-lt"/>
              </a:rPr>
              <a:t>Methanol</a:t>
            </a:r>
            <a:r>
              <a:rPr lang="en-US" altLang="de-DE" sz="1800" dirty="0">
                <a:latin typeface="+mj-lt"/>
              </a:rPr>
              <a:t>, </a:t>
            </a:r>
            <a:br>
              <a:rPr lang="en-US" altLang="de-DE" sz="1800" dirty="0">
                <a:latin typeface="+mj-lt"/>
              </a:rPr>
            </a:b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dirty="0" smtClean="0">
                <a:latin typeface="+mj-lt"/>
              </a:rPr>
              <a:t>Ethanol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Formaldehyde</a:t>
            </a:r>
            <a:r>
              <a:rPr lang="en-US" altLang="de-DE" sz="1800" dirty="0">
                <a:latin typeface="+mj-lt"/>
              </a:rPr>
              <a:t>, </a:t>
            </a:r>
            <a:r>
              <a:rPr lang="en-US" altLang="de-DE" sz="1800" dirty="0" smtClean="0">
                <a:latin typeface="+mj-lt"/>
              </a:rPr>
              <a:t>Acetaldehyde</a:t>
            </a:r>
            <a:r>
              <a:rPr lang="en-US" altLang="de-DE" sz="1800" dirty="0">
                <a:latin typeface="+mj-lt"/>
              </a:rPr>
              <a:t>, </a:t>
            </a:r>
            <a:br>
              <a:rPr lang="en-US" altLang="de-DE" sz="1800" dirty="0">
                <a:latin typeface="+mj-lt"/>
              </a:rPr>
            </a:b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dirty="0" err="1" smtClean="0">
                <a:latin typeface="+mj-lt"/>
              </a:rPr>
              <a:t>Propionaldehyde</a:t>
            </a:r>
            <a:endParaRPr lang="en-US" altLang="de-DE" sz="1800" dirty="0">
              <a:latin typeface="+mj-lt"/>
            </a:endParaRPr>
          </a:p>
          <a:p>
            <a:pPr marL="285750" indent="-285750" eaLnBrk="1" hangingPunct="1">
              <a:buSzPct val="80000"/>
              <a:buFont typeface="Arial" panose="020B0604020202020204" pitchFamily="34" charset="0"/>
              <a:buChar char="•"/>
            </a:pPr>
            <a:r>
              <a:rPr lang="en-US" altLang="de-DE" sz="1800" dirty="0">
                <a:latin typeface="+mj-lt"/>
              </a:rPr>
              <a:t> </a:t>
            </a:r>
            <a:r>
              <a:rPr lang="en-US" altLang="de-DE" sz="1800" b="1" dirty="0">
                <a:latin typeface="+mj-lt"/>
              </a:rPr>
              <a:t>Identical carbon speciation </a:t>
            </a:r>
            <a:r>
              <a:rPr lang="en-US" altLang="de-DE" sz="1800" dirty="0">
                <a:latin typeface="+mj-lt"/>
              </a:rPr>
              <a:t>for two</a:t>
            </a:r>
            <a:br>
              <a:rPr lang="en-US" altLang="de-DE" sz="1800" dirty="0">
                <a:latin typeface="+mj-lt"/>
              </a:rPr>
            </a:br>
            <a:r>
              <a:rPr lang="en-US" altLang="de-DE" sz="1800" dirty="0">
                <a:latin typeface="+mj-lt"/>
              </a:rPr>
              <a:t> different iron powders</a:t>
            </a:r>
          </a:p>
        </p:txBody>
      </p:sp>
      <p:sp>
        <p:nvSpPr>
          <p:cNvPr id="24587" name="Rechteck 3"/>
          <p:cNvSpPr>
            <a:spLocks noChangeArrowheads="1"/>
          </p:cNvSpPr>
          <p:nvPr/>
        </p:nvSpPr>
        <p:spPr bwMode="auto">
          <a:xfrm>
            <a:off x="1692275" y="3933825"/>
            <a:ext cx="287338" cy="179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endParaRPr lang="de-DE" altLang="de-DE"/>
          </a:p>
        </p:txBody>
      </p:sp>
      <p:pic>
        <p:nvPicPr>
          <p:cNvPr id="3275" name="Picture 203" descr="H:\Benjamin\Meetings &amp; Conferences &amp; Presentions\MRS-Fall meeting 2016\Experimentelles setup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554" y="860449"/>
            <a:ext cx="5550718" cy="110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44"/>
          <p:cNvSpPr txBox="1">
            <a:spLocks noChangeArrowheads="1"/>
          </p:cNvSpPr>
          <p:nvPr/>
        </p:nvSpPr>
        <p:spPr bwMode="auto">
          <a:xfrm>
            <a:off x="4301220" y="2125305"/>
            <a:ext cx="446147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charset="-128"/>
              </a:defRPr>
            </a:lvl9pPr>
          </a:lstStyle>
          <a:p>
            <a:pPr>
              <a:lnSpc>
                <a:spcPts val="2400"/>
              </a:lnSpc>
              <a:buSzPct val="80000"/>
            </a:pPr>
            <a:r>
              <a:rPr lang="en-US" altLang="de-DE" sz="1800" dirty="0" smtClean="0">
                <a:latin typeface="+mj-lt"/>
              </a:rPr>
              <a:t>Experimental parameters:</a:t>
            </a:r>
          </a:p>
          <a:p>
            <a:pPr marL="1085850" lvl="1" indent="-342900">
              <a:lnSpc>
                <a:spcPts val="2400"/>
              </a:lnSpc>
              <a:buSzPct val="80000"/>
              <a:buFont typeface="Arial" panose="020B0604020202020204" pitchFamily="34" charset="0"/>
              <a:buChar char="•"/>
            </a:pPr>
            <a:r>
              <a:rPr lang="en-US" altLang="de-DE" sz="1800" dirty="0" smtClean="0">
                <a:latin typeface="+mj-lt"/>
              </a:rPr>
              <a:t>Pre-cleaned commercial iron powder</a:t>
            </a:r>
          </a:p>
          <a:p>
            <a:pPr marL="1085850" lvl="1" indent="-342900">
              <a:lnSpc>
                <a:spcPts val="2400"/>
              </a:lnSpc>
              <a:buSzPct val="80000"/>
              <a:buFont typeface="Arial" panose="020B0604020202020204" pitchFamily="34" charset="0"/>
              <a:buChar char="•"/>
            </a:pPr>
            <a:r>
              <a:rPr lang="en-US" altLang="de-DE" sz="1800" dirty="0" smtClean="0">
                <a:latin typeface="+mj-lt"/>
              </a:rPr>
              <a:t>Artificial </a:t>
            </a:r>
            <a:r>
              <a:rPr lang="en-US" altLang="de-DE" sz="1800" dirty="0" err="1" smtClean="0">
                <a:latin typeface="+mj-lt"/>
              </a:rPr>
              <a:t>porewater</a:t>
            </a:r>
            <a:r>
              <a:rPr lang="en-US" altLang="de-DE" sz="1800" dirty="0" smtClean="0">
                <a:latin typeface="+mj-lt"/>
              </a:rPr>
              <a:t> solutions (pH 12.5)</a:t>
            </a:r>
          </a:p>
        </p:txBody>
      </p:sp>
      <p:pic>
        <p:nvPicPr>
          <p:cNvPr id="3321" name="Picture 249" descr="C:\Users\cvetkovic_b\Desktop\BASF-ACW-II-CA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457878"/>
            <a:ext cx="3509227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22" name="Picture 250" descr="C:\Users\cvetkovic_b\Desktop\V14+V17 BASF-KW-ACW-II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0" y="773330"/>
            <a:ext cx="3381335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47016" y="6199733"/>
            <a:ext cx="8892480" cy="3693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en-GB" sz="1800" dirty="0" smtClean="0">
                <a:latin typeface="Arial Narrow" pitchFamily="34" charset="0"/>
                <a:ea typeface="Tahoma" pitchFamily="34" charset="0"/>
                <a:cs typeface="Tahoma" pitchFamily="34" charset="0"/>
              </a:rPr>
              <a:t>Limited number of species: Max. 20 species, </a:t>
            </a:r>
            <a:r>
              <a:rPr lang="en-GB" sz="1800" u="sng" dirty="0" smtClean="0">
                <a:latin typeface="Arial Narrow" pitchFamily="34" charset="0"/>
                <a:ea typeface="Tahoma" pitchFamily="34" charset="0"/>
                <a:cs typeface="Tahoma" pitchFamily="34" charset="0"/>
              </a:rPr>
              <a:t>but</a:t>
            </a:r>
            <a:r>
              <a:rPr lang="en-GB" sz="1800" dirty="0" smtClean="0">
                <a:latin typeface="Arial Narrow" pitchFamily="34" charset="0"/>
                <a:ea typeface="Tahoma" pitchFamily="34" charset="0"/>
                <a:cs typeface="Tahoma" pitchFamily="34" charset="0"/>
              </a:rPr>
              <a:t> different classes of target compounds 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1187625" y="216446"/>
            <a:ext cx="583264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>
              <a:defRPr/>
            </a:pPr>
            <a:r>
              <a:rPr lang="en-US" altLang="de-DE" sz="2400" b="0" kern="0" dirty="0">
                <a:solidFill>
                  <a:srgbClr val="686868">
                    <a:lumMod val="50000"/>
                  </a:srgbClr>
                </a:solidFill>
              </a:rPr>
              <a:t>Experimental procedure </a:t>
            </a:r>
            <a:r>
              <a:rPr lang="en-US" altLang="de-DE" sz="2400" b="0" kern="0" dirty="0" smtClean="0">
                <a:solidFill>
                  <a:srgbClr val="686868">
                    <a:lumMod val="50000"/>
                  </a:srgbClr>
                </a:solidFill>
              </a:rPr>
              <a:t>- </a:t>
            </a:r>
            <a:r>
              <a:rPr lang="en-US" altLang="de-DE" sz="2400" b="0" kern="0" dirty="0" smtClean="0">
                <a:solidFill>
                  <a:schemeClr val="bg2">
                    <a:lumMod val="50000"/>
                  </a:schemeClr>
                </a:solidFill>
              </a:rPr>
              <a:t>Target compounds</a:t>
            </a:r>
            <a:endParaRPr lang="en-US" altLang="de-DE" sz="2400" b="0" kern="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6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8893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215900" y="1031180"/>
            <a:ext cx="8964612" cy="210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92100" indent="-2921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1277938" indent="-28575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685925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2093913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501900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9591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34163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8735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43307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marL="285750" indent="-285750">
              <a:lnSpc>
                <a:spcPct val="11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1800" dirty="0" smtClean="0">
                <a:latin typeface="+mj-lt"/>
              </a:rPr>
              <a:t>Activated steel sample from NPP</a:t>
            </a:r>
          </a:p>
          <a:p>
            <a:pPr marL="1271588" lvl="1">
              <a:lnSpc>
                <a:spcPct val="110000"/>
              </a:lnSpc>
              <a:spcAft>
                <a:spcPct val="20000"/>
              </a:spcAft>
              <a:buSzPct val="85000"/>
              <a:buFont typeface="Wingdings" panose="05000000000000000000" pitchFamily="2" charset="2"/>
              <a:buChar char="Ø"/>
              <a:defRPr/>
            </a:pPr>
            <a:r>
              <a:rPr lang="en-US" altLang="de-DE" sz="1700" dirty="0" smtClean="0">
                <a:latin typeface="+mj-lt"/>
              </a:rPr>
              <a:t>Small sample, but high </a:t>
            </a:r>
            <a:r>
              <a:rPr lang="en-US" altLang="de-DE" sz="1700" dirty="0">
                <a:latin typeface="+mj-lt"/>
              </a:rPr>
              <a:t>dose rate (</a:t>
            </a:r>
            <a:r>
              <a:rPr lang="en-US" altLang="de-DE" sz="1700" baseline="30000" dirty="0">
                <a:latin typeface="+mj-lt"/>
              </a:rPr>
              <a:t>60</a:t>
            </a:r>
            <a:r>
              <a:rPr lang="en-US" altLang="de-DE" sz="1700" dirty="0">
                <a:latin typeface="+mj-lt"/>
              </a:rPr>
              <a:t>Co)</a:t>
            </a:r>
          </a:p>
          <a:p>
            <a:pPr marL="1271588" lvl="1">
              <a:lnSpc>
                <a:spcPct val="110000"/>
              </a:lnSpc>
              <a:spcAft>
                <a:spcPct val="20000"/>
              </a:spcAft>
              <a:buSzPct val="85000"/>
              <a:buFont typeface="Wingdings" panose="05000000000000000000" pitchFamily="2" charset="2"/>
              <a:buChar char="Ø"/>
              <a:defRPr/>
            </a:pPr>
            <a:r>
              <a:rPr lang="en-US" altLang="de-DE" sz="1700" dirty="0" smtClean="0">
                <a:latin typeface="+mj-lt"/>
              </a:rPr>
              <a:t>Use of hot cell not possible (no space for corrosion reactor inside available hot cell)</a:t>
            </a:r>
          </a:p>
          <a:p>
            <a:pPr marL="285750" indent="-285750">
              <a:lnSpc>
                <a:spcPct val="11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1800" dirty="0" smtClean="0">
                <a:latin typeface="+mj-lt"/>
              </a:rPr>
              <a:t>Activated steel sample has a low </a:t>
            </a:r>
            <a:r>
              <a:rPr lang="en-US" altLang="de-DE" sz="1800" baseline="30000" dirty="0" smtClean="0">
                <a:latin typeface="+mj-lt"/>
              </a:rPr>
              <a:t>14</a:t>
            </a:r>
            <a:r>
              <a:rPr lang="en-US" altLang="de-DE" sz="1800" dirty="0" smtClean="0">
                <a:latin typeface="+mj-lt"/>
              </a:rPr>
              <a:t>C content</a:t>
            </a:r>
          </a:p>
          <a:p>
            <a:pPr marL="1271588" lvl="1">
              <a:lnSpc>
                <a:spcPct val="110000"/>
              </a:lnSpc>
              <a:spcAft>
                <a:spcPct val="20000"/>
              </a:spcAft>
              <a:buSzPct val="85000"/>
              <a:buFont typeface="Wingdings" panose="05000000000000000000" pitchFamily="2" charset="2"/>
              <a:buChar char="Ø"/>
              <a:defRPr/>
            </a:pPr>
            <a:r>
              <a:rPr lang="de-CH" altLang="de-DE" sz="1700" dirty="0" smtClean="0">
                <a:latin typeface="+mj-lt"/>
              </a:rPr>
              <a:t> </a:t>
            </a:r>
            <a:r>
              <a:rPr lang="en-US" altLang="de-DE" sz="1700" dirty="0" smtClean="0">
                <a:latin typeface="+mj-lt"/>
              </a:rPr>
              <a:t>1.78·10</a:t>
            </a:r>
            <a:r>
              <a:rPr lang="en-US" altLang="de-DE" sz="1700" baseline="30000" dirty="0" smtClean="0">
                <a:latin typeface="+mj-lt"/>
              </a:rPr>
              <a:t>4</a:t>
            </a:r>
            <a:r>
              <a:rPr lang="en-US" altLang="de-DE" sz="1700" dirty="0" smtClean="0">
                <a:latin typeface="+mj-lt"/>
              </a:rPr>
              <a:t> </a:t>
            </a:r>
            <a:r>
              <a:rPr lang="en-US" altLang="de-DE" sz="1700" dirty="0" err="1" smtClean="0">
                <a:latin typeface="+mj-lt"/>
              </a:rPr>
              <a:t>Bq</a:t>
            </a:r>
            <a:r>
              <a:rPr lang="en-US" altLang="de-DE" sz="1700" dirty="0" smtClean="0">
                <a:latin typeface="+mj-lt"/>
              </a:rPr>
              <a:t>/g (</a:t>
            </a:r>
            <a:r>
              <a:rPr lang="de-CH" altLang="de-DE" sz="1700" dirty="0" smtClean="0">
                <a:latin typeface="+mj-lt"/>
                <a:sym typeface="Symbol"/>
              </a:rPr>
              <a:t> 0.1 µg </a:t>
            </a:r>
            <a:r>
              <a:rPr lang="de-CH" altLang="de-DE" sz="1700" baseline="30000" dirty="0" smtClean="0">
                <a:latin typeface="+mj-lt"/>
              </a:rPr>
              <a:t>14</a:t>
            </a:r>
            <a:r>
              <a:rPr lang="de-CH" altLang="de-DE" sz="1700" dirty="0" smtClean="0">
                <a:latin typeface="+mj-lt"/>
              </a:rPr>
              <a:t>C/g) </a:t>
            </a:r>
          </a:p>
          <a:p>
            <a:pPr marL="285750" indent="-285750">
              <a:lnSpc>
                <a:spcPct val="11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1800" dirty="0" smtClean="0">
                <a:latin typeface="+mj-lt"/>
              </a:rPr>
              <a:t>Very low corrosion rate of steel under alkaline conditions </a:t>
            </a:r>
          </a:p>
          <a:p>
            <a:pPr marL="1271588" lvl="1">
              <a:lnSpc>
                <a:spcPct val="110000"/>
              </a:lnSpc>
              <a:spcAft>
                <a:spcPct val="20000"/>
              </a:spcAft>
              <a:buSzPct val="85000"/>
              <a:buFont typeface="Wingdings" panose="05000000000000000000" pitchFamily="2" charset="2"/>
              <a:buChar char="Ø"/>
              <a:defRPr/>
            </a:pPr>
            <a:r>
              <a:rPr lang="en-US" altLang="de-DE" sz="1700" dirty="0" smtClean="0">
                <a:latin typeface="+mj-lt"/>
                <a:sym typeface="Symbol" pitchFamily="18" charset="2"/>
              </a:rPr>
              <a:t>Rate </a:t>
            </a:r>
            <a:r>
              <a:rPr lang="en-US" altLang="de-DE" sz="1700" dirty="0" smtClean="0">
                <a:latin typeface="+mj-lt"/>
                <a:cs typeface="Tahoma" pitchFamily="34" charset="0"/>
                <a:sym typeface="Symbol" pitchFamily="18" charset="2"/>
              </a:rPr>
              <a:t> 50 nm/year</a:t>
            </a:r>
            <a:endParaRPr lang="en-US" altLang="de-DE" sz="1700" dirty="0" smtClean="0">
              <a:latin typeface="+mj-lt"/>
            </a:endParaRPr>
          </a:p>
          <a:p>
            <a:pPr marL="285750" indent="-285750">
              <a:lnSpc>
                <a:spcPct val="110000"/>
              </a:lnSpc>
              <a:spcAft>
                <a:spcPct val="20000"/>
              </a:spcAft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1800" dirty="0" smtClean="0">
                <a:latin typeface="+mj-lt"/>
              </a:rPr>
              <a:t>Expected concentration</a:t>
            </a:r>
          </a:p>
          <a:p>
            <a:pPr marL="266700" indent="-266700">
              <a:lnSpc>
                <a:spcPct val="110000"/>
              </a:lnSpc>
              <a:spcAft>
                <a:spcPct val="50000"/>
              </a:spcAft>
              <a:buSzPct val="85000"/>
              <a:buFont typeface="Wingdings" pitchFamily="2" charset="2"/>
              <a:buNone/>
              <a:defRPr/>
            </a:pPr>
            <a:r>
              <a:rPr lang="de-CH" altLang="de-DE" sz="1600" dirty="0" smtClean="0">
                <a:latin typeface="+mj-lt"/>
              </a:rPr>
              <a:t>	E</a:t>
            </a:r>
            <a:r>
              <a:rPr lang="en-US" altLang="de-DE" sz="1700" dirty="0" err="1" smtClean="0">
                <a:latin typeface="+mj-lt"/>
              </a:rPr>
              <a:t>xperimental</a:t>
            </a:r>
            <a:r>
              <a:rPr lang="en-US" altLang="de-DE" sz="1700" dirty="0" smtClean="0">
                <a:latin typeface="+mj-lt"/>
              </a:rPr>
              <a:t> set-up: (2 g Fe, surface area of 2 cm</a:t>
            </a:r>
            <a:r>
              <a:rPr lang="en-US" altLang="de-DE" sz="1700" baseline="30000" dirty="0" smtClean="0">
                <a:latin typeface="+mj-lt"/>
              </a:rPr>
              <a:t>2</a:t>
            </a:r>
            <a:r>
              <a:rPr lang="en-US" altLang="de-DE" sz="1700" dirty="0" smtClean="0">
                <a:latin typeface="+mj-lt"/>
              </a:rPr>
              <a:t>/g, 300 mL reactor volume, 1 day reaction time)</a:t>
            </a:r>
          </a:p>
          <a:p>
            <a:pPr marL="266700" indent="-266700" algn="ctr">
              <a:lnSpc>
                <a:spcPct val="110000"/>
              </a:lnSpc>
              <a:spcAft>
                <a:spcPct val="50000"/>
              </a:spcAft>
              <a:buSzPct val="85000"/>
              <a:buFont typeface="Wingdings" pitchFamily="2" charset="2"/>
              <a:buNone/>
              <a:tabLst>
                <a:tab pos="895350" algn="l"/>
                <a:tab pos="1074738" algn="l"/>
              </a:tabLst>
              <a:defRPr/>
            </a:pPr>
            <a:r>
              <a:rPr lang="de-CH" altLang="de-DE" sz="1700" dirty="0" smtClean="0">
                <a:solidFill>
                  <a:srgbClr val="22116C"/>
                </a:solidFill>
                <a:latin typeface="+mj-lt"/>
              </a:rPr>
              <a:t>	 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  <a:sym typeface="Symbol" pitchFamily="18" charset="2"/>
              </a:rPr>
              <a:t>5.6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10</a:t>
            </a:r>
            <a:r>
              <a:rPr lang="de-CH" altLang="de-DE" sz="1700" b="1" baseline="30000" dirty="0" smtClean="0">
                <a:solidFill>
                  <a:srgbClr val="FF0000"/>
                </a:solidFill>
                <a:latin typeface="+mj-lt"/>
              </a:rPr>
              <a:t>-15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</a:rPr>
              <a:t>mol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de-CH" altLang="de-DE" sz="1700" b="1" baseline="30000" dirty="0" smtClean="0">
                <a:solidFill>
                  <a:srgbClr val="FF0000"/>
                </a:solidFill>
                <a:latin typeface="+mj-lt"/>
              </a:rPr>
              <a:t>14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C/(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</a:rPr>
              <a:t>L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  <a:sym typeface="Symbol"/>
              </a:rPr>
              <a:t>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</a:rPr>
              <a:t>d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) (total </a:t>
            </a:r>
            <a:r>
              <a:rPr lang="de-CH" altLang="de-DE" sz="1700" b="1" baseline="30000" dirty="0" smtClean="0">
                <a:solidFill>
                  <a:srgbClr val="FF0000"/>
                </a:solidFill>
                <a:latin typeface="+mj-lt"/>
              </a:rPr>
              <a:t>14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C) = 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  <a:sym typeface="Symbol" pitchFamily="18" charset="2"/>
              </a:rPr>
              <a:t>7.8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10</a:t>
            </a:r>
            <a:r>
              <a:rPr lang="de-CH" altLang="de-DE" sz="1700" b="1" baseline="30000" dirty="0" smtClean="0">
                <a:solidFill>
                  <a:srgbClr val="FF0000"/>
                </a:solidFill>
                <a:latin typeface="+mj-lt"/>
              </a:rPr>
              <a:t>-14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 g </a:t>
            </a:r>
            <a:r>
              <a:rPr lang="de-CH" altLang="de-DE" sz="1700" b="1" baseline="30000" dirty="0" smtClean="0">
                <a:solidFill>
                  <a:srgbClr val="FF0000"/>
                </a:solidFill>
                <a:latin typeface="+mj-lt"/>
              </a:rPr>
              <a:t>14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C/(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</a:rPr>
              <a:t>L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  <a:sym typeface="Symbol"/>
              </a:rPr>
              <a:t>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</a:rPr>
              <a:t>d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) (total </a:t>
            </a:r>
            <a:r>
              <a:rPr lang="de-CH" altLang="de-DE" sz="1700" b="1" baseline="30000" dirty="0" smtClean="0">
                <a:solidFill>
                  <a:srgbClr val="FF0000"/>
                </a:solidFill>
                <a:latin typeface="+mj-lt"/>
              </a:rPr>
              <a:t>14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C) = 1.28 µ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+mj-lt"/>
              </a:rPr>
              <a:t>Bq</a:t>
            </a:r>
            <a:r>
              <a:rPr lang="de-CH" altLang="de-DE" sz="17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de-CH" altLang="de-DE" sz="1700" b="1" baseline="30000" dirty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14</a:t>
            </a:r>
            <a:r>
              <a:rPr lang="de-CH" altLang="de-DE" sz="1700" b="1" dirty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C</a:t>
            </a:r>
            <a:r>
              <a:rPr lang="de-CH" altLang="de-DE" sz="1700" b="1" dirty="0" smtClean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/(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L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Arial Narrow"/>
                <a:ea typeface="ヒラギノ角ゴ Pro W3" charset="-128"/>
                <a:sym typeface="Symbol"/>
              </a:rPr>
              <a:t></a:t>
            </a:r>
            <a:r>
              <a:rPr lang="de-CH" altLang="de-DE" sz="1700" b="1" dirty="0" err="1" smtClean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d</a:t>
            </a:r>
            <a:r>
              <a:rPr lang="de-CH" altLang="de-DE" sz="1700" b="1" dirty="0" smtClean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) </a:t>
            </a:r>
            <a:r>
              <a:rPr lang="de-CH" altLang="de-DE" sz="1700" b="1" dirty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(total </a:t>
            </a:r>
            <a:r>
              <a:rPr lang="de-CH" altLang="de-DE" sz="1700" b="1" baseline="30000" dirty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14</a:t>
            </a:r>
            <a:r>
              <a:rPr lang="de-CH" altLang="de-DE" sz="1700" b="1" dirty="0">
                <a:solidFill>
                  <a:srgbClr val="FF0000"/>
                </a:solidFill>
                <a:latin typeface="Arial Narrow"/>
                <a:ea typeface="ヒラギノ角ゴ Pro W3" charset="-128"/>
              </a:rPr>
              <a:t>C) </a:t>
            </a:r>
            <a:endParaRPr lang="de-CH" altLang="de-DE" sz="1700" b="1" dirty="0" smtClean="0">
              <a:solidFill>
                <a:srgbClr val="FF0000"/>
              </a:solidFill>
              <a:latin typeface="+mj-lt"/>
            </a:endParaRPr>
          </a:p>
          <a:p>
            <a:pPr marL="266700" indent="-266700">
              <a:lnSpc>
                <a:spcPct val="110000"/>
              </a:lnSpc>
              <a:spcAft>
                <a:spcPct val="50000"/>
              </a:spcAft>
              <a:buSzPct val="85000"/>
              <a:buFont typeface="Wingdings" pitchFamily="2" charset="2"/>
              <a:buNone/>
              <a:defRPr/>
            </a:pPr>
            <a:r>
              <a:rPr lang="en-US" altLang="de-DE" sz="1700" b="1" dirty="0" smtClean="0">
                <a:solidFill>
                  <a:srgbClr val="FF0000"/>
                </a:solidFill>
                <a:latin typeface="+mj-lt"/>
              </a:rPr>
              <a:t>	</a:t>
            </a:r>
            <a:r>
              <a:rPr lang="en-US" altLang="de-DE" sz="1700" u="sng" dirty="0" smtClean="0">
                <a:latin typeface="+mj-lt"/>
              </a:rPr>
              <a:t>Analytics:</a:t>
            </a:r>
            <a:r>
              <a:rPr lang="en-US" altLang="de-DE" sz="1700" dirty="0" smtClean="0">
                <a:latin typeface="+mj-lt"/>
              </a:rPr>
              <a:t> small volumes, chromatographic separation (speciation) </a:t>
            </a:r>
            <a:r>
              <a:rPr lang="en-US" altLang="de-DE" sz="1700" dirty="0">
                <a:latin typeface="+mj-lt"/>
                <a:sym typeface="Wingdings" panose="05000000000000000000" pitchFamily="2" charset="2"/>
              </a:rPr>
              <a:t> </a:t>
            </a:r>
            <a:r>
              <a:rPr lang="en-US" altLang="de-DE" sz="1700" dirty="0" smtClean="0">
                <a:latin typeface="+mj-lt"/>
                <a:sym typeface="Wingdings" panose="05000000000000000000" pitchFamily="2" charset="2"/>
              </a:rPr>
              <a:t>→ additional dilution </a:t>
            </a:r>
            <a:endParaRPr lang="en-US" altLang="de-DE" sz="1700" dirty="0" smtClean="0">
              <a:solidFill>
                <a:srgbClr val="FF0000"/>
              </a:solidFill>
              <a:latin typeface="+mj-lt"/>
              <a:cs typeface="Tahoma" pitchFamily="34" charset="0"/>
              <a:sym typeface="Symbol" pitchFamily="18" charset="2"/>
            </a:endParaRPr>
          </a:p>
          <a:p>
            <a:pPr marL="285750" indent="-285750" defTabSz="914400">
              <a:lnSpc>
                <a:spcPct val="110000"/>
              </a:lnSpc>
              <a:spcAft>
                <a:spcPts val="1200"/>
              </a:spcAft>
              <a:buSzPct val="85000"/>
              <a:buFont typeface="Arial" panose="020B0604020202020204" pitchFamily="34" charset="0"/>
              <a:buChar char="•"/>
              <a:tabLst/>
              <a:defRPr/>
            </a:pPr>
            <a:r>
              <a:rPr lang="de-CH" altLang="de-DE" sz="1800" dirty="0" smtClean="0">
                <a:latin typeface="+mj-lt"/>
              </a:rPr>
              <a:t>Development </a:t>
            </a:r>
            <a:r>
              <a:rPr lang="en-US" altLang="de-DE" sz="1800" dirty="0" smtClean="0">
                <a:latin typeface="+mj-lt"/>
              </a:rPr>
              <a:t>of</a:t>
            </a:r>
            <a:r>
              <a:rPr lang="de-CH" altLang="de-DE" sz="1800" dirty="0" smtClean="0">
                <a:latin typeface="+mj-lt"/>
              </a:rPr>
              <a:t> </a:t>
            </a:r>
            <a:r>
              <a:rPr lang="en-US" altLang="de-DE" sz="1800" dirty="0" smtClean="0">
                <a:latin typeface="+mj-lt"/>
              </a:rPr>
              <a:t>compound-specific</a:t>
            </a:r>
            <a:r>
              <a:rPr lang="de-CH" altLang="de-DE" sz="1800" dirty="0" smtClean="0">
                <a:latin typeface="+mj-lt"/>
              </a:rPr>
              <a:t> </a:t>
            </a:r>
            <a:r>
              <a:rPr lang="de-CH" altLang="de-DE" sz="1800" baseline="30000" dirty="0" smtClean="0">
                <a:latin typeface="+mj-lt"/>
              </a:rPr>
              <a:t>14</a:t>
            </a:r>
            <a:r>
              <a:rPr lang="de-CH" altLang="de-DE" sz="1800" dirty="0" smtClean="0">
                <a:latin typeface="+mj-lt"/>
              </a:rPr>
              <a:t>C </a:t>
            </a:r>
            <a:r>
              <a:rPr lang="en-US" altLang="de-DE" sz="1800" dirty="0" smtClean="0">
                <a:latin typeface="+mj-lt"/>
              </a:rPr>
              <a:t>analysis as a combination of chromatographic separation of organics and </a:t>
            </a:r>
            <a:r>
              <a:rPr lang="en-US" altLang="de-DE" sz="1800" baseline="30000" dirty="0" smtClean="0">
                <a:latin typeface="+mj-lt"/>
              </a:rPr>
              <a:t>14</a:t>
            </a:r>
            <a:r>
              <a:rPr lang="en-US" altLang="de-DE" sz="1800" dirty="0" smtClean="0">
                <a:latin typeface="+mj-lt"/>
              </a:rPr>
              <a:t>C AMS detection: </a:t>
            </a:r>
          </a:p>
          <a:p>
            <a:pPr>
              <a:lnSpc>
                <a:spcPct val="110000"/>
              </a:lnSpc>
              <a:spcAft>
                <a:spcPct val="20000"/>
              </a:spcAft>
              <a:buSzPct val="85000"/>
              <a:buFont typeface="Wingdings" pitchFamily="2" charset="2"/>
              <a:buNone/>
              <a:defRPr/>
            </a:pPr>
            <a:r>
              <a:rPr lang="de-CH" altLang="de-DE" sz="1600" i="1" dirty="0" smtClean="0">
                <a:latin typeface="+mj-lt"/>
              </a:rPr>
              <a:t>		</a:t>
            </a:r>
            <a:r>
              <a:rPr lang="de-CH" altLang="de-DE" sz="1600" b="1" i="1" baseline="30000" dirty="0" smtClean="0">
                <a:latin typeface="+mj-lt"/>
              </a:rPr>
              <a:t>14</a:t>
            </a:r>
            <a:r>
              <a:rPr lang="de-CH" altLang="de-DE" sz="1600" b="1" i="1" dirty="0" smtClean="0">
                <a:latin typeface="+mj-lt"/>
              </a:rPr>
              <a:t>C </a:t>
            </a:r>
            <a:r>
              <a:rPr lang="de-CH" altLang="de-DE" sz="1600" b="1" i="1" dirty="0" err="1" smtClean="0">
                <a:latin typeface="+mj-lt"/>
              </a:rPr>
              <a:t>accelerator</a:t>
            </a:r>
            <a:r>
              <a:rPr lang="de-CH" altLang="de-DE" sz="1600" b="1" i="1" dirty="0" smtClean="0">
                <a:latin typeface="+mj-lt"/>
              </a:rPr>
              <a:t> mass </a:t>
            </a:r>
            <a:r>
              <a:rPr lang="de-CH" altLang="de-DE" sz="1600" b="1" i="1" dirty="0" err="1" smtClean="0">
                <a:latin typeface="+mj-lt"/>
              </a:rPr>
              <a:t>spectrometry</a:t>
            </a:r>
            <a:r>
              <a:rPr lang="de-CH" altLang="de-DE" sz="1600" b="1" i="1" dirty="0" smtClean="0">
                <a:latin typeface="+mj-lt"/>
              </a:rPr>
              <a:t> (AMS)</a:t>
            </a:r>
            <a:r>
              <a:rPr lang="de-CH" altLang="de-DE" sz="1600" i="1" dirty="0" smtClean="0">
                <a:latin typeface="+mj-lt"/>
              </a:rPr>
              <a:t>: </a:t>
            </a:r>
            <a:r>
              <a:rPr lang="de-CH" altLang="de-DE" sz="1600" i="1" dirty="0" smtClean="0">
                <a:solidFill>
                  <a:srgbClr val="FF0000"/>
                </a:solidFill>
                <a:latin typeface="+mj-lt"/>
                <a:cs typeface="Tahoma" pitchFamily="34" charset="0"/>
              </a:rPr>
              <a:t>~ </a:t>
            </a:r>
            <a:r>
              <a:rPr lang="de-CH" altLang="de-DE" sz="1600" i="1" dirty="0" smtClean="0">
                <a:solidFill>
                  <a:srgbClr val="FF0000"/>
                </a:solidFill>
                <a:latin typeface="+mj-lt"/>
              </a:rPr>
              <a:t>10</a:t>
            </a:r>
            <a:r>
              <a:rPr lang="de-CH" altLang="de-DE" sz="1600" i="1" baseline="30000" dirty="0" smtClean="0">
                <a:solidFill>
                  <a:srgbClr val="FF0000"/>
                </a:solidFill>
                <a:latin typeface="+mj-lt"/>
              </a:rPr>
              <a:t>-18</a:t>
            </a:r>
            <a:r>
              <a:rPr lang="de-CH" altLang="de-DE" sz="1600" i="1" dirty="0" smtClean="0">
                <a:solidFill>
                  <a:srgbClr val="FF0000"/>
                </a:solidFill>
                <a:latin typeface="+mj-lt"/>
              </a:rPr>
              <a:t> g </a:t>
            </a:r>
            <a:r>
              <a:rPr lang="de-CH" altLang="de-DE" sz="1600" i="1" baseline="30000" dirty="0" smtClean="0">
                <a:solidFill>
                  <a:srgbClr val="FF0000"/>
                </a:solidFill>
                <a:latin typeface="+mj-lt"/>
              </a:rPr>
              <a:t>14</a:t>
            </a:r>
            <a:r>
              <a:rPr lang="de-CH" altLang="de-DE" sz="1600" i="1" dirty="0" smtClean="0">
                <a:solidFill>
                  <a:srgbClr val="FF0000"/>
                </a:solidFill>
                <a:latin typeface="+mj-lt"/>
              </a:rPr>
              <a:t>C  (= 20’000 </a:t>
            </a:r>
            <a:r>
              <a:rPr lang="de-CH" altLang="de-DE" sz="1600" i="1" dirty="0" err="1" smtClean="0">
                <a:solidFill>
                  <a:srgbClr val="FF0000"/>
                </a:solidFill>
                <a:latin typeface="+mj-lt"/>
              </a:rPr>
              <a:t>atoms</a:t>
            </a:r>
            <a:r>
              <a:rPr lang="de-CH" altLang="de-DE" sz="1600" i="1" dirty="0" smtClean="0">
                <a:solidFill>
                  <a:srgbClr val="FF0000"/>
                </a:solidFill>
                <a:latin typeface="+mj-lt"/>
              </a:rPr>
              <a:t>)</a:t>
            </a:r>
          </a:p>
          <a:p>
            <a:pPr>
              <a:lnSpc>
                <a:spcPct val="110000"/>
              </a:lnSpc>
              <a:spcAft>
                <a:spcPct val="20000"/>
              </a:spcAft>
              <a:buSzPct val="85000"/>
              <a:buFont typeface="Wingdings" pitchFamily="2" charset="2"/>
              <a:buNone/>
              <a:defRPr/>
            </a:pPr>
            <a:r>
              <a:rPr lang="de-CH" altLang="de-DE" sz="1600" i="1" dirty="0" smtClean="0">
                <a:latin typeface="+mj-lt"/>
              </a:rPr>
              <a:t>		(20 </a:t>
            </a:r>
            <a:r>
              <a:rPr lang="de-CH" altLang="de-DE" sz="1600" i="1" dirty="0" smtClean="0">
                <a:latin typeface="+mj-lt"/>
                <a:cs typeface="Tahoma" pitchFamily="34" charset="0"/>
              </a:rPr>
              <a:t>µ</a:t>
            </a:r>
            <a:r>
              <a:rPr lang="de-CH" altLang="de-DE" sz="1600" i="1" dirty="0" smtClean="0">
                <a:latin typeface="+mj-lt"/>
              </a:rPr>
              <a:t>g total </a:t>
            </a:r>
            <a:r>
              <a:rPr lang="de-CH" altLang="de-DE" sz="1600" i="1" baseline="30000" dirty="0" smtClean="0">
                <a:latin typeface="+mj-lt"/>
              </a:rPr>
              <a:t>12,13</a:t>
            </a:r>
            <a:r>
              <a:rPr lang="de-CH" altLang="de-DE" sz="1600" i="1" dirty="0" smtClean="0">
                <a:latin typeface="+mj-lt"/>
              </a:rPr>
              <a:t>C </a:t>
            </a:r>
            <a:r>
              <a:rPr lang="de-CH" altLang="de-DE" sz="1600" i="1" dirty="0" err="1" smtClean="0">
                <a:latin typeface="+mj-lt"/>
              </a:rPr>
              <a:t>carbon</a:t>
            </a:r>
            <a:r>
              <a:rPr lang="de-CH" altLang="de-DE" sz="1600" i="1" dirty="0" smtClean="0">
                <a:latin typeface="+mj-lt"/>
              </a:rPr>
              <a:t>, </a:t>
            </a:r>
            <a:r>
              <a:rPr lang="de-CH" altLang="de-DE" sz="1600" i="1" baseline="30000" dirty="0" smtClean="0">
                <a:latin typeface="+mj-lt"/>
              </a:rPr>
              <a:t>14</a:t>
            </a:r>
            <a:r>
              <a:rPr lang="de-CH" altLang="de-DE" sz="1600" i="1" dirty="0" smtClean="0">
                <a:latin typeface="+mj-lt"/>
              </a:rPr>
              <a:t>C/</a:t>
            </a:r>
            <a:r>
              <a:rPr lang="de-CH" altLang="de-DE" sz="1600" i="1" baseline="30000" dirty="0" smtClean="0">
                <a:latin typeface="+mj-lt"/>
              </a:rPr>
              <a:t>12,13</a:t>
            </a:r>
            <a:r>
              <a:rPr lang="de-CH" altLang="de-DE" sz="1600" i="1" dirty="0" smtClean="0">
                <a:latin typeface="+mj-lt"/>
              </a:rPr>
              <a:t>C </a:t>
            </a:r>
            <a:r>
              <a:rPr lang="de-CH" altLang="de-DE" sz="1600" i="1" dirty="0" err="1" smtClean="0">
                <a:latin typeface="+mj-lt"/>
              </a:rPr>
              <a:t>isotopic</a:t>
            </a:r>
            <a:r>
              <a:rPr lang="de-CH" altLang="de-DE" sz="1600" i="1" dirty="0" smtClean="0">
                <a:latin typeface="+mj-lt"/>
              </a:rPr>
              <a:t> </a:t>
            </a:r>
            <a:r>
              <a:rPr lang="de-CH" altLang="de-DE" sz="1600" i="1" dirty="0" err="1" smtClean="0">
                <a:latin typeface="+mj-lt"/>
              </a:rPr>
              <a:t>ratio</a:t>
            </a:r>
            <a:r>
              <a:rPr lang="de-CH" altLang="de-DE" sz="1600" i="1" dirty="0" smtClean="0">
                <a:latin typeface="+mj-lt"/>
              </a:rPr>
              <a:t>) 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066800" y="5833839"/>
            <a:ext cx="7502525" cy="6477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/>
                <a:cs typeface="ヒラギノ角ゴ Pro W3"/>
              </a:defRPr>
            </a:lvl9pPr>
          </a:lstStyle>
          <a:p>
            <a:endParaRPr lang="de-DE" altLang="de-DE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030288" y="216446"/>
            <a:ext cx="6278016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>
              <a:defRPr/>
            </a:pPr>
            <a:r>
              <a:rPr lang="en-US" altLang="de-DE" sz="2400" b="0" kern="0" dirty="0">
                <a:solidFill>
                  <a:schemeClr val="bg2">
                    <a:lumMod val="50000"/>
                  </a:schemeClr>
                </a:solidFill>
              </a:rPr>
              <a:t>Experimental procedure </a:t>
            </a:r>
            <a:r>
              <a:rPr lang="en-US" altLang="de-DE" sz="2400" b="0" kern="0" dirty="0" smtClean="0">
                <a:solidFill>
                  <a:schemeClr val="bg2">
                    <a:lumMod val="50000"/>
                  </a:schemeClr>
                </a:solidFill>
              </a:rPr>
              <a:t>- Analytical challenges</a:t>
            </a:r>
            <a:endParaRPr lang="en-US" altLang="de-DE" sz="2400" b="0" kern="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9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8157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68312" y="2536254"/>
            <a:ext cx="8352159" cy="3920614"/>
            <a:chOff x="468312" y="1164570"/>
            <a:chExt cx="8352159" cy="3920614"/>
          </a:xfrm>
        </p:grpSpPr>
        <p:sp>
          <p:nvSpPr>
            <p:cNvPr id="152579" name="Rectangle 2"/>
            <p:cNvSpPr>
              <a:spLocks/>
            </p:cNvSpPr>
            <p:nvPr/>
          </p:nvSpPr>
          <p:spPr bwMode="auto">
            <a:xfrm>
              <a:off x="468312" y="1909430"/>
              <a:ext cx="2808287" cy="474663"/>
            </a:xfrm>
            <a:prstGeom prst="rect">
              <a:avLst/>
            </a:prstGeom>
            <a:solidFill>
              <a:srgbClr val="87C4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 anchor="ctr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2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β</a:t>
              </a:r>
              <a:r>
                <a:rPr lang="en-US" altLang="de-DE" sz="2200" baseline="31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−</a:t>
              </a:r>
              <a:r>
                <a:rPr lang="en-US" altLang="de-DE" sz="22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 counting</a:t>
              </a:r>
            </a:p>
          </p:txBody>
        </p:sp>
        <p:sp>
          <p:nvSpPr>
            <p:cNvPr id="152580" name="Rectangle 3"/>
            <p:cNvSpPr>
              <a:spLocks/>
            </p:cNvSpPr>
            <p:nvPr/>
          </p:nvSpPr>
          <p:spPr bwMode="auto">
            <a:xfrm>
              <a:off x="5722938" y="1625268"/>
              <a:ext cx="3097533" cy="1044575"/>
            </a:xfrm>
            <a:prstGeom prst="rect">
              <a:avLst/>
            </a:prstGeom>
            <a:solidFill>
              <a:srgbClr val="87C4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 anchor="ctr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L</a:t>
              </a: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arge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sample amounts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L</a:t>
              </a: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ong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measurement time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Background</a:t>
              </a:r>
              <a:endParaRPr lang="en-US" altLang="de-DE" sz="20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  <p:sp>
          <p:nvSpPr>
            <p:cNvPr id="152583" name="Rectangle 6"/>
            <p:cNvSpPr>
              <a:spLocks/>
            </p:cNvSpPr>
            <p:nvPr/>
          </p:nvSpPr>
          <p:spPr bwMode="auto">
            <a:xfrm>
              <a:off x="468313" y="2973169"/>
              <a:ext cx="2808287" cy="956355"/>
            </a:xfrm>
            <a:prstGeom prst="rect">
              <a:avLst/>
            </a:prstGeom>
            <a:solidFill>
              <a:srgbClr val="FFE8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 anchor="ctr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2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AMS</a:t>
              </a:r>
              <a:br>
                <a:rPr lang="en-US" altLang="de-DE" sz="22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</a:br>
              <a:r>
                <a:rPr lang="en-US" altLang="de-DE" sz="22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(graphite targets)</a:t>
              </a:r>
              <a:endParaRPr lang="en-US" altLang="de-DE" sz="22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  <p:sp>
          <p:nvSpPr>
            <p:cNvPr id="152584" name="Rectangle 7"/>
            <p:cNvSpPr>
              <a:spLocks/>
            </p:cNvSpPr>
            <p:nvPr/>
          </p:nvSpPr>
          <p:spPr bwMode="auto">
            <a:xfrm>
              <a:off x="5730874" y="2832685"/>
              <a:ext cx="3089597" cy="1312863"/>
            </a:xfrm>
            <a:prstGeom prst="rect">
              <a:avLst/>
            </a:prstGeom>
            <a:solidFill>
              <a:srgbClr val="FFE8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 anchor="ctr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Small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sample amounts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Fast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measurements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Isobar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suppression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Molecule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break-up</a:t>
              </a:r>
            </a:p>
          </p:txBody>
        </p:sp>
        <p:sp>
          <p:nvSpPr>
            <p:cNvPr id="152586" name="Rectangle 9"/>
            <p:cNvSpPr>
              <a:spLocks/>
            </p:cNvSpPr>
            <p:nvPr/>
          </p:nvSpPr>
          <p:spPr bwMode="auto">
            <a:xfrm>
              <a:off x="468313" y="4192211"/>
              <a:ext cx="2808287" cy="860564"/>
            </a:xfrm>
            <a:prstGeom prst="rect">
              <a:avLst/>
            </a:prstGeom>
            <a:solidFill>
              <a:srgbClr val="B1FA94"/>
            </a:solidFill>
            <a:ln w="12700" cap="rnd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lIns="26788" tIns="26788" rIns="26788" bIns="26788" anchor="ctr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2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Direct </a:t>
              </a:r>
              <a:r>
                <a:rPr lang="en-US" altLang="de-DE" sz="22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gas measurement </a:t>
              </a:r>
              <a:r>
                <a:rPr lang="en-US" altLang="de-DE" sz="22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with AMS</a:t>
              </a:r>
            </a:p>
          </p:txBody>
        </p:sp>
        <p:sp>
          <p:nvSpPr>
            <p:cNvPr id="152587" name="Rectangle 10"/>
            <p:cNvSpPr>
              <a:spLocks/>
            </p:cNvSpPr>
            <p:nvPr/>
          </p:nvSpPr>
          <p:spPr bwMode="auto">
            <a:xfrm>
              <a:off x="5730875" y="4304349"/>
              <a:ext cx="3089596" cy="704850"/>
            </a:xfrm>
            <a:prstGeom prst="rect">
              <a:avLst/>
            </a:prstGeom>
            <a:solidFill>
              <a:srgbClr val="B1FA94"/>
            </a:solidFill>
            <a:ln w="12700" cap="rnd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lIns="26788" tIns="26788" rIns="26788" bIns="26788" anchor="ctr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Ultra </a:t>
              </a:r>
              <a:r>
                <a:rPr lang="en-US" altLang="de-DE" sz="2000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small </a:t>
              </a: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sample amounts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	− Hyphenation possible</a:t>
              </a:r>
              <a:endParaRPr lang="en-US" altLang="de-DE" sz="20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  <p:sp>
          <p:nvSpPr>
            <p:cNvPr id="152589" name="Rectangle 12"/>
            <p:cNvSpPr>
              <a:spLocks/>
            </p:cNvSpPr>
            <p:nvPr/>
          </p:nvSpPr>
          <p:spPr bwMode="auto">
            <a:xfrm>
              <a:off x="3280841" y="1164570"/>
              <a:ext cx="2160588" cy="820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25000"/>
                </a:spcAft>
              </a:pPr>
              <a:r>
                <a:rPr lang="en-US" altLang="de-DE" sz="2400" u="sng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Sample </a:t>
              </a:r>
              <a:r>
                <a:rPr lang="en-US" altLang="de-DE" sz="2400" u="sng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size</a:t>
              </a:r>
            </a:p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25000"/>
                </a:spcAft>
              </a:pPr>
              <a:r>
                <a:rPr lang="en-US" altLang="de-DE" sz="2400" baseline="30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12</a:t>
              </a:r>
              <a:r>
                <a:rPr lang="en-US" altLang="de-DE" sz="24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C          </a:t>
              </a:r>
              <a:r>
                <a:rPr lang="en-US" altLang="de-DE" sz="2400" baseline="300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14</a:t>
              </a:r>
              <a:r>
                <a:rPr lang="en-US" altLang="de-DE" sz="2400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C</a:t>
              </a:r>
              <a:endParaRPr lang="en-US" altLang="de-DE" sz="2400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  <p:sp>
          <p:nvSpPr>
            <p:cNvPr id="152590" name="AutoShape 13"/>
            <p:cNvSpPr>
              <a:spLocks/>
            </p:cNvSpPr>
            <p:nvPr/>
          </p:nvSpPr>
          <p:spPr bwMode="auto">
            <a:xfrm rot="10800000">
              <a:off x="3492497" y="1520672"/>
              <a:ext cx="561975" cy="356451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21600"/>
                  </a:moveTo>
                  <a:lnTo>
                    <a:pt x="10479" y="0"/>
                  </a:lnTo>
                  <a:lnTo>
                    <a:pt x="21600" y="21600"/>
                  </a:lnTo>
                  <a:close/>
                  <a:moveTo>
                    <a:pt x="0" y="21600"/>
                  </a:moveTo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lIns="0" tIns="0" rIns="0" bIns="0"/>
            <a:lstStyle>
              <a:lvl1pPr defTabSz="642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de-DE" altLang="de-DE" sz="3000">
                <a:solidFill>
                  <a:srgbClr val="000000"/>
                </a:solidFill>
                <a:latin typeface="Arial Narrow"/>
                <a:ea typeface="ヒラギノ角ゴ ProN W3" charset="-128"/>
                <a:sym typeface="Gill Sans" charset="0"/>
              </a:endParaRPr>
            </a:p>
          </p:txBody>
        </p:sp>
        <p:sp>
          <p:nvSpPr>
            <p:cNvPr id="152591" name="Rectangle 14"/>
            <p:cNvSpPr>
              <a:spLocks/>
            </p:cNvSpPr>
            <p:nvPr/>
          </p:nvSpPr>
          <p:spPr bwMode="auto">
            <a:xfrm>
              <a:off x="3384550" y="1938137"/>
              <a:ext cx="792163" cy="41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b="1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 g</a:t>
              </a:r>
            </a:p>
          </p:txBody>
        </p:sp>
        <p:sp>
          <p:nvSpPr>
            <p:cNvPr id="152592" name="Rectangle 15"/>
            <p:cNvSpPr>
              <a:spLocks/>
            </p:cNvSpPr>
            <p:nvPr/>
          </p:nvSpPr>
          <p:spPr bwMode="auto">
            <a:xfrm>
              <a:off x="3276600" y="3266972"/>
              <a:ext cx="1008063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b="1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 mg</a:t>
              </a:r>
            </a:p>
          </p:txBody>
        </p:sp>
        <p:sp>
          <p:nvSpPr>
            <p:cNvPr id="152593" name="Rectangle 16"/>
            <p:cNvSpPr>
              <a:spLocks/>
            </p:cNvSpPr>
            <p:nvPr/>
          </p:nvSpPr>
          <p:spPr bwMode="auto">
            <a:xfrm>
              <a:off x="3384550" y="4452292"/>
              <a:ext cx="792163" cy="40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b="1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10 </a:t>
              </a:r>
              <a:r>
                <a:rPr lang="en-US" altLang="de-DE" sz="2000" b="1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µg</a:t>
              </a:r>
            </a:p>
          </p:txBody>
        </p:sp>
        <p:sp>
          <p:nvSpPr>
            <p:cNvPr id="152594" name="AutoShape 13"/>
            <p:cNvSpPr>
              <a:spLocks/>
            </p:cNvSpPr>
            <p:nvPr/>
          </p:nvSpPr>
          <p:spPr bwMode="auto">
            <a:xfrm rot="10800000">
              <a:off x="4586284" y="1520668"/>
              <a:ext cx="561975" cy="356451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21600"/>
                  </a:moveTo>
                  <a:lnTo>
                    <a:pt x="10479" y="0"/>
                  </a:lnTo>
                  <a:lnTo>
                    <a:pt x="21600" y="21600"/>
                  </a:lnTo>
                  <a:close/>
                  <a:moveTo>
                    <a:pt x="0" y="21600"/>
                  </a:moveTo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lIns="0" tIns="0" rIns="0" bIns="0"/>
            <a:lstStyle>
              <a:lvl1pPr defTabSz="642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de-DE" altLang="de-DE" sz="3000">
                <a:solidFill>
                  <a:srgbClr val="000000"/>
                </a:solidFill>
                <a:latin typeface="Arial Narrow"/>
                <a:ea typeface="ヒラギノ角ゴ ProN W3" charset="-128"/>
                <a:sym typeface="Gill Sans" charset="0"/>
              </a:endParaRPr>
            </a:p>
          </p:txBody>
        </p:sp>
        <p:sp>
          <p:nvSpPr>
            <p:cNvPr id="152595" name="Rectangle 14"/>
            <p:cNvSpPr>
              <a:spLocks/>
            </p:cNvSpPr>
            <p:nvPr/>
          </p:nvSpPr>
          <p:spPr bwMode="auto">
            <a:xfrm>
              <a:off x="4284663" y="1938137"/>
              <a:ext cx="1223441" cy="41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b="1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10’000 µ</a:t>
              </a:r>
              <a:r>
                <a:rPr lang="en-US" altLang="de-DE" sz="2000" b="1" dirty="0" err="1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Bq</a:t>
              </a:r>
              <a:endParaRPr lang="en-US" altLang="de-DE" sz="2000" b="1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  <p:sp>
          <p:nvSpPr>
            <p:cNvPr id="152596" name="Rectangle 15"/>
            <p:cNvSpPr>
              <a:spLocks/>
            </p:cNvSpPr>
            <p:nvPr/>
          </p:nvSpPr>
          <p:spPr bwMode="auto">
            <a:xfrm>
              <a:off x="4427538" y="3266972"/>
              <a:ext cx="8651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b="1" dirty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10 µ</a:t>
              </a:r>
              <a:r>
                <a:rPr lang="en-US" altLang="de-DE" sz="2000" b="1" dirty="0" err="1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Bq</a:t>
              </a:r>
              <a:endParaRPr lang="en-US" altLang="de-DE" sz="2000" b="1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  <p:sp>
          <p:nvSpPr>
            <p:cNvPr id="152597" name="Rectangle 16"/>
            <p:cNvSpPr>
              <a:spLocks/>
            </p:cNvSpPr>
            <p:nvPr/>
          </p:nvSpPr>
          <p:spPr bwMode="auto">
            <a:xfrm>
              <a:off x="4427538" y="4452292"/>
              <a:ext cx="865187" cy="40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6788" tIns="26788" rIns="26788" bIns="26788"/>
            <a:lstStyle>
              <a:lvl1pPr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26670000" indent="-263493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36352163" indent="-35709225" defTabSz="642938"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tabLst>
                  <a:tab pos="249238" algn="l"/>
                  <a:tab pos="500063" algn="l"/>
                  <a:tab pos="749300" algn="l"/>
                  <a:tab pos="1009650" algn="l"/>
                  <a:tab pos="1249363" algn="l"/>
                  <a:tab pos="1500188" algn="l"/>
                  <a:tab pos="1749425" algn="l"/>
                  <a:tab pos="2000250" algn="l"/>
                  <a:tab pos="2249488" algn="l"/>
                  <a:tab pos="2500313" algn="l"/>
                  <a:tab pos="2749550" algn="l"/>
                  <a:tab pos="30099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de-DE" sz="2000" b="1" dirty="0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0.1 µ</a:t>
              </a:r>
              <a:r>
                <a:rPr lang="en-US" altLang="de-DE" sz="2000" b="1" dirty="0" err="1" smtClean="0">
                  <a:solidFill>
                    <a:srgbClr val="000000"/>
                  </a:solidFill>
                  <a:latin typeface="Arial Narrow"/>
                  <a:ea typeface="ヒラギノ角ゴ ProN W3" charset="-128"/>
                  <a:cs typeface="Helvetica" panose="020B0604020202020204" pitchFamily="34" charset="0"/>
                  <a:sym typeface="Helvetica" panose="020B0604020202020204" pitchFamily="34" charset="0"/>
                </a:rPr>
                <a:t>Bq</a:t>
              </a:r>
              <a:endParaRPr lang="en-US" altLang="de-DE" sz="2000" b="1" dirty="0">
                <a:solidFill>
                  <a:srgbClr val="000000"/>
                </a:solidFill>
                <a:latin typeface="Arial Narrow"/>
                <a:ea typeface="ヒラギノ角ゴ ProN W3" charset="-128"/>
                <a:cs typeface="Helvetica" panose="020B0604020202020204" pitchFamily="34" charset="0"/>
                <a:sym typeface="Helvetica" panose="020B0604020202020204" pitchFamily="34" charset="0"/>
              </a:endParaRPr>
            </a:p>
          </p:txBody>
        </p:sp>
      </p:grp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179512" y="1231012"/>
            <a:ext cx="9001000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77825" indent="-377825"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65175" indent="-196850"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55675"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092325" algn="l"/>
                <a:tab pos="3429000" algn="l"/>
                <a:tab pos="4191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fontAlgn="base">
              <a:spcBef>
                <a:spcPct val="50000"/>
              </a:spcBef>
              <a:spcAft>
                <a:spcPct val="0"/>
              </a:spcAft>
              <a:buSzPct val="90000"/>
              <a:buFont typeface="Arial" panose="020B0604020202020204" pitchFamily="34" charset="0"/>
              <a:buChar char="•"/>
              <a:tabLst>
                <a:tab pos="2092325" algn="l"/>
                <a:tab pos="3429000" algn="l"/>
                <a:tab pos="4191000" algn="l"/>
                <a:tab pos="7269163" algn="l"/>
              </a:tabLst>
            </a:pP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β</a:t>
            </a:r>
            <a:r>
              <a:rPr lang="en-US" altLang="de-DE" sz="1900" baseline="300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-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 </a:t>
            </a:r>
            <a:r>
              <a:rPr lang="en-US" altLang="de-DE" sz="1900" dirty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spectrometry: Counting of disintegrating 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atoms (LSC)  	[</a:t>
            </a:r>
            <a:r>
              <a:rPr lang="en-US" altLang="de-DE" sz="1900" baseline="300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14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C: s</a:t>
            </a:r>
            <a:r>
              <a:rPr lang="en-US" altLang="de-DE" sz="1900" baseline="300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-1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]</a:t>
            </a:r>
            <a:endParaRPr lang="en-US" altLang="de-DE" sz="1900" dirty="0">
              <a:solidFill>
                <a:srgbClr val="000000"/>
              </a:solidFill>
              <a:latin typeface="Arial Narrow"/>
              <a:ea typeface="ヒラギノ角ゴ Pro W3" charset="-128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50000"/>
              </a:spcBef>
              <a:spcAft>
                <a:spcPct val="0"/>
              </a:spcAft>
              <a:buSzPct val="90000"/>
              <a:buFont typeface="Arial" panose="020B0604020202020204" pitchFamily="34" charset="0"/>
              <a:buChar char="•"/>
              <a:tabLst>
                <a:tab pos="2092325" algn="l"/>
                <a:tab pos="3429000" algn="l"/>
                <a:tab pos="4191000" algn="l"/>
                <a:tab pos="7269163" algn="l"/>
              </a:tabLst>
            </a:pP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Accelerator mass spectrometry (</a:t>
            </a:r>
            <a:r>
              <a:rPr lang="en-US" altLang="de-DE" sz="1900" b="1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AMS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): Counting of stable atoms              [</a:t>
            </a:r>
            <a:r>
              <a:rPr lang="en-US" altLang="de-DE" sz="1900" baseline="300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14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C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/(</a:t>
            </a:r>
            <a:r>
              <a:rPr lang="en-US" altLang="de-DE" sz="1900" baseline="300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12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C 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·1.18·10</a:t>
            </a:r>
            <a:r>
              <a:rPr lang="en-US" altLang="de-DE" sz="1900" baseline="300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-12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)</a:t>
            </a:r>
            <a:r>
              <a:rPr lang="en-US" altLang="de-DE" sz="1900" dirty="0" smtClean="0">
                <a:solidFill>
                  <a:srgbClr val="000000"/>
                </a:solidFill>
                <a:latin typeface="Arial Narrow"/>
                <a:ea typeface="ヒラギノ角ゴ Pro W3" charset="-128"/>
                <a:cs typeface="Times New Roman" panose="02020603050405020304" pitchFamily="18" charset="0"/>
              </a:rPr>
              <a:t>]</a:t>
            </a:r>
          </a:p>
          <a:p>
            <a:pPr marL="342900" indent="-342900" fontAlgn="base">
              <a:spcBef>
                <a:spcPct val="50000"/>
              </a:spcBef>
              <a:spcAft>
                <a:spcPct val="0"/>
              </a:spcAft>
              <a:buSzPct val="90000"/>
              <a:buFont typeface="Arial" panose="020B0604020202020204" pitchFamily="34" charset="0"/>
              <a:buChar char="•"/>
              <a:tabLst>
                <a:tab pos="2092325" algn="l"/>
                <a:tab pos="3429000" algn="l"/>
                <a:tab pos="4191000" algn="l"/>
                <a:tab pos="7269163" algn="l"/>
              </a:tabLst>
            </a:pP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Fraction 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modern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: 1 </a:t>
            </a:r>
            <a:r>
              <a:rPr lang="en-US" altLang="de-DE" sz="1900" dirty="0" err="1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fm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: 1 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F</a:t>
            </a:r>
            <a:r>
              <a:rPr lang="en-US" altLang="de-DE" sz="1900" baseline="300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14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C = </a:t>
            </a:r>
            <a:r>
              <a:rPr lang="en-US" altLang="de-DE" sz="1900" baseline="300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14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C/(</a:t>
            </a:r>
            <a:r>
              <a:rPr lang="en-US" altLang="de-DE" sz="1900" baseline="300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12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C 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· 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1.18 </a:t>
            </a:r>
            <a:r>
              <a:rPr lang="en-US" altLang="de-DE" sz="19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·10</a:t>
            </a:r>
            <a:r>
              <a:rPr lang="en-US" altLang="de-DE" sz="1900" baseline="30000" dirty="0">
                <a:solidFill>
                  <a:prstClr val="black"/>
                </a:solidFill>
                <a:latin typeface="Arial Narrow"/>
                <a:ea typeface="ヒラギノ角ゴ Pro W3" charset="-128"/>
              </a:rPr>
              <a:t>-12</a:t>
            </a:r>
            <a:r>
              <a:rPr lang="en-US" altLang="de-DE" sz="1900" dirty="0" smtClean="0">
                <a:solidFill>
                  <a:prstClr val="black"/>
                </a:solidFill>
                <a:latin typeface="Arial Narrow"/>
                <a:ea typeface="ヒラギノ角ゴ Pro W3" charset="-128"/>
              </a:rPr>
              <a:t>)</a:t>
            </a:r>
            <a:endParaRPr lang="en-US" altLang="de-DE" sz="1900" dirty="0">
              <a:solidFill>
                <a:srgbClr val="000000"/>
              </a:solidFill>
              <a:latin typeface="Arial Narrow"/>
              <a:ea typeface="ヒラギノ角ゴ Pro W3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1187625" y="216446"/>
            <a:ext cx="583264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de-DE" sz="2400" b="0" kern="0" dirty="0">
                <a:solidFill>
                  <a:srgbClr val="686868">
                    <a:lumMod val="50000"/>
                  </a:srgbClr>
                </a:solidFill>
              </a:rPr>
              <a:t>Experimental procedure </a:t>
            </a:r>
            <a:r>
              <a:rPr lang="en-US" altLang="de-DE" sz="2400" b="0" kern="0" dirty="0" smtClean="0">
                <a:solidFill>
                  <a:srgbClr val="686868">
                    <a:lumMod val="50000"/>
                  </a:srgbClr>
                </a:solidFill>
              </a:rPr>
              <a:t>- </a:t>
            </a:r>
            <a:r>
              <a:rPr lang="en-US" altLang="de-DE" sz="2400" b="0" kern="0" dirty="0">
                <a:solidFill>
                  <a:srgbClr val="686868">
                    <a:lumMod val="50000"/>
                  </a:srgbClr>
                </a:solidFill>
              </a:rPr>
              <a:t>Carbon-14 analysis</a:t>
            </a:r>
            <a:endParaRPr lang="en-US" altLang="de-DE" sz="2400" kern="0" dirty="0" smtClean="0">
              <a:solidFill>
                <a:srgbClr val="000000">
                  <a:lumMod val="75000"/>
                  <a:lumOff val="25000"/>
                </a:srgbClr>
              </a:solidFill>
              <a:latin typeface="Arial Narrow" pitchFamily="34" charset="0"/>
              <a:ea typeface="ヒラギノ角ゴ Pro W3" charset="-128"/>
              <a:cs typeface="Arial Narrow" pitchFamily="34" charset="0"/>
            </a:endParaRPr>
          </a:p>
        </p:txBody>
      </p:sp>
      <p:sp>
        <p:nvSpPr>
          <p:cNvPr id="22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23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028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539552" y="1052736"/>
            <a:ext cx="645240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>
              <a:buSzPct val="80000"/>
            </a:pP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Gas-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tight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reactor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(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pressure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autoclave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)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for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the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corrosion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experiments</a:t>
            </a:r>
            <a:r>
              <a:rPr lang="de-CH" altLang="de-DE" sz="2000" dirty="0">
                <a:solidFill>
                  <a:schemeClr val="tx2"/>
                </a:solidFill>
                <a:latin typeface="+mj-lt"/>
              </a:rPr>
              <a:t/>
            </a:r>
            <a:br>
              <a:rPr lang="de-CH" altLang="de-DE" sz="2000" dirty="0">
                <a:solidFill>
                  <a:schemeClr val="tx2"/>
                </a:solidFill>
                <a:latin typeface="+mj-lt"/>
              </a:rPr>
            </a:b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with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specimens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prepared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from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activated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steel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de-CH" altLang="de-DE" sz="2000" dirty="0" err="1" smtClean="0">
                <a:solidFill>
                  <a:schemeClr val="tx2"/>
                </a:solidFill>
                <a:latin typeface="+mj-lt"/>
              </a:rPr>
              <a:t>nut</a:t>
            </a:r>
            <a:r>
              <a:rPr lang="de-CH" altLang="de-DE" sz="2000" dirty="0" smtClean="0">
                <a:solidFill>
                  <a:schemeClr val="tx2"/>
                </a:solidFill>
                <a:latin typeface="+mj-lt"/>
              </a:rPr>
              <a:t> </a:t>
            </a:r>
            <a:endParaRPr lang="de-DE" altLang="de-DE" sz="20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07504" y="4997678"/>
            <a:ext cx="8964613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92100" indent="-2921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1277938" indent="-28575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685925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2093913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501900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9591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34163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8735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43307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en-US" altLang="de-DE" sz="1800" dirty="0" smtClean="0">
                <a:solidFill>
                  <a:schemeClr val="tx2"/>
                </a:solidFill>
                <a:latin typeface="+mj-lt"/>
              </a:rPr>
              <a:t>Features</a:t>
            </a: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tabLst/>
              <a:defRPr/>
            </a:pPr>
            <a:r>
              <a:rPr lang="de-CH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	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-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Combined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stirring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and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 sample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container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for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steel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nut</a:t>
            </a: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, PEEK </a:t>
            </a:r>
            <a:r>
              <a:rPr lang="de-CH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liner</a:t>
            </a:r>
            <a:endParaRPr lang="de-CH" sz="1800" dirty="0" smtClean="0">
              <a:solidFill>
                <a:srgbClr val="000000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  <a:sym typeface="Symbol" pitchFamily="18" charset="2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tabLst/>
              <a:defRPr/>
            </a:pPr>
            <a:r>
              <a:rPr lang="de-CH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	- </a:t>
            </a:r>
            <a:r>
              <a:rPr lang="en-US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Sampling </a:t>
            </a:r>
            <a:r>
              <a:rPr lang="en-US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of liquid and gas phase and </a:t>
            </a:r>
            <a:r>
              <a:rPr lang="en-US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replacement of </a:t>
            </a:r>
            <a:r>
              <a:rPr lang="en-US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liquid </a:t>
            </a:r>
            <a:r>
              <a:rPr lang="en-US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phase without opening </a:t>
            </a:r>
            <a:r>
              <a:rPr lang="en-US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US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reactor</a:t>
            </a: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tabLst/>
              <a:defRPr/>
            </a:pPr>
            <a:r>
              <a:rPr lang="en-US" altLang="de-DE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	- </a:t>
            </a:r>
            <a:r>
              <a:rPr lang="en-US" altLang="de-DE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Pressure control and measurement </a:t>
            </a:r>
            <a:r>
              <a:rPr lang="en-US" altLang="de-DE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of O</a:t>
            </a:r>
            <a:r>
              <a:rPr lang="en-US" altLang="de-DE" sz="1800" baseline="-250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altLang="de-DE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concentration and temperature in </a:t>
            </a:r>
            <a:r>
              <a:rPr lang="en-US" altLang="de-DE" sz="18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aqueous </a:t>
            </a:r>
            <a:r>
              <a:rPr lang="en-US" altLang="de-DE" sz="180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phas</a:t>
            </a:r>
            <a:r>
              <a:rPr lang="de-CH" sz="2000" dirty="0" smtClean="0">
                <a:solidFill>
                  <a:srgbClr val="000000"/>
                </a:solidFill>
                <a:latin typeface="+mj-lt"/>
                <a:sym typeface="Symbol" pitchFamily="18" charset="2"/>
              </a:rPr>
              <a:t>	</a:t>
            </a:r>
            <a:endParaRPr lang="en-US" sz="1800" dirty="0" smtClean="0">
              <a:solidFill>
                <a:srgbClr val="000000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39552" y="1860323"/>
            <a:ext cx="8010197" cy="3080845"/>
            <a:chOff x="966043" y="2069234"/>
            <a:chExt cx="7019183" cy="2536302"/>
          </a:xfrm>
        </p:grpSpPr>
        <p:pic>
          <p:nvPicPr>
            <p:cNvPr id="11266" name="Picture 2" descr="Aufbau vom Reaktor im Hotlabor-B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67"/>
            <a:stretch/>
          </p:blipFill>
          <p:spPr bwMode="auto">
            <a:xfrm>
              <a:off x="966043" y="2090738"/>
              <a:ext cx="7019183" cy="2514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Oval 1"/>
            <p:cNvSpPr/>
            <p:nvPr/>
          </p:nvSpPr>
          <p:spPr bwMode="auto">
            <a:xfrm>
              <a:off x="6419032" y="2069234"/>
              <a:ext cx="432048" cy="1026000"/>
            </a:xfrm>
            <a:prstGeom prst="ellipse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</p:grpSp>
      <p:sp>
        <p:nvSpPr>
          <p:cNvPr id="13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4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1187625" y="216446"/>
            <a:ext cx="583264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de-DE" sz="2400" b="0" kern="0" dirty="0">
                <a:solidFill>
                  <a:srgbClr val="686868">
                    <a:lumMod val="50000"/>
                  </a:srgbClr>
                </a:solidFill>
              </a:rPr>
              <a:t>Experimental procedure - Corrosion reactor</a:t>
            </a:r>
            <a:endParaRPr lang="en-US" altLang="de-DE" sz="2400" kern="0" dirty="0" smtClean="0">
              <a:solidFill>
                <a:srgbClr val="000000">
                  <a:lumMod val="75000"/>
                  <a:lumOff val="25000"/>
                </a:srgbClr>
              </a:solidFill>
              <a:latin typeface="Arial Narrow" pitchFamily="34" charset="0"/>
              <a:ea typeface="ヒラギノ角ゴ Pro W3" charset="-128"/>
              <a:cs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88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266412"/>
              </p:ext>
            </p:extLst>
          </p:nvPr>
        </p:nvGraphicFramePr>
        <p:xfrm>
          <a:off x="179513" y="1347453"/>
          <a:ext cx="8785594" cy="1867302"/>
        </p:xfrm>
        <a:graphic>
          <a:graphicData uri="http://schemas.openxmlformats.org/drawingml/2006/table">
            <a:tbl>
              <a:tblPr/>
              <a:tblGrid>
                <a:gridCol w="505836"/>
                <a:gridCol w="477334"/>
                <a:gridCol w="689449"/>
                <a:gridCol w="487620"/>
                <a:gridCol w="576064"/>
                <a:gridCol w="504676"/>
                <a:gridCol w="722985"/>
                <a:gridCol w="583391"/>
                <a:gridCol w="583391"/>
                <a:gridCol w="630786"/>
                <a:gridCol w="542944"/>
                <a:gridCol w="651999"/>
                <a:gridCol w="691114"/>
                <a:gridCol w="549648"/>
                <a:gridCol w="588357"/>
              </a:tblGrid>
              <a:tr h="1855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Time</a:t>
                      </a:r>
                    </a:p>
                  </a:txBody>
                  <a:tcPr marL="7863" marR="7863" marT="7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en-US" sz="1300" b="1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Pressure 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</a:t>
                      </a:r>
                      <a:r>
                        <a:rPr lang="en-US" sz="13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C-AMS</a:t>
                      </a:r>
                      <a:endParaRPr 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TOC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Hydrocarbons [µM]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Carboxylic acids [µM]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CH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Co-60</a:t>
                      </a:r>
                      <a:endParaRPr 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8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[d]</a:t>
                      </a:r>
                    </a:p>
                  </a:txBody>
                  <a:tcPr marL="7863" marR="7863" marT="7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[ppb]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[bar]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[F</a:t>
                      </a:r>
                      <a:r>
                        <a:rPr lang="en-US" sz="13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C]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[</a:t>
                      </a:r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Bq</a:t>
                      </a: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/L]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[ppm]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Methane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Ethane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Ethene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Formate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Acetate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Oxalate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Glycolate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Lactate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</a:t>
                      </a:r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Bq</a:t>
                      </a: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/mL]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58.8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&lt; 5 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&lt; 0.1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43.2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5.15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38.9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0.99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2.44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37.5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5.04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1.56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2.60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1.4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5.2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43.2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3.53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4.67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n.d.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&lt; 5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1.7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2.8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5.2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59.7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5.19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2.94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1.33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6.18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0.55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0.05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0.02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4.4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69.5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5.02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1.46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6.57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0.99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0.02</a:t>
                      </a:r>
                    </a:p>
                  </a:txBody>
                  <a:tcPr marL="7863" marR="7863" marT="78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3.3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179512" y="1323514"/>
            <a:ext cx="8763973" cy="1898736"/>
            <a:chOff x="443759" y="4862857"/>
            <a:chExt cx="7907624" cy="1257467"/>
          </a:xfrm>
        </p:grpSpPr>
        <p:sp>
          <p:nvSpPr>
            <p:cNvPr id="26" name="Rectangle 25"/>
            <p:cNvSpPr/>
            <p:nvPr/>
          </p:nvSpPr>
          <p:spPr bwMode="auto">
            <a:xfrm>
              <a:off x="443759" y="4862857"/>
              <a:ext cx="1505836" cy="1257467"/>
            </a:xfrm>
            <a:prstGeom prst="rect">
              <a:avLst/>
            </a:prstGeom>
            <a:solidFill>
              <a:schemeClr val="bg1">
                <a:lumMod val="75000"/>
                <a:alpha val="2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27" name="Rectangle 26"/>
            <p:cNvSpPr/>
            <p:nvPr/>
          </p:nvSpPr>
          <p:spPr bwMode="auto">
            <a:xfrm>
              <a:off x="7850559" y="4870988"/>
              <a:ext cx="500824" cy="1247775"/>
            </a:xfrm>
            <a:prstGeom prst="rect">
              <a:avLst/>
            </a:prstGeom>
            <a:solidFill>
              <a:schemeClr val="bg1">
                <a:lumMod val="75000"/>
                <a:alpha val="2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958189" y="4885211"/>
              <a:ext cx="949669" cy="1233551"/>
            </a:xfrm>
            <a:prstGeom prst="rect">
              <a:avLst/>
            </a:prstGeom>
            <a:solidFill>
              <a:srgbClr val="FF0000">
                <a:alpha val="2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2923101" y="4872549"/>
              <a:ext cx="4912151" cy="1247775"/>
            </a:xfrm>
            <a:prstGeom prst="rect">
              <a:avLst/>
            </a:prstGeom>
            <a:solidFill>
              <a:srgbClr val="00B050">
                <a:alpha val="2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</p:grpSp>
      <p:pic>
        <p:nvPicPr>
          <p:cNvPr id="1026" name="Picture 2" descr="C:\Users\cvetkovic_b\Desktop\CorrV09 - d412 in Bq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6" t="9372" r="6984"/>
          <a:stretch/>
        </p:blipFill>
        <p:spPr bwMode="auto">
          <a:xfrm>
            <a:off x="25883" y="3674349"/>
            <a:ext cx="3693648" cy="295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827584" y="764704"/>
            <a:ext cx="6624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 Narrow" panose="020B0606020202030204" pitchFamily="34" charset="0"/>
              </a:rPr>
              <a:t>“Hot” experiment with two activated steel nut segments: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1876996" y="3250054"/>
            <a:ext cx="7066490" cy="201944"/>
            <a:chOff x="1959638" y="6118762"/>
            <a:chExt cx="6475281" cy="169375"/>
          </a:xfrm>
        </p:grpSpPr>
        <p:sp>
          <p:nvSpPr>
            <p:cNvPr id="30" name="Left Brace 29"/>
            <p:cNvSpPr/>
            <p:nvPr/>
          </p:nvSpPr>
          <p:spPr bwMode="auto">
            <a:xfrm rot="16200000">
              <a:off x="2345541" y="5732859"/>
              <a:ext cx="169374" cy="941180"/>
            </a:xfrm>
            <a:prstGeom prst="leftBrac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31" name="Left Brace 30"/>
            <p:cNvSpPr/>
            <p:nvPr/>
          </p:nvSpPr>
          <p:spPr bwMode="auto">
            <a:xfrm rot="16200000">
              <a:off x="4158402" y="5357068"/>
              <a:ext cx="168906" cy="1692298"/>
            </a:xfrm>
            <a:prstGeom prst="leftBrac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32" name="Left Brace 31"/>
            <p:cNvSpPr/>
            <p:nvPr/>
          </p:nvSpPr>
          <p:spPr bwMode="auto">
            <a:xfrm rot="16200000">
              <a:off x="6433677" y="4822617"/>
              <a:ext cx="169374" cy="2761665"/>
            </a:xfrm>
            <a:prstGeom prst="leftBrac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33" name="Left Brace 32"/>
            <p:cNvSpPr/>
            <p:nvPr/>
          </p:nvSpPr>
          <p:spPr bwMode="auto">
            <a:xfrm rot="16200000">
              <a:off x="3064955" y="5990935"/>
              <a:ext cx="168905" cy="424563"/>
            </a:xfrm>
            <a:prstGeom prst="leftBrac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34" name="Left Brace 33"/>
            <p:cNvSpPr/>
            <p:nvPr/>
          </p:nvSpPr>
          <p:spPr bwMode="auto">
            <a:xfrm rot="16200000">
              <a:off x="8109347" y="5962564"/>
              <a:ext cx="169374" cy="481771"/>
            </a:xfrm>
            <a:prstGeom prst="leftBrac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979712" y="3402456"/>
            <a:ext cx="7285508" cy="369332"/>
            <a:chOff x="1920404" y="3055662"/>
            <a:chExt cx="7285508" cy="369332"/>
          </a:xfrm>
        </p:grpSpPr>
        <p:sp>
          <p:nvSpPr>
            <p:cNvPr id="28" name="TextBox 27"/>
            <p:cNvSpPr txBox="1"/>
            <p:nvPr/>
          </p:nvSpPr>
          <p:spPr>
            <a:xfrm>
              <a:off x="1920404" y="3098004"/>
              <a:ext cx="7285508" cy="270843"/>
            </a:xfrm>
            <a:prstGeom prst="rect">
              <a:avLst/>
            </a:prstGeom>
            <a:noFill/>
          </p:spPr>
          <p:txBody>
            <a:bodyPr wrap="square" lIns="0" tIns="0" rIns="0" bIns="0" rtlCol="0" anchor="b" anchorCtr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sz="1600" baseline="30000" dirty="0" smtClean="0">
                  <a:latin typeface="+mj-lt"/>
                  <a:cs typeface="Arial Narrow"/>
                </a:rPr>
                <a:t> 14</a:t>
              </a:r>
              <a:r>
                <a:rPr lang="en-US" sz="1600" dirty="0" smtClean="0">
                  <a:latin typeface="+mj-lt"/>
                  <a:cs typeface="Arial Narrow"/>
                </a:rPr>
                <a:t>C-AMS	   TOC                GC-MS 	                                          IC-MS 	</a:t>
              </a:r>
              <a:r>
                <a:rPr lang="de-CH" sz="1600" dirty="0" smtClean="0">
                  <a:latin typeface="+mj-lt"/>
                  <a:cs typeface="Arial Narrow"/>
                </a:rPr>
                <a:t>      	</a:t>
              </a:r>
              <a:endParaRPr lang="en-US" sz="1600" dirty="0">
                <a:latin typeface="+mj-lt"/>
                <a:cs typeface="Arial Narrow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8432022" y="3055662"/>
              <a:ext cx="3321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dirty="0"/>
                <a:t> </a:t>
              </a:r>
              <a:r>
                <a:rPr lang="el-GR" sz="1600" dirty="0"/>
                <a:t>γ</a:t>
              </a:r>
              <a:endParaRPr lang="en-US" sz="1600" dirty="0"/>
            </a:p>
          </p:txBody>
        </p:sp>
      </p:grpSp>
      <p:sp>
        <p:nvSpPr>
          <p:cNvPr id="37" name="Titel 2"/>
          <p:cNvSpPr>
            <a:spLocks/>
          </p:cNvSpPr>
          <p:nvPr/>
        </p:nvSpPr>
        <p:spPr bwMode="auto">
          <a:xfrm>
            <a:off x="1187624" y="215900"/>
            <a:ext cx="583264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Corrosion 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experiment: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Results 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after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412 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days</a:t>
            </a:r>
            <a:b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</a:b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419872" y="4275844"/>
            <a:ext cx="5773340" cy="1661993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701675" lvl="2" indent="-520700">
              <a:lnSpc>
                <a:spcPct val="1500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700" kern="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Fast initial corrosion </a:t>
            </a:r>
            <a:r>
              <a:rPr lang="en-US" sz="1700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till </a:t>
            </a:r>
            <a:r>
              <a:rPr lang="en-US" sz="1700" kern="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100 days followed by slow corrosion</a:t>
            </a:r>
          </a:p>
          <a:p>
            <a:pPr marL="701675" lvl="2" indent="-520700">
              <a:lnSpc>
                <a:spcPct val="1500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7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Corrosion seems slower </a:t>
            </a:r>
            <a:r>
              <a:rPr lang="en-US" sz="17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than expected </a:t>
            </a:r>
          </a:p>
          <a:p>
            <a:pPr marL="701675" lvl="2" indent="-520700">
              <a:lnSpc>
                <a:spcPct val="1500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700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Single </a:t>
            </a:r>
            <a:r>
              <a:rPr lang="en-US" sz="1700" kern="0" baseline="300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14</a:t>
            </a:r>
            <a:r>
              <a:rPr lang="en-US" sz="1700" kern="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C-fractions not detectable </a:t>
            </a:r>
            <a:r>
              <a:rPr lang="en-US" sz="1700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700" kern="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dilution due to separation</a:t>
            </a:r>
            <a:r>
              <a:rPr lang="en-US" sz="1700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)  </a:t>
            </a:r>
          </a:p>
          <a:p>
            <a:pPr marL="701675" lvl="2" indent="-520700">
              <a:lnSpc>
                <a:spcPct val="1500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700" b="1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Pre-concentration required! </a:t>
            </a:r>
            <a:endParaRPr lang="en-US" sz="1700" kern="0" dirty="0">
              <a:solidFill>
                <a:srgbClr val="000000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42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927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64008" y="1196752"/>
            <a:ext cx="2505906" cy="213495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9254" y="3391611"/>
            <a:ext cx="577082" cy="5755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700" dirty="0" smtClean="0">
                <a:latin typeface="Arial Narrow"/>
                <a:cs typeface="Arial Narrow"/>
              </a:rPr>
              <a:t>TO</a:t>
            </a:r>
            <a:r>
              <a:rPr lang="en-US" sz="1700" baseline="30000" dirty="0" smtClean="0">
                <a:latin typeface="Arial Narrow"/>
                <a:cs typeface="Arial Narrow"/>
              </a:rPr>
              <a:t>14</a:t>
            </a:r>
            <a:r>
              <a:rPr lang="en-US" sz="1700" dirty="0" smtClean="0">
                <a:latin typeface="Arial Narrow"/>
                <a:cs typeface="Arial Narrow"/>
              </a:rPr>
              <a:t>C</a:t>
            </a:r>
          </a:p>
          <a:p>
            <a:pPr algn="ctr">
              <a:lnSpc>
                <a:spcPct val="110000"/>
              </a:lnSpc>
            </a:pPr>
            <a:r>
              <a:rPr lang="en-US" sz="1700" dirty="0" smtClean="0">
                <a:latin typeface="Arial Narrow"/>
                <a:cs typeface="Arial Narrow"/>
              </a:rPr>
              <a:t>sample</a:t>
            </a:r>
            <a:endParaRPr lang="en-US" sz="1700" dirty="0">
              <a:latin typeface="Arial Narrow"/>
              <a:cs typeface="Arial Narrow"/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>
            <a:off x="850437" y="3647711"/>
            <a:ext cx="1008112" cy="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" name="Rectangle 12"/>
          <p:cNvSpPr/>
          <p:nvPr/>
        </p:nvSpPr>
        <p:spPr>
          <a:xfrm>
            <a:off x="809654" y="3315015"/>
            <a:ext cx="1069524" cy="803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700" dirty="0">
                <a:cs typeface="Arial Narrow"/>
              </a:rPr>
              <a:t>3</a:t>
            </a:r>
            <a:r>
              <a:rPr lang="en-US" sz="1700" dirty="0" smtClean="0">
                <a:cs typeface="Arial Narrow"/>
              </a:rPr>
              <a:t>x </a:t>
            </a:r>
          </a:p>
          <a:p>
            <a:pPr algn="ctr">
              <a:lnSpc>
                <a:spcPct val="110000"/>
              </a:lnSpc>
            </a:pPr>
            <a:r>
              <a:rPr lang="en-US" sz="1700" dirty="0" smtClean="0">
                <a:cs typeface="Arial Narrow"/>
              </a:rPr>
              <a:t>IC injection</a:t>
            </a:r>
          </a:p>
          <a:p>
            <a:pPr algn="ctr">
              <a:lnSpc>
                <a:spcPct val="110000"/>
              </a:lnSpc>
            </a:pPr>
            <a:endParaRPr lang="en-US" sz="800" dirty="0">
              <a:cs typeface="Arial Narrow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66641" y="3270938"/>
            <a:ext cx="6529895" cy="356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700" dirty="0" smtClean="0">
                <a:cs typeface="Arial Narrow"/>
              </a:rPr>
              <a:t>Acetate	+           </a:t>
            </a:r>
            <a:r>
              <a:rPr lang="en-US" sz="1700" dirty="0" err="1" smtClean="0">
                <a:cs typeface="Arial Narrow"/>
              </a:rPr>
              <a:t>Formate</a:t>
            </a:r>
            <a:r>
              <a:rPr lang="en-US" sz="1700" dirty="0" smtClean="0">
                <a:cs typeface="Arial Narrow"/>
              </a:rPr>
              <a:t>	+         Oxalate	+        Malonate</a:t>
            </a:r>
            <a:endParaRPr lang="en-US" sz="1700" dirty="0">
              <a:cs typeface="Arial Narrow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2862021" y="3897165"/>
            <a:ext cx="180000" cy="180000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23431" y="3897165"/>
            <a:ext cx="180000" cy="180000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02279" y="3638773"/>
            <a:ext cx="626710" cy="2369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    B    C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49" name="Left Brace 48"/>
          <p:cNvSpPr/>
          <p:nvPr/>
        </p:nvSpPr>
        <p:spPr bwMode="auto">
          <a:xfrm rot="16200000">
            <a:off x="3130742" y="3822820"/>
            <a:ext cx="175647" cy="751669"/>
          </a:xfrm>
          <a:prstGeom prst="lef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39752" y="4389477"/>
            <a:ext cx="6734248" cy="3539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700" dirty="0" smtClean="0">
                <a:cs typeface="Arial Narrow"/>
              </a:rPr>
              <a:t>Freeze drying - 1</a:t>
            </a:r>
            <a:endParaRPr lang="en-US" sz="1700" dirty="0"/>
          </a:p>
        </p:txBody>
      </p:sp>
      <p:sp>
        <p:nvSpPr>
          <p:cNvPr id="54" name="Oval 53"/>
          <p:cNvSpPr/>
          <p:nvPr/>
        </p:nvSpPr>
        <p:spPr bwMode="auto">
          <a:xfrm>
            <a:off x="3097336" y="5037549"/>
            <a:ext cx="180000" cy="180000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146799" y="4779157"/>
            <a:ext cx="155492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4673508" y="5037549"/>
            <a:ext cx="180000" cy="1800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22971" y="4779157"/>
            <a:ext cx="155492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6481712" y="5037549"/>
            <a:ext cx="180000" cy="180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531175" y="4779157"/>
            <a:ext cx="155492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896" y="4349054"/>
            <a:ext cx="1704890" cy="4869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500" i="1" dirty="0">
                <a:latin typeface="Arial Narrow"/>
                <a:cs typeface="Arial Narrow"/>
              </a:rPr>
              <a:t>3</a:t>
            </a:r>
            <a:r>
              <a:rPr lang="en-US" sz="1500" i="1" dirty="0" smtClean="0">
                <a:latin typeface="Arial Narrow"/>
                <a:cs typeface="Arial Narrow"/>
              </a:rPr>
              <a:t>x </a:t>
            </a:r>
            <a:r>
              <a:rPr lang="en-US" sz="1500" i="1" dirty="0" smtClean="0">
                <a:cs typeface="Arial Narrow"/>
              </a:rPr>
              <a:t>500 </a:t>
            </a:r>
            <a:r>
              <a:rPr lang="en-US" sz="1500" i="1" dirty="0">
                <a:cs typeface="Arial Narrow"/>
              </a:rPr>
              <a:t>µL </a:t>
            </a:r>
            <a:r>
              <a:rPr lang="en-US" sz="1500" i="1" dirty="0" smtClean="0">
                <a:latin typeface="Arial Narrow"/>
                <a:cs typeface="Arial Narrow"/>
              </a:rPr>
              <a:t>→ 3x 10</a:t>
            </a:r>
            <a:r>
              <a:rPr lang="en-US" sz="1500" i="1" dirty="0" smtClean="0">
                <a:cs typeface="Arial Narrow"/>
              </a:rPr>
              <a:t>0 µL</a:t>
            </a:r>
          </a:p>
          <a:p>
            <a:pPr algn="ctr">
              <a:lnSpc>
                <a:spcPct val="110000"/>
              </a:lnSpc>
            </a:pPr>
            <a:r>
              <a:rPr lang="en-US" sz="1500" b="1" i="1" dirty="0" smtClean="0">
                <a:latin typeface="Arial Narrow"/>
                <a:cs typeface="Arial Narrow"/>
              </a:rPr>
              <a:t>5x pre-concentration</a:t>
            </a:r>
            <a:endParaRPr lang="en-US" sz="1500" b="1" i="1" dirty="0">
              <a:latin typeface="Arial Narrow"/>
              <a:cs typeface="Arial Narrow"/>
            </a:endParaRPr>
          </a:p>
        </p:txBody>
      </p:sp>
      <p:sp>
        <p:nvSpPr>
          <p:cNvPr id="62" name="Oval 61"/>
          <p:cNvSpPr/>
          <p:nvPr/>
        </p:nvSpPr>
        <p:spPr bwMode="auto">
          <a:xfrm>
            <a:off x="3384841" y="3897165"/>
            <a:ext cx="180000" cy="180000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339752" y="5275799"/>
            <a:ext cx="6734248" cy="3539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700" dirty="0" smtClean="0">
                <a:cs typeface="Arial Narrow"/>
              </a:rPr>
              <a:t>Freeze drying - 2</a:t>
            </a:r>
            <a:endParaRPr lang="en-US" sz="1700" dirty="0"/>
          </a:p>
        </p:txBody>
      </p:sp>
      <p:sp>
        <p:nvSpPr>
          <p:cNvPr id="64" name="Oval 63"/>
          <p:cNvSpPr/>
          <p:nvPr/>
        </p:nvSpPr>
        <p:spPr bwMode="auto">
          <a:xfrm>
            <a:off x="4463432" y="3892964"/>
            <a:ext cx="180000" cy="1800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65" name="Oval 64"/>
          <p:cNvSpPr/>
          <p:nvPr/>
        </p:nvSpPr>
        <p:spPr bwMode="auto">
          <a:xfrm>
            <a:off x="4724842" y="3892964"/>
            <a:ext cx="180000" cy="1800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503690" y="3634572"/>
            <a:ext cx="626710" cy="2369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    B    C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68" name="Left Brace 67"/>
          <p:cNvSpPr/>
          <p:nvPr/>
        </p:nvSpPr>
        <p:spPr bwMode="auto">
          <a:xfrm rot="16200000">
            <a:off x="4729803" y="3789206"/>
            <a:ext cx="172971" cy="816222"/>
          </a:xfrm>
          <a:prstGeom prst="lef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0" name="Oval 69"/>
          <p:cNvSpPr/>
          <p:nvPr/>
        </p:nvSpPr>
        <p:spPr bwMode="auto">
          <a:xfrm>
            <a:off x="4986252" y="3892964"/>
            <a:ext cx="180000" cy="1800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1" name="Oval 70"/>
          <p:cNvSpPr/>
          <p:nvPr/>
        </p:nvSpPr>
        <p:spPr bwMode="auto">
          <a:xfrm>
            <a:off x="6201004" y="3897164"/>
            <a:ext cx="180000" cy="180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2" name="Oval 71"/>
          <p:cNvSpPr/>
          <p:nvPr/>
        </p:nvSpPr>
        <p:spPr bwMode="auto">
          <a:xfrm>
            <a:off x="6462414" y="3897164"/>
            <a:ext cx="180000" cy="180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241262" y="3638772"/>
            <a:ext cx="793422" cy="2369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    B    C    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75" name="Left Brace 74"/>
          <p:cNvSpPr/>
          <p:nvPr/>
        </p:nvSpPr>
        <p:spPr bwMode="auto">
          <a:xfrm rot="16200000">
            <a:off x="6478007" y="3803962"/>
            <a:ext cx="167281" cy="781020"/>
          </a:xfrm>
          <a:prstGeom prst="lef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6723824" y="3897164"/>
            <a:ext cx="180000" cy="180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8" name="Oval 77"/>
          <p:cNvSpPr/>
          <p:nvPr/>
        </p:nvSpPr>
        <p:spPr bwMode="auto">
          <a:xfrm>
            <a:off x="8038245" y="3892965"/>
            <a:ext cx="180000" cy="180000"/>
          </a:xfrm>
          <a:prstGeom prst="ellipse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9" name="Oval 78"/>
          <p:cNvSpPr/>
          <p:nvPr/>
        </p:nvSpPr>
        <p:spPr bwMode="auto">
          <a:xfrm>
            <a:off x="8299655" y="3892965"/>
            <a:ext cx="180000" cy="180000"/>
          </a:xfrm>
          <a:prstGeom prst="ellipse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78503" y="3634573"/>
            <a:ext cx="710066" cy="2369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    B    C  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82" name="Left Brace 81"/>
          <p:cNvSpPr/>
          <p:nvPr/>
        </p:nvSpPr>
        <p:spPr bwMode="auto">
          <a:xfrm rot="16200000">
            <a:off x="8309257" y="3812508"/>
            <a:ext cx="172969" cy="769616"/>
          </a:xfrm>
          <a:prstGeom prst="lef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4" name="Oval 83"/>
          <p:cNvSpPr/>
          <p:nvPr/>
        </p:nvSpPr>
        <p:spPr bwMode="auto">
          <a:xfrm>
            <a:off x="8561065" y="3892965"/>
            <a:ext cx="180000" cy="180000"/>
          </a:xfrm>
          <a:prstGeom prst="ellipse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30355" y="5249798"/>
            <a:ext cx="1561325" cy="4869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500" i="1" dirty="0" smtClean="0">
                <a:cs typeface="Arial Narrow"/>
              </a:rPr>
              <a:t>300 </a:t>
            </a:r>
            <a:r>
              <a:rPr lang="en-US" sz="1500" i="1" dirty="0">
                <a:cs typeface="Arial Narrow"/>
              </a:rPr>
              <a:t>µL </a:t>
            </a:r>
            <a:r>
              <a:rPr lang="en-US" sz="1500" i="1" dirty="0" smtClean="0">
                <a:latin typeface="Arial Narrow"/>
                <a:cs typeface="Arial Narrow"/>
              </a:rPr>
              <a:t>→ </a:t>
            </a:r>
            <a:r>
              <a:rPr lang="en-US" sz="1500" i="1" dirty="0">
                <a:cs typeface="Arial Narrow"/>
              </a:rPr>
              <a:t>6</a:t>
            </a:r>
            <a:r>
              <a:rPr lang="en-US" sz="1500" i="1" dirty="0" smtClean="0">
                <a:cs typeface="Arial Narrow"/>
              </a:rPr>
              <a:t>0 µL</a:t>
            </a:r>
          </a:p>
          <a:p>
            <a:pPr algn="ctr">
              <a:lnSpc>
                <a:spcPct val="110000"/>
              </a:lnSpc>
            </a:pPr>
            <a:r>
              <a:rPr lang="en-US" sz="1500" b="1" i="1" dirty="0" smtClean="0">
                <a:latin typeface="Arial Narrow"/>
                <a:cs typeface="Arial Narrow"/>
              </a:rPr>
              <a:t>5x pre-concentration</a:t>
            </a:r>
            <a:endParaRPr lang="en-US" sz="1500" b="1" i="1" dirty="0">
              <a:latin typeface="Arial Narrow"/>
              <a:cs typeface="Arial Narrow"/>
            </a:endParaRPr>
          </a:p>
        </p:txBody>
      </p:sp>
      <p:sp>
        <p:nvSpPr>
          <p:cNvPr id="87" name="Oval 86"/>
          <p:cNvSpPr/>
          <p:nvPr/>
        </p:nvSpPr>
        <p:spPr bwMode="auto">
          <a:xfrm>
            <a:off x="8195896" y="5037549"/>
            <a:ext cx="180000" cy="180000"/>
          </a:xfrm>
          <a:prstGeom prst="ellipse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8245359" y="4779157"/>
            <a:ext cx="155492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89" name="Oval 88"/>
          <p:cNvSpPr/>
          <p:nvPr/>
        </p:nvSpPr>
        <p:spPr bwMode="auto">
          <a:xfrm>
            <a:off x="3097336" y="5940500"/>
            <a:ext cx="180000" cy="180000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146799" y="5682108"/>
            <a:ext cx="213200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91" name="Oval 90"/>
          <p:cNvSpPr/>
          <p:nvPr/>
        </p:nvSpPr>
        <p:spPr bwMode="auto">
          <a:xfrm>
            <a:off x="4673508" y="5940500"/>
            <a:ext cx="180000" cy="1800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722971" y="5682108"/>
            <a:ext cx="213200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93" name="Oval 92"/>
          <p:cNvSpPr/>
          <p:nvPr/>
        </p:nvSpPr>
        <p:spPr bwMode="auto">
          <a:xfrm>
            <a:off x="6481712" y="5940500"/>
            <a:ext cx="180000" cy="180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531175" y="5682108"/>
            <a:ext cx="213200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95" name="Oval 94"/>
          <p:cNvSpPr/>
          <p:nvPr/>
        </p:nvSpPr>
        <p:spPr bwMode="auto">
          <a:xfrm>
            <a:off x="8195896" y="5940500"/>
            <a:ext cx="180000" cy="180000"/>
          </a:xfrm>
          <a:prstGeom prst="ellipse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8245359" y="5682108"/>
            <a:ext cx="213200" cy="2177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dirty="0" smtClean="0">
                <a:latin typeface="Arial Narrow"/>
                <a:cs typeface="Arial Narrow"/>
              </a:rPr>
              <a:t>A**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30355" y="5902941"/>
            <a:ext cx="1649491" cy="2539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500" b="1" i="1" u="sng" dirty="0" smtClean="0">
                <a:latin typeface="Arial Narrow"/>
                <a:cs typeface="Arial Narrow"/>
              </a:rPr>
              <a:t>25x pre-concentration</a:t>
            </a:r>
            <a:endParaRPr lang="en-US" sz="1500" b="1" i="1" u="sng" dirty="0">
              <a:latin typeface="Arial Narrow"/>
              <a:cs typeface="Arial Narrow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7707" y="6223191"/>
            <a:ext cx="6122317" cy="3717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58875" lvl="3" indent="-520700">
              <a:lnSpc>
                <a:spcPts val="24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7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2x freeze drying </a:t>
            </a:r>
            <a:r>
              <a:rPr lang="en-US" sz="1700" dirty="0">
                <a:cs typeface="Arial Narrow"/>
              </a:rPr>
              <a:t>→ </a:t>
            </a:r>
            <a:r>
              <a:rPr lang="en-US" sz="1700" dirty="0" smtClean="0">
                <a:cs typeface="Arial Narrow"/>
              </a:rPr>
              <a:t>25x </a:t>
            </a:r>
            <a:r>
              <a:rPr lang="en-US" sz="17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0.01 </a:t>
            </a:r>
            <a:r>
              <a:rPr lang="en-US" sz="1700" kern="0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Bq</a:t>
            </a:r>
            <a:r>
              <a:rPr lang="en-US" sz="17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/L</a:t>
            </a:r>
            <a:r>
              <a:rPr lang="en-US" sz="1700" dirty="0" smtClean="0">
                <a:cs typeface="Arial Narrow"/>
              </a:rPr>
              <a:t>  </a:t>
            </a:r>
            <a:r>
              <a:rPr lang="en-US" sz="1700" dirty="0">
                <a:cs typeface="Arial Narrow"/>
              </a:rPr>
              <a:t>= </a:t>
            </a:r>
            <a:r>
              <a:rPr lang="en-US" sz="1700" b="1" dirty="0" smtClean="0">
                <a:cs typeface="Arial Narrow"/>
              </a:rPr>
              <a:t>0.25 </a:t>
            </a:r>
            <a:r>
              <a:rPr lang="en-US" sz="1700" b="1" dirty="0" err="1">
                <a:cs typeface="Arial Narrow"/>
              </a:rPr>
              <a:t>Bq</a:t>
            </a:r>
            <a:r>
              <a:rPr lang="en-US" sz="1700" b="1" dirty="0">
                <a:cs typeface="Arial Narrow"/>
              </a:rPr>
              <a:t>/L </a:t>
            </a:r>
            <a:r>
              <a:rPr lang="en-US" sz="1700" b="1" dirty="0" smtClean="0">
                <a:cs typeface="Arial Narrow"/>
              </a:rPr>
              <a:t>per fraction</a:t>
            </a:r>
            <a:endParaRPr lang="en-US" sz="1700" b="1" kern="0" dirty="0">
              <a:solidFill>
                <a:srgbClr val="0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105299" y="2079175"/>
            <a:ext cx="67839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58875" lvl="3" indent="-520700">
              <a:lnSpc>
                <a:spcPts val="24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en-US" sz="1600" kern="0" dirty="0" err="1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Bq</a:t>
            </a: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/L TO</a:t>
            </a:r>
            <a:r>
              <a:rPr lang="en-US" sz="1600" kern="0" baseline="3000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14</a:t>
            </a: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C, </a:t>
            </a: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two main fraction = 0.5 </a:t>
            </a:r>
            <a:r>
              <a:rPr lang="en-US" sz="1600" kern="0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Bq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/L, </a:t>
            </a: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dilution of 1/50 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→ </a:t>
            </a: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0.01 </a:t>
            </a:r>
            <a:r>
              <a:rPr lang="en-US" sz="1600" kern="0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Bq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/L </a:t>
            </a:r>
            <a:endParaRPr lang="en-US" sz="1600" kern="0" dirty="0" smtClean="0">
              <a:solidFill>
                <a:srgbClr val="0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58875" lvl="3" indent="-520700">
              <a:lnSpc>
                <a:spcPts val="24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LOD = 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0.027 </a:t>
            </a:r>
            <a:r>
              <a:rPr lang="en-US" sz="1600" kern="0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Bq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/L </a:t>
            </a:r>
            <a:r>
              <a:rPr lang="en-US" sz="1600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	LOQ = 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0.12 </a:t>
            </a:r>
            <a:r>
              <a:rPr lang="en-US" sz="1600" kern="0" dirty="0" err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Bq</a:t>
            </a:r>
            <a:r>
              <a:rPr lang="en-US" sz="1600" kern="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/L </a:t>
            </a:r>
            <a:endParaRPr lang="en-US" sz="1600" kern="0" dirty="0" smtClean="0">
              <a:solidFill>
                <a:srgbClr val="0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01675" lvl="2" indent="-520700">
              <a:lnSpc>
                <a:spcPts val="24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sz="1600" b="1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Pre-concentration required</a:t>
            </a:r>
            <a:endParaRPr lang="en-US" sz="1600" kern="0" dirty="0">
              <a:solidFill>
                <a:srgbClr val="0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9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73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80" name="Titel 2"/>
          <p:cNvSpPr>
            <a:spLocks/>
          </p:cNvSpPr>
          <p:nvPr/>
        </p:nvSpPr>
        <p:spPr bwMode="auto">
          <a:xfrm>
            <a:off x="1187624" y="215900"/>
            <a:ext cx="583264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Corrosion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experiment: Dissolved species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/>
            </a:r>
            <a:b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</a:b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0053" y="2924944"/>
            <a:ext cx="2060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de-DE" dirty="0">
                <a:solidFill>
                  <a:srgbClr val="808080">
                    <a:lumMod val="50000"/>
                  </a:srgbClr>
                </a:solidFill>
                <a:sym typeface="Symbol" pitchFamily="18" charset="2"/>
              </a:rPr>
              <a:t>Freeze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sym typeface="Symbol" pitchFamily="18" charset="2"/>
              </a:rPr>
              <a:t>drying process</a:t>
            </a:r>
            <a:endParaRPr lang="en-US" dirty="0"/>
          </a:p>
        </p:txBody>
      </p:sp>
      <p:pic>
        <p:nvPicPr>
          <p:cNvPr id="9218" name="Picture 2" descr="H:\Benjamin\Meetings &amp; Conferences &amp; Presentions\C14-CAST-Meetings\EU-CAST-Lyon-2018\Fraction collection I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869" y="791053"/>
            <a:ext cx="3826295" cy="1288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363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03648" y="755412"/>
            <a:ext cx="54373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dirty="0" smtClean="0">
                <a:latin typeface="Arial Narrow" panose="020B0606020202030204" pitchFamily="34" charset="0"/>
              </a:rPr>
              <a:t>Measurement of single fractions after 412 days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627061"/>
              </p:ext>
            </p:extLst>
          </p:nvPr>
        </p:nvGraphicFramePr>
        <p:xfrm>
          <a:off x="251519" y="3143968"/>
          <a:ext cx="5256013" cy="1714480"/>
        </p:xfrm>
        <a:graphic>
          <a:graphicData uri="http://schemas.openxmlformats.org/drawingml/2006/table">
            <a:tbl>
              <a:tblPr/>
              <a:tblGrid>
                <a:gridCol w="1752004"/>
                <a:gridCol w="750859"/>
                <a:gridCol w="917717"/>
                <a:gridCol w="834288"/>
                <a:gridCol w="1001145"/>
              </a:tblGrid>
              <a:tr h="1905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Fraction</a:t>
                      </a:r>
                      <a:r>
                        <a:rPr lang="en-US" sz="15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*</a:t>
                      </a:r>
                      <a:endParaRPr lang="en-US" sz="1500" b="1" i="0" u="none" strike="noStrike" baseline="300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Concentration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Dilution 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corrected 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concentration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9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</a:t>
                      </a:r>
                      <a:r>
                        <a:rPr lang="en-US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Bq</a:t>
                      </a:r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/L]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Error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</a:t>
                      </a:r>
                      <a:r>
                        <a:rPr lang="en-US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Bq</a:t>
                      </a:r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/L]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Error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&lt; 0.004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&lt; 0.20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5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 + FA + AA = </a:t>
                      </a:r>
                      <a:r>
                        <a:rPr lang="it-IT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</a:t>
                      </a:r>
                      <a:r>
                        <a:rPr lang="it-IT" sz="15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  <a:r>
                        <a:rPr lang="it-IT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it-IT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251520" y="4877786"/>
            <a:ext cx="5256584" cy="35141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1500" kern="1000" spc="30" baseline="30000" dirty="0" smtClean="0">
                <a:latin typeface="+mj-lt"/>
                <a:cs typeface="Franklin Gothic Book"/>
              </a:rPr>
              <a:t>*</a:t>
            </a:r>
            <a:r>
              <a:rPr lang="en-US" sz="1500" kern="1000" spc="30" dirty="0" smtClean="0">
                <a:latin typeface="+mj-lt"/>
                <a:cs typeface="Franklin Gothic Book"/>
              </a:rPr>
              <a:t>MA and OA fraction were not measured in this experiment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576" y="980728"/>
            <a:ext cx="7632848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kern="1000" spc="30" dirty="0" smtClean="0">
                <a:latin typeface="+mj-lt"/>
                <a:cs typeface="Franklin Gothic Book"/>
              </a:rPr>
              <a:t>Procedure: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700" kern="1000" spc="30" dirty="0" smtClean="0">
                <a:latin typeface="+mj-lt"/>
                <a:cs typeface="Franklin Gothic Book"/>
              </a:rPr>
              <a:t>- 9x injection of the TO</a:t>
            </a:r>
            <a:r>
              <a:rPr lang="en-US" sz="1700" kern="1000" spc="30" baseline="30000" dirty="0" smtClean="0">
                <a:latin typeface="+mj-lt"/>
                <a:cs typeface="Franklin Gothic Book"/>
              </a:rPr>
              <a:t>14</a:t>
            </a:r>
            <a:r>
              <a:rPr lang="en-US" sz="1700" kern="1000" spc="30" dirty="0" smtClean="0">
                <a:latin typeface="+mj-lt"/>
                <a:cs typeface="Franklin Gothic Book"/>
              </a:rPr>
              <a:t>C sample (triplicates A+B+C)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700" kern="1000" spc="30" dirty="0" smtClean="0">
                <a:latin typeface="+mj-lt"/>
                <a:cs typeface="Franklin Gothic Book"/>
              </a:rPr>
              <a:t>- Collection of lactic (LA), formic (FA) and acetic acid (AA)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700" kern="1000" spc="30" dirty="0" smtClean="0">
                <a:latin typeface="+mj-lt"/>
                <a:cs typeface="Franklin Gothic Book"/>
              </a:rPr>
              <a:t>- MQ samples as procedure background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700" kern="1000" spc="30" dirty="0" smtClean="0">
                <a:latin typeface="+mj-lt"/>
                <a:cs typeface="Franklin Gothic Book"/>
              </a:rPr>
              <a:t>- Subsequent freeze drying process</a:t>
            </a:r>
          </a:p>
        </p:txBody>
      </p:sp>
      <p:sp>
        <p:nvSpPr>
          <p:cNvPr id="9" name="Rectangle 8"/>
          <p:cNvSpPr/>
          <p:nvPr/>
        </p:nvSpPr>
        <p:spPr>
          <a:xfrm>
            <a:off x="5651549" y="3706965"/>
            <a:ext cx="3528963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700" kern="1000" spc="30" dirty="0">
                <a:latin typeface="+mj-lt"/>
                <a:cs typeface="Franklin Gothic Book"/>
              </a:rPr>
              <a:t>→ Triplicates of each fraction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700" kern="1000" spc="30" dirty="0" smtClean="0">
                <a:latin typeface="+mj-lt"/>
                <a:cs typeface="Franklin Gothic Book"/>
              </a:rPr>
              <a:t>→ Pre-concentration </a:t>
            </a:r>
            <a:r>
              <a:rPr lang="en-US" sz="1700" kern="1000" spc="30" dirty="0">
                <a:latin typeface="+mj-lt"/>
                <a:cs typeface="Franklin Gothic Book"/>
              </a:rPr>
              <a:t>factor of </a:t>
            </a:r>
            <a:r>
              <a:rPr lang="en-US" sz="1700" kern="1000" spc="30" dirty="0" smtClean="0">
                <a:latin typeface="+mj-lt"/>
                <a:cs typeface="Franklin Gothic Book"/>
              </a:rPr>
              <a:t>15 ± 7x</a:t>
            </a:r>
            <a:endParaRPr lang="en-US" sz="1700" kern="1000" spc="30" dirty="0">
              <a:latin typeface="+mj-lt"/>
              <a:cs typeface="Franklin Gothic Book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5229200"/>
            <a:ext cx="843528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285750" indent="-285750">
              <a:lnSpc>
                <a:spcPct val="150000"/>
              </a:lnSpc>
              <a:buFont typeface="Arial Narrow" panose="020B0606020202030204" pitchFamily="34" charset="0"/>
              <a:buChar char="→"/>
            </a:pPr>
            <a:r>
              <a:rPr lang="en-US" sz="1800" b="1" kern="1000" spc="30" dirty="0" smtClean="0">
                <a:latin typeface="+mn-lt"/>
                <a:cs typeface="Franklin Gothic Book"/>
              </a:rPr>
              <a:t>Measurement of single fraction is enabled by pre-concentration</a:t>
            </a:r>
          </a:p>
          <a:p>
            <a:pPr marL="285750" indent="-285750">
              <a:lnSpc>
                <a:spcPct val="150000"/>
              </a:lnSpc>
              <a:buFont typeface="Arial Narrow" panose="020B0606020202030204" pitchFamily="34" charset="0"/>
              <a:buChar char="→"/>
            </a:pPr>
            <a:r>
              <a:rPr lang="en-US" b="1" kern="1000" spc="30" dirty="0">
                <a:cs typeface="Franklin Gothic Book"/>
              </a:rPr>
              <a:t>TO</a:t>
            </a:r>
            <a:r>
              <a:rPr lang="en-US" b="1" kern="1000" spc="30" baseline="30000" dirty="0">
                <a:cs typeface="Franklin Gothic Book"/>
              </a:rPr>
              <a:t>14</a:t>
            </a:r>
            <a:r>
              <a:rPr lang="en-US" b="1" kern="1000" spc="30" dirty="0">
                <a:cs typeface="Franklin Gothic Book"/>
              </a:rPr>
              <a:t>C (0.74 </a:t>
            </a:r>
            <a:r>
              <a:rPr lang="en-US" b="1" kern="1000" spc="30" dirty="0" err="1">
                <a:cs typeface="Franklin Gothic Book"/>
              </a:rPr>
              <a:t>Bq</a:t>
            </a:r>
            <a:r>
              <a:rPr lang="en-US" b="1" kern="1000" spc="30" dirty="0">
                <a:cs typeface="Franklin Gothic Book"/>
              </a:rPr>
              <a:t>/L) fractions = 112 ± 23% of TO</a:t>
            </a:r>
            <a:r>
              <a:rPr lang="en-US" b="1" kern="1000" spc="30" baseline="30000" dirty="0">
                <a:cs typeface="Franklin Gothic Book"/>
              </a:rPr>
              <a:t>14</a:t>
            </a:r>
            <a:r>
              <a:rPr lang="en-US" b="1" kern="1000" spc="30" dirty="0">
                <a:cs typeface="Franklin Gothic Book"/>
              </a:rPr>
              <a:t>C (0.66 </a:t>
            </a:r>
            <a:r>
              <a:rPr lang="en-US" b="1" kern="1000" spc="30" dirty="0" err="1">
                <a:cs typeface="Franklin Gothic Book"/>
              </a:rPr>
              <a:t>Bq</a:t>
            </a:r>
            <a:r>
              <a:rPr lang="en-US" b="1" kern="1000" spc="30" dirty="0">
                <a:cs typeface="Franklin Gothic Book"/>
              </a:rPr>
              <a:t>/L)</a:t>
            </a:r>
          </a:p>
          <a:p>
            <a:pPr marL="285750" indent="-285750">
              <a:lnSpc>
                <a:spcPct val="150000"/>
              </a:lnSpc>
              <a:buFont typeface="Arial Narrow" panose="020B0606020202030204" pitchFamily="34" charset="0"/>
              <a:buChar char="→"/>
            </a:pPr>
            <a:r>
              <a:rPr lang="en-US" sz="1800" b="1" kern="1000" spc="30" dirty="0" smtClean="0">
                <a:latin typeface="+mn-lt"/>
                <a:cs typeface="Franklin Gothic Book"/>
              </a:rPr>
              <a:t>AA, FA and LA are main dissolved organic corrosion products</a:t>
            </a:r>
          </a:p>
        </p:txBody>
      </p:sp>
      <p:sp>
        <p:nvSpPr>
          <p:cNvPr id="16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7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8" name="Titel 2"/>
          <p:cNvSpPr>
            <a:spLocks/>
          </p:cNvSpPr>
          <p:nvPr/>
        </p:nvSpPr>
        <p:spPr bwMode="auto">
          <a:xfrm>
            <a:off x="1187624" y="215901"/>
            <a:ext cx="5832648" cy="476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Corrosion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experiment: 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Dissolved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species</a:t>
            </a: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90479657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51520" y="1052736"/>
            <a:ext cx="878497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92100" indent="-2921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1277938" indent="-28575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685925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2093913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501900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9591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34163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8735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43307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marL="0" indent="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r>
              <a:rPr lang="en-US" altLang="de-DE" sz="2000" b="1" i="1" dirty="0" smtClean="0">
                <a:solidFill>
                  <a:prstClr val="black"/>
                </a:solidFill>
                <a:latin typeface="Arial Narrow"/>
              </a:rPr>
              <a:t>Liquid sample handling, separation and detection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</a:rPr>
              <a:t>Liquid samples separated and measured with AMS	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dirty="0" smtClean="0">
              <a:solidFill>
                <a:prstClr val="black"/>
              </a:solidFill>
              <a:latin typeface="Arial Narrow"/>
            </a:endParaRPr>
          </a:p>
          <a:p>
            <a:pPr marL="342900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</a:rPr>
              <a:t>First test with activated steel sample combined with IC-AMS</a:t>
            </a:r>
            <a:r>
              <a:rPr lang="en-US" altLang="de-DE" sz="2000" dirty="0">
                <a:solidFill>
                  <a:prstClr val="black"/>
                </a:solidFill>
                <a:latin typeface="Arial Narrow"/>
              </a:rPr>
              <a:t>	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           </a:t>
            </a:r>
          </a:p>
          <a:p>
            <a:pPr marL="0" indent="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r>
              <a:rPr lang="en-US" altLang="de-DE" sz="2000" b="1" i="1" dirty="0" smtClean="0">
                <a:solidFill>
                  <a:srgbClr val="00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Corrosion experiment with activated steel 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Installation </a:t>
            </a:r>
            <a:r>
              <a:rPr lang="en-US" altLang="de-DE" sz="2000" dirty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of reactor and sampling system completed</a:t>
            </a: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b="1" dirty="0" smtClean="0">
              <a:solidFill>
                <a:srgbClr val="9BBB59">
                  <a:lumMod val="75000"/>
                </a:srgbClr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342900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“Cold</a:t>
            </a:r>
            <a:r>
              <a:rPr lang="en-US" altLang="de-DE" sz="2000" dirty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” test </a:t>
            </a: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experiments with reactor system	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dirty="0" smtClean="0">
              <a:solidFill>
                <a:prstClr val="black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342900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“Hot” 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corrosion experiment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(started May 2016) &amp; final development of methods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 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dirty="0"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1328738" lvl="1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Sampling 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of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liquid and gas 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phase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(C-12 and C-14 analysis)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         </a:t>
            </a:r>
            <a:r>
              <a:rPr lang="en-US" altLang="de-DE" sz="2000" dirty="0" smtClean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ongoing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)</a:t>
            </a:r>
          </a:p>
          <a:p>
            <a:pPr marL="1328738" lvl="1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Pre-concentration method for analysis of single fraction</a:t>
            </a:r>
            <a:r>
              <a:rPr lang="en-US" altLang="de-DE" sz="2000" b="1" dirty="0" smtClean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</a:t>
            </a:r>
          </a:p>
          <a:p>
            <a:pPr marL="1328738" lvl="1" indent="-34290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AMS-Method 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for analysis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of total inorganic carbon-14 (TI</a:t>
            </a:r>
            <a:r>
              <a:rPr lang="en-US" altLang="de-DE" sz="2000" baseline="30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14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C)</a:t>
            </a:r>
            <a:r>
              <a:rPr lang="en-US" altLang="de-DE" sz="2000" b="1" dirty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b="1" dirty="0">
              <a:solidFill>
                <a:srgbClr val="FF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985838" lvl="1" indent="0" eaLnBrk="0" fontAlgn="base" hangingPunct="0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endParaRPr lang="en-US" altLang="de-DE" sz="2000" b="1" dirty="0" smtClean="0">
              <a:solidFill>
                <a:srgbClr val="FF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</p:txBody>
      </p:sp>
      <p:sp>
        <p:nvSpPr>
          <p:cNvPr id="11" name="Titel 2"/>
          <p:cNvSpPr>
            <a:spLocks/>
          </p:cNvSpPr>
          <p:nvPr/>
        </p:nvSpPr>
        <p:spPr bwMode="auto">
          <a:xfrm>
            <a:off x="1115616" y="215900"/>
            <a:ext cx="601560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de-DE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Summary: </a:t>
            </a:r>
            <a:r>
              <a:rPr lang="de-DE" altLang="de-DE" dirty="0" err="1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Reactor</a:t>
            </a:r>
            <a:r>
              <a:rPr lang="de-DE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 </a:t>
            </a:r>
            <a:r>
              <a:rPr lang="de-DE" altLang="de-DE" dirty="0" err="1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and</a:t>
            </a:r>
            <a:r>
              <a:rPr lang="de-DE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dissolved 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species</a:t>
            </a:r>
            <a:r>
              <a:rPr lang="de-DE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 </a:t>
            </a: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  <p:sp>
        <p:nvSpPr>
          <p:cNvPr id="8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0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37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el 2"/>
          <p:cNvSpPr>
            <a:spLocks/>
          </p:cNvSpPr>
          <p:nvPr/>
        </p:nvSpPr>
        <p:spPr bwMode="auto">
          <a:xfrm>
            <a:off x="1115616" y="215900"/>
            <a:ext cx="5976664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Development of the sampling system for gas samples</a:t>
            </a:r>
          </a:p>
          <a:p>
            <a:pPr algn="ctr">
              <a:defRPr/>
            </a:pP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  <p:pic>
        <p:nvPicPr>
          <p:cNvPr id="6146" name="Picture 2" descr="H:\Benjamin\Meetings &amp; Conferences &amp; Presentions\C14-CAST-Meetings\EU-CAST_Lucern 2016\GC-Oxidizer zeichu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42" y="1552600"/>
            <a:ext cx="4183488" cy="349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971600" y="806351"/>
            <a:ext cx="37818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Arial Narrow" panose="020B0606020202030204" pitchFamily="34" charset="0"/>
              </a:rPr>
              <a:t>Schematic representation of the setup:</a:t>
            </a:r>
          </a:p>
          <a:p>
            <a:endParaRPr lang="en-US" sz="2000" dirty="0" smtClean="0">
              <a:latin typeface="Arial Narrow" panose="020B06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89885" y="4908407"/>
            <a:ext cx="4968551" cy="5522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700" dirty="0" smtClean="0">
                <a:latin typeface="Arial Narrow"/>
                <a:cs typeface="Arial Narrow"/>
              </a:rPr>
              <a:t>Second separation column enables separation </a:t>
            </a:r>
          </a:p>
          <a:p>
            <a:pPr algn="ctr">
              <a:lnSpc>
                <a:spcPct val="110000"/>
              </a:lnSpc>
            </a:pPr>
            <a:r>
              <a:rPr lang="en-US" sz="1700" dirty="0" smtClean="0">
                <a:latin typeface="Arial Narrow"/>
                <a:cs typeface="Arial Narrow"/>
              </a:rPr>
              <a:t>of </a:t>
            </a:r>
            <a:r>
              <a:rPr lang="en-US" sz="1700" dirty="0">
                <a:cs typeface="Arial Narrow"/>
              </a:rPr>
              <a:t>hydrocarbons (C</a:t>
            </a:r>
            <a:r>
              <a:rPr lang="en-US" sz="1700" baseline="-25000" dirty="0">
                <a:cs typeface="Arial Narrow"/>
              </a:rPr>
              <a:t>n</a:t>
            </a:r>
            <a:r>
              <a:rPr lang="en-US" sz="1700" dirty="0">
                <a:cs typeface="Arial Narrow"/>
              </a:rPr>
              <a:t>H</a:t>
            </a:r>
            <a:r>
              <a:rPr lang="en-US" sz="1700" baseline="-25000" dirty="0">
                <a:cs typeface="Arial Narrow"/>
              </a:rPr>
              <a:t>2n+2</a:t>
            </a:r>
            <a:r>
              <a:rPr lang="en-US" sz="1700" dirty="0">
                <a:cs typeface="Arial Narrow"/>
              </a:rPr>
              <a:t>) </a:t>
            </a:r>
            <a:r>
              <a:rPr lang="en-US" sz="1700" dirty="0" smtClean="0">
                <a:latin typeface="Arial Narrow"/>
                <a:cs typeface="Arial Narrow"/>
              </a:rPr>
              <a:t>and CO</a:t>
            </a:r>
            <a:r>
              <a:rPr lang="en-US" sz="1700" baseline="-25000" dirty="0" smtClean="0">
                <a:latin typeface="Arial Narrow"/>
                <a:cs typeface="Arial Narrow"/>
              </a:rPr>
              <a:t>2</a:t>
            </a:r>
          </a:p>
        </p:txBody>
      </p:sp>
      <p:cxnSp>
        <p:nvCxnSpPr>
          <p:cNvPr id="14" name="Straight Arrow Connector 13"/>
          <p:cNvCxnSpPr/>
          <p:nvPr/>
        </p:nvCxnSpPr>
        <p:spPr bwMode="auto">
          <a:xfrm>
            <a:off x="6876256" y="2812294"/>
            <a:ext cx="0" cy="64807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4896036" y="3693771"/>
            <a:ext cx="3960440" cy="5522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700" dirty="0" smtClean="0">
                <a:latin typeface="Arial Narrow"/>
                <a:cs typeface="Arial Narrow"/>
              </a:rPr>
              <a:t>TCD does not distinguish between hydrocarbons (C</a:t>
            </a:r>
            <a:r>
              <a:rPr lang="en-US" sz="1700" baseline="-25000" dirty="0" smtClean="0">
                <a:latin typeface="Arial Narrow"/>
                <a:cs typeface="Arial Narrow"/>
              </a:rPr>
              <a:t>n</a:t>
            </a:r>
            <a:r>
              <a:rPr lang="en-US" sz="1700" dirty="0" smtClean="0">
                <a:latin typeface="Arial Narrow"/>
                <a:cs typeface="Arial Narrow"/>
              </a:rPr>
              <a:t>H</a:t>
            </a:r>
            <a:r>
              <a:rPr lang="en-US" sz="1700" baseline="-25000" dirty="0" smtClean="0">
                <a:latin typeface="Arial Narrow"/>
                <a:cs typeface="Arial Narrow"/>
              </a:rPr>
              <a:t>2n+2</a:t>
            </a:r>
            <a:r>
              <a:rPr lang="en-US" sz="1700" dirty="0" smtClean="0">
                <a:latin typeface="Arial Narrow"/>
                <a:cs typeface="Arial Narrow"/>
              </a:rPr>
              <a:t>) and CO</a:t>
            </a:r>
            <a:r>
              <a:rPr lang="en-US" sz="1700" baseline="-25000" dirty="0" smtClean="0">
                <a:latin typeface="Arial Narrow"/>
                <a:cs typeface="Arial Narrow"/>
              </a:rPr>
              <a:t>2</a:t>
            </a:r>
            <a:r>
              <a:rPr lang="en-US" sz="1700" dirty="0" smtClean="0">
                <a:latin typeface="Arial Narrow"/>
                <a:cs typeface="Arial Narrow"/>
              </a:rPr>
              <a:t> </a:t>
            </a:r>
            <a:endParaRPr lang="en-US" sz="1700" dirty="0">
              <a:latin typeface="Arial Narrow"/>
              <a:cs typeface="Arial Narrow"/>
            </a:endParaRPr>
          </a:p>
        </p:txBody>
      </p:sp>
      <p:cxnSp>
        <p:nvCxnSpPr>
          <p:cNvPr id="16" name="Straight Arrow Connector 15"/>
          <p:cNvCxnSpPr/>
          <p:nvPr/>
        </p:nvCxnSpPr>
        <p:spPr bwMode="auto">
          <a:xfrm flipH="1">
            <a:off x="6871652" y="4396470"/>
            <a:ext cx="4604" cy="36193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2020551"/>
              </p:ext>
            </p:extLst>
          </p:nvPr>
        </p:nvGraphicFramePr>
        <p:xfrm>
          <a:off x="3924300" y="1731901"/>
          <a:ext cx="5761038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" name="ChemSketch" r:id="rId4" imgW="4075200" imgH="682920" progId="ACD.ChemSketch.20">
                  <p:embed/>
                </p:oleObj>
              </mc:Choice>
              <mc:Fallback>
                <p:oleObj name="ChemSketch" r:id="rId4" imgW="4075200" imgH="682920" progId="ACD.ChemSketch.2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1731901"/>
                        <a:ext cx="5761038" cy="96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71500" y="5805264"/>
            <a:ext cx="8784976" cy="707886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701675" lvl="2" indent="-520700">
              <a:lnSpc>
                <a:spcPts val="2400"/>
              </a:lnSpc>
              <a:buSzPct val="100000"/>
              <a:buFont typeface="Symbol" panose="05050102010706020507" pitchFamily="18" charset="2"/>
              <a:buChar char="®"/>
            </a:pPr>
            <a:r>
              <a:rPr lang="en-US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Final approach: </a:t>
            </a:r>
            <a:r>
              <a:rPr lang="en-US" kern="0" dirty="0" err="1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Splitless</a:t>
            </a:r>
            <a:r>
              <a:rPr lang="en-US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injection with direct </a:t>
            </a:r>
            <a:r>
              <a:rPr lang="en-US" kern="0" baseline="300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r>
              <a:rPr lang="en-US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 addition through a second injection loop (“</a:t>
            </a:r>
            <a:r>
              <a:rPr lang="en-US" kern="0" dirty="0" smtClean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carrier” &amp; </a:t>
            </a:r>
            <a:r>
              <a:rPr lang="en-US" kern="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“internal standard”) </a:t>
            </a:r>
            <a:endParaRPr lang="en-US" kern="0" dirty="0">
              <a:solidFill>
                <a:srgbClr val="0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22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34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827087" y="908720"/>
            <a:ext cx="8065393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92100" indent="-2921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1277938" indent="-28575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685925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2093913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501900" indent="-228600" defTabSz="762000"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9591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34163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8735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4330700" indent="-228600" defTabSz="7620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  <a:tab pos="3857625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marL="0" inden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r>
              <a:rPr lang="en-US" altLang="de-DE" sz="2000" b="1" i="1" dirty="0">
                <a:solidFill>
                  <a:prstClr val="black"/>
                </a:solidFill>
                <a:latin typeface="Arial Narrow"/>
              </a:rPr>
              <a:t>Gas sample handling, separation and detection</a:t>
            </a:r>
          </a:p>
          <a:p>
            <a:pPr marL="342900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>
                <a:solidFill>
                  <a:prstClr val="black"/>
                </a:solidFill>
                <a:latin typeface="Arial Narrow"/>
              </a:rPr>
              <a:t>Installation and optimization of GC/MS </a:t>
            </a:r>
            <a:r>
              <a:rPr lang="en-US" altLang="de-DE" sz="2000" dirty="0" smtClean="0">
                <a:solidFill>
                  <a:prstClr val="black"/>
                </a:solidFill>
                <a:latin typeface="Arial Narrow"/>
              </a:rPr>
              <a:t>and oxidation reactor</a:t>
            </a:r>
            <a:r>
              <a:rPr lang="en-US" altLang="de-DE" sz="2000" dirty="0">
                <a:solidFill>
                  <a:prstClr val="black"/>
                </a:solidFill>
                <a:latin typeface="Arial Narrow"/>
              </a:rPr>
              <a:t>	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dirty="0" smtClean="0">
              <a:solidFill>
                <a:prstClr val="black"/>
              </a:solidFill>
              <a:latin typeface="Arial Narrow"/>
            </a:endParaRPr>
          </a:p>
          <a:p>
            <a:pPr marL="342900" indent="-342900" eaLnBrk="0" fontAlgn="base" hangingPunc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</a:rPr>
              <a:t>Capacity tests of column, TCD and oxidation oven	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</a:t>
            </a:r>
            <a:endParaRPr lang="en-US" altLang="de-DE" sz="2000" dirty="0" smtClean="0">
              <a:solidFill>
                <a:prstClr val="black"/>
              </a:solidFill>
              <a:latin typeface="Arial Narrow"/>
            </a:endParaRPr>
          </a:p>
          <a:p>
            <a:pPr marL="342900" indent="-342900" eaLnBrk="0" fontAlgn="base" hangingPunc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</a:rPr>
              <a:t>Separation of methane and CO</a:t>
            </a:r>
            <a:r>
              <a:rPr lang="en-US" altLang="de-DE" sz="2000" baseline="-25000" dirty="0" smtClean="0">
                <a:solidFill>
                  <a:prstClr val="black"/>
                </a:solidFill>
                <a:latin typeface="Arial Narrow"/>
              </a:rPr>
              <a:t>2 </a:t>
            </a:r>
            <a:r>
              <a:rPr lang="en-US" altLang="de-DE" sz="2000" dirty="0" smtClean="0">
                <a:solidFill>
                  <a:prstClr val="black"/>
                </a:solidFill>
                <a:latin typeface="Arial Narrow"/>
              </a:rPr>
              <a:t>with second separation column</a:t>
            </a:r>
            <a:r>
              <a:rPr lang="en-US" altLang="de-DE" sz="2000" dirty="0">
                <a:solidFill>
                  <a:prstClr val="black"/>
                </a:solidFill>
                <a:latin typeface="Arial Narrow"/>
              </a:rPr>
              <a:t>	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</a:p>
          <a:p>
            <a:pPr marL="0" indent="0" eaLnBrk="0" fontAlgn="base" hangingPunc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endParaRPr lang="en-US" altLang="de-DE" sz="1000" b="1" dirty="0" smtClean="0">
              <a:solidFill>
                <a:srgbClr val="9BBB59">
                  <a:lumMod val="75000"/>
                </a:srgbClr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0" indent="0" eaLnBrk="0" fontAlgn="base" hangingPunc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r>
              <a:rPr lang="en-US" altLang="de-DE" sz="2000" b="1" i="1" dirty="0" smtClean="0">
                <a:solidFill>
                  <a:srgbClr val="00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Fraction collection system</a:t>
            </a:r>
          </a:p>
          <a:p>
            <a:pPr marL="342900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Definition of the requirements (e.g. number and sizes of the collection loops)     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endParaRPr lang="en-US" altLang="de-DE" sz="2000" dirty="0" smtClean="0">
              <a:solidFill>
                <a:prstClr val="black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342900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Installation and testing of the system	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</a:t>
            </a:r>
            <a:endParaRPr lang="en-US" altLang="de-DE" sz="2000" dirty="0" smtClean="0">
              <a:solidFill>
                <a:prstClr val="black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1328738" lvl="1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Minor bug fixes in collection software	</a:t>
            </a:r>
            <a:r>
              <a:rPr lang="en-US" altLang="de-DE" sz="2000" dirty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ongoing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</a:t>
            </a:r>
            <a:r>
              <a:rPr lang="en-US" altLang="de-DE" sz="2000" b="1" dirty="0" smtClean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)</a:t>
            </a:r>
          </a:p>
          <a:p>
            <a:pPr marL="342900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solidFill>
                  <a:prstClr val="black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Recovery test with fossil and modern methane 	</a:t>
            </a:r>
            <a:r>
              <a:rPr lang="en-US" altLang="de-DE" sz="2000" dirty="0" smtClean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ongoing 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</a:t>
            </a:r>
            <a:r>
              <a:rPr lang="en-US" altLang="de-DE" sz="2000" b="1" dirty="0">
                <a:solidFill>
                  <a:srgbClr val="9BBB59">
                    <a:lumMod val="75000"/>
                  </a:srgbClr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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)</a:t>
            </a:r>
            <a:endParaRPr lang="en-US" altLang="de-DE" sz="2000" dirty="0" smtClean="0">
              <a:solidFill>
                <a:srgbClr val="FF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342900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Gas samples from the </a:t>
            </a: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corrosion experiment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(samples available)</a:t>
            </a:r>
          </a:p>
          <a:p>
            <a:pPr marL="1328738" lvl="1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Single fractions (</a:t>
            </a:r>
            <a:r>
              <a:rPr lang="en-US" altLang="de-DE" sz="2000" baseline="30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14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C-methane)	</a:t>
            </a:r>
            <a:r>
              <a:rPr lang="en-US" altLang="de-DE" sz="2000" dirty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dirty="0" smtClean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next step</a:t>
            </a:r>
            <a:endParaRPr lang="en-US" altLang="de-DE" sz="2000" dirty="0" smtClean="0"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1328738" lvl="1" indent="-34290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buFont typeface="Arial" panose="020B0604020202020204" pitchFamily="34" charset="0"/>
              <a:buChar char="•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Total carbon-14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(T</a:t>
            </a:r>
            <a:r>
              <a:rPr lang="en-US" altLang="de-DE" sz="2000" baseline="30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14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C</a:t>
            </a:r>
            <a:r>
              <a:rPr lang="en-US" altLang="de-DE" sz="2000" baseline="-25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gas </a:t>
            </a: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)</a:t>
            </a:r>
            <a:r>
              <a:rPr lang="en-US" altLang="de-DE" sz="2000" dirty="0" smtClean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baseline="-25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</a:t>
            </a:r>
            <a:r>
              <a:rPr lang="en-US" altLang="de-DE" sz="2000" dirty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 </a:t>
            </a:r>
            <a:r>
              <a:rPr lang="en-US" altLang="de-DE" sz="2000" dirty="0" smtClean="0">
                <a:solidFill>
                  <a:srgbClr val="FF0000"/>
                </a:solidFill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next step</a:t>
            </a:r>
            <a:endParaRPr lang="en-US" altLang="de-DE" sz="2000" dirty="0">
              <a:solidFill>
                <a:srgbClr val="FF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985838" lvl="1" inden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r>
              <a:rPr lang="en-US" altLang="de-DE" sz="2000" dirty="0" smtClean="0">
                <a:latin typeface="Arial Narrow"/>
                <a:ea typeface="Tahoma" panose="020B0604030504040204" pitchFamily="34" charset="0"/>
                <a:cs typeface="Tahoma" panose="020B0604030504040204" pitchFamily="34" charset="0"/>
                <a:sym typeface="Wingdings" pitchFamily="2" charset="2"/>
              </a:rPr>
              <a:t>	</a:t>
            </a:r>
            <a:endParaRPr lang="en-US" altLang="de-DE" sz="2000" dirty="0">
              <a:solidFill>
                <a:srgbClr val="FF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0" inden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endParaRPr lang="en-US" altLang="de-DE" sz="2000" b="1" i="1" dirty="0">
              <a:solidFill>
                <a:srgbClr val="00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  <a:p>
            <a:pPr marL="0" indent="0" eaLnBrk="0" fontAlgn="base" hangingPunct="0">
              <a:lnSpc>
                <a:spcPts val="2700"/>
              </a:lnSpc>
              <a:spcBef>
                <a:spcPts val="200"/>
              </a:spcBef>
              <a:spcAft>
                <a:spcPts val="200"/>
              </a:spcAft>
              <a:buSzPct val="80000"/>
              <a:tabLst>
                <a:tab pos="715963" algn="l"/>
                <a:tab pos="8074025" algn="r"/>
              </a:tabLst>
              <a:defRPr/>
            </a:pPr>
            <a:endParaRPr lang="en-US" altLang="de-DE" sz="2000" b="1" dirty="0" smtClean="0">
              <a:solidFill>
                <a:srgbClr val="FF0000"/>
              </a:solidFill>
              <a:latin typeface="Arial Narrow"/>
              <a:ea typeface="Tahoma" panose="020B0604030504040204" pitchFamily="34" charset="0"/>
              <a:cs typeface="Tahoma" panose="020B0604030504040204" pitchFamily="34" charset="0"/>
              <a:sym typeface="Wingdings" pitchFamily="2" charset="2"/>
            </a:endParaRPr>
          </a:p>
        </p:txBody>
      </p:sp>
      <p:sp>
        <p:nvSpPr>
          <p:cNvPr id="8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14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0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1" name="Titel 2"/>
          <p:cNvSpPr>
            <a:spLocks/>
          </p:cNvSpPr>
          <p:nvPr/>
        </p:nvSpPr>
        <p:spPr bwMode="auto">
          <a:xfrm>
            <a:off x="1115616" y="215900"/>
            <a:ext cx="601560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de-DE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Summary: </a:t>
            </a: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Gaseous </a:t>
            </a:r>
            <a:r>
              <a:rPr lang="en-US" altLang="de-DE" dirty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species</a:t>
            </a:r>
            <a:r>
              <a:rPr lang="de-DE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 </a:t>
            </a: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18552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2"/>
          <p:cNvSpPr>
            <a:spLocks/>
          </p:cNvSpPr>
          <p:nvPr/>
        </p:nvSpPr>
        <p:spPr bwMode="auto">
          <a:xfrm>
            <a:off x="1115616" y="215900"/>
            <a:ext cx="601560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en-US" altLang="de-DE" dirty="0" smtClean="0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Conclusions</a:t>
            </a:r>
            <a:endParaRPr lang="en-US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  <p:sp>
        <p:nvSpPr>
          <p:cNvPr id="8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9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3436569"/>
            <a:ext cx="2304256" cy="540000"/>
          </a:xfrm>
          <a:prstGeom prst="rect">
            <a:avLst/>
          </a:prstGeom>
          <a:solidFill>
            <a:srgbClr val="FFFF75"/>
          </a:solidFill>
          <a:ln>
            <a:solidFill>
              <a:schemeClr val="tx1"/>
            </a:solidFill>
          </a:ln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300" b="1" dirty="0" smtClean="0">
                <a:latin typeface="Arial Narrow"/>
                <a:cs typeface="Arial Narrow"/>
              </a:rPr>
              <a:t>Activated steel</a:t>
            </a:r>
            <a:endParaRPr lang="en-US" sz="2300" b="1" dirty="0">
              <a:latin typeface="Arial Narrow"/>
              <a:cs typeface="Arial Narrow"/>
            </a:endParaRPr>
          </a:p>
        </p:txBody>
      </p:sp>
      <p:sp>
        <p:nvSpPr>
          <p:cNvPr id="11" name="Right Arrow 10"/>
          <p:cNvSpPr/>
          <p:nvPr/>
        </p:nvSpPr>
        <p:spPr bwMode="auto">
          <a:xfrm>
            <a:off x="3206030" y="3573461"/>
            <a:ext cx="1368152" cy="303174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solidFill>
                  <a:schemeClr val="tx1"/>
                </a:solidFill>
              </a:ln>
              <a:solidFill>
                <a:schemeClr val="bg1">
                  <a:lumMod val="85000"/>
                </a:schemeClr>
              </a:solidFill>
              <a:effectLst/>
              <a:latin typeface="Times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6230" y="3174899"/>
            <a:ext cx="3240360" cy="1100301"/>
          </a:xfrm>
          <a:prstGeom prst="rect">
            <a:avLst/>
          </a:prstGeom>
          <a:solidFill>
            <a:srgbClr val="7DBEEB"/>
          </a:solidFill>
          <a:ln>
            <a:solidFill>
              <a:schemeClr val="tx1"/>
            </a:solidFill>
          </a:ln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300" b="1" dirty="0" smtClean="0">
                <a:latin typeface="Arial Narrow"/>
                <a:cs typeface="Arial Narrow"/>
              </a:rPr>
              <a:t>Dissolved organic </a:t>
            </a:r>
            <a:r>
              <a:rPr lang="en-US" sz="2300" b="1" baseline="30000" dirty="0" smtClean="0">
                <a:latin typeface="Arial Narrow"/>
                <a:cs typeface="Arial Narrow"/>
              </a:rPr>
              <a:t>14</a:t>
            </a:r>
            <a:r>
              <a:rPr lang="en-US" sz="2300" b="1" dirty="0" smtClean="0">
                <a:latin typeface="Arial Narrow"/>
                <a:cs typeface="Arial Narrow"/>
              </a:rPr>
              <a:t>C</a:t>
            </a:r>
          </a:p>
          <a:p>
            <a:pPr marL="342900" indent="-257175">
              <a:lnSpc>
                <a:spcPct val="110000"/>
              </a:lnSpc>
              <a:buFont typeface="Arial Narrow" panose="020B0606020202030204" pitchFamily="34" charset="0"/>
              <a:buChar char="→"/>
            </a:pPr>
            <a:r>
              <a:rPr lang="en-US" sz="2100" dirty="0" smtClean="0">
                <a:latin typeface="Arial Narrow"/>
                <a:cs typeface="Arial Narrow"/>
              </a:rPr>
              <a:t> Speciation determined</a:t>
            </a:r>
          </a:p>
          <a:p>
            <a:pPr marL="342900" indent="-257175">
              <a:lnSpc>
                <a:spcPct val="110000"/>
              </a:lnSpc>
              <a:buFont typeface="Arial Narrow" panose="020B0606020202030204" pitchFamily="34" charset="0"/>
              <a:buChar char="→"/>
            </a:pPr>
            <a:r>
              <a:rPr lang="en-US" sz="2100" dirty="0" smtClean="0">
                <a:latin typeface="Arial Narrow"/>
                <a:cs typeface="Arial Narrow"/>
              </a:rPr>
              <a:t> Main fractions (AA, FA, LA)</a:t>
            </a:r>
            <a:endParaRPr lang="en-US" sz="2100" dirty="0">
              <a:latin typeface="Arial Narrow"/>
              <a:cs typeface="Arial Narrow"/>
            </a:endParaRPr>
          </a:p>
        </p:txBody>
      </p:sp>
      <p:sp>
        <p:nvSpPr>
          <p:cNvPr id="13" name="Right Arrow 12"/>
          <p:cNvSpPr/>
          <p:nvPr/>
        </p:nvSpPr>
        <p:spPr bwMode="auto">
          <a:xfrm rot="19800000">
            <a:off x="1581824" y="2736307"/>
            <a:ext cx="1105364" cy="303174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solidFill>
                  <a:schemeClr val="tx1"/>
                </a:solidFill>
              </a:ln>
              <a:solidFill>
                <a:schemeClr val="bg1">
                  <a:lumMod val="85000"/>
                </a:schemeClr>
              </a:solidFill>
              <a:effectLst/>
              <a:latin typeface="Times" charset="0"/>
            </a:endParaRPr>
          </a:p>
        </p:txBody>
      </p:sp>
      <p:sp>
        <p:nvSpPr>
          <p:cNvPr id="14" name="Right Arrow 13"/>
          <p:cNvSpPr/>
          <p:nvPr/>
        </p:nvSpPr>
        <p:spPr bwMode="auto">
          <a:xfrm rot="1800000" flipV="1">
            <a:off x="1592809" y="4405113"/>
            <a:ext cx="1105364" cy="303174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solidFill>
                  <a:schemeClr val="tx1"/>
                </a:solidFill>
              </a:ln>
              <a:solidFill>
                <a:schemeClr val="bg1">
                  <a:lumMod val="85000"/>
                </a:schemeClr>
              </a:solidFill>
              <a:effectLst/>
              <a:latin typeface="Times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17655" y="1484784"/>
            <a:ext cx="3240360" cy="1100301"/>
          </a:xfrm>
          <a:prstGeom prst="rect">
            <a:avLst/>
          </a:prstGeom>
          <a:solidFill>
            <a:srgbClr val="A4D76B"/>
          </a:solidFill>
          <a:ln>
            <a:solidFill>
              <a:schemeClr val="tx1"/>
            </a:solidFill>
          </a:ln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300" b="1" dirty="0" smtClean="0">
                <a:latin typeface="Arial Narrow"/>
                <a:cs typeface="Arial Narrow"/>
              </a:rPr>
              <a:t>Gaseous </a:t>
            </a:r>
            <a:r>
              <a:rPr lang="en-US" sz="2300" b="1" baseline="30000" dirty="0" smtClean="0">
                <a:latin typeface="Arial Narrow"/>
                <a:cs typeface="Arial Narrow"/>
              </a:rPr>
              <a:t>14</a:t>
            </a:r>
            <a:r>
              <a:rPr lang="en-US" sz="2300" b="1" dirty="0" smtClean="0">
                <a:latin typeface="Arial Narrow"/>
                <a:cs typeface="Arial Narrow"/>
              </a:rPr>
              <a:t>C</a:t>
            </a:r>
          </a:p>
          <a:p>
            <a:pPr marL="342900" indent="-257175">
              <a:lnSpc>
                <a:spcPct val="110000"/>
              </a:lnSpc>
              <a:buFont typeface="Arial Narrow" panose="020B0606020202030204" pitchFamily="34" charset="0"/>
              <a:buChar char="→"/>
            </a:pPr>
            <a:r>
              <a:rPr lang="en-US" sz="2100" dirty="0">
                <a:cs typeface="Arial Narrow"/>
              </a:rPr>
              <a:t> Method developed </a:t>
            </a:r>
            <a:endParaRPr lang="en-US" sz="2100" dirty="0" smtClean="0">
              <a:cs typeface="Arial Narrow"/>
            </a:endParaRPr>
          </a:p>
          <a:p>
            <a:pPr marL="342900" indent="-257175">
              <a:lnSpc>
                <a:spcPct val="110000"/>
              </a:lnSpc>
              <a:buFont typeface="Arial Narrow" panose="020B0606020202030204" pitchFamily="34" charset="0"/>
              <a:buChar char="→"/>
            </a:pPr>
            <a:r>
              <a:rPr lang="en-US" sz="2100" dirty="0">
                <a:cs typeface="Arial Narrow"/>
              </a:rPr>
              <a:t> </a:t>
            </a:r>
            <a:r>
              <a:rPr lang="en-US" sz="2100" dirty="0" smtClean="0">
                <a:cs typeface="Arial Narrow"/>
              </a:rPr>
              <a:t>Speciation </a:t>
            </a:r>
            <a:r>
              <a:rPr lang="en-US" sz="2100" dirty="0" smtClean="0">
                <a:latin typeface="Arial Narrow"/>
                <a:cs typeface="Arial Narrow"/>
              </a:rPr>
              <a:t>???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17655" y="4848979"/>
            <a:ext cx="3240360" cy="11003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300" b="1" dirty="0" smtClean="0">
                <a:latin typeface="Arial Narrow"/>
                <a:cs typeface="Arial Narrow"/>
              </a:rPr>
              <a:t>Inorganic </a:t>
            </a:r>
            <a:r>
              <a:rPr lang="en-US" sz="2300" b="1" baseline="30000" dirty="0" smtClean="0">
                <a:latin typeface="Arial Narrow"/>
                <a:cs typeface="Arial Narrow"/>
              </a:rPr>
              <a:t>14</a:t>
            </a:r>
            <a:r>
              <a:rPr lang="en-US" sz="2300" b="1" dirty="0" smtClean="0">
                <a:latin typeface="Arial Narrow"/>
                <a:cs typeface="Arial Narrow"/>
              </a:rPr>
              <a:t>C</a:t>
            </a:r>
          </a:p>
          <a:p>
            <a:pPr marL="342900" indent="-257175">
              <a:lnSpc>
                <a:spcPct val="110000"/>
              </a:lnSpc>
              <a:buFont typeface="Arial Narrow" panose="020B0606020202030204" pitchFamily="34" charset="0"/>
              <a:buChar char="→"/>
            </a:pPr>
            <a:r>
              <a:rPr lang="en-US" sz="2100" dirty="0">
                <a:cs typeface="Arial Narrow"/>
              </a:rPr>
              <a:t> Method developed </a:t>
            </a:r>
            <a:endParaRPr lang="en-US" sz="2100" dirty="0" smtClean="0">
              <a:cs typeface="Arial Narrow"/>
            </a:endParaRPr>
          </a:p>
          <a:p>
            <a:pPr marL="342900" indent="-257175">
              <a:lnSpc>
                <a:spcPct val="110000"/>
              </a:lnSpc>
              <a:buFont typeface="Arial Narrow" panose="020B0606020202030204" pitchFamily="34" charset="0"/>
              <a:buChar char="→"/>
            </a:pPr>
            <a:r>
              <a:rPr lang="en-US" sz="2100" dirty="0">
                <a:latin typeface="Arial Narrow"/>
                <a:cs typeface="Arial Narrow"/>
              </a:rPr>
              <a:t> </a:t>
            </a:r>
            <a:r>
              <a:rPr lang="en-US" sz="2100" dirty="0" smtClean="0">
                <a:latin typeface="Arial Narrow"/>
                <a:cs typeface="Arial Narrow"/>
              </a:rPr>
              <a:t>First measurements</a:t>
            </a:r>
            <a:endParaRPr lang="en-US" sz="2100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7616274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827088" y="972592"/>
            <a:ext cx="8210550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480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ct val="80000"/>
            </a:pPr>
            <a:r>
              <a:rPr lang="de-CH" altLang="de-DE" sz="2200" dirty="0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Scientific </a:t>
            </a:r>
            <a:r>
              <a:rPr lang="de-CH" altLang="de-DE" sz="2200" dirty="0" err="1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de-CH" altLang="de-DE" sz="2200" dirty="0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2200" dirty="0" err="1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technical</a:t>
            </a:r>
            <a:r>
              <a:rPr lang="de-CH" altLang="de-DE" sz="2200" dirty="0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2200" dirty="0" err="1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support</a:t>
            </a:r>
            <a:endParaRPr lang="de-CH" altLang="de-DE" sz="2200" dirty="0">
              <a:solidFill>
                <a:srgbClr val="003B6E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  <a:tabLst/>
            </a:pP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Paul 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Scherrer 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Institut: </a:t>
            </a:r>
            <a:b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Dr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. J. Tits, D. Kunz, R. </a:t>
            </a:r>
            <a:r>
              <a:rPr lang="de-CH" altLang="de-DE" sz="1800" dirty="0" err="1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Brütsch</a:t>
            </a:r>
            <a:endParaRPr lang="de-CH" altLang="de-DE" sz="18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</a:pP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University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Bern (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Switzerland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b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PD 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Dr. S.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Szidat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Dr. G. 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Salazar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</a:pPr>
            <a:r>
              <a:rPr lang="de-CH" altLang="de-DE" sz="1800" dirty="0" err="1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Brechbühler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AG, Schlieren (</a:t>
            </a:r>
            <a:r>
              <a:rPr lang="de-CH" altLang="de-DE" sz="1800" dirty="0" err="1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Switzerland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b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de-CH" altLang="de-DE" sz="1800" dirty="0" err="1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de-CH" altLang="de-DE" sz="1800" dirty="0" err="1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Mottay</a:t>
            </a: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, P. Pichler, B. Oberlin	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</a:pPr>
            <a:endParaRPr lang="de-CH" altLang="de-DE" sz="18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ct val="80000"/>
            </a:pPr>
            <a:r>
              <a:rPr lang="de-CH" altLang="de-DE" sz="2200" dirty="0" smtClean="0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Financial </a:t>
            </a:r>
            <a:r>
              <a:rPr lang="de-CH" altLang="de-DE" sz="2200" dirty="0" err="1">
                <a:solidFill>
                  <a:srgbClr val="003B6E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support</a:t>
            </a:r>
            <a:endParaRPr lang="de-CH" altLang="de-DE" sz="2200" dirty="0">
              <a:solidFill>
                <a:srgbClr val="003B6E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</a:pPr>
            <a:r>
              <a:rPr lang="de-CH" altLang="de-DE" sz="1800" dirty="0" err="1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swissnuclear</a:t>
            </a:r>
            <a:endParaRPr lang="de-CH" altLang="de-DE" sz="18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</a:pPr>
            <a:r>
              <a:rPr lang="de-CH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National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Cooperative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Disposal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Radioactive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Waste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Nagra</a:t>
            </a:r>
            <a:r>
              <a:rPr lang="de-CH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), </a:t>
            </a:r>
            <a:r>
              <a:rPr lang="de-CH" altLang="de-DE" sz="1800" dirty="0" err="1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Switzerland</a:t>
            </a:r>
            <a:endParaRPr lang="de-CH" altLang="de-DE" sz="18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80000"/>
              <a:buFont typeface="Symbol" panose="05050102010706020507" pitchFamily="18" charset="2"/>
              <a:buChar char="-"/>
            </a:pPr>
            <a:r>
              <a:rPr lang="en-US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en-US" altLang="de-DE" sz="1800" baseline="300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de-DE" sz="1800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EU Framework project "CAST" (Carbon Source </a:t>
            </a:r>
            <a:r>
              <a:rPr lang="en-US" altLang="de-DE" sz="1800" dirty="0" smtClean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Term)</a:t>
            </a:r>
            <a:endParaRPr lang="en-US" altLang="de-DE" sz="18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el 2"/>
          <p:cNvSpPr>
            <a:spLocks/>
          </p:cNvSpPr>
          <p:nvPr/>
        </p:nvSpPr>
        <p:spPr bwMode="auto">
          <a:xfrm>
            <a:off x="179512" y="1772816"/>
            <a:ext cx="2376264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>
              <a:defRPr/>
            </a:pPr>
            <a:endParaRPr lang="de-DE" altLang="de-DE" sz="20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itel 2"/>
          <p:cNvSpPr>
            <a:spLocks/>
          </p:cNvSpPr>
          <p:nvPr/>
        </p:nvSpPr>
        <p:spPr bwMode="auto">
          <a:xfrm>
            <a:off x="1187624" y="215900"/>
            <a:ext cx="59436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pPr algn="ctr">
              <a:defRPr/>
            </a:pPr>
            <a:r>
              <a:rPr lang="de-DE" altLang="de-DE" dirty="0" err="1">
                <a:solidFill>
                  <a:srgbClr val="808080">
                    <a:lumMod val="50000"/>
                  </a:srgbClr>
                </a:solidFill>
                <a:latin typeface="Arial Narrow"/>
                <a:sym typeface="Symbol" pitchFamily="18" charset="2"/>
              </a:rPr>
              <a:t>Acknowledgements</a:t>
            </a: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  <a:sym typeface="Symbol" pitchFamily="18" charset="2"/>
            </a:endParaRPr>
          </a:p>
          <a:p>
            <a:pPr>
              <a:defRPr/>
            </a:pPr>
            <a:endParaRPr lang="de-DE" altLang="de-DE" dirty="0">
              <a:solidFill>
                <a:srgbClr val="808080">
                  <a:lumMod val="50000"/>
                </a:srgbClr>
              </a:solidFill>
              <a:latin typeface="Arial Narrow"/>
            </a:endParaRPr>
          </a:p>
        </p:txBody>
      </p:sp>
      <p:sp>
        <p:nvSpPr>
          <p:cNvPr id="8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11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33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hteck 1"/>
          <p:cNvSpPr>
            <a:spLocks noChangeArrowheads="1"/>
          </p:cNvSpPr>
          <p:nvPr/>
        </p:nvSpPr>
        <p:spPr bwMode="auto">
          <a:xfrm>
            <a:off x="0" y="762000"/>
            <a:ext cx="9144000" cy="1263650"/>
          </a:xfrm>
          <a:prstGeom prst="rect">
            <a:avLst/>
          </a:prstGeom>
          <a:solidFill>
            <a:schemeClr val="bg1">
              <a:alpha val="7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4000" tIns="144000" bIns="1440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endParaRPr lang="de-CH" altLang="de-DE" sz="3200" b="1">
              <a:solidFill>
                <a:srgbClr val="606060"/>
              </a:solidFill>
              <a:latin typeface="Tahoma" pitchFamily="34" charset="0"/>
              <a:ea typeface="ＭＳ Ｐゴシック" pitchFamily="34" charset="-128"/>
            </a:endParaRPr>
          </a:p>
          <a:p>
            <a:pPr algn="ctr"/>
            <a:r>
              <a:rPr lang="de-CH" altLang="de-DE" sz="3200">
                <a:latin typeface="Comic Sans MS" pitchFamily="66" charset="0"/>
                <a:ea typeface="ＭＳ Ｐゴシック" pitchFamily="34" charset="-128"/>
              </a:rPr>
              <a:t>Thank you for your attention!</a:t>
            </a:r>
            <a:endParaRPr lang="de-DE" altLang="de-DE" sz="3200"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06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44792"/>
            <a:ext cx="7345363" cy="550333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n-US" sz="2200" b="0" dirty="0" smtClean="0">
                <a:latin typeface="Arial Narrow" panose="020B0606020202030204" pitchFamily="34" charset="0"/>
              </a:rPr>
              <a:t>LARA: Laboratory </a:t>
            </a:r>
            <a:r>
              <a:rPr lang="en-US" sz="2200" b="0" dirty="0">
                <a:latin typeface="Arial Narrow" panose="020B0606020202030204" pitchFamily="34" charset="0"/>
              </a:rPr>
              <a:t>for the </a:t>
            </a:r>
            <a:r>
              <a:rPr lang="en-US" sz="2200" b="0" dirty="0" smtClean="0">
                <a:latin typeface="Arial Narrow" panose="020B0606020202030204" pitchFamily="34" charset="0"/>
              </a:rPr>
              <a:t>Analysis of </a:t>
            </a:r>
            <a:r>
              <a:rPr lang="en-US" sz="2200" b="0" baseline="30000" dirty="0" smtClean="0">
                <a:latin typeface="Arial Narrow" panose="020B0606020202030204" pitchFamily="34" charset="0"/>
              </a:rPr>
              <a:t>14</a:t>
            </a:r>
            <a:r>
              <a:rPr lang="en-US" sz="2200" b="0" dirty="0" smtClean="0">
                <a:latin typeface="Arial Narrow" panose="020B0606020202030204" pitchFamily="34" charset="0"/>
              </a:rPr>
              <a:t>C with </a:t>
            </a:r>
            <a:r>
              <a:rPr lang="en-US" sz="2200" b="0" dirty="0">
                <a:latin typeface="Arial Narrow" panose="020B0606020202030204" pitchFamily="34" charset="0"/>
              </a:rPr>
              <a:t>AMS </a:t>
            </a:r>
            <a:r>
              <a:rPr lang="en-US" sz="2200" b="0" dirty="0" smtClean="0">
                <a:latin typeface="Arial Narrow" panose="020B0606020202030204" pitchFamily="34" charset="0"/>
              </a:rPr>
              <a:t>at University of Bern</a:t>
            </a:r>
          </a:p>
        </p:txBody>
      </p:sp>
      <p:pic>
        <p:nvPicPr>
          <p:cNvPr id="4098" name="Picture 2" descr="about2628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5" t="-3317" r="4095" b="3510"/>
          <a:stretch/>
        </p:blipFill>
        <p:spPr bwMode="auto">
          <a:xfrm>
            <a:off x="1763688" y="1221129"/>
            <a:ext cx="5688632" cy="4102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33392" y="5363924"/>
            <a:ext cx="84870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800" dirty="0" smtClean="0">
                <a:latin typeface="Arial Narrow" panose="020B0606020202030204" pitchFamily="34" charset="0"/>
              </a:rPr>
              <a:t>MICADAS: Mini Carbon Dating System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467544" y="144463"/>
            <a:ext cx="734536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/>
                <a:ea typeface="ヒラギノ角ゴ Pro W3" pitchFamily="-108" charset="-128"/>
                <a:cs typeface="Arial Narrow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606060"/>
                </a:solidFill>
                <a:latin typeface="Arial Narrow" pitchFamily="34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de-DE" b="0" kern="0" dirty="0" smtClean="0">
                <a:solidFill>
                  <a:srgbClr val="505050"/>
                </a:solidFill>
                <a:latin typeface="Arial Narrow" pitchFamily="34" charset="0"/>
                <a:ea typeface="ヒラギノ角ゴ Pro W3" charset="-128"/>
                <a:cs typeface="Arial Narrow" pitchFamily="34" charset="0"/>
              </a:rPr>
              <a:t>Experimental procedure – Carbon-14 analysis</a:t>
            </a:r>
            <a:endParaRPr lang="en-US" altLang="de-DE" kern="0" dirty="0" smtClean="0">
              <a:solidFill>
                <a:srgbClr val="505050"/>
              </a:solidFill>
              <a:latin typeface="Arial Narrow" pitchFamily="34" charset="0"/>
              <a:ea typeface="ヒラギノ角ゴ Pro W3" charset="-128"/>
              <a:cs typeface="Arial Narrow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0450" y="5520134"/>
            <a:ext cx="83263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2 mass spectrometer</a:t>
            </a:r>
          </a:p>
          <a:p>
            <a:pPr marL="285750" indent="-285750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Low energy side (negative ions) + high energy (positive ions) after the accelerator</a:t>
            </a:r>
          </a:p>
          <a:p>
            <a:pPr marL="285750" indent="-285750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2 filter to remove isobars of </a:t>
            </a:r>
            <a:r>
              <a:rPr lang="en-US" sz="1800" kern="0" baseline="3000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14</a:t>
            </a: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 (</a:t>
            </a:r>
            <a:r>
              <a:rPr lang="en-US" sz="1800" kern="0" baseline="3000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12</a:t>
            </a: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CH</a:t>
            </a:r>
            <a:r>
              <a:rPr lang="en-US" sz="1800" kern="0" baseline="-2500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2</a:t>
            </a: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, </a:t>
            </a:r>
            <a:r>
              <a:rPr lang="en-US" sz="1800" kern="0" baseline="3000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14</a:t>
            </a:r>
            <a:r>
              <a:rPr lang="en-US" sz="1800" kern="0" dirty="0" smtClean="0">
                <a:solidFill>
                  <a:srgbClr val="0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N)</a:t>
            </a:r>
            <a:endParaRPr lang="en-US" sz="1800" kern="0" dirty="0">
              <a:solidFill>
                <a:srgbClr val="000000"/>
              </a:solidFill>
              <a:latin typeface="Arial Narrow" panose="020B0606020202030204" pitchFamily="34" charset="0"/>
              <a:sym typeface="Wingdings" panose="05000000000000000000" pitchFamily="2" charset="2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35696" y="4853118"/>
            <a:ext cx="56166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altLang="de-DE" sz="1600" dirty="0">
                <a:solidFill>
                  <a:srgbClr val="FFFFFF"/>
                </a:solidFill>
                <a:latin typeface="Arial Narrow" panose="020B0606020202030204" pitchFamily="34" charset="0"/>
              </a:rPr>
              <a:t>(Laboratory </a:t>
            </a:r>
            <a:r>
              <a:rPr lang="de-CH" altLang="de-DE" sz="1600" dirty="0" err="1">
                <a:solidFill>
                  <a:srgbClr val="FFFFFF"/>
                </a:solidFill>
                <a:latin typeface="Arial Narrow" panose="020B0606020202030204" pitchFamily="34" charset="0"/>
              </a:rPr>
              <a:t>for</a:t>
            </a:r>
            <a:r>
              <a:rPr lang="de-CH" altLang="de-DE" sz="1600" dirty="0">
                <a:solidFill>
                  <a:srgbClr val="FFFFFF"/>
                </a:solidFill>
                <a:latin typeface="Arial Narrow" panose="020B0606020202030204" pitchFamily="34" charset="0"/>
              </a:rPr>
              <a:t> Environmental </a:t>
            </a:r>
            <a:r>
              <a:rPr lang="de-CH" altLang="de-DE" sz="1600" dirty="0" err="1">
                <a:solidFill>
                  <a:srgbClr val="FFFFFF"/>
                </a:solidFill>
                <a:latin typeface="Arial Narrow" panose="020B0606020202030204" pitchFamily="34" charset="0"/>
              </a:rPr>
              <a:t>and</a:t>
            </a:r>
            <a:r>
              <a:rPr lang="de-CH" altLang="de-DE" sz="1600" dirty="0">
                <a:solidFill>
                  <a:srgbClr val="FFFFFF"/>
                </a:solidFill>
                <a:latin typeface="Arial Narrow" panose="020B0606020202030204" pitchFamily="34" charset="0"/>
              </a:rPr>
              <a:t> </a:t>
            </a:r>
            <a:r>
              <a:rPr lang="de-CH" altLang="de-DE" sz="1600" dirty="0" err="1">
                <a:solidFill>
                  <a:srgbClr val="FFFFFF"/>
                </a:solidFill>
                <a:latin typeface="Arial Narrow" panose="020B0606020202030204" pitchFamily="34" charset="0"/>
              </a:rPr>
              <a:t>Radiochemistry</a:t>
            </a:r>
            <a:r>
              <a:rPr lang="de-CH" altLang="de-DE" sz="1600" dirty="0">
                <a:solidFill>
                  <a:srgbClr val="FFFFFF"/>
                </a:solidFill>
                <a:latin typeface="Arial Narrow" panose="020B0606020202030204" pitchFamily="34" charset="0"/>
              </a:rPr>
              <a:t>; PD Dr. S. Szidat)</a:t>
            </a:r>
            <a:endParaRPr lang="de-DE" altLang="de-DE" sz="16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Foliennummernplatzhalter 3"/>
          <p:cNvSpPr txBox="1">
            <a:spLocks/>
          </p:cNvSpPr>
          <p:nvPr/>
        </p:nvSpPr>
        <p:spPr>
          <a:xfrm>
            <a:off x="6553200" y="65653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3E4B77F5-9C31-453E-BCF1-E210E6338623}" type="slidenum">
              <a:rPr lang="de-DE" altLang="de-DE" sz="800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de-DE" altLang="de-DE" sz="800" dirty="0">
              <a:solidFill>
                <a:srgbClr val="000000"/>
              </a:solidFill>
            </a:endParaRPr>
          </a:p>
        </p:txBody>
      </p:sp>
      <p:sp>
        <p:nvSpPr>
          <p:cNvPr id="9" name="Fußzeilenplatzhalter 4"/>
          <p:cNvSpPr>
            <a:spLocks/>
          </p:cNvSpPr>
          <p:nvPr/>
        </p:nvSpPr>
        <p:spPr bwMode="auto">
          <a:xfrm>
            <a:off x="179512" y="6669088"/>
            <a:ext cx="892956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1pPr>
            <a:lvl2pPr marL="742950" indent="-28575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2pPr>
            <a:lvl3pPr marL="11430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3pPr>
            <a:lvl4pPr marL="16002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4pPr>
            <a:lvl5pPr marL="2057400" indent="-228600"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562600" algn="l"/>
              </a:tabLst>
              <a:defRPr sz="2400">
                <a:solidFill>
                  <a:schemeClr val="tx1"/>
                </a:solidFill>
                <a:latin typeface="Times" pitchFamily="18" charset="0"/>
                <a:ea typeface="ヒラギノ角ゴ Pro W3" pitchFamily="28" charset="-128"/>
              </a:defRPr>
            </a:lvl9pPr>
          </a:lstStyle>
          <a:p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PSI -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Laboratory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for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Waste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Management </a:t>
            </a:r>
            <a:r>
              <a:rPr lang="de-DE" altLang="de-DE" sz="8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                                                                                                      CAST </a:t>
            </a:r>
            <a:r>
              <a:rPr lang="de-DE" altLang="de-DE" sz="800" dirty="0" smtClean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Symposium 2018				</a:t>
            </a:r>
            <a:endParaRPr lang="de-DE" altLang="de-DE" sz="800" dirty="0">
              <a:solidFill>
                <a:srgbClr val="000000"/>
              </a:solidFill>
            </a:endParaRPr>
          </a:p>
          <a:p>
            <a:endParaRPr lang="de-DE" altLang="de-DE" sz="800" dirty="0">
              <a:solidFill>
                <a:prstClr val="black"/>
              </a:solidFill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40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SI-Powerpoint-Master">
  <a:themeElements>
    <a:clrScheme name="Office-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  <a:txDef>
      <a:spPr>
        <a:noFill/>
      </a:spPr>
      <a:bodyPr wrap="square" lIns="0" tIns="0" rIns="0" bIns="0" rtlCol="0">
        <a:spAutoFit/>
      </a:bodyPr>
      <a:lstStyle>
        <a:defPPr>
          <a:lnSpc>
            <a:spcPct val="110000"/>
          </a:lnSpc>
          <a:defRPr sz="1700" dirty="0" err="1">
            <a:latin typeface="Arial Narrow"/>
            <a:cs typeface="Arial Narrow"/>
          </a:defRPr>
        </a:defPPr>
      </a:lstStyle>
    </a:txDef>
  </a:objectDefaults>
  <a:extraClrSchemeLst>
    <a:extraClrScheme>
      <a:clrScheme name="Office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1384</Words>
  <Application>Microsoft Office PowerPoint</Application>
  <PresentationFormat>On-screen Show (4:3)</PresentationFormat>
  <Paragraphs>436</Paragraphs>
  <Slides>18</Slides>
  <Notes>14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Office Theme</vt:lpstr>
      <vt:lpstr>PSI-Powerpoint-Master</vt:lpstr>
      <vt:lpstr>ChemSketch</vt:lpstr>
      <vt:lpstr>EC CAST Final Symposium:  Analytical techniques and their application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LARA: Laboratory for the Analysis of 14C with AMS at University of Bern</vt:lpstr>
    </vt:vector>
  </TitlesOfParts>
  <Company>NDA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Cvetkovic Benjamin</cp:lastModifiedBy>
  <cp:revision>292</cp:revision>
  <cp:lastPrinted>2016-10-24T14:09:23Z</cp:lastPrinted>
  <dcterms:created xsi:type="dcterms:W3CDTF">2014-02-26T14:21:24Z</dcterms:created>
  <dcterms:modified xsi:type="dcterms:W3CDTF">2018-01-15T07:55:24Z</dcterms:modified>
</cp:coreProperties>
</file>