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4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3187" autoAdjust="0"/>
    <p:restoredTop sz="95465" autoAdjust="0"/>
  </p:normalViewPr>
  <p:slideViewPr>
    <p:cSldViewPr>
      <p:cViewPr varScale="1">
        <p:scale>
          <a:sx n="115" d="100"/>
          <a:sy n="115" d="100"/>
        </p:scale>
        <p:origin x="220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24C6B2-4465-4BD3-8990-A9E9C51BB2DC}" type="datetimeFigureOut">
              <a:rPr lang="de-DE" smtClean="0"/>
              <a:t>12.01.2018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013B4-2D40-48A9-A86C-369B5FFB531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83190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0013B4-2D40-48A9-A86C-369B5FFB5312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92280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‹Nr.›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jpe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11" Type="http://schemas.openxmlformats.org/officeDocument/2006/relationships/image" Target="../media/image15.jpeg"/><Relationship Id="rId5" Type="http://schemas.openxmlformats.org/officeDocument/2006/relationships/image" Target="../media/image7.jpeg"/><Relationship Id="rId10" Type="http://schemas.openxmlformats.org/officeDocument/2006/relationships/image" Target="../media/image14.png"/><Relationship Id="rId4" Type="http://schemas.openxmlformats.org/officeDocument/2006/relationships/image" Target="../media/image6.emf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877272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Michel Herm</a:t>
            </a:r>
          </a:p>
          <a:p>
            <a:pPr algn="ctr"/>
            <a:r>
              <a:rPr lang="en-GB" sz="2800" dirty="0" smtClean="0"/>
              <a:t>Organisation: KIT-INE</a:t>
            </a:r>
          </a:p>
          <a:p>
            <a:pPr algn="ctr"/>
            <a:r>
              <a:rPr lang="en-GB" sz="2800" dirty="0" smtClean="0"/>
              <a:t>Date: 16.01.2018</a:t>
            </a:r>
            <a:endParaRPr lang="en-GB" sz="2800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Formation of </a:t>
            </a:r>
            <a:r>
              <a:rPr lang="en-GB" sz="2400" b="1" baseline="36000" dirty="0" smtClean="0"/>
              <a:t>14</a:t>
            </a:r>
            <a:r>
              <a:rPr lang="en-GB" sz="2400" b="1" dirty="0" smtClean="0"/>
              <a:t>C in nuclear reactors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1684784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Physical formation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in fuel assemblies by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neutron capture reactions.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ternary fission in the fuel.</a:t>
            </a:r>
          </a:p>
          <a:p>
            <a:pPr marL="457200" lvl="1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1800" dirty="0" smtClean="0"/>
              <a:t>during reactor operation.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2" y="1738142"/>
            <a:ext cx="931476" cy="457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feld 8"/>
              <p:cNvSpPr txBox="1"/>
              <p:nvPr/>
            </p:nvSpPr>
            <p:spPr>
              <a:xfrm>
                <a:off x="2873096" y="4367029"/>
                <a:ext cx="4474558" cy="4716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8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17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O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 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Sup>
                        <m:sSup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de-D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Pre>
                                <m:sPrePr>
                                  <m:ctrlP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PrePr>
                                <m:sub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8</m:t>
                                  </m:r>
                                </m:sub>
                                <m:sup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18</m:t>
                                  </m:r>
                                </m:sup>
                                <m:e>
                                  <m:r>
                                    <m:rPr>
                                      <m:nor/>
                                    </m:rPr>
                                    <a:rPr lang="de-DE" sz="240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O</m:t>
                                  </m:r>
                                </m:e>
                              </m:sPre>
                            </m:e>
                          </m:d>
                        </m:e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∗</m:t>
                          </m:r>
                        </m:sup>
                      </m:sSup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+</m:t>
                          </m:r>
                        </m:e>
                      </m:sPre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He</m:t>
                          </m:r>
                        </m:e>
                      </m:sPre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9" name="Textfeld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096" y="4367029"/>
                <a:ext cx="4474558" cy="471668"/>
              </a:xfrm>
              <a:prstGeom prst="rect">
                <a:avLst/>
              </a:prstGeom>
              <a:blipFill>
                <a:blip r:embed="rId5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feld 9"/>
              <p:cNvSpPr txBox="1"/>
              <p:nvPr/>
            </p:nvSpPr>
            <p:spPr>
              <a:xfrm>
                <a:off x="685340" y="4348994"/>
                <a:ext cx="1853841" cy="4689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8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17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O</m:t>
                          </m:r>
                        </m:e>
                      </m:sPre>
                      <m:d>
                        <m:d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m:rPr>
                              <m:sty m:val="p"/>
                            </m:rPr>
                            <a:rPr lang="el-GR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α</m:t>
                          </m:r>
                        </m:e>
                      </m:d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</m:e>
                      </m:sPre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10" name="Textfeld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340" y="4348994"/>
                <a:ext cx="1853841" cy="468975"/>
              </a:xfrm>
              <a:prstGeom prst="rect">
                <a:avLst/>
              </a:prstGeom>
              <a:blipFill>
                <a:blip r:embed="rId6"/>
                <a:stretch>
                  <a:fillRect b="-519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Abgerundetes Rechteck 10"/>
          <p:cNvSpPr/>
          <p:nvPr/>
        </p:nvSpPr>
        <p:spPr>
          <a:xfrm>
            <a:off x="467544" y="3501878"/>
            <a:ext cx="6984776" cy="2160240"/>
          </a:xfrm>
          <a:prstGeom prst="roundRect">
            <a:avLst/>
          </a:prstGeom>
          <a:noFill/>
          <a:ln w="31750" cap="flat" cmpd="sng" algn="ctr">
            <a:solidFill>
              <a:srgbClr val="3F5A9A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685340" y="3733071"/>
            <a:ext cx="6549185" cy="545727"/>
          </a:xfrm>
          <a:prstGeom prst="rect">
            <a:avLst/>
          </a:prstGeom>
          <a:solidFill>
            <a:srgbClr val="FFFFFF">
              <a:lumMod val="8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685339" y="4885199"/>
            <a:ext cx="6549185" cy="545727"/>
          </a:xfrm>
          <a:prstGeom prst="rect">
            <a:avLst/>
          </a:prstGeom>
          <a:solidFill>
            <a:srgbClr val="FFFFFF">
              <a:lumMod val="8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feld 13"/>
              <p:cNvSpPr txBox="1"/>
              <p:nvPr/>
            </p:nvSpPr>
            <p:spPr>
              <a:xfrm>
                <a:off x="2873096" y="3737353"/>
                <a:ext cx="4306756" cy="5457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7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 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Sup>
                        <m:sSup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de-D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Pre>
                                <m:sPrePr>
                                  <m:ctrlP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PrePr>
                                <m:sub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7</m:t>
                                  </m:r>
                                </m:sub>
                                <m:sup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15</m:t>
                                  </m:r>
                                </m:sup>
                                <m:e>
                                  <m:r>
                                    <m:rPr>
                                      <m:nor/>
                                    </m:rPr>
                                    <a:rPr lang="de-DE" sz="240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N</m:t>
                                  </m:r>
                                </m:e>
                              </m:sPre>
                            </m:e>
                          </m:d>
                        </m:e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∗</m:t>
                          </m:r>
                        </m:sup>
                      </m:sSup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+</m:t>
                          </m:r>
                        </m:e>
                      </m:sPre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p</m:t>
                          </m:r>
                        </m:e>
                      </m:sPre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14" name="Textfeld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096" y="3737353"/>
                <a:ext cx="4306756" cy="54572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feld 14"/>
              <p:cNvSpPr txBox="1"/>
              <p:nvPr/>
            </p:nvSpPr>
            <p:spPr>
              <a:xfrm>
                <a:off x="685340" y="3776114"/>
                <a:ext cx="1858650" cy="468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7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</m:e>
                      </m:sPre>
                      <m:d>
                        <m:d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p</m:t>
                          </m:r>
                        </m:e>
                      </m:d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</m:e>
                      </m:sPre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15" name="Textfeld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340" y="3776114"/>
                <a:ext cx="1858650" cy="468205"/>
              </a:xfrm>
              <a:prstGeom prst="rect">
                <a:avLst/>
              </a:prstGeom>
              <a:blipFill>
                <a:blip r:embed="rId8"/>
                <a:stretch>
                  <a:fillRect b="-1298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feld 15"/>
              <p:cNvSpPr txBox="1"/>
              <p:nvPr/>
            </p:nvSpPr>
            <p:spPr>
              <a:xfrm>
                <a:off x="2873096" y="4922645"/>
                <a:ext cx="4085349" cy="4708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13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 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Sup>
                        <m:sSup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de-DE" sz="240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sPre>
                                <m:sPrePr>
                                  <m:ctrlP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sPrePr>
                                <m:sub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de-DE" sz="24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14</m:t>
                                  </m:r>
                                </m:sup>
                                <m:e>
                                  <m:r>
                                    <m:rPr>
                                      <m:nor/>
                                    </m:rPr>
                                    <a:rPr lang="de-DE" sz="240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</a:rPr>
                                    <m:t>C</m:t>
                                  </m:r>
                                </m:e>
                              </m:sPre>
                            </m:e>
                          </m:d>
                        </m:e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∗</m:t>
                          </m:r>
                        </m:sup>
                      </m:sSup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→</m:t>
                      </m:r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+</m:t>
                          </m:r>
                        </m:e>
                      </m:sPre>
                      <m:r>
                        <a:rPr lang="de-DE" sz="2400" i="1" smtClean="0">
                          <a:solidFill>
                            <a:srgbClr val="000000"/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16" name="Textfeld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096" y="4922645"/>
                <a:ext cx="4085349" cy="470835"/>
              </a:xfrm>
              <a:prstGeom prst="rect">
                <a:avLst/>
              </a:prstGeom>
              <a:blipFill>
                <a:blip r:embed="rId9"/>
                <a:stretch>
                  <a:fillRect b="-1039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feld 16"/>
              <p:cNvSpPr txBox="1"/>
              <p:nvPr/>
            </p:nvSpPr>
            <p:spPr>
              <a:xfrm>
                <a:off x="685340" y="4922645"/>
                <a:ext cx="1820435" cy="4708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13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</m:e>
                      </m:sPre>
                      <m:d>
                        <m:d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n</m:t>
                          </m:r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,</m:t>
                          </m:r>
                          <m:r>
                            <a:rPr lang="el-GR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𝛾</m:t>
                          </m:r>
                        </m:e>
                      </m:d>
                      <m:sPre>
                        <m:sPrePr>
                          <m:ctrlP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</m:t>
                          </m:r>
                        </m:sub>
                        <m:sup>
                          <m:r>
                            <a:rPr lang="de-DE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14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de-DE" sz="2400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C</m:t>
                          </m:r>
                        </m:e>
                      </m:sPre>
                    </m:oMath>
                  </m:oMathPara>
                </a14:m>
                <a:endParaRPr lang="de-DE" sz="240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mc:Choice>
        <mc:Fallback xmlns="">
          <p:sp>
            <p:nvSpPr>
              <p:cNvPr id="17" name="Textfeld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340" y="4922645"/>
                <a:ext cx="1820435" cy="470835"/>
              </a:xfrm>
              <a:prstGeom prst="rect">
                <a:avLst/>
              </a:prstGeom>
              <a:blipFill>
                <a:blip r:embed="rId10"/>
                <a:stretch>
                  <a:fillRect b="-1039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feld 17"/>
          <p:cNvSpPr txBox="1"/>
          <p:nvPr/>
        </p:nvSpPr>
        <p:spPr>
          <a:xfrm>
            <a:off x="790803" y="5734997"/>
            <a:ext cx="16209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ternary fission</a:t>
            </a:r>
            <a:br>
              <a:rPr lang="en-US" dirty="0">
                <a:solidFill>
                  <a:srgbClr val="000000"/>
                </a:solidFill>
                <a:latin typeface="Arial" pitchFamily="34" charset="0"/>
              </a:rPr>
            </a:b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in LWR fuel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2945037" y="5734997"/>
            <a:ext cx="3749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1.7×10</a:t>
            </a:r>
            <a:r>
              <a:rPr lang="en-US" baseline="36000" dirty="0">
                <a:solidFill>
                  <a:srgbClr val="000000"/>
                </a:solidFill>
                <a:latin typeface="Arial" pitchFamily="34" charset="0"/>
              </a:rPr>
              <a:t>−6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per thermal </a:t>
            </a:r>
            <a:r>
              <a:rPr lang="en-US" baseline="36000" dirty="0">
                <a:solidFill>
                  <a:srgbClr val="000000"/>
                </a:solidFill>
                <a:latin typeface="Arial" pitchFamily="34" charset="0"/>
              </a:rPr>
              <a:t>235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U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</a:rPr>
              <a:t>fission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Arial" pitchFamily="34" charset="0"/>
              </a:rPr>
            </a:b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1.8×10</a:t>
            </a:r>
            <a:r>
              <a:rPr lang="en-US" baseline="36000" dirty="0">
                <a:solidFill>
                  <a:srgbClr val="000000"/>
                </a:solidFill>
                <a:latin typeface="Arial" pitchFamily="34" charset="0"/>
              </a:rPr>
              <a:t>−6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per thermal </a:t>
            </a:r>
            <a:r>
              <a:rPr lang="en-US" baseline="36000" dirty="0">
                <a:solidFill>
                  <a:srgbClr val="000000"/>
                </a:solidFill>
                <a:latin typeface="Arial" pitchFamily="34" charset="0"/>
              </a:rPr>
              <a:t>239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Pu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</a:rPr>
              <a:t>fission</a:t>
            </a:r>
            <a:endParaRPr lang="en-US" dirty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Formation of </a:t>
            </a:r>
            <a:r>
              <a:rPr lang="en-GB" sz="2400" b="1" baseline="36000" dirty="0"/>
              <a:t>14</a:t>
            </a:r>
            <a:r>
              <a:rPr lang="en-GB" sz="2400" b="1" dirty="0"/>
              <a:t>C in nuclear reactors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N and C are present as impurities in steel but also in Zircaloy cladding and nuclear fuel.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aseline="36000" dirty="0" smtClean="0"/>
              <a:t>17</a:t>
            </a:r>
            <a:r>
              <a:rPr lang="en-GB" sz="1800" dirty="0" smtClean="0"/>
              <a:t>O </a:t>
            </a:r>
            <a:r>
              <a:rPr lang="en-GB" sz="1800" dirty="0"/>
              <a:t>is a stable low-abundance, naturally occurring </a:t>
            </a:r>
            <a:r>
              <a:rPr lang="en-GB" sz="1800" dirty="0" smtClean="0"/>
              <a:t>isotope (e.g. water coolant, corrosion layers).</a:t>
            </a:r>
            <a:endParaRPr lang="en-GB" sz="1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>
                <a:solidFill>
                  <a:srgbClr val="C00000"/>
                </a:solidFill>
                <a:sym typeface="Symbol"/>
              </a:rPr>
              <a:t>Great uncertainty of nitrogen content in stainless steel (≤ 0.11 wt.% according to DIN EN 10088-3)</a:t>
            </a:r>
            <a:r>
              <a:rPr lang="en-US" sz="1800" dirty="0">
                <a:sym typeface="Symbol"/>
              </a:rPr>
              <a:t>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4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baseline="36000" dirty="0" smtClean="0"/>
              <a:t>14</a:t>
            </a:r>
            <a:r>
              <a:rPr lang="en-GB" sz="2400" b="1" dirty="0" smtClean="0"/>
              <a:t>C inventory calculations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487046"/>
              </p:ext>
            </p:extLst>
          </p:nvPr>
        </p:nvGraphicFramePr>
        <p:xfrm>
          <a:off x="305780" y="1556792"/>
          <a:ext cx="8532440" cy="478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608359894"/>
                    </a:ext>
                  </a:extLst>
                </a:gridCol>
                <a:gridCol w="2123728">
                  <a:extLst>
                    <a:ext uri="{9D8B030D-6E8A-4147-A177-3AD203B41FA5}">
                      <a16:colId xmlns:a16="http://schemas.microsoft.com/office/drawing/2014/main" val="9607962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72323552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40317752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>
                    <a:solidFill>
                      <a:srgbClr val="4F81BD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baseline="0" noProof="0" dirty="0" smtClean="0"/>
                        <a:t>Study performed by KIT within CAST</a:t>
                      </a:r>
                      <a:br>
                        <a:rPr lang="en-US" baseline="0" noProof="0" dirty="0" smtClean="0"/>
                      </a:br>
                      <a:r>
                        <a:rPr lang="en-US" baseline="0" noProof="0" dirty="0" smtClean="0"/>
                        <a:t>(stainless steel plenum spring)</a:t>
                      </a:r>
                      <a:endParaRPr lang="en-US" noProof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Schumann et al. 2014</a:t>
                      </a:r>
                    </a:p>
                    <a:p>
                      <a:r>
                        <a:rPr lang="en-US" noProof="0" dirty="0" smtClean="0"/>
                        <a:t>(guide tube nut)</a:t>
                      </a:r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07135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Model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MCNP model of fuel assembly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SCALE/TRITON model of fuel assembly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MCNP reactor model of Gösgen PWR</a:t>
                      </a:r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949640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Activation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CINDER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ORIGEN-S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GRS-AKTIV2</a:t>
                      </a:r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1922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6349358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 impurity [wt.%]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0.008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0.008</a:t>
                      </a:r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0.0112 ±</a:t>
                      </a:r>
                      <a:r>
                        <a:rPr lang="en-US" baseline="0" noProof="0" dirty="0" smtClean="0"/>
                        <a:t> 0.0031</a:t>
                      </a:r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46604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3530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Experimental </a:t>
                      </a:r>
                      <a:r>
                        <a:rPr lang="en-US" sz="1800" b="1" kern="1200" baseline="360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 inventory [Bq/g]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2.7(±0.3)×10</a:t>
                      </a:r>
                      <a:r>
                        <a:rPr lang="en-US" baseline="36000" noProof="0" dirty="0" smtClean="0"/>
                        <a:t>5</a:t>
                      </a:r>
                      <a:endParaRPr lang="en-US" baseline="36000" noProof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17.8(±2)×10</a:t>
                      </a:r>
                      <a:r>
                        <a:rPr lang="en-US" baseline="36000" noProof="0" dirty="0" smtClean="0"/>
                        <a:t>3</a:t>
                      </a:r>
                      <a:endParaRPr lang="en-US" baseline="360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7775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Calculated </a:t>
                      </a:r>
                      <a:r>
                        <a:rPr lang="en-US" sz="1800" b="1" kern="1200" baseline="360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 inventory [Bq/g]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8.5×10</a:t>
                      </a:r>
                      <a:r>
                        <a:rPr lang="en-US" baseline="36000" noProof="0" dirty="0" smtClean="0"/>
                        <a:t>4</a:t>
                      </a:r>
                      <a:endParaRPr lang="en-US" baseline="36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9.5×10</a:t>
                      </a:r>
                      <a:r>
                        <a:rPr lang="en-US" baseline="36000" noProof="0" dirty="0" smtClean="0"/>
                        <a:t>4</a:t>
                      </a:r>
                      <a:endParaRPr lang="en-US" baseline="36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/>
                        <a:t>4.5×10</a:t>
                      </a:r>
                      <a:r>
                        <a:rPr lang="en-US" baseline="36000" noProof="0" dirty="0" smtClean="0"/>
                        <a:t>3</a:t>
                      </a:r>
                      <a:endParaRPr lang="en-US" baseline="360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75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9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kern="1200" noProof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Ratio E/C</a:t>
                      </a:r>
                      <a:endParaRPr lang="en-US" sz="1800" b="1" kern="1200" noProof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~3.2</a:t>
                      </a:r>
                      <a:endParaRPr lang="en-US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~2.8</a:t>
                      </a:r>
                      <a:endParaRPr lang="en-US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~4</a:t>
                      </a:r>
                      <a:endParaRPr lang="en-US" b="1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854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802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baseline="36000" dirty="0"/>
              <a:t>14</a:t>
            </a:r>
            <a:r>
              <a:rPr lang="en-GB" sz="2400" b="1" dirty="0"/>
              <a:t>C inventory calculations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520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 smtClean="0"/>
              <a:t>Good agreement between MCNP/CINDER and SCALE/TRITON/ORIGEN-S calculations performed by KIT and NAGRA.</a:t>
            </a:r>
            <a:br>
              <a:rPr lang="en-US" sz="1800" dirty="0" smtClean="0"/>
            </a:br>
            <a:r>
              <a:rPr lang="en-US" sz="1800" dirty="0" smtClean="0">
                <a:solidFill>
                  <a:srgbClr val="C00000"/>
                </a:solidFill>
                <a:sym typeface="Symbol"/>
              </a:rPr>
              <a:t> as</a:t>
            </a:r>
            <a:r>
              <a:rPr lang="en-US" sz="1800" dirty="0" smtClean="0">
                <a:solidFill>
                  <a:srgbClr val="C00000"/>
                </a:solidFill>
              </a:rPr>
              <a:t>sumption of 0.008 wt.% N impurity in stainless steel is too low.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 smtClean="0"/>
              <a:t>Schumann et al. 2014 experimentally determined N content in non-irradiated steel sample.</a:t>
            </a:r>
            <a:br>
              <a:rPr lang="en-US" sz="1800" dirty="0" smtClean="0"/>
            </a:br>
            <a:r>
              <a:rPr lang="en-US" sz="1800" dirty="0" smtClean="0">
                <a:solidFill>
                  <a:srgbClr val="C00000"/>
                </a:solidFill>
                <a:sym typeface="Symbol"/>
              </a:rPr>
              <a:t> application of MCNP “reactor model” on activation of small components inside a reactor is limited (local neutron flux). </a:t>
            </a:r>
            <a:endParaRPr lang="en-US" sz="18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18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1800" dirty="0" smtClean="0">
                <a:solidFill>
                  <a:srgbClr val="C00000"/>
                </a:solidFill>
              </a:rPr>
              <a:t>Simulation of </a:t>
            </a:r>
            <a:r>
              <a:rPr lang="en-US" sz="1800" b="1" dirty="0" smtClean="0">
                <a:solidFill>
                  <a:srgbClr val="C00000"/>
                </a:solidFill>
              </a:rPr>
              <a:t>local neutron flux</a:t>
            </a:r>
            <a:r>
              <a:rPr lang="en-US" sz="1800" dirty="0" smtClean="0">
                <a:solidFill>
                  <a:srgbClr val="C00000"/>
                </a:solidFill>
              </a:rPr>
              <a:t> around sample and knowledge of </a:t>
            </a:r>
            <a:r>
              <a:rPr lang="en-US" sz="1800" b="1" dirty="0" smtClean="0">
                <a:solidFill>
                  <a:srgbClr val="C00000"/>
                </a:solidFill>
              </a:rPr>
              <a:t>N content</a:t>
            </a:r>
            <a:r>
              <a:rPr lang="en-US" sz="1800" dirty="0" smtClean="0">
                <a:solidFill>
                  <a:srgbClr val="C00000"/>
                </a:solidFill>
              </a:rPr>
              <a:t> is important for accurate </a:t>
            </a:r>
            <a:r>
              <a:rPr lang="en-US" sz="1800" baseline="36000" dirty="0" smtClean="0">
                <a:solidFill>
                  <a:srgbClr val="C00000"/>
                </a:solidFill>
              </a:rPr>
              <a:t>14</a:t>
            </a:r>
            <a:r>
              <a:rPr lang="en-US" sz="1800" dirty="0" smtClean="0">
                <a:solidFill>
                  <a:srgbClr val="C00000"/>
                </a:solidFill>
              </a:rPr>
              <a:t>C inventory calculations.</a:t>
            </a:r>
            <a:endParaRPr lang="en-US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32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Status </a:t>
            </a:r>
            <a:r>
              <a:rPr lang="en-GB" sz="2400" b="1" dirty="0"/>
              <a:t>of </a:t>
            </a:r>
            <a:r>
              <a:rPr lang="en-GB" sz="2400" b="1" baseline="36000" dirty="0"/>
              <a:t>14</a:t>
            </a:r>
            <a:r>
              <a:rPr lang="en-GB" sz="2400" b="1" dirty="0"/>
              <a:t>C in </a:t>
            </a:r>
            <a:r>
              <a:rPr lang="en-GB" sz="2400" b="1" dirty="0" smtClean="0"/>
              <a:t>steel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72000" cy="4781128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N, C in stainless steel </a:t>
            </a:r>
            <a:r>
              <a:rPr lang="en-GB" sz="1800" b="1" dirty="0"/>
              <a:t>before</a:t>
            </a:r>
            <a:r>
              <a:rPr lang="en-GB" sz="1800" dirty="0"/>
              <a:t> irradiation is potentially present as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interstitial solid solution.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N also present as nitrides of alloying metals.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C also present as metal carbides.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carbonitrides maybe also form.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After </a:t>
            </a:r>
            <a:r>
              <a:rPr lang="en-GB" sz="1800" dirty="0"/>
              <a:t>formation, highly excited, and charged </a:t>
            </a:r>
            <a:r>
              <a:rPr lang="en-GB" sz="1800" baseline="36000" dirty="0"/>
              <a:t>14</a:t>
            </a:r>
            <a:r>
              <a:rPr lang="en-GB" sz="1800" dirty="0"/>
              <a:t>C competes with available reactants to form </a:t>
            </a:r>
            <a:r>
              <a:rPr lang="en-GB" sz="1800" dirty="0" smtClean="0"/>
              <a:t>carbides, </a:t>
            </a:r>
            <a:r>
              <a:rPr lang="en-GB" sz="1800" dirty="0"/>
              <a:t>carbonitrides or </a:t>
            </a:r>
            <a:r>
              <a:rPr lang="en-GB" sz="1800" dirty="0" smtClean="0"/>
              <a:t>oxides (interstitial </a:t>
            </a:r>
            <a:r>
              <a:rPr lang="en-GB" sz="1800" baseline="36000" dirty="0"/>
              <a:t>14</a:t>
            </a:r>
            <a:r>
              <a:rPr lang="en-GB" sz="1800" dirty="0"/>
              <a:t>C from interstitial </a:t>
            </a:r>
            <a:r>
              <a:rPr lang="en-GB" sz="1800" dirty="0" smtClean="0"/>
              <a:t>N).</a:t>
            </a:r>
            <a:endParaRPr lang="en-GB" sz="1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>
                <a:solidFill>
                  <a:srgbClr val="C00000"/>
                </a:solidFill>
              </a:rPr>
              <a:t>Chemical state of </a:t>
            </a:r>
            <a:r>
              <a:rPr lang="en-GB" sz="1800" baseline="36000" dirty="0">
                <a:solidFill>
                  <a:srgbClr val="C00000"/>
                </a:solidFill>
              </a:rPr>
              <a:t>14</a:t>
            </a:r>
            <a:r>
              <a:rPr lang="en-GB" sz="1800" dirty="0">
                <a:solidFill>
                  <a:srgbClr val="C00000"/>
                </a:solidFill>
              </a:rPr>
              <a:t>C is far from clear in </a:t>
            </a:r>
            <a:r>
              <a:rPr lang="en-GB" sz="1800" dirty="0" smtClean="0">
                <a:solidFill>
                  <a:srgbClr val="C00000"/>
                </a:solidFill>
              </a:rPr>
              <a:t>stainless steel.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5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Status of </a:t>
            </a:r>
            <a:r>
              <a:rPr lang="en-GB" sz="2400" b="1" baseline="36000" dirty="0"/>
              <a:t>14</a:t>
            </a:r>
            <a:r>
              <a:rPr lang="en-GB" sz="2400" b="1" dirty="0"/>
              <a:t>C in steel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424000" cy="499715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Carbides: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Salt-like carbides (Al</a:t>
            </a:r>
            <a:r>
              <a:rPr lang="en-GB" sz="1800" baseline="-25000" dirty="0" smtClean="0"/>
              <a:t>4</a:t>
            </a:r>
            <a:r>
              <a:rPr lang="en-GB" sz="1800" dirty="0" smtClean="0"/>
              <a:t>C</a:t>
            </a:r>
            <a:r>
              <a:rPr lang="en-GB" sz="1800" baseline="-25000" dirty="0" smtClean="0"/>
              <a:t>3</a:t>
            </a:r>
            <a:r>
              <a:rPr lang="en-GB" sz="1800" dirty="0" smtClean="0"/>
              <a:t>, CaC</a:t>
            </a:r>
            <a:r>
              <a:rPr lang="en-GB" sz="1800" baseline="-25000" dirty="0" smtClean="0"/>
              <a:t>2</a:t>
            </a:r>
            <a:r>
              <a:rPr lang="en-GB" sz="1800" dirty="0" smtClean="0"/>
              <a:t>, Mg</a:t>
            </a:r>
            <a:r>
              <a:rPr lang="en-GB" sz="1800" baseline="-25000" dirty="0" smtClean="0"/>
              <a:t>2</a:t>
            </a:r>
            <a:r>
              <a:rPr lang="en-GB" sz="1800" dirty="0" smtClean="0"/>
              <a:t>C) </a:t>
            </a:r>
            <a:r>
              <a:rPr lang="en-GB" sz="1800" dirty="0" smtClean="0">
                <a:sym typeface="Wingdings" panose="05000000000000000000" pitchFamily="2" charset="2"/>
              </a:rPr>
              <a:t> decompose to methane, acetylene.</a:t>
            </a:r>
            <a:endParaRPr lang="en-GB" sz="1800" dirty="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Transition metal carbides </a:t>
            </a:r>
            <a:r>
              <a:rPr lang="en-GB" sz="1800" dirty="0" smtClean="0"/>
              <a:t>(Cr</a:t>
            </a:r>
            <a:r>
              <a:rPr lang="en-GB" sz="1800" dirty="0"/>
              <a:t>, Mn, Fe, Co, and Ni carbides are hydrolysed by dilute acids and water to hydrogen and hydrocarbons).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Interstitial </a:t>
            </a:r>
            <a:r>
              <a:rPr lang="en-GB" sz="1800" dirty="0" smtClean="0"/>
              <a:t>compounds of group 4, 5, and 6 </a:t>
            </a:r>
            <a:r>
              <a:rPr lang="en-GB" sz="1800" dirty="0"/>
              <a:t>(e.g. ZrC, WC</a:t>
            </a:r>
            <a:r>
              <a:rPr lang="en-GB" sz="1800" dirty="0" smtClean="0"/>
              <a:t>).</a:t>
            </a:r>
            <a:endParaRPr lang="en-GB" sz="1800" dirty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Covalent compounds (boron or silicon carbides).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Carbonitrides: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Less reactive than carbides. However, reactivity increases with ratio C:N.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Oxides: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Oxygen present in corrosion layers on metal surfaces.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Within oxide layer,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possibly present as </a:t>
            </a:r>
            <a:r>
              <a:rPr lang="en-GB" sz="1800" dirty="0" err="1" smtClean="0"/>
              <a:t>sorbed</a:t>
            </a:r>
            <a:r>
              <a:rPr lang="en-GB" sz="1800" dirty="0" smtClean="0"/>
              <a:t> species (originating from coolant) or directly formed in layer (carbide, oxide).</a:t>
            </a:r>
            <a:endParaRPr lang="en-GB" sz="1800" dirty="0"/>
          </a:p>
        </p:txBody>
      </p:sp>
      <p:sp>
        <p:nvSpPr>
          <p:cNvPr id="8" name="Pfeil nach rechts 7"/>
          <p:cNvSpPr/>
          <p:nvPr/>
        </p:nvSpPr>
        <p:spPr>
          <a:xfrm rot="16200000">
            <a:off x="7686400" y="2780928"/>
            <a:ext cx="1944216" cy="360040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Textfeld 8"/>
          <p:cNvSpPr txBox="1"/>
          <p:nvPr/>
        </p:nvSpPr>
        <p:spPr>
          <a:xfrm>
            <a:off x="7992488" y="3102212"/>
            <a:ext cx="972000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reactivity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03343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Status of </a:t>
            </a:r>
            <a:r>
              <a:rPr lang="en-GB" sz="2400" b="1" baseline="36000" dirty="0"/>
              <a:t>14</a:t>
            </a:r>
            <a:r>
              <a:rPr lang="en-GB" sz="2400" b="1" dirty="0"/>
              <a:t>C in steel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Carbides: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Formation of Fe, Ni, Mn, and Cr carbides in steels is possible according to standard free energy of formation </a:t>
            </a:r>
            <a:r>
              <a:rPr lang="en-GB" sz="1800" dirty="0" smtClean="0">
                <a:sym typeface="Symbol" panose="05050102010706020507" pitchFamily="18" charset="2"/>
              </a:rPr>
              <a:t>G</a:t>
            </a:r>
            <a:r>
              <a:rPr lang="en-GB" sz="1800" baseline="-25000" dirty="0" smtClean="0">
                <a:sym typeface="Symbol" panose="05050102010706020507" pitchFamily="18" charset="2"/>
              </a:rPr>
              <a:t>f</a:t>
            </a:r>
            <a:r>
              <a:rPr lang="en-GB" sz="1800" dirty="0" smtClean="0">
                <a:sym typeface="Symbol" panose="05050102010706020507" pitchFamily="18" charset="2"/>
              </a:rPr>
              <a:t> at </a:t>
            </a:r>
            <a:r>
              <a:rPr lang="en-GB" sz="1800" i="1" dirty="0" smtClean="0">
                <a:sym typeface="Symbol" panose="05050102010706020507" pitchFamily="18" charset="2"/>
              </a:rPr>
              <a:t>T</a:t>
            </a:r>
            <a:r>
              <a:rPr lang="en-GB" sz="1800" dirty="0" smtClean="0">
                <a:sym typeface="Symbol" panose="05050102010706020507" pitchFamily="18" charset="2"/>
              </a:rPr>
              <a:t> range of reactor water coolant.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ym typeface="Symbol" panose="05050102010706020507" pitchFamily="18" charset="2"/>
              </a:rPr>
              <a:t>Formation of carbides with minor alloy components and trace impurities must be also taken into account.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ym typeface="Symbol" panose="05050102010706020507" pitchFamily="18" charset="2"/>
              </a:rPr>
              <a:t>Nb, Mo, and Cr carbides require much higher formation </a:t>
            </a:r>
            <a:r>
              <a:rPr lang="en-GB" sz="1800" i="1" dirty="0" smtClean="0">
                <a:sym typeface="Symbol" panose="05050102010706020507" pitchFamily="18" charset="2"/>
              </a:rPr>
              <a:t>T</a:t>
            </a:r>
            <a:r>
              <a:rPr lang="en-GB" sz="1800" dirty="0" smtClean="0">
                <a:sym typeface="Symbol" panose="05050102010706020507" pitchFamily="18" charset="2"/>
              </a:rPr>
              <a:t> than expected from water coolant of light water reactors.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ym typeface="Symbol" panose="05050102010706020507" pitchFamily="18" charset="2"/>
              </a:rPr>
              <a:t>Fe</a:t>
            </a:r>
            <a:r>
              <a:rPr lang="en-GB" sz="1800" baseline="-25000" dirty="0" smtClean="0">
                <a:sym typeface="Symbol" panose="05050102010706020507" pitchFamily="18" charset="2"/>
              </a:rPr>
              <a:t>3</a:t>
            </a:r>
            <a:r>
              <a:rPr lang="en-GB" sz="1800" dirty="0" smtClean="0">
                <a:sym typeface="Symbol" panose="05050102010706020507" pitchFamily="18" charset="2"/>
              </a:rPr>
              <a:t>C is known to be present in steels.</a:t>
            </a:r>
            <a:endParaRPr lang="en-GB" sz="1800" dirty="0" smtClean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5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Status of </a:t>
            </a:r>
            <a:r>
              <a:rPr lang="en-GB" sz="2400" b="1" baseline="36000" dirty="0"/>
              <a:t>14</a:t>
            </a:r>
            <a:r>
              <a:rPr lang="en-GB" sz="2400" b="1" dirty="0"/>
              <a:t>C in steel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96000" cy="4525963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b="1" dirty="0" smtClean="0"/>
              <a:t>Oxides: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Formation of oxide–carbon </a:t>
            </a:r>
            <a:r>
              <a:rPr lang="en-GB" sz="1800" dirty="0" smtClean="0"/>
              <a:t>species in steels.</a:t>
            </a:r>
            <a:br>
              <a:rPr lang="en-GB" sz="1800" dirty="0" smtClean="0"/>
            </a:br>
            <a:r>
              <a:rPr lang="en-US" sz="1800" dirty="0">
                <a:solidFill>
                  <a:srgbClr val="C00000"/>
                </a:solidFill>
                <a:sym typeface="Symbol"/>
              </a:rPr>
              <a:t></a:t>
            </a:r>
            <a:r>
              <a:rPr lang="en-GB" sz="1800" dirty="0" smtClean="0">
                <a:solidFill>
                  <a:srgbClr val="C00000"/>
                </a:solidFill>
                <a:sym typeface="Wingdings" panose="05000000000000000000" pitchFamily="2" charset="2"/>
              </a:rPr>
              <a:t> </a:t>
            </a:r>
            <a:r>
              <a:rPr lang="en-GB" sz="1800" dirty="0">
                <a:solidFill>
                  <a:srgbClr val="C00000"/>
                </a:solidFill>
                <a:sym typeface="Wingdings" panose="05000000000000000000" pitchFamily="2" charset="2"/>
              </a:rPr>
              <a:t>free energy of formation with respect to oxygen potential </a:t>
            </a:r>
            <a:r>
              <a:rPr lang="en-GB" sz="1800" dirty="0" smtClean="0">
                <a:solidFill>
                  <a:srgbClr val="C00000"/>
                </a:solidFill>
                <a:sym typeface="Wingdings" panose="05000000000000000000" pitchFamily="2" charset="2"/>
              </a:rPr>
              <a:t>must </a:t>
            </a:r>
            <a:r>
              <a:rPr lang="en-GB" sz="1800" dirty="0">
                <a:solidFill>
                  <a:srgbClr val="C00000"/>
                </a:solidFill>
                <a:sym typeface="Wingdings" panose="05000000000000000000" pitchFamily="2" charset="2"/>
              </a:rPr>
              <a:t>be analysed</a:t>
            </a:r>
            <a:r>
              <a:rPr lang="en-GB" sz="1800" dirty="0" smtClean="0">
                <a:solidFill>
                  <a:srgbClr val="C00000"/>
                </a:solidFill>
                <a:sym typeface="Wingdings" panose="05000000000000000000" pitchFamily="2" charset="2"/>
              </a:rPr>
              <a:t>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ym typeface="Symbol" panose="05050102010706020507" pitchFamily="18" charset="2"/>
              </a:rPr>
              <a:t>Oxidation only possible in specific</a:t>
            </a:r>
            <a:br>
              <a:rPr lang="en-GB" sz="1800" dirty="0" smtClean="0">
                <a:sym typeface="Symbol" panose="05050102010706020507" pitchFamily="18" charset="2"/>
              </a:rPr>
            </a:br>
            <a:r>
              <a:rPr lang="en-GB" sz="1800" i="1" dirty="0" smtClean="0">
                <a:sym typeface="Symbol" panose="05050102010706020507" pitchFamily="18" charset="2"/>
              </a:rPr>
              <a:t>T</a:t>
            </a:r>
            <a:r>
              <a:rPr lang="en-GB" sz="1800" dirty="0" smtClean="0">
                <a:sym typeface="Symbol" panose="05050102010706020507" pitchFamily="18" charset="2"/>
              </a:rPr>
              <a:t> range.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>
                <a:sym typeface="Symbol" panose="05050102010706020507" pitchFamily="18" charset="2"/>
              </a:rPr>
              <a:t></a:t>
            </a:r>
            <a:r>
              <a:rPr lang="en-GB" sz="1800" dirty="0">
                <a:sym typeface="Symbol" panose="05050102010706020507" pitchFamily="18" charset="2"/>
              </a:rPr>
              <a:t>G</a:t>
            </a:r>
            <a:r>
              <a:rPr lang="en-GB" sz="1800" baseline="-25000" dirty="0">
                <a:sym typeface="Symbol" panose="05050102010706020507" pitchFamily="18" charset="2"/>
              </a:rPr>
              <a:t>f</a:t>
            </a:r>
            <a:r>
              <a:rPr lang="en-GB" sz="1800" dirty="0">
                <a:sym typeface="Symbol" panose="05050102010706020507" pitchFamily="18" charset="2"/>
              </a:rPr>
              <a:t> </a:t>
            </a:r>
            <a:r>
              <a:rPr lang="en-GB" sz="1800" dirty="0" smtClean="0">
                <a:sym typeface="Symbol" panose="05050102010706020507" pitchFamily="18" charset="2"/>
              </a:rPr>
              <a:t>of CO</a:t>
            </a:r>
            <a:r>
              <a:rPr lang="en-GB" sz="1800" baseline="-25000" dirty="0" smtClean="0">
                <a:sym typeface="Symbol" panose="05050102010706020507" pitchFamily="18" charset="2"/>
              </a:rPr>
              <a:t>2</a:t>
            </a:r>
            <a:r>
              <a:rPr lang="en-GB" sz="1800" dirty="0" smtClean="0">
                <a:sym typeface="Symbol" panose="05050102010706020507" pitchFamily="18" charset="2"/>
              </a:rPr>
              <a:t> almost </a:t>
            </a:r>
            <a:r>
              <a:rPr lang="en-GB" sz="1800" i="1" dirty="0" smtClean="0">
                <a:sym typeface="Symbol" panose="05050102010706020507" pitchFamily="18" charset="2"/>
              </a:rPr>
              <a:t>T</a:t>
            </a:r>
            <a:r>
              <a:rPr lang="en-GB" sz="1800" dirty="0" smtClean="0">
                <a:sym typeface="Symbol" panose="05050102010706020507" pitchFamily="18" charset="2"/>
              </a:rPr>
              <a:t> independent</a:t>
            </a:r>
            <a:br>
              <a:rPr lang="en-GB" sz="1800" dirty="0" smtClean="0">
                <a:sym typeface="Symbol" panose="05050102010706020507" pitchFamily="18" charset="2"/>
              </a:rPr>
            </a:br>
            <a:r>
              <a:rPr lang="en-GB" sz="1800" dirty="0" smtClean="0">
                <a:sym typeface="Symbol" panose="05050102010706020507" pitchFamily="18" charset="2"/>
              </a:rPr>
              <a:t>stability of CO increases with </a:t>
            </a:r>
            <a:r>
              <a:rPr lang="en-GB" sz="1800" i="1" dirty="0" smtClean="0">
                <a:sym typeface="Symbol" panose="05050102010706020507" pitchFamily="18" charset="2"/>
              </a:rPr>
              <a:t>T</a:t>
            </a:r>
            <a:r>
              <a:rPr lang="en-GB" sz="1800" dirty="0" smtClean="0">
                <a:sym typeface="Symbol" panose="05050102010706020507" pitchFamily="18" charset="2"/>
              </a:rPr>
              <a:t/>
            </a:r>
            <a:br>
              <a:rPr lang="en-GB" sz="1800" dirty="0" smtClean="0">
                <a:sym typeface="Symbol" panose="05050102010706020507" pitchFamily="18" charset="2"/>
              </a:rPr>
            </a:br>
            <a:r>
              <a:rPr lang="en-GB" sz="1800" dirty="0" smtClean="0">
                <a:sym typeface="Symbol" panose="05050102010706020507" pitchFamily="18" charset="2"/>
              </a:rPr>
              <a:t>(Boudouard reaction).</a:t>
            </a:r>
            <a:endParaRPr lang="en-GB" sz="1800" dirty="0" smtClean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Fe, Mn, Mo, Zr, etc. significantly</a:t>
            </a:r>
            <a:br>
              <a:rPr lang="en-GB" sz="1800" dirty="0" smtClean="0"/>
            </a:br>
            <a:r>
              <a:rPr lang="en-GB" sz="1800" dirty="0" smtClean="0"/>
              <a:t>lower </a:t>
            </a:r>
            <a:r>
              <a:rPr lang="en-GB" sz="1800" dirty="0">
                <a:sym typeface="Symbol" panose="05050102010706020507" pitchFamily="18" charset="2"/>
              </a:rPr>
              <a:t>G</a:t>
            </a:r>
            <a:r>
              <a:rPr lang="en-GB" sz="1800" baseline="-25000" dirty="0">
                <a:sym typeface="Symbol" panose="05050102010706020507" pitchFamily="18" charset="2"/>
              </a:rPr>
              <a:t>f</a:t>
            </a:r>
            <a:r>
              <a:rPr lang="en-GB" sz="1800" dirty="0">
                <a:sym typeface="Symbol" panose="05050102010706020507" pitchFamily="18" charset="2"/>
              </a:rPr>
              <a:t> </a:t>
            </a:r>
            <a:r>
              <a:rPr lang="en-GB" sz="1800" dirty="0" smtClean="0">
                <a:sym typeface="Symbol" panose="05050102010706020507" pitchFamily="18" charset="2"/>
              </a:rPr>
              <a:t>values compared to</a:t>
            </a:r>
            <a:br>
              <a:rPr lang="en-GB" sz="1800" dirty="0" smtClean="0">
                <a:sym typeface="Symbol" panose="05050102010706020507" pitchFamily="18" charset="2"/>
              </a:rPr>
            </a:br>
            <a:r>
              <a:rPr lang="en-GB" sz="1800" dirty="0" smtClean="0">
                <a:sym typeface="Symbol" panose="05050102010706020507" pitchFamily="18" charset="2"/>
              </a:rPr>
              <a:t>oxidation reactions of C, except Ni.</a:t>
            </a:r>
            <a:endParaRPr lang="en-GB" sz="1800" dirty="0"/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No driving force to form CO or CO</a:t>
            </a:r>
            <a:r>
              <a:rPr lang="en-GB" sz="1800" baseline="-25000" dirty="0" smtClean="0"/>
              <a:t>2</a:t>
            </a: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>compounds in indicated </a:t>
            </a:r>
            <a:r>
              <a:rPr lang="en-GB" sz="1800" i="1" dirty="0" smtClean="0"/>
              <a:t>T</a:t>
            </a:r>
            <a:r>
              <a:rPr lang="en-GB" sz="1800" dirty="0" smtClean="0"/>
              <a:t> range.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537" y="2673376"/>
            <a:ext cx="4581967" cy="4140000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683568" y="6402814"/>
            <a:ext cx="3960000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surface </a:t>
            </a:r>
            <a:r>
              <a:rPr lang="en-US" sz="1600" i="1" dirty="0" smtClean="0"/>
              <a:t>T</a:t>
            </a:r>
            <a:r>
              <a:rPr lang="en-US" sz="1600" dirty="0" smtClean="0"/>
              <a:t> of cladding during reactor operation</a:t>
            </a:r>
            <a:endParaRPr lang="en-US" sz="1600" dirty="0"/>
          </a:p>
        </p:txBody>
      </p:sp>
      <p:cxnSp>
        <p:nvCxnSpPr>
          <p:cNvPr id="8" name="Gerade Verbindung mit Pfeil 7"/>
          <p:cNvCxnSpPr/>
          <p:nvPr/>
        </p:nvCxnSpPr>
        <p:spPr>
          <a:xfrm flipV="1">
            <a:off x="4643568" y="5877272"/>
            <a:ext cx="1944000" cy="52554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63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Summary and conclusions</a:t>
            </a:r>
            <a:endParaRPr lang="en-GB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Local neutron flux around sample in reactor and N content in steel are key parameters for accurate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inventory calculations.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C and N predominantly uniformly distributed solid solution in stainless steels.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Formation </a:t>
            </a:r>
            <a:r>
              <a:rPr lang="en-GB" sz="1800" dirty="0"/>
              <a:t>of Fe, Ni, Mn, and Cr carbides in steels is possible according to standard free energy of formation </a:t>
            </a:r>
            <a:r>
              <a:rPr lang="en-GB" sz="1800" dirty="0">
                <a:sym typeface="Symbol" panose="05050102010706020507" pitchFamily="18" charset="2"/>
              </a:rPr>
              <a:t>G</a:t>
            </a:r>
            <a:r>
              <a:rPr lang="en-GB" sz="1800" baseline="-25000" dirty="0">
                <a:sym typeface="Symbol" panose="05050102010706020507" pitchFamily="18" charset="2"/>
              </a:rPr>
              <a:t>f</a:t>
            </a:r>
            <a:r>
              <a:rPr lang="en-GB" sz="1800" dirty="0">
                <a:sym typeface="Symbol" panose="05050102010706020507" pitchFamily="18" charset="2"/>
              </a:rPr>
              <a:t> at </a:t>
            </a:r>
            <a:r>
              <a:rPr lang="en-GB" sz="1800" i="1" dirty="0">
                <a:sym typeface="Symbol" panose="05050102010706020507" pitchFamily="18" charset="2"/>
              </a:rPr>
              <a:t>T</a:t>
            </a:r>
            <a:r>
              <a:rPr lang="en-GB" sz="1800" dirty="0">
                <a:sym typeface="Symbol" panose="05050102010706020507" pitchFamily="18" charset="2"/>
              </a:rPr>
              <a:t> range of reactor water coolant</a:t>
            </a:r>
            <a:r>
              <a:rPr lang="en-GB" sz="1800" dirty="0" smtClean="0">
                <a:sym typeface="Symbol" panose="05050102010706020507" pitchFamily="18" charset="2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Thermodynamic data show almost no driving force to form CO or CO</a:t>
            </a:r>
            <a:r>
              <a:rPr lang="en-GB" sz="1800" baseline="-25000" dirty="0" smtClean="0"/>
              <a:t>2</a:t>
            </a:r>
            <a:r>
              <a:rPr lang="en-GB" sz="1800" dirty="0" smtClean="0"/>
              <a:t> compounds after formation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atom. In the </a:t>
            </a:r>
            <a:r>
              <a:rPr lang="en-GB" sz="1800" i="1" dirty="0" smtClean="0"/>
              <a:t>T</a:t>
            </a:r>
            <a:r>
              <a:rPr lang="en-GB" sz="1800" dirty="0" smtClean="0"/>
              <a:t> range of 500 to 550 K only </a:t>
            </a:r>
            <a:r>
              <a:rPr lang="en-GB" sz="1800" dirty="0" err="1" smtClean="0"/>
              <a:t>NiO</a:t>
            </a:r>
            <a:r>
              <a:rPr lang="en-GB" sz="1800" dirty="0" smtClean="0"/>
              <a:t> could release oxygen to form CO</a:t>
            </a:r>
            <a:r>
              <a:rPr lang="en-GB" sz="1800" baseline="-25000" dirty="0" smtClean="0"/>
              <a:t>2</a:t>
            </a:r>
            <a:r>
              <a:rPr lang="en-GB" sz="1800" dirty="0" smtClean="0"/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1800" dirty="0" smtClean="0"/>
              <a:t>Chemical form of </a:t>
            </a:r>
            <a:r>
              <a:rPr lang="en-GB" sz="1800" baseline="36000" dirty="0" smtClean="0"/>
              <a:t>14</a:t>
            </a:r>
            <a:r>
              <a:rPr lang="en-GB" sz="1800" dirty="0" smtClean="0"/>
              <a:t>C in irradiated steels may be different from bulk.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9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Acknowledgments</a:t>
            </a:r>
            <a:endParaRPr lang="en-GB" sz="24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500752"/>
              </p:ext>
            </p:extLst>
          </p:nvPr>
        </p:nvGraphicFramePr>
        <p:xfrm>
          <a:off x="353129" y="1484784"/>
          <a:ext cx="3786823" cy="4846320"/>
        </p:xfrm>
        <a:graphic>
          <a:graphicData uri="http://schemas.openxmlformats.org/drawingml/2006/table">
            <a:tbl>
              <a:tblPr firstRow="1" bandRow="1"/>
              <a:tblGrid>
                <a:gridCol w="1732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4228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de-DE" dirty="0" smtClean="0"/>
                    </a:p>
                    <a:p>
                      <a:endParaRPr lang="de-DE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M. Böttle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V.</a:t>
                      </a:r>
                      <a:r>
                        <a:rPr lang="de-DE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Metz</a:t>
                      </a:r>
                      <a:endParaRPr lang="de-DE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013">
                <a:tc>
                  <a:txBody>
                    <a:bodyPr/>
                    <a:lstStyle/>
                    <a:p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</a:t>
                      </a:r>
                      <a:r>
                        <a:rPr lang="de-DE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Bohnert</a:t>
                      </a:r>
                      <a:endParaRPr lang="de-DE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N. Müller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Dagan (INR)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 workshop</a:t>
                      </a: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34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 González-Robles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 infrastructure team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Kienzler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362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P. D. W. Bottomley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Nasyrow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R. Gretter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D. H. Wegen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2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2013">
                <a:tc>
                  <a:txBody>
                    <a:bodyPr/>
                    <a:lstStyle/>
                    <a:p>
                      <a:r>
                        <a:rPr lang="en-US" sz="14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 Caruso</a:t>
                      </a:r>
                      <a:endParaRPr lang="en-US" sz="14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kern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6102720"/>
                  </a:ext>
                </a:extLst>
              </a:tr>
            </a:tbl>
          </a:graphicData>
        </a:graphic>
      </p:graphicFrame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252" y="4005144"/>
            <a:ext cx="1028532" cy="7200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532880"/>
            <a:ext cx="1165887" cy="540000"/>
          </a:xfrm>
          <a:prstGeom prst="rect">
            <a:avLst/>
          </a:prstGeom>
        </p:spPr>
      </p:pic>
      <p:cxnSp>
        <p:nvCxnSpPr>
          <p:cNvPr id="11" name="Gerade Verbindung 11"/>
          <p:cNvCxnSpPr/>
          <p:nvPr/>
        </p:nvCxnSpPr>
        <p:spPr>
          <a:xfrm>
            <a:off x="4355976" y="1556792"/>
            <a:ext cx="0" cy="4824536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</a:ln>
          <a:effectLst/>
        </p:spPr>
      </p:cxnSp>
      <p:sp>
        <p:nvSpPr>
          <p:cNvPr id="12" name="Textfeld 11"/>
          <p:cNvSpPr txBox="1"/>
          <p:nvPr/>
        </p:nvSpPr>
        <p:spPr>
          <a:xfrm>
            <a:off x="4547508" y="1532880"/>
            <a:ext cx="87684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Arial" pitchFamily="34" charset="0"/>
              </a:rPr>
              <a:t>Funding:</a:t>
            </a:r>
            <a:endParaRPr lang="en-US" sz="1600" b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" name="Textfeld 12"/>
          <p:cNvSpPr txBox="1"/>
          <p:nvPr/>
        </p:nvSpPr>
        <p:spPr>
          <a:xfrm>
            <a:off x="4716016" y="6237312"/>
            <a:ext cx="4270400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</a:rPr>
              <a:t>Thank you for your attention!</a:t>
            </a:r>
            <a:endParaRPr lang="en-US" sz="24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3" y="2061008"/>
            <a:ext cx="1010695" cy="1260000"/>
          </a:xfrm>
          <a:prstGeom prst="rect">
            <a:avLst/>
          </a:prstGeom>
        </p:spPr>
      </p:pic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5796136" y="2176988"/>
            <a:ext cx="2988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31432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7"/>
              </a:buBlip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0575" indent="-3143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8"/>
              </a:buBlip>
              <a:defRPr>
                <a:solidFill>
                  <a:schemeClr val="tx1"/>
                </a:solidFill>
                <a:latin typeface="+mn-lt"/>
              </a:defRPr>
            </a:lvl2pPr>
            <a:lvl3pPr marL="1209675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9"/>
              </a:buBlip>
              <a:defRPr sz="1600">
                <a:solidFill>
                  <a:schemeClr val="tx1"/>
                </a:solidFill>
                <a:latin typeface="+mn-lt"/>
              </a:defRPr>
            </a:lvl3pPr>
            <a:lvl4pPr marL="1657350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9"/>
              </a:buBlip>
              <a:defRPr sz="1600">
                <a:solidFill>
                  <a:schemeClr val="tx1"/>
                </a:solidFill>
                <a:latin typeface="+mn-lt"/>
              </a:defRPr>
            </a:lvl4pPr>
            <a:lvl5pPr marL="2095500" indent="-276225" algn="l" rtl="0" eaLnBrk="1" fontAlgn="base" hangingPunct="1">
              <a:spcBef>
                <a:spcPct val="20000"/>
              </a:spcBef>
              <a:spcAft>
                <a:spcPct val="0"/>
              </a:spcAft>
              <a:buBlip>
                <a:blip r:embed="rId9"/>
              </a:buBlip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10"/>
              </a:buBlip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10"/>
              </a:buBlip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10"/>
              </a:buBlip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SzPct val="60000"/>
              <a:buBlip>
                <a:blip r:embed="rId10"/>
              </a:buBlip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FontTx/>
              <a:buNone/>
            </a:pPr>
            <a:r>
              <a:rPr lang="en-US" sz="1200" dirty="0" smtClean="0">
                <a:solidFill>
                  <a:srgbClr val="000000"/>
                </a:solidFill>
                <a:latin typeface="Arial"/>
              </a:rPr>
              <a:t>The research leading to these results has received funding from the European Union’s European Atomic Energy Community’s (Euratom) Seventh Framework Programme FP7/2007-2013 under grant agreement no. 604779, the CAST project.</a:t>
            </a:r>
            <a:endParaRPr lang="en-US" sz="1200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446" y="5733256"/>
            <a:ext cx="1296144" cy="33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424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769</Words>
  <Application>Microsoft Office PowerPoint</Application>
  <PresentationFormat>Bildschirmpräsentation (4:3)</PresentationFormat>
  <Paragraphs>115</Paragraphs>
  <Slides>11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7" baseType="lpstr">
      <vt:lpstr>Arial</vt:lpstr>
      <vt:lpstr>Calibri</vt:lpstr>
      <vt:lpstr>Cambria Math</vt:lpstr>
      <vt:lpstr>Symbol</vt:lpstr>
      <vt:lpstr>Wingdings</vt:lpstr>
      <vt:lpstr>Office Theme</vt:lpstr>
      <vt:lpstr>CArbon-14 Source Term CAST</vt:lpstr>
      <vt:lpstr>Formation of 14C in nuclear reactors</vt:lpstr>
      <vt:lpstr>Formation of 14C in nuclear reactors</vt:lpstr>
      <vt:lpstr>14C inventory calculations</vt:lpstr>
      <vt:lpstr>14C inventory calculations</vt:lpstr>
      <vt:lpstr>Status of 14C in steel</vt:lpstr>
      <vt:lpstr>Status of 14C in steel</vt:lpstr>
      <vt:lpstr>Status of 14C in steel</vt:lpstr>
      <vt:lpstr>Status of 14C in steel</vt:lpstr>
      <vt:lpstr>Summary and conclusions</vt:lpstr>
      <vt:lpstr>Acknowledgments</vt:lpstr>
    </vt:vector>
  </TitlesOfParts>
  <Company>NDA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Herm, Michel (INE)</cp:lastModifiedBy>
  <cp:revision>97</cp:revision>
  <dcterms:created xsi:type="dcterms:W3CDTF">2014-02-26T14:21:24Z</dcterms:created>
  <dcterms:modified xsi:type="dcterms:W3CDTF">2018-01-12T11:25:37Z</dcterms:modified>
</cp:coreProperties>
</file>