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256" r:id="rId2"/>
    <p:sldId id="258" r:id="rId3"/>
    <p:sldId id="265" r:id="rId4"/>
    <p:sldId id="327" r:id="rId5"/>
    <p:sldId id="323" r:id="rId6"/>
    <p:sldId id="324" r:id="rId7"/>
    <p:sldId id="274" r:id="rId8"/>
    <p:sldId id="326" r:id="rId9"/>
    <p:sldId id="325" r:id="rId10"/>
    <p:sldId id="257" r:id="rId11"/>
    <p:sldId id="321" r:id="rId12"/>
    <p:sldId id="329" r:id="rId13"/>
    <p:sldId id="341" r:id="rId14"/>
    <p:sldId id="331" r:id="rId15"/>
    <p:sldId id="338" r:id="rId16"/>
    <p:sldId id="330" r:id="rId17"/>
    <p:sldId id="332" r:id="rId18"/>
    <p:sldId id="333" r:id="rId19"/>
    <p:sldId id="334" r:id="rId20"/>
    <p:sldId id="336" r:id="rId21"/>
    <p:sldId id="335" r:id="rId22"/>
    <p:sldId id="337" r:id="rId23"/>
    <p:sldId id="339" r:id="rId24"/>
    <p:sldId id="340" r:id="rId25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NECIB Sophia" initials="NS" lastIdx="1" clrIdx="0"/>
  <p:cmAuthor id="1" name="Diomidis Nikitas" initials="DN" lastIdx="8" clrIdx="1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7301" autoAdjust="0"/>
  </p:normalViewPr>
  <p:slideViewPr>
    <p:cSldViewPr>
      <p:cViewPr varScale="1">
        <p:scale>
          <a:sx n="109" d="100"/>
          <a:sy n="109" d="100"/>
        </p:scale>
        <p:origin x="-95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8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890665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776866" y="1"/>
            <a:ext cx="2890665" cy="4964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71B482-D25F-41C8-B159-A1821956CA13}" type="datetimeFigureOut">
              <a:rPr lang="de-CH" smtClean="0"/>
              <a:t>29.01.2018</a:t>
            </a:fld>
            <a:endParaRPr lang="de-CH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630"/>
            <a:ext cx="2890665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CH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776866" y="9428630"/>
            <a:ext cx="2890665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5996AF-0671-413D-8950-9D34D091123A}" type="slidenum">
              <a:rPr lang="de-CH" smtClean="0"/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670206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3C0B9D-80EF-4FD4-AC91-9F6E56DB15F1}" type="datetimeFigureOut">
              <a:rPr lang="en-US" smtClean="0"/>
              <a:t>1/29/2018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FAA8CA-B5CE-427A-9DBF-3977E935C9E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834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FAA8CA-B5CE-427A-9DBF-3977E935C9E5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487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FAA8CA-B5CE-427A-9DBF-3977E935C9E5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487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FAA8CA-B5CE-427A-9DBF-3977E935C9E5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487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FAA8CA-B5CE-427A-9DBF-3977E935C9E5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487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FAA8CA-B5CE-427A-9DBF-3977E935C9E5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48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FAA8CA-B5CE-427A-9DBF-3977E935C9E5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487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FAA8CA-B5CE-427A-9DBF-3977E935C9E5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487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FAA8CA-B5CE-427A-9DBF-3977E935C9E5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487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FAA8CA-B5CE-427A-9DBF-3977E935C9E5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26487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17BDD4-1C75-45A8-B447-E43E565D5FCE}" type="datetimeFigureOut">
              <a:rPr lang="en-US" smtClean="0"/>
              <a:pPr/>
              <a:t>1/29/2018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A7C8A4-2143-4397-91D5-DD25398D1C3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1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jpe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57224" y="357166"/>
            <a:ext cx="7772400" cy="1470025"/>
          </a:xfrm>
        </p:spPr>
        <p:txBody>
          <a:bodyPr/>
          <a:lstStyle/>
          <a:p>
            <a:r>
              <a:rPr lang="en-GB" b="1" dirty="0"/>
              <a:t>CArbon-14 Source Term</a:t>
            </a:r>
            <a:br>
              <a:rPr lang="en-GB" b="1" dirty="0"/>
            </a:br>
            <a:r>
              <a:rPr lang="en-GB" b="1" dirty="0"/>
              <a:t>CAST</a:t>
            </a:r>
          </a:p>
        </p:txBody>
      </p:sp>
      <p:pic>
        <p:nvPicPr>
          <p:cNvPr id="1026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214686"/>
            <a:ext cx="1901294" cy="23526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FP7-euratom-cmy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29322" y="3643314"/>
            <a:ext cx="2403071" cy="19637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0" y="593467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b="1" dirty="0"/>
              <a:t>The project has received funding from the European Union’s European Atomic Energy Community’s (</a:t>
            </a:r>
            <a:r>
              <a:rPr lang="en-GB" b="1" dirty="0" err="1"/>
              <a:t>Euratom</a:t>
            </a:r>
            <a:r>
              <a:rPr lang="en-GB" b="1" dirty="0"/>
              <a:t>) Seventh Framework Programme FP7/2007-2013 under grant agreement no. 604779, the CAST project.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1214414" y="1785926"/>
            <a:ext cx="692948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dirty="0"/>
              <a:t>Name: </a:t>
            </a:r>
            <a:r>
              <a:rPr lang="en-GB" sz="2800" dirty="0">
                <a:solidFill>
                  <a:srgbClr val="FF0000"/>
                </a:solidFill>
              </a:rPr>
              <a:t>Jens Mibus &amp; </a:t>
            </a:r>
            <a:r>
              <a:rPr lang="en-GB" sz="2800" dirty="0" smtClean="0">
                <a:solidFill>
                  <a:srgbClr val="FF0000"/>
                </a:solidFill>
              </a:rPr>
              <a:t>co-workers </a:t>
            </a:r>
            <a:r>
              <a:rPr lang="en-GB" sz="2800" dirty="0">
                <a:solidFill>
                  <a:srgbClr val="FF0000"/>
                </a:solidFill>
              </a:rPr>
              <a:t>from WP2</a:t>
            </a:r>
          </a:p>
          <a:p>
            <a:pPr algn="ctr"/>
            <a:r>
              <a:rPr lang="en-GB" sz="2800" dirty="0"/>
              <a:t>Organisation: </a:t>
            </a:r>
            <a:r>
              <a:rPr lang="en-GB" sz="2800" dirty="0" err="1">
                <a:solidFill>
                  <a:srgbClr val="FF0000"/>
                </a:solidFill>
              </a:rPr>
              <a:t>Nagra</a:t>
            </a:r>
            <a:endParaRPr lang="en-GB" sz="2800" dirty="0">
              <a:solidFill>
                <a:srgbClr val="FF0000"/>
              </a:solidFill>
            </a:endParaRPr>
          </a:p>
          <a:p>
            <a:pPr algn="ctr"/>
            <a:r>
              <a:rPr lang="en-GB" sz="2800" dirty="0"/>
              <a:t>Date:</a:t>
            </a:r>
            <a:r>
              <a:rPr lang="en-GB" sz="2800" dirty="0">
                <a:solidFill>
                  <a:srgbClr val="FF0000"/>
                </a:solidFill>
              </a:rPr>
              <a:t> January 16, 2018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CAST Final Symposium 2018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>
              <a:buNone/>
            </a:pPr>
            <a:endParaRPr lang="en-GB" sz="4400" b="1" dirty="0"/>
          </a:p>
          <a:p>
            <a:pPr algn="r">
              <a:buNone/>
            </a:pPr>
            <a:r>
              <a:rPr lang="en-GB" sz="4400" b="1" dirty="0"/>
              <a:t>Work Package 2 – Release of Carbon-14 from Steels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Outline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256584"/>
          </a:xfrm>
        </p:spPr>
        <p:txBody>
          <a:bodyPr>
            <a:noAutofit/>
          </a:bodyPr>
          <a:lstStyle/>
          <a:p>
            <a:r>
              <a:rPr lang="en-US" sz="2400" dirty="0"/>
              <a:t>Introduction (Jens Mibus, </a:t>
            </a:r>
            <a:r>
              <a:rPr lang="en-US" sz="2400" dirty="0" err="1"/>
              <a:t>Nagra</a:t>
            </a:r>
            <a:r>
              <a:rPr lang="en-US" sz="2400" dirty="0"/>
              <a:t>)</a:t>
            </a:r>
          </a:p>
          <a:p>
            <a:r>
              <a:rPr lang="en-US" sz="2400" dirty="0"/>
              <a:t>Formation and status of Carbon-14 in activated steel (Michel Herm, KIT)</a:t>
            </a:r>
          </a:p>
          <a:p>
            <a:r>
              <a:rPr lang="en-US" sz="2400" dirty="0"/>
              <a:t>Analytical techniques and their application (Benjamin </a:t>
            </a:r>
            <a:r>
              <a:rPr lang="en-US" sz="2400" dirty="0" err="1"/>
              <a:t>Cvetkovic</a:t>
            </a:r>
            <a:r>
              <a:rPr lang="en-US" sz="2400" dirty="0"/>
              <a:t>, PSI)</a:t>
            </a:r>
          </a:p>
          <a:p>
            <a:r>
              <a:rPr lang="en-US" sz="2400" dirty="0"/>
              <a:t>Leaching tests and speciation measurements (</a:t>
            </a:r>
            <a:r>
              <a:rPr lang="en-US" sz="2400" dirty="0" smtClean="0"/>
              <a:t>Eva </a:t>
            </a:r>
            <a:r>
              <a:rPr lang="en-US" sz="2400" dirty="0"/>
              <a:t>de </a:t>
            </a:r>
            <a:r>
              <a:rPr lang="en-US" sz="2400" dirty="0" err="1"/>
              <a:t>Visser-Tynova</a:t>
            </a:r>
            <a:r>
              <a:rPr lang="en-US" sz="2400" dirty="0"/>
              <a:t>, NRG)</a:t>
            </a:r>
          </a:p>
          <a:p>
            <a:r>
              <a:rPr lang="en-US" sz="2400" dirty="0"/>
              <a:t>Carbon-14 release from steels - State of the Art - from Pre- to Post-CAST (Steve Swanton, Wood)</a:t>
            </a:r>
          </a:p>
          <a:p>
            <a:r>
              <a:rPr lang="en-US" sz="2400" dirty="0" smtClean="0"/>
              <a:t>External </a:t>
            </a:r>
            <a:r>
              <a:rPr lang="en-US" sz="2400" dirty="0"/>
              <a:t>Presentation: Possible fate of inorganic Carbon-14 released from activated steels under conditions of a geological repository (Laurent Charlet, </a:t>
            </a:r>
            <a:r>
              <a:rPr lang="en-US" sz="2400" dirty="0" err="1"/>
              <a:t>Uni</a:t>
            </a:r>
            <a:r>
              <a:rPr lang="en-US" sz="2400" dirty="0"/>
              <a:t> Grenoble</a:t>
            </a:r>
            <a:r>
              <a:rPr lang="en-US" sz="2400" dirty="0" smtClean="0"/>
              <a:t>)</a:t>
            </a:r>
          </a:p>
          <a:p>
            <a:r>
              <a:rPr lang="en-US" sz="2400" dirty="0"/>
              <a:t>Conclusions (Jens Mibus, </a:t>
            </a:r>
            <a:r>
              <a:rPr lang="en-US" sz="2400" dirty="0" err="1"/>
              <a:t>Nagra</a:t>
            </a:r>
            <a:r>
              <a:rPr lang="en-US" sz="2400" dirty="0" smtClean="0"/>
              <a:t>)</a:t>
            </a:r>
            <a:endParaRPr lang="en-US" sz="2400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9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056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endParaRPr lang="en-GB" sz="3600" b="1" dirty="0"/>
          </a:p>
          <a:p>
            <a:pPr marL="0" indent="0" algn="r">
              <a:buNone/>
            </a:pPr>
            <a:endParaRPr lang="en-GB" sz="3600" b="1" dirty="0"/>
          </a:p>
          <a:p>
            <a:pPr marL="0" indent="0">
              <a:buNone/>
            </a:pPr>
            <a:r>
              <a:rPr lang="en-GB" sz="3600" b="1" dirty="0"/>
              <a:t>					Introduction</a:t>
            </a:r>
            <a:endParaRPr lang="en-US" sz="3600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995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Team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dirty="0"/>
              <a:t>12 organisations from 9 countries and EU participate</a:t>
            </a:r>
          </a:p>
          <a:p>
            <a:r>
              <a:rPr lang="en-GB" sz="2400" dirty="0"/>
              <a:t>Jens Mibus (WP Leader), Nikitas Diomidis (</a:t>
            </a:r>
            <a:r>
              <a:rPr lang="en-GB" sz="2400" dirty="0" err="1"/>
              <a:t>Nagra</a:t>
            </a:r>
            <a:r>
              <a:rPr lang="en-GB" sz="2400" dirty="0"/>
              <a:t>, CH)</a:t>
            </a:r>
          </a:p>
          <a:p>
            <a:r>
              <a:rPr lang="en-GB" sz="2400" dirty="0"/>
              <a:t>Steve Swanton (Wood, formerly </a:t>
            </a:r>
            <a:r>
              <a:rPr lang="en-GB" sz="2400" dirty="0" smtClean="0"/>
              <a:t>AMEC-FW, </a:t>
            </a:r>
            <a:r>
              <a:rPr lang="en-GB" sz="2400" dirty="0"/>
              <a:t>UK)</a:t>
            </a:r>
          </a:p>
          <a:p>
            <a:r>
              <a:rPr lang="en-GB" sz="2400" dirty="0"/>
              <a:t>Tomo Suzuki </a:t>
            </a:r>
            <a:r>
              <a:rPr lang="en-GB" sz="2400" dirty="0" smtClean="0"/>
              <a:t>– </a:t>
            </a:r>
            <a:r>
              <a:rPr lang="en-GB" sz="2400" dirty="0" err="1" smtClean="0"/>
              <a:t>Muresan</a:t>
            </a:r>
            <a:r>
              <a:rPr lang="en-GB" sz="2400" dirty="0"/>
              <a:t>, </a:t>
            </a:r>
            <a:r>
              <a:rPr lang="en-GB" sz="2400" dirty="0" err="1" smtClean="0"/>
              <a:t>Rachid</a:t>
            </a:r>
            <a:r>
              <a:rPr lang="en-GB" sz="2400" dirty="0" smtClean="0"/>
              <a:t> </a:t>
            </a:r>
            <a:r>
              <a:rPr lang="en-GB" sz="2400" dirty="0" err="1" smtClean="0"/>
              <a:t>Bouakkaz</a:t>
            </a:r>
            <a:r>
              <a:rPr lang="en-GB" sz="2400" dirty="0" smtClean="0"/>
              <a:t> (</a:t>
            </a:r>
            <a:r>
              <a:rPr lang="en-GB" sz="2400" dirty="0" err="1" smtClean="0"/>
              <a:t>Armines</a:t>
            </a:r>
            <a:r>
              <a:rPr lang="en-GB" sz="2400" dirty="0"/>
              <a:t>, FR)</a:t>
            </a:r>
          </a:p>
          <a:p>
            <a:r>
              <a:rPr lang="en-GB" sz="2400" dirty="0"/>
              <a:t>Marina Rodríguez </a:t>
            </a:r>
            <a:r>
              <a:rPr lang="en-GB" sz="2400" dirty="0" err="1"/>
              <a:t>Alcalá</a:t>
            </a:r>
            <a:r>
              <a:rPr lang="en-GB" sz="2400" dirty="0"/>
              <a:t> (</a:t>
            </a:r>
            <a:r>
              <a:rPr lang="en-GB" sz="2400" dirty="0" err="1"/>
              <a:t>Ciemat</a:t>
            </a:r>
            <a:r>
              <a:rPr lang="en-GB" sz="2400" dirty="0"/>
              <a:t>, ES)</a:t>
            </a:r>
          </a:p>
          <a:p>
            <a:r>
              <a:rPr lang="en-GB" sz="2400" dirty="0"/>
              <a:t>Jose Luis </a:t>
            </a:r>
            <a:r>
              <a:rPr lang="en-GB" sz="2400" dirty="0" err="1"/>
              <a:t>Leganés</a:t>
            </a:r>
            <a:r>
              <a:rPr lang="en-GB" sz="2400" dirty="0"/>
              <a:t> Nieto (ENRESA, ES)</a:t>
            </a:r>
          </a:p>
          <a:p>
            <a:r>
              <a:rPr lang="en-GB" sz="2400" dirty="0"/>
              <a:t>David Bottomley, Joe Somers (JRC, EU)</a:t>
            </a:r>
          </a:p>
          <a:p>
            <a:r>
              <a:rPr lang="en-GB" sz="2400" dirty="0"/>
              <a:t>Michel Herm, Volker Neck (KIT, DE)</a:t>
            </a:r>
          </a:p>
          <a:p>
            <a:r>
              <a:rPr lang="en-GB" sz="2400" dirty="0"/>
              <a:t>Eva de </a:t>
            </a:r>
            <a:r>
              <a:rPr lang="en-GB" sz="2400" dirty="0" err="1"/>
              <a:t>Visser</a:t>
            </a:r>
            <a:r>
              <a:rPr lang="en-GB" sz="2400" dirty="0"/>
              <a:t> - </a:t>
            </a:r>
            <a:r>
              <a:rPr lang="en-GB" sz="2400" dirty="0" err="1"/>
              <a:t>Týnová</a:t>
            </a:r>
            <a:r>
              <a:rPr lang="en-GB" sz="2400" dirty="0"/>
              <a:t> (NRG, NL)</a:t>
            </a:r>
          </a:p>
          <a:p>
            <a:r>
              <a:rPr lang="en-GB" sz="2400" dirty="0"/>
              <a:t>Benjamin </a:t>
            </a:r>
            <a:r>
              <a:rPr lang="en-GB" sz="2400" dirty="0" err="1"/>
              <a:t>Cvetković</a:t>
            </a:r>
            <a:r>
              <a:rPr lang="en-GB" sz="2400" dirty="0"/>
              <a:t>, Erich Wieland (PSI, CH)</a:t>
            </a:r>
          </a:p>
          <a:p>
            <a:r>
              <a:rPr lang="en-GB" sz="2400" dirty="0" err="1"/>
              <a:t>Tomofumi</a:t>
            </a:r>
            <a:r>
              <a:rPr lang="en-GB" sz="2400" dirty="0"/>
              <a:t> </a:t>
            </a:r>
            <a:r>
              <a:rPr lang="en-GB" sz="2400" dirty="0" err="1"/>
              <a:t>Sakuragi</a:t>
            </a:r>
            <a:r>
              <a:rPr lang="en-GB" sz="2400" dirty="0"/>
              <a:t>, Hiromi Tanabe (RWMC, JP)</a:t>
            </a:r>
          </a:p>
          <a:p>
            <a:r>
              <a:rPr lang="en-GB" sz="2400" dirty="0"/>
              <a:t>F. </a:t>
            </a:r>
            <a:r>
              <a:rPr lang="en-GB" sz="2400" dirty="0" err="1"/>
              <a:t>Druyts</a:t>
            </a:r>
            <a:r>
              <a:rPr lang="en-GB" sz="2400" dirty="0"/>
              <a:t>, Sebastien Caes (SCK·CEN, BE)</a:t>
            </a:r>
          </a:p>
          <a:p>
            <a:r>
              <a:rPr lang="en-GB" sz="2400" dirty="0" err="1"/>
              <a:t>Tiina</a:t>
            </a:r>
            <a:r>
              <a:rPr lang="en-GB" sz="2400" dirty="0"/>
              <a:t> </a:t>
            </a:r>
            <a:r>
              <a:rPr lang="en-GB" sz="2400" dirty="0" err="1"/>
              <a:t>Heikola</a:t>
            </a:r>
            <a:r>
              <a:rPr lang="en-GB" sz="2400" dirty="0"/>
              <a:t>, </a:t>
            </a:r>
            <a:r>
              <a:rPr lang="en-GB" sz="2400" dirty="0" err="1" smtClean="0"/>
              <a:t>Kaija</a:t>
            </a:r>
            <a:r>
              <a:rPr lang="en-GB" sz="2400" dirty="0" smtClean="0"/>
              <a:t> </a:t>
            </a:r>
            <a:r>
              <a:rPr lang="en-GB" sz="2400" dirty="0" err="1"/>
              <a:t>Ollila</a:t>
            </a:r>
            <a:r>
              <a:rPr lang="en-GB" sz="2400" dirty="0"/>
              <a:t> (VTT, FI)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8" name="Picture 2" descr="https://www.projectcast.eu/images/website/logos/small_psi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792" y="4688173"/>
            <a:ext cx="720000" cy="330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s://www.projectcast.eu/images/website/logos/small_nagra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0264" y="1975792"/>
            <a:ext cx="720000" cy="58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s://www.projectcast.eu/images/website/logos/small_armines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3720" y="2600725"/>
            <a:ext cx="720000" cy="444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0" descr="https://www.projectcast.eu/images/website/logos/small_ciemat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1552" y="2967734"/>
            <a:ext cx="720000" cy="580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4" descr="https://www.projectcast.eu/images/website/logos/small_enresa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0696" y="3275037"/>
            <a:ext cx="720000" cy="327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6" descr="https://www.projectcast.eu/images/website/logos/small_cordis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9312" y="3590603"/>
            <a:ext cx="720000" cy="493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8" descr="https://www.projectcast.eu/images/website/logos/small_kit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0696" y="3885952"/>
            <a:ext cx="720000" cy="395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0" descr="https://www.projectcast.eu/images/website/logos/small_nrg.pn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696" y="4281556"/>
            <a:ext cx="648000" cy="64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2" descr="https://www.projectcast.eu/images/website/logos/small_rwmc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448" y="4954911"/>
            <a:ext cx="720000" cy="3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4" descr="https://www.projectcast.eu/images/website/logos/small_sckcen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6792" y="5322439"/>
            <a:ext cx="720000" cy="45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6" descr="https://www.projectcast.eu/images/website/logos/small_vtt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9448" y="5502203"/>
            <a:ext cx="720000" cy="455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720" y="2348880"/>
            <a:ext cx="720000" cy="274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436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Team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651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2400" dirty="0"/>
              <a:t>Close cooperation with WP 3 – </a:t>
            </a:r>
            <a:r>
              <a:rPr lang="en-GB" sz="2400" dirty="0" err="1"/>
              <a:t>Zircaloy</a:t>
            </a:r>
            <a:endParaRPr lang="en-GB" sz="2400" dirty="0"/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endParaRPr lang="en-GB" sz="2400" dirty="0"/>
          </a:p>
          <a:p>
            <a:pPr marL="0" indent="0" algn="ctr">
              <a:buNone/>
            </a:pPr>
            <a:r>
              <a:rPr lang="en-GB" sz="2400" dirty="0"/>
              <a:t>Common meeting at </a:t>
            </a:r>
            <a:r>
              <a:rPr lang="en-GB" sz="2400" dirty="0" err="1"/>
              <a:t>Ciemat</a:t>
            </a:r>
            <a:r>
              <a:rPr lang="en-GB" sz="2400" dirty="0"/>
              <a:t>, Madrid, June 2016</a:t>
            </a:r>
          </a:p>
          <a:p>
            <a:pPr lvl="1" algn="ctr"/>
            <a:endParaRPr lang="en-GB" sz="2000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495" b="13317"/>
          <a:stretch/>
        </p:blipFill>
        <p:spPr bwMode="auto">
          <a:xfrm>
            <a:off x="1187624" y="2204864"/>
            <a:ext cx="6823278" cy="28067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7962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Steels in Nuclear Reactors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rmAutofit/>
          </a:bodyPr>
          <a:lstStyle/>
          <a:p>
            <a:r>
              <a:rPr lang="en-GB" sz="2400" dirty="0"/>
              <a:t>Steels are used as construction materials in many nuclear reactors.</a:t>
            </a:r>
          </a:p>
          <a:p>
            <a:endParaRPr lang="en-GB" sz="2400" dirty="0"/>
          </a:p>
          <a:p>
            <a:endParaRPr lang="en-GB" sz="2400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5" name="Textfeld 4"/>
          <p:cNvSpPr txBox="1"/>
          <p:nvPr/>
        </p:nvSpPr>
        <p:spPr>
          <a:xfrm>
            <a:off x="2296378" y="2204864"/>
            <a:ext cx="4507870" cy="784830"/>
          </a:xfrm>
          <a:prstGeom prst="rect">
            <a:avLst/>
          </a:prstGeom>
          <a:noFill/>
          <a:ln w="95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0" lvl="1">
              <a:spcBef>
                <a:spcPts val="600"/>
              </a:spcBef>
            </a:pPr>
            <a:r>
              <a:rPr lang="en-GB" sz="2000" b="1" dirty="0"/>
              <a:t>1 Mild steel – reactor pressure vessel</a:t>
            </a:r>
            <a:endParaRPr lang="de-CH" sz="1600" b="1" dirty="0"/>
          </a:p>
          <a:p>
            <a:pPr marL="0" lvl="1">
              <a:spcBef>
                <a:spcPts val="600"/>
              </a:spcBef>
            </a:pPr>
            <a:r>
              <a:rPr lang="en-GB" sz="2000" b="1" dirty="0"/>
              <a:t>2 Stainless steels - reactor internals </a:t>
            </a:r>
          </a:p>
        </p:txBody>
      </p:sp>
      <p:grpSp>
        <p:nvGrpSpPr>
          <p:cNvPr id="32" name="Gruppieren 31"/>
          <p:cNvGrpSpPr>
            <a:grpSpLocks noChangeAspect="1"/>
          </p:cNvGrpSpPr>
          <p:nvPr/>
        </p:nvGrpSpPr>
        <p:grpSpPr>
          <a:xfrm>
            <a:off x="2551441" y="3117488"/>
            <a:ext cx="4684855" cy="3240000"/>
            <a:chOff x="5176697" y="1917112"/>
            <a:chExt cx="3643775" cy="2520000"/>
          </a:xfrm>
        </p:grpSpPr>
        <p:grpSp>
          <p:nvGrpSpPr>
            <p:cNvPr id="28" name="Gruppieren 27"/>
            <p:cNvGrpSpPr/>
            <p:nvPr/>
          </p:nvGrpSpPr>
          <p:grpSpPr>
            <a:xfrm>
              <a:off x="5176697" y="1917112"/>
              <a:ext cx="3643775" cy="2520000"/>
              <a:chOff x="4932039" y="1988840"/>
              <a:chExt cx="3643775" cy="2520000"/>
            </a:xfrm>
          </p:grpSpPr>
          <p:pic>
            <p:nvPicPr>
              <p:cNvPr id="7" name="Picture 3" descr="g2_units"/>
              <p:cNvPicPr>
                <a:picLocks noChangeAspect="1" noChangeArrowheads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557306" y="1988840"/>
                <a:ext cx="2018508" cy="2520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8" name="Picture 8" descr="KKG mcnp image"/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932039" y="1988840"/>
                <a:ext cx="1519227" cy="2520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5" name="Textfeld 24"/>
              <p:cNvSpPr txBox="1"/>
              <p:nvPr/>
            </p:nvSpPr>
            <p:spPr>
              <a:xfrm>
                <a:off x="5148064" y="2977207"/>
                <a:ext cx="48483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de-CH" sz="1400" b="1" dirty="0">
                    <a:solidFill>
                      <a:schemeClr val="bg1"/>
                    </a:solidFill>
                  </a:rPr>
                  <a:t>①</a:t>
                </a:r>
              </a:p>
            </p:txBody>
          </p:sp>
          <p:sp>
            <p:nvSpPr>
              <p:cNvPr id="26" name="Textfeld 25"/>
              <p:cNvSpPr txBox="1"/>
              <p:nvPr/>
            </p:nvSpPr>
            <p:spPr>
              <a:xfrm>
                <a:off x="5479820" y="3348525"/>
                <a:ext cx="42366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de-CH" sz="1400" b="1" dirty="0">
                    <a:solidFill>
                      <a:schemeClr val="bg1"/>
                    </a:solidFill>
                  </a:rPr>
                  <a:t>②</a:t>
                </a:r>
              </a:p>
            </p:txBody>
          </p:sp>
          <p:sp>
            <p:nvSpPr>
              <p:cNvPr id="27" name="Textfeld 26"/>
              <p:cNvSpPr txBox="1"/>
              <p:nvPr/>
            </p:nvSpPr>
            <p:spPr>
              <a:xfrm>
                <a:off x="5479820" y="3911850"/>
                <a:ext cx="42366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de-CH" sz="1400" b="1" dirty="0">
                    <a:solidFill>
                      <a:schemeClr val="bg1"/>
                    </a:solidFill>
                  </a:rPr>
                  <a:t>②</a:t>
                </a:r>
              </a:p>
            </p:txBody>
          </p:sp>
        </p:grpSp>
        <p:sp>
          <p:nvSpPr>
            <p:cNvPr id="29" name="Textfeld 28"/>
            <p:cNvSpPr txBox="1"/>
            <p:nvPr/>
          </p:nvSpPr>
          <p:spPr>
            <a:xfrm>
              <a:off x="5604649" y="2060848"/>
              <a:ext cx="2105811" cy="28725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de-CH" dirty="0"/>
                <a:t>NPP </a:t>
              </a:r>
              <a:r>
                <a:rPr lang="de-CH" dirty="0" err="1"/>
                <a:t>Gösgen</a:t>
              </a:r>
              <a:r>
                <a:rPr lang="de-CH" dirty="0"/>
                <a:t> MCNP Model</a:t>
              </a:r>
              <a:r>
                <a:rPr lang="de-CH" baseline="30000" dirty="0"/>
                <a:t>1</a:t>
              </a:r>
            </a:p>
          </p:txBody>
        </p:sp>
      </p:grpSp>
      <p:sp>
        <p:nvSpPr>
          <p:cNvPr id="31" name="Textfeld 30"/>
          <p:cNvSpPr txBox="1"/>
          <p:nvPr/>
        </p:nvSpPr>
        <p:spPr>
          <a:xfrm>
            <a:off x="6542828" y="6463208"/>
            <a:ext cx="244772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aseline="30000" dirty="0"/>
              <a:t>1</a:t>
            </a:r>
            <a:r>
              <a:rPr lang="en-GB" sz="1400" dirty="0"/>
              <a:t> Courtesy of B. Volmert, </a:t>
            </a:r>
            <a:r>
              <a:rPr lang="en-GB" sz="1400" dirty="0" err="1"/>
              <a:t>Nagra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3841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Formation of Carbon-14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12568"/>
          </a:xfrm>
        </p:spPr>
        <p:txBody>
          <a:bodyPr>
            <a:normAutofit/>
          </a:bodyPr>
          <a:lstStyle/>
          <a:p>
            <a:r>
              <a:rPr lang="en-GB" sz="2400" dirty="0"/>
              <a:t>Neutron activation of several precursor isotopes</a:t>
            </a:r>
          </a:p>
          <a:p>
            <a:r>
              <a:rPr lang="en-GB" sz="2400" baseline="30000" dirty="0"/>
              <a:t>14</a:t>
            </a:r>
            <a:r>
              <a:rPr lang="en-GB" sz="2400" dirty="0"/>
              <a:t>N reaction is most efficient </a:t>
            </a:r>
            <a:endParaRPr lang="en-GB" sz="2400" dirty="0" smtClean="0"/>
          </a:p>
          <a:p>
            <a:pPr marL="0" indent="0">
              <a:spcBef>
                <a:spcPts val="1800"/>
              </a:spcBef>
              <a:spcAft>
                <a:spcPts val="1200"/>
              </a:spcAft>
              <a:buNone/>
            </a:pPr>
            <a:r>
              <a:rPr lang="en-GB" dirty="0"/>
              <a:t>	</a:t>
            </a:r>
            <a:r>
              <a:rPr lang="en-GB" dirty="0" smtClean="0"/>
              <a:t>		</a:t>
            </a:r>
            <a:r>
              <a:rPr lang="en-GB" baseline="30000" dirty="0" smtClean="0"/>
              <a:t>14</a:t>
            </a:r>
            <a:r>
              <a:rPr lang="en-GB" dirty="0" smtClean="0"/>
              <a:t>N(</a:t>
            </a:r>
            <a:r>
              <a:rPr lang="en-GB" dirty="0" err="1" smtClean="0"/>
              <a:t>n,p</a:t>
            </a:r>
            <a:r>
              <a:rPr lang="en-GB" dirty="0" smtClean="0"/>
              <a:t>)</a:t>
            </a:r>
            <a:r>
              <a:rPr lang="en-GB" baseline="30000" dirty="0" smtClean="0"/>
              <a:t>14</a:t>
            </a:r>
            <a:r>
              <a:rPr lang="en-GB" dirty="0" smtClean="0"/>
              <a:t>C</a:t>
            </a:r>
            <a:endParaRPr lang="en-GB" dirty="0"/>
          </a:p>
          <a:p>
            <a:r>
              <a:rPr lang="en-GB" sz="2400" dirty="0" smtClean="0"/>
              <a:t>Steels </a:t>
            </a:r>
            <a:r>
              <a:rPr lang="en-GB" sz="2400" dirty="0"/>
              <a:t>contain 50 – 60 ppm N</a:t>
            </a:r>
            <a:br>
              <a:rPr lang="en-GB" sz="2400" dirty="0"/>
            </a:br>
            <a:endParaRPr lang="en-GB" sz="2400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  <p:sp>
        <p:nvSpPr>
          <p:cNvPr id="20" name="Textfeld 19"/>
          <p:cNvSpPr txBox="1"/>
          <p:nvPr/>
        </p:nvSpPr>
        <p:spPr>
          <a:xfrm>
            <a:off x="5508104" y="4269202"/>
            <a:ext cx="3025700" cy="1708160"/>
          </a:xfrm>
          <a:prstGeom prst="rect">
            <a:avLst/>
          </a:prstGeom>
          <a:noFill/>
          <a:ln w="28575">
            <a:solidFill>
              <a:srgbClr val="FF3300"/>
            </a:solidFill>
          </a:ln>
        </p:spPr>
        <p:txBody>
          <a:bodyPr wrap="none" rtlCol="0">
            <a:spAutoFit/>
          </a:bodyPr>
          <a:lstStyle/>
          <a:p>
            <a:pPr>
              <a:spcBef>
                <a:spcPts val="600"/>
              </a:spcBef>
            </a:pPr>
            <a:r>
              <a:rPr lang="en-GB" sz="2000" dirty="0"/>
              <a:t>Most of the </a:t>
            </a:r>
            <a:r>
              <a:rPr lang="en-GB" sz="2000" baseline="30000" dirty="0"/>
              <a:t>14</a:t>
            </a:r>
            <a:r>
              <a:rPr lang="en-GB" sz="2000" dirty="0"/>
              <a:t>C in </a:t>
            </a:r>
            <a:r>
              <a:rPr lang="en-GB" sz="2000" dirty="0" smtClean="0"/>
              <a:t>L/ILW</a:t>
            </a:r>
            <a:r>
              <a:rPr lang="en-GB" sz="2000" dirty="0"/>
              <a:t/>
            </a:r>
            <a:br>
              <a:rPr lang="en-GB" sz="2000" dirty="0"/>
            </a:br>
            <a:r>
              <a:rPr lang="en-GB" sz="2000" dirty="0" smtClean="0"/>
              <a:t>is </a:t>
            </a:r>
            <a:r>
              <a:rPr lang="en-GB" sz="2000" dirty="0"/>
              <a:t>in stainless steel.</a:t>
            </a:r>
          </a:p>
          <a:p>
            <a:pPr>
              <a:spcBef>
                <a:spcPts val="600"/>
              </a:spcBef>
            </a:pPr>
            <a:r>
              <a:rPr lang="en-GB" sz="2000" dirty="0"/>
              <a:t>Chemical form of </a:t>
            </a:r>
            <a:r>
              <a:rPr lang="en-GB" sz="2000" baseline="30000" dirty="0"/>
              <a:t>14</a:t>
            </a:r>
            <a:r>
              <a:rPr lang="en-GB" sz="2000" dirty="0"/>
              <a:t>C is not </a:t>
            </a:r>
            <a:br>
              <a:rPr lang="en-GB" sz="2000" dirty="0"/>
            </a:br>
            <a:r>
              <a:rPr lang="en-GB" sz="2000" dirty="0"/>
              <a:t>necessarily the same as </a:t>
            </a:r>
            <a:r>
              <a:rPr lang="en-GB" sz="2000" baseline="30000" dirty="0"/>
              <a:t>12</a:t>
            </a:r>
            <a:r>
              <a:rPr lang="en-GB" sz="2000" dirty="0"/>
              <a:t>C</a:t>
            </a:r>
            <a:br>
              <a:rPr lang="en-GB" sz="2000" dirty="0"/>
            </a:br>
            <a:r>
              <a:rPr lang="en-GB" sz="2000" dirty="0"/>
              <a:t>(carbides).</a:t>
            </a:r>
          </a:p>
        </p:txBody>
      </p:sp>
      <p:pic>
        <p:nvPicPr>
          <p:cNvPr id="21" name="Picture 48" descr="H:\Projekte\SGT-E3\Porg\Sitzungen\20170822_GL-Ausschuss_C-14\C14-sma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59" y="3717032"/>
            <a:ext cx="4358331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hteck 4"/>
          <p:cNvSpPr/>
          <p:nvPr/>
        </p:nvSpPr>
        <p:spPr>
          <a:xfrm>
            <a:off x="3078304" y="2323052"/>
            <a:ext cx="2304256" cy="72008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CH"/>
          </a:p>
        </p:txBody>
      </p:sp>
      <p:sp>
        <p:nvSpPr>
          <p:cNvPr id="7" name="Textfeld 6"/>
          <p:cNvSpPr txBox="1"/>
          <p:nvPr/>
        </p:nvSpPr>
        <p:spPr>
          <a:xfrm>
            <a:off x="1321945" y="6021288"/>
            <a:ext cx="33940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b="1" dirty="0" smtClean="0"/>
              <a:t>Example: L/ILW in Switzerland</a:t>
            </a:r>
            <a:endParaRPr lang="en-GB" sz="2000" b="1" dirty="0"/>
          </a:p>
        </p:txBody>
      </p:sp>
    </p:spTree>
    <p:extLst>
      <p:ext uri="{BB962C8B-B14F-4D97-AF65-F5344CB8AC3E}">
        <p14:creationId xmlns:p14="http://schemas.microsoft.com/office/powerpoint/2010/main" val="2349995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/>
              <a:t>Objectives of WP2</a:t>
            </a:r>
            <a:endParaRPr lang="en-GB" sz="3600" b="1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 smtClean="0"/>
              <a:t>Understanding of </a:t>
            </a:r>
            <a:r>
              <a:rPr lang="en-GB" b="1" dirty="0"/>
              <a:t>the speciation of </a:t>
            </a:r>
            <a:r>
              <a:rPr lang="en-GB" b="1" baseline="30000" dirty="0"/>
              <a:t>14</a:t>
            </a:r>
            <a:r>
              <a:rPr lang="en-GB" b="1" dirty="0"/>
              <a:t>C </a:t>
            </a:r>
            <a:r>
              <a:rPr lang="en-GB" dirty="0"/>
              <a:t>released during corrosion of irradiated steels under conditions relevant to cement-based repositories</a:t>
            </a:r>
          </a:p>
          <a:p>
            <a:r>
              <a:rPr lang="en-GB" b="1" dirty="0" smtClean="0"/>
              <a:t>Techniques </a:t>
            </a:r>
            <a:r>
              <a:rPr lang="en-GB" b="1" dirty="0"/>
              <a:t>for analysing </a:t>
            </a:r>
            <a:r>
              <a:rPr lang="en-GB" b="1" baseline="30000" dirty="0"/>
              <a:t>14</a:t>
            </a:r>
            <a:r>
              <a:rPr lang="en-GB" b="1" dirty="0"/>
              <a:t>C species </a:t>
            </a:r>
            <a:r>
              <a:rPr lang="en-GB" dirty="0"/>
              <a:t>in aqueous and gaseous compartments at extremely low concentrations</a:t>
            </a:r>
          </a:p>
          <a:p>
            <a:r>
              <a:rPr lang="en-GB" b="1" dirty="0"/>
              <a:t>Measuring the release rate and speciation of </a:t>
            </a:r>
            <a:r>
              <a:rPr lang="en-GB" b="1" baseline="30000" dirty="0"/>
              <a:t>14</a:t>
            </a:r>
            <a:r>
              <a:rPr lang="en-GB" b="1" dirty="0"/>
              <a:t>C </a:t>
            </a:r>
            <a:r>
              <a:rPr lang="en-GB" dirty="0"/>
              <a:t>in corrosion experiments under various conditions</a:t>
            </a:r>
          </a:p>
          <a:p>
            <a:r>
              <a:rPr lang="en-GB" b="1" dirty="0"/>
              <a:t>Validating activation models </a:t>
            </a:r>
            <a:r>
              <a:rPr lang="en-GB" dirty="0"/>
              <a:t>by measuring </a:t>
            </a:r>
            <a:r>
              <a:rPr lang="en-GB" baseline="30000" dirty="0"/>
              <a:t>14</a:t>
            </a:r>
            <a:r>
              <a:rPr lang="en-GB" dirty="0"/>
              <a:t>C inventories in irradiated steel</a:t>
            </a:r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359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Tasks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5069160"/>
          </a:xfrm>
        </p:spPr>
        <p:txBody>
          <a:bodyPr>
            <a:normAutofit/>
          </a:bodyPr>
          <a:lstStyle/>
          <a:p>
            <a:pPr marL="971550" lvl="1" indent="-514350">
              <a:buFont typeface="+mj-lt"/>
              <a:buAutoNum type="arabicPeriod"/>
            </a:pPr>
            <a:r>
              <a:rPr lang="en-US" dirty="0"/>
              <a:t>Literature </a:t>
            </a:r>
            <a:r>
              <a:rPr lang="en-US" dirty="0" smtClean="0"/>
              <a:t>survey</a:t>
            </a:r>
            <a:endParaRPr lang="en-US" dirty="0"/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Analytical development</a:t>
            </a:r>
            <a:endParaRPr lang="en-US" dirty="0">
              <a:solidFill>
                <a:srgbClr val="0070C0"/>
              </a:solidFill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Corrosion experiments and subsequent </a:t>
            </a:r>
            <a:r>
              <a:rPr lang="en-US" baseline="30000" dirty="0"/>
              <a:t>14</a:t>
            </a:r>
            <a:r>
              <a:rPr lang="en-US" dirty="0"/>
              <a:t>C speciation measurement</a:t>
            </a:r>
            <a:endParaRPr lang="en-US" dirty="0">
              <a:solidFill>
                <a:srgbClr val="0070C0"/>
              </a:solidFill>
            </a:endParaRPr>
          </a:p>
          <a:p>
            <a:pPr marL="971550" lvl="1" indent="-514350">
              <a:buFont typeface="+mj-lt"/>
              <a:buAutoNum type="arabicPeriod"/>
            </a:pPr>
            <a:r>
              <a:rPr lang="en-US" dirty="0"/>
              <a:t>Synthesis and reporting</a:t>
            </a:r>
            <a:endParaRPr lang="en-US" dirty="0">
              <a:solidFill>
                <a:srgbClr val="0070C0"/>
              </a:solidFill>
            </a:endParaRP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Experimental Conditions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/>
              <a:t>Storage of L/ILW in a cement based </a:t>
            </a:r>
            <a:br>
              <a:rPr lang="en-GB" sz="2400" dirty="0"/>
            </a:br>
            <a:r>
              <a:rPr lang="en-GB" sz="2400" dirty="0" smtClean="0"/>
              <a:t>deep geological </a:t>
            </a:r>
            <a:r>
              <a:rPr lang="en-GB" sz="2400" dirty="0"/>
              <a:t>repository</a:t>
            </a:r>
          </a:p>
          <a:p>
            <a:r>
              <a:rPr lang="en-GB" sz="2400" dirty="0" smtClean="0"/>
              <a:t>Anoxic alkaline </a:t>
            </a:r>
            <a:r>
              <a:rPr lang="en-GB" sz="2400" dirty="0"/>
              <a:t>conditions as reference </a:t>
            </a:r>
            <a:r>
              <a:rPr lang="en-GB" sz="2400" dirty="0" smtClean="0"/>
              <a:t>state</a:t>
            </a:r>
            <a:br>
              <a:rPr lang="en-GB" sz="2400" dirty="0" smtClean="0"/>
            </a:br>
            <a:r>
              <a:rPr lang="en-GB" sz="2400" dirty="0" smtClean="0"/>
              <a:t>(cementitious near field)</a:t>
            </a:r>
            <a:endParaRPr lang="en-GB" sz="2400" dirty="0"/>
          </a:p>
          <a:p>
            <a:r>
              <a:rPr lang="en-GB" sz="2400" dirty="0"/>
              <a:t>Variation of experimental parameters to</a:t>
            </a:r>
          </a:p>
          <a:p>
            <a:pPr lvl="1"/>
            <a:r>
              <a:rPr lang="en-GB" sz="2000" dirty="0"/>
              <a:t>Develop process understanding</a:t>
            </a:r>
          </a:p>
          <a:p>
            <a:pPr lvl="1"/>
            <a:r>
              <a:rPr lang="en-GB" sz="2000" dirty="0"/>
              <a:t>Cover a variety of conditions</a:t>
            </a:r>
          </a:p>
          <a:p>
            <a:pPr marL="0" indent="0">
              <a:buNone/>
            </a:pPr>
            <a:endParaRPr lang="en-GB" sz="2400" dirty="0"/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Materials: Stainless steel, mild steel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pH: acidic, neutral and alkaline</a:t>
            </a:r>
          </a:p>
          <a:p>
            <a:pPr marL="457200" indent="-457200">
              <a:buFont typeface="+mj-lt"/>
              <a:buAutoNum type="arabicPeriod"/>
            </a:pPr>
            <a:r>
              <a:rPr lang="en-GB" sz="2400" dirty="0"/>
              <a:t>O</a:t>
            </a:r>
            <a:r>
              <a:rPr lang="en-GB" sz="2400" baseline="-25000" dirty="0"/>
              <a:t>2</a:t>
            </a:r>
            <a:r>
              <a:rPr lang="en-GB" sz="2400" dirty="0"/>
              <a:t>: </a:t>
            </a:r>
            <a:r>
              <a:rPr lang="en-GB" sz="2400" dirty="0" err="1" smtClean="0"/>
              <a:t>oxic</a:t>
            </a:r>
            <a:r>
              <a:rPr lang="en-GB" sz="2400" dirty="0" smtClean="0"/>
              <a:t> and anoxic</a:t>
            </a:r>
            <a:endParaRPr lang="en-GB" sz="2400" dirty="0"/>
          </a:p>
          <a:p>
            <a:endParaRPr lang="en-GB" sz="240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9237" y="1664976"/>
            <a:ext cx="1501195" cy="1548000"/>
          </a:xfrm>
          <a:prstGeom prst="rect">
            <a:avLst/>
          </a:prstGeom>
          <a:noFill/>
          <a:ln w="9525">
            <a:solidFill>
              <a:srgbClr val="03577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9" descr="Scheibe 4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151" t="26377" r="13082" b="24840"/>
          <a:stretch/>
        </p:blipFill>
        <p:spPr bwMode="auto">
          <a:xfrm>
            <a:off x="6146456" y="4077072"/>
            <a:ext cx="1082861" cy="795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IMG_20160316_125849"/>
          <p:cNvPicPr preferRelativeResize="0"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1956" y="4982504"/>
            <a:ext cx="1211859" cy="162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4" descr="C:\Users\TYNOVA\Desktop\fotky CAST\IMG_0685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882" y="4293096"/>
            <a:ext cx="1485628" cy="19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54258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412776"/>
            <a:ext cx="6923112" cy="504056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endParaRPr lang="en-GB" sz="3600" b="1" dirty="0"/>
          </a:p>
          <a:p>
            <a:pPr marL="0" indent="0" algn="r">
              <a:buNone/>
            </a:pPr>
            <a:endParaRPr lang="en-GB" sz="3600" b="1" dirty="0"/>
          </a:p>
          <a:p>
            <a:pPr marL="0" indent="0" algn="r">
              <a:buNone/>
            </a:pPr>
            <a:r>
              <a:rPr lang="en-GB" sz="3600" b="1" dirty="0" smtClean="0"/>
              <a:t>Technical</a:t>
            </a:r>
          </a:p>
          <a:p>
            <a:pPr marL="0" indent="0" algn="r">
              <a:buNone/>
            </a:pPr>
            <a:r>
              <a:rPr lang="en-GB" sz="3600" b="1" dirty="0" smtClean="0"/>
              <a:t>Presentations</a:t>
            </a:r>
            <a:endParaRPr lang="en-US" sz="3600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09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/>
              <a:t>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0560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endParaRPr lang="en-GB" sz="3600" b="1" dirty="0"/>
          </a:p>
          <a:p>
            <a:pPr marL="0" indent="0" algn="r">
              <a:buNone/>
            </a:pPr>
            <a:endParaRPr lang="en-GB" sz="3600" b="1" dirty="0"/>
          </a:p>
          <a:p>
            <a:pPr marL="0" indent="0">
              <a:buNone/>
            </a:pPr>
            <a:r>
              <a:rPr lang="en-GB" sz="3600" b="1" dirty="0"/>
              <a:t>					</a:t>
            </a:r>
            <a:r>
              <a:rPr lang="en-GB" sz="3600" b="1" dirty="0" smtClean="0"/>
              <a:t>Conclusions</a:t>
            </a:r>
            <a:endParaRPr lang="en-US" sz="3600" dirty="0"/>
          </a:p>
        </p:txBody>
      </p:sp>
      <p:pic>
        <p:nvPicPr>
          <p:cNvPr id="6" name="Afbeelding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230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6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/>
              <a:t>Inventory of Carbon-14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sz="2800" dirty="0" smtClean="0"/>
              <a:t>All carbon-14 waste inventory in steel is a modelled inventory</a:t>
            </a:r>
          </a:p>
          <a:p>
            <a:r>
              <a:rPr lang="en-GB" sz="2800" dirty="0" smtClean="0"/>
              <a:t>Uncertainties?</a:t>
            </a:r>
          </a:p>
          <a:p>
            <a:endParaRPr lang="en-GB" sz="2800" dirty="0" smtClean="0"/>
          </a:p>
          <a:p>
            <a:r>
              <a:rPr lang="en-GB" sz="2800" dirty="0" smtClean="0"/>
              <a:t>In CAST WP2 no systematic study made</a:t>
            </a:r>
          </a:p>
          <a:p>
            <a:r>
              <a:rPr lang="en-GB" sz="2800" dirty="0" smtClean="0"/>
              <a:t>Two independent studies bound the inventory within an uncertainty factor of 3 to 4</a:t>
            </a:r>
          </a:p>
          <a:p>
            <a:endParaRPr lang="en-GB" sz="280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773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 smtClean="0"/>
              <a:t>Release of Carbon-14</a:t>
            </a:r>
            <a:br>
              <a:rPr lang="en-GB" sz="3600" b="1" dirty="0" smtClean="0"/>
            </a:br>
            <a:r>
              <a:rPr lang="en-GB" sz="3600" b="1" dirty="0" smtClean="0"/>
              <a:t>Early stage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Instantaneous release of considerable amounts of </a:t>
            </a:r>
            <a:r>
              <a:rPr lang="en-GB" sz="2400" baseline="30000" dirty="0" smtClean="0"/>
              <a:t>14</a:t>
            </a:r>
            <a:r>
              <a:rPr lang="en-GB" sz="2400" dirty="0" smtClean="0"/>
              <a:t>C in the first stage of the experiments (within a few days to weeks)</a:t>
            </a:r>
          </a:p>
          <a:p>
            <a:r>
              <a:rPr lang="en-GB" sz="2400" dirty="0"/>
              <a:t>Source: Surface or oxide layer, formed during operation and storage under </a:t>
            </a:r>
            <a:r>
              <a:rPr lang="en-GB" sz="2400" dirty="0" err="1"/>
              <a:t>oxic</a:t>
            </a:r>
            <a:r>
              <a:rPr lang="en-GB" sz="2400" dirty="0"/>
              <a:t> conditions</a:t>
            </a:r>
          </a:p>
          <a:p>
            <a:r>
              <a:rPr lang="en-GB" sz="2400" dirty="0" smtClean="0"/>
              <a:t>Fraction of total </a:t>
            </a:r>
            <a:r>
              <a:rPr lang="en-GB" sz="2400" baseline="30000" dirty="0" smtClean="0"/>
              <a:t>14</a:t>
            </a:r>
            <a:r>
              <a:rPr lang="en-GB" sz="2400" dirty="0" smtClean="0"/>
              <a:t>C inventory is low (&lt;&lt; 1%)</a:t>
            </a:r>
          </a:p>
          <a:p>
            <a:r>
              <a:rPr lang="en-GB" sz="2400" dirty="0" smtClean="0"/>
              <a:t>Dominated </a:t>
            </a:r>
            <a:r>
              <a:rPr lang="en-GB" sz="2400" dirty="0"/>
              <a:t>by dissolved species</a:t>
            </a: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sz="240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  <p:graphicFrame>
        <p:nvGraphicFramePr>
          <p:cNvPr id="5" name="Tabel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703364"/>
              </p:ext>
            </p:extLst>
          </p:nvPr>
        </p:nvGraphicFramePr>
        <p:xfrm>
          <a:off x="755576" y="4365104"/>
          <a:ext cx="7992888" cy="13681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296"/>
                <a:gridCol w="2664296"/>
                <a:gridCol w="2664296"/>
              </a:tblGrid>
              <a:tr h="576064">
                <a:tc gridSpan="2">
                  <a:txBody>
                    <a:bodyPr/>
                    <a:lstStyle/>
                    <a:p>
                      <a:pPr algn="ctr"/>
                      <a:r>
                        <a:rPr lang="en-GB" sz="2400" noProof="0" dirty="0" smtClean="0"/>
                        <a:t>Dissolved</a:t>
                      </a:r>
                      <a:endParaRPr lang="en-GB" sz="2400" noProof="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de-C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noProof="0" dirty="0" smtClean="0"/>
                        <a:t>Gaseous</a:t>
                      </a:r>
                      <a:endParaRPr lang="en-GB" sz="2400" noProof="0" dirty="0"/>
                    </a:p>
                  </a:txBody>
                  <a:tcPr/>
                </a:tc>
              </a:tr>
              <a:tr h="792088"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/>
                        <a:t>Inorganic carbon</a:t>
                      </a:r>
                      <a:endParaRPr lang="en-GB" sz="20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/>
                        <a:t>Small</a:t>
                      </a:r>
                      <a:r>
                        <a:rPr lang="en-GB" sz="2000" baseline="0" noProof="0" dirty="0" smtClean="0"/>
                        <a:t> organic molecules</a:t>
                      </a:r>
                    </a:p>
                    <a:p>
                      <a:pPr algn="ctr"/>
                      <a:r>
                        <a:rPr lang="en-GB" sz="2000" baseline="0" noProof="0" dirty="0" smtClean="0"/>
                        <a:t>(Carboxylic acids)</a:t>
                      </a:r>
                      <a:endParaRPr lang="en-GB" sz="20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noProof="0" dirty="0" smtClean="0"/>
                        <a:t>Hydrocarbons (methane),</a:t>
                      </a:r>
                      <a:r>
                        <a:rPr lang="en-GB" sz="2000" baseline="0" noProof="0" dirty="0" smtClean="0"/>
                        <a:t> CO</a:t>
                      </a:r>
                      <a:endParaRPr lang="en-GB" sz="2000" noProof="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132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3600" b="1" dirty="0" smtClean="0"/>
              <a:t>Release of Carbon-14</a:t>
            </a:r>
            <a:br>
              <a:rPr lang="en-GB" sz="3600" b="1" dirty="0" smtClean="0"/>
            </a:br>
            <a:r>
              <a:rPr lang="en-GB" sz="3600" b="1" dirty="0" smtClean="0"/>
              <a:t>Later stage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Later, release of dissolved and gaseous compounds continues</a:t>
            </a:r>
          </a:p>
          <a:p>
            <a:r>
              <a:rPr lang="en-GB" sz="2400" dirty="0" smtClean="0"/>
              <a:t>Rate is significantly reduced</a:t>
            </a:r>
          </a:p>
          <a:p>
            <a:r>
              <a:rPr lang="en-GB" sz="2400" dirty="0" smtClean="0"/>
              <a:t>Seems to correspond to stainless steel corrosion rate </a:t>
            </a:r>
            <a:br>
              <a:rPr lang="en-GB" sz="2400" dirty="0" smtClean="0"/>
            </a:br>
            <a:r>
              <a:rPr lang="en-GB" sz="2400" dirty="0" smtClean="0"/>
              <a:t>(0.1 to 3 nm/y)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14670"/>
            <a:ext cx="3782226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514670"/>
            <a:ext cx="3923325" cy="25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feld 15"/>
          <p:cNvSpPr txBox="1"/>
          <p:nvPr/>
        </p:nvSpPr>
        <p:spPr>
          <a:xfrm>
            <a:off x="1523675" y="6060205"/>
            <a:ext cx="26792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 smtClean="0"/>
              <a:t>NRG / Wood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628238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6552728" cy="114300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Summary release of </a:t>
            </a:r>
            <a:r>
              <a:rPr lang="en-GB" sz="3600" b="1" baseline="30000" dirty="0" smtClean="0">
                <a:solidFill>
                  <a:srgbClr val="00B050"/>
                </a:solidFill>
              </a:rPr>
              <a:t>12</a:t>
            </a:r>
            <a:r>
              <a:rPr lang="en-GB" sz="3600" b="1" dirty="0" smtClean="0">
                <a:solidFill>
                  <a:srgbClr val="00B050"/>
                </a:solidFill>
              </a:rPr>
              <a:t>C</a:t>
            </a:r>
            <a:r>
              <a:rPr lang="en-GB" sz="3600" b="1" dirty="0" smtClean="0"/>
              <a:t> and </a:t>
            </a:r>
            <a:r>
              <a:rPr lang="en-GB" sz="3600" b="1" i="1" baseline="30000" dirty="0" smtClean="0">
                <a:solidFill>
                  <a:srgbClr val="0070C0"/>
                </a:solidFill>
              </a:rPr>
              <a:t>14</a:t>
            </a:r>
            <a:r>
              <a:rPr lang="en-GB" sz="3600" b="1" i="1" dirty="0" smtClean="0">
                <a:solidFill>
                  <a:srgbClr val="0070C0"/>
                </a:solidFill>
              </a:rPr>
              <a:t>C</a:t>
            </a:r>
            <a:endParaRPr lang="en-GB" sz="3600" b="1" i="1" dirty="0">
              <a:solidFill>
                <a:srgbClr val="0070C0"/>
              </a:solidFill>
            </a:endParaRP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  <p:graphicFrame>
        <p:nvGraphicFramePr>
          <p:cNvPr id="8" name="Tabel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1766552"/>
              </p:ext>
            </p:extLst>
          </p:nvPr>
        </p:nvGraphicFramePr>
        <p:xfrm>
          <a:off x="544949" y="1287961"/>
          <a:ext cx="8044876" cy="534766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49268"/>
                <a:gridCol w="1149268"/>
                <a:gridCol w="1149268"/>
                <a:gridCol w="1586014"/>
                <a:gridCol w="712522"/>
                <a:gridCol w="1605806"/>
                <a:gridCol w="692730"/>
              </a:tblGrid>
              <a:tr h="380638">
                <a:tc rowSpan="2">
                  <a:txBody>
                    <a:bodyPr/>
                    <a:lstStyle/>
                    <a:p>
                      <a:r>
                        <a:rPr lang="en-GB" sz="2000" noProof="0" dirty="0" err="1" smtClean="0"/>
                        <a:t>Organi-sation</a:t>
                      </a:r>
                      <a:endParaRPr lang="en-GB" sz="2000" noProof="0" dirty="0"/>
                    </a:p>
                  </a:txBody>
                  <a:tcPr marT="0" marB="0"/>
                </a:tc>
                <a:tc rowSpan="2">
                  <a:txBody>
                    <a:bodyPr/>
                    <a:lstStyle/>
                    <a:p>
                      <a:r>
                        <a:rPr lang="en-GB" sz="2000" noProof="0" dirty="0" smtClean="0"/>
                        <a:t>Condi-</a:t>
                      </a:r>
                      <a:r>
                        <a:rPr lang="en-GB" sz="2000" noProof="0" dirty="0" err="1" smtClean="0"/>
                        <a:t>tions</a:t>
                      </a:r>
                      <a:endParaRPr lang="en-GB" sz="2000" noProof="0" dirty="0"/>
                    </a:p>
                  </a:txBody>
                  <a:tcPr marT="0" marB="0"/>
                </a:tc>
                <a:tc rowSpan="2">
                  <a:txBody>
                    <a:bodyPr/>
                    <a:lstStyle/>
                    <a:p>
                      <a:r>
                        <a:rPr lang="en-GB" sz="2000" noProof="0" dirty="0" smtClean="0"/>
                        <a:t>Material</a:t>
                      </a:r>
                      <a:endParaRPr lang="en-GB" sz="2000" noProof="0" dirty="0"/>
                    </a:p>
                  </a:txBody>
                  <a:tcPr marT="0" marB="0"/>
                </a:tc>
                <a:tc gridSpan="2">
                  <a:txBody>
                    <a:bodyPr/>
                    <a:lstStyle/>
                    <a:p>
                      <a:r>
                        <a:rPr lang="en-GB" sz="2000" noProof="0" dirty="0" smtClean="0"/>
                        <a:t>Liquid phase</a:t>
                      </a:r>
                      <a:endParaRPr lang="en-GB" sz="2000" noProof="0" dirty="0"/>
                    </a:p>
                  </a:txBody>
                  <a:tcPr marT="0" marB="0"/>
                </a:tc>
                <a:tc hMerge="1">
                  <a:txBody>
                    <a:bodyPr/>
                    <a:lstStyle/>
                    <a:p>
                      <a:endParaRPr lang="de-CH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2000" noProof="0" dirty="0" smtClean="0"/>
                        <a:t>Gas phase</a:t>
                      </a:r>
                      <a:endParaRPr lang="en-GB" sz="2000" noProof="0" dirty="0"/>
                    </a:p>
                  </a:txBody>
                  <a:tcPr marT="0" marB="0"/>
                </a:tc>
                <a:tc hMerge="1">
                  <a:txBody>
                    <a:bodyPr/>
                    <a:lstStyle/>
                    <a:p>
                      <a:endParaRPr lang="de-CH" dirty="0"/>
                    </a:p>
                  </a:txBody>
                  <a:tcPr/>
                </a:tc>
              </a:tr>
              <a:tr h="380638">
                <a:tc v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de-CH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Spec. 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%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Spec.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%</a:t>
                      </a:r>
                      <a:endParaRPr lang="en-GB" sz="2000" noProof="0" dirty="0"/>
                    </a:p>
                  </a:txBody>
                  <a:tcPr marT="0" marB="0"/>
                </a:tc>
              </a:tr>
              <a:tr h="673437"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PSI inactive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alkaline</a:t>
                      </a:r>
                      <a:r>
                        <a:rPr lang="en-GB" sz="2000" baseline="0" noProof="0" dirty="0" smtClean="0"/>
                        <a:t> anoxic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AA, FA, OA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95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Met, Eth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</a:tr>
              <a:tr h="6734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PSI active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alkaline</a:t>
                      </a:r>
                      <a:r>
                        <a:rPr lang="en-GB" sz="2000" baseline="0" noProof="0" dirty="0" smtClean="0"/>
                        <a:t> anoxic</a:t>
                      </a:r>
                      <a:endParaRPr lang="en-GB" sz="2000" noProof="0" dirty="0" smtClean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1" kern="1200" noProof="0" dirty="0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FA, AA, LA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1" kern="1200" noProof="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n.d.</a:t>
                      </a:r>
                      <a:endParaRPr lang="en-GB" sz="2000" b="1" i="1" kern="1200" noProof="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2000" b="1" i="0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kern="1200" noProof="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n.d.</a:t>
                      </a:r>
                      <a:endParaRPr lang="en-GB" sz="2000" b="1" i="1" kern="1200" noProof="0" dirty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i="1" kern="1200" noProof="0" dirty="0" err="1" smtClean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</a:rPr>
                        <a:t>n.d.</a:t>
                      </a:r>
                      <a:endParaRPr lang="en-GB" sz="2000" b="1" i="1" kern="1200" noProof="0" dirty="0" smtClean="0">
                        <a:solidFill>
                          <a:srgbClr val="0070C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sz="2000" b="1" i="0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</a:tr>
              <a:tr h="673437"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NRJ/ Wood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alkaline</a:t>
                      </a:r>
                      <a:r>
                        <a:rPr lang="en-GB" sz="2000" baseline="0" noProof="0" dirty="0" smtClean="0"/>
                        <a:t> anoxic</a:t>
                      </a:r>
                      <a:endParaRPr lang="en-GB" sz="2000" noProof="0" dirty="0" smtClean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smtClean="0">
                          <a:solidFill>
                            <a:srgbClr val="0070C0"/>
                          </a:solidFill>
                        </a:rPr>
                        <a:t>CO</a:t>
                      </a:r>
                      <a:r>
                        <a:rPr lang="en-GB" sz="2000" b="1" i="1" baseline="-25000" noProof="0" smtClean="0">
                          <a:solidFill>
                            <a:srgbClr val="0070C0"/>
                          </a:solidFill>
                        </a:rPr>
                        <a:t>3</a:t>
                      </a:r>
                      <a:endParaRPr lang="en-GB" sz="2000" b="1" i="1" baseline="-25000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90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Met, (CO)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10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</a:tr>
              <a:tr h="526696"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KIT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>
                          <a:solidFill>
                            <a:srgbClr val="FF7F00"/>
                          </a:solidFill>
                        </a:rPr>
                        <a:t>acidic digestion</a:t>
                      </a:r>
                      <a:endParaRPr lang="en-GB" sz="2000" noProof="0" dirty="0" smtClean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organic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70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organic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1" noProof="0" dirty="0" smtClean="0">
                          <a:solidFill>
                            <a:srgbClr val="0070C0"/>
                          </a:solidFill>
                        </a:rPr>
                        <a:t>30</a:t>
                      </a:r>
                      <a:endParaRPr lang="en-GB" sz="2000" b="1" i="1" noProof="0" dirty="0">
                        <a:solidFill>
                          <a:srgbClr val="0070C0"/>
                        </a:solidFill>
                      </a:endParaRPr>
                    </a:p>
                  </a:txBody>
                  <a:tcPr marT="0" marB="0"/>
                </a:tc>
              </a:tr>
              <a:tr h="6734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SCK</a:t>
                      </a: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alkaline</a:t>
                      </a:r>
                      <a:r>
                        <a:rPr lang="en-GB" sz="2000" baseline="0" noProof="0" dirty="0" smtClean="0"/>
                        <a:t> anoxic</a:t>
                      </a:r>
                      <a:endParaRPr lang="en-GB" sz="2000" noProof="0" dirty="0" smtClean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>
                          <a:solidFill>
                            <a:srgbClr val="0099CC"/>
                          </a:solidFill>
                        </a:rPr>
                        <a:t>CS</a:t>
                      </a:r>
                      <a:endParaRPr lang="en-GB" sz="2000" noProof="0" dirty="0">
                        <a:solidFill>
                          <a:srgbClr val="0099CC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AA, FA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Met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</a:tr>
              <a:tr h="673437">
                <a:tc rowSpan="2">
                  <a:txBody>
                    <a:bodyPr/>
                    <a:lstStyle/>
                    <a:p>
                      <a:r>
                        <a:rPr lang="en-GB" sz="2000" noProof="0" dirty="0" err="1" smtClean="0"/>
                        <a:t>Ciemat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/>
                        <a:t>alkaline</a:t>
                      </a:r>
                      <a:r>
                        <a:rPr lang="en-GB" sz="2000" baseline="0" noProof="0" dirty="0" smtClean="0"/>
                        <a:t> </a:t>
                      </a:r>
                      <a:r>
                        <a:rPr lang="en-GB" sz="2000" baseline="0" noProof="0" dirty="0" err="1" smtClean="0">
                          <a:solidFill>
                            <a:srgbClr val="CC0099"/>
                          </a:solidFill>
                        </a:rPr>
                        <a:t>oxic</a:t>
                      </a:r>
                      <a:endParaRPr lang="en-GB" sz="2000" noProof="0" dirty="0" smtClean="0">
                        <a:solidFill>
                          <a:srgbClr val="CC0099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CO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</a:tr>
              <a:tr h="576225">
                <a:tc vMerge="1">
                  <a:txBody>
                    <a:bodyPr/>
                    <a:lstStyle/>
                    <a:p>
                      <a:endParaRPr lang="de-C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noProof="0" dirty="0" smtClean="0">
                          <a:solidFill>
                            <a:srgbClr val="FF7F00"/>
                          </a:solidFill>
                        </a:rPr>
                        <a:t>acidic</a:t>
                      </a:r>
                      <a:r>
                        <a:rPr lang="en-GB" sz="2000" noProof="0" dirty="0" smtClean="0"/>
                        <a:t/>
                      </a:r>
                      <a:br>
                        <a:rPr lang="en-GB" sz="2000" noProof="0" dirty="0" smtClean="0"/>
                      </a:br>
                      <a:r>
                        <a:rPr lang="en-GB" sz="2000" baseline="0" noProof="0" dirty="0" err="1" smtClean="0">
                          <a:solidFill>
                            <a:srgbClr val="CC0099"/>
                          </a:solidFill>
                        </a:rPr>
                        <a:t>oxic</a:t>
                      </a:r>
                      <a:endParaRPr lang="en-GB" sz="2000" noProof="0" dirty="0" smtClean="0">
                        <a:solidFill>
                          <a:srgbClr val="CC0099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noProof="0" dirty="0" smtClean="0"/>
                        <a:t>SS</a:t>
                      </a:r>
                      <a:endParaRPr lang="en-GB" sz="2000" noProof="0" dirty="0"/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OA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smtClean="0">
                          <a:solidFill>
                            <a:srgbClr val="00B050"/>
                          </a:solidFill>
                        </a:rPr>
                        <a:t>CO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  <a:tc>
                  <a:txBody>
                    <a:bodyPr/>
                    <a:lstStyle/>
                    <a:p>
                      <a:r>
                        <a:rPr lang="en-GB" sz="2000" b="1" i="0" noProof="0" dirty="0" err="1" smtClean="0">
                          <a:solidFill>
                            <a:srgbClr val="00B050"/>
                          </a:solidFill>
                        </a:rPr>
                        <a:t>n.d.</a:t>
                      </a:r>
                      <a:endParaRPr lang="en-GB" sz="2000" b="1" i="0" noProof="0" dirty="0">
                        <a:solidFill>
                          <a:srgbClr val="00B050"/>
                        </a:solidFill>
                      </a:endParaRPr>
                    </a:p>
                  </a:txBody>
                  <a:tcPr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6594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/>
              <a:t>Parameter variation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pH dependence of speciation not clearly visible</a:t>
            </a:r>
          </a:p>
          <a:p>
            <a:r>
              <a:rPr lang="en-GB" sz="2400" dirty="0" smtClean="0"/>
              <a:t>No influence of steel sort on speciation found (only C-12 results)</a:t>
            </a:r>
          </a:p>
          <a:p>
            <a:r>
              <a:rPr lang="en-GB" sz="2400" dirty="0" smtClean="0"/>
              <a:t>Oxidising conditions seem to produce more O-containing species (only C-12 results)</a:t>
            </a:r>
          </a:p>
          <a:p>
            <a:endParaRPr lang="en-GB" sz="2400" dirty="0" smtClean="0"/>
          </a:p>
          <a:p>
            <a:r>
              <a:rPr lang="en-GB" sz="2400" dirty="0" smtClean="0"/>
              <a:t>Note: Speciation in the early stage is dominated by initially released carbon compounds (influenced by storage)</a:t>
            </a:r>
            <a:endParaRPr lang="en-GB" sz="240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093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smtClean="0"/>
              <a:t>Reaction mechanism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 smtClean="0"/>
              <a:t>Operation / interim storage</a:t>
            </a:r>
          </a:p>
          <a:p>
            <a:r>
              <a:rPr lang="en-GB" sz="2400" dirty="0" smtClean="0"/>
              <a:t>Presence of O</a:t>
            </a:r>
            <a:r>
              <a:rPr lang="en-GB" sz="2400" baseline="-25000" dirty="0" smtClean="0"/>
              <a:t>2</a:t>
            </a:r>
          </a:p>
          <a:p>
            <a:r>
              <a:rPr lang="en-GB" sz="2400" dirty="0" smtClean="0"/>
              <a:t>Creates metal oxide layer containing carbon compounds</a:t>
            </a:r>
          </a:p>
          <a:p>
            <a:endParaRPr lang="en-GB" sz="2400" dirty="0" smtClean="0"/>
          </a:p>
          <a:p>
            <a:pPr marL="0" indent="0">
              <a:buNone/>
            </a:pPr>
            <a:r>
              <a:rPr lang="en-GB" sz="2400" b="1" dirty="0" smtClean="0"/>
              <a:t>Corrosion experiment</a:t>
            </a:r>
          </a:p>
          <a:p>
            <a:r>
              <a:rPr lang="en-GB" sz="2400" dirty="0" smtClean="0"/>
              <a:t>Release of carbon compounds from old and fresh surfaces and the oxide layer</a:t>
            </a:r>
          </a:p>
          <a:p>
            <a:r>
              <a:rPr lang="en-GB" sz="2400" dirty="0" smtClean="0"/>
              <a:t>Corrosion of bulk material</a:t>
            </a:r>
          </a:p>
          <a:p>
            <a:r>
              <a:rPr lang="en-GB" sz="2400" dirty="0" smtClean="0"/>
              <a:t>Source of oxygen is unclear</a:t>
            </a:r>
          </a:p>
          <a:p>
            <a:r>
              <a:rPr lang="en-GB" sz="2400" dirty="0" smtClean="0"/>
              <a:t>Irradiation, radiolysis?</a:t>
            </a:r>
            <a:endParaRPr lang="en-GB" sz="240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96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114300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Possible long-term-evolution</a:t>
            </a:r>
            <a:endParaRPr lang="en-GB" sz="36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Activity reduces with time (radiolysis, oxidants)</a:t>
            </a:r>
          </a:p>
          <a:p>
            <a:r>
              <a:rPr lang="en-GB" sz="2400" dirty="0" smtClean="0"/>
              <a:t>pH might reduce (cement degradation)</a:t>
            </a:r>
          </a:p>
          <a:p>
            <a:pPr marL="0" indent="0">
              <a:buNone/>
            </a:pPr>
            <a:endParaRPr lang="en-GB" sz="2400" dirty="0" smtClean="0"/>
          </a:p>
          <a:p>
            <a:endParaRPr lang="en-GB" sz="240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852936"/>
            <a:ext cx="6570124" cy="32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5922288" y="5908270"/>
            <a:ext cx="17701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dirty="0" err="1" smtClean="0"/>
              <a:t>Nagra</a:t>
            </a:r>
            <a:r>
              <a:rPr lang="de-CH" dirty="0" smtClean="0"/>
              <a:t> NTB 02-05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754489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b="1" dirty="0"/>
              <a:t>Arguments for dominant release in dissolved form</a:t>
            </a:r>
          </a:p>
          <a:p>
            <a:r>
              <a:rPr lang="en-US" sz="2400" dirty="0" smtClean="0"/>
              <a:t>Carboxylic </a:t>
            </a:r>
            <a:r>
              <a:rPr lang="en-US" sz="2400" dirty="0"/>
              <a:t>acids measured in the early stage of several experiments under </a:t>
            </a:r>
            <a:r>
              <a:rPr lang="en-US" sz="2400" dirty="0" smtClean="0"/>
              <a:t>anoxic conditions</a:t>
            </a:r>
            <a:endParaRPr lang="en-US" sz="2400" dirty="0"/>
          </a:p>
          <a:p>
            <a:endParaRPr lang="en-US" sz="2400" dirty="0"/>
          </a:p>
          <a:p>
            <a:pPr marL="0" indent="0">
              <a:buNone/>
            </a:pPr>
            <a:r>
              <a:rPr lang="en-US" sz="2400" b="1" dirty="0"/>
              <a:t>Arguments for a shift to gaseous form in the long-term</a:t>
            </a:r>
          </a:p>
          <a:p>
            <a:r>
              <a:rPr lang="en-US" sz="2400" dirty="0"/>
              <a:t>10 to 30% gaseous components (methane) measured</a:t>
            </a:r>
          </a:p>
          <a:p>
            <a:r>
              <a:rPr lang="en-US" sz="2400" dirty="0"/>
              <a:t>Only early phase observed in the corrosion experiments where release from surface or oxide layer is expected</a:t>
            </a:r>
          </a:p>
          <a:p>
            <a:r>
              <a:rPr lang="en-US" sz="2400" dirty="0" smtClean="0"/>
              <a:t>Less oxidative conditions when radiolysis decreases</a:t>
            </a:r>
            <a:endParaRPr lang="en-US" sz="2400" dirty="0"/>
          </a:p>
          <a:p>
            <a:r>
              <a:rPr lang="en-US" sz="2400" dirty="0"/>
              <a:t>Carboxylic acids not stable under alkaline reducing conditions, decomposition observed (at higher T)</a:t>
            </a:r>
          </a:p>
          <a:p>
            <a:endParaRPr lang="en-GB" sz="240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114300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Possible long-term-evolution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13266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r>
              <a:rPr lang="en-GB" sz="2800" dirty="0" smtClean="0"/>
              <a:t>Inventory, N-content, activation models</a:t>
            </a:r>
            <a:endParaRPr lang="en-GB" sz="2800" dirty="0"/>
          </a:p>
          <a:p>
            <a:r>
              <a:rPr lang="en-GB" sz="2800" dirty="0"/>
              <a:t>Release in gaseous or dissolved form (long-term</a:t>
            </a:r>
            <a:r>
              <a:rPr lang="en-GB" sz="2800" dirty="0" smtClean="0"/>
              <a:t>)</a:t>
            </a:r>
          </a:p>
          <a:p>
            <a:r>
              <a:rPr lang="en-GB" sz="2800" dirty="0" smtClean="0"/>
              <a:t>Reaction mechanism, role of radiolysis</a:t>
            </a:r>
            <a:endParaRPr lang="en-GB" sz="2800" dirty="0"/>
          </a:p>
          <a:p>
            <a:r>
              <a:rPr lang="en-GB" sz="2800" dirty="0"/>
              <a:t>Migration of dissolved </a:t>
            </a:r>
            <a:r>
              <a:rPr lang="en-GB" sz="2800" dirty="0" smtClean="0"/>
              <a:t>and gaseous C-14</a:t>
            </a:r>
          </a:p>
          <a:p>
            <a:pPr lvl="1"/>
            <a:r>
              <a:rPr lang="en-GB" sz="2400" dirty="0" smtClean="0"/>
              <a:t>Stability</a:t>
            </a:r>
          </a:p>
          <a:p>
            <a:pPr lvl="1"/>
            <a:r>
              <a:rPr lang="en-GB" sz="2400" dirty="0" smtClean="0"/>
              <a:t>Interaction</a:t>
            </a:r>
          </a:p>
          <a:p>
            <a:pPr lvl="1"/>
            <a:r>
              <a:rPr lang="en-GB" sz="2400" dirty="0" smtClean="0"/>
              <a:t>Transport of volatile RN </a:t>
            </a:r>
          </a:p>
          <a:p>
            <a:endParaRPr lang="en-GB" sz="280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114300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Remaining uncertainties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1152017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Continuation of corrosion experiments in some groups (stay in contact)</a:t>
            </a:r>
          </a:p>
          <a:p>
            <a:r>
              <a:rPr lang="en-GB" sz="2800" dirty="0" smtClean="0"/>
              <a:t>Refinement of analytical methods (gas phase)</a:t>
            </a:r>
          </a:p>
          <a:p>
            <a:r>
              <a:rPr lang="en-GB" sz="2800" dirty="0" smtClean="0"/>
              <a:t>Stability in the cementitious near field</a:t>
            </a:r>
          </a:p>
          <a:p>
            <a:r>
              <a:rPr lang="en-GB" sz="2800" dirty="0"/>
              <a:t>Modelling gas transport of RN </a:t>
            </a:r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114300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Outlook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1553791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/>
              <a:t>Sophia </a:t>
            </a:r>
            <a:r>
              <a:rPr lang="en-GB" sz="2800" dirty="0" err="1"/>
              <a:t>Necib</a:t>
            </a:r>
            <a:r>
              <a:rPr lang="en-GB" sz="2800" dirty="0"/>
              <a:t> </a:t>
            </a:r>
            <a:r>
              <a:rPr lang="en-GB" sz="2800" dirty="0" smtClean="0"/>
              <a:t>and co-workers from WP3 for inspiring discussion</a:t>
            </a:r>
          </a:p>
          <a:p>
            <a:r>
              <a:rPr lang="en-GB" sz="2800" dirty="0" err="1" smtClean="0"/>
              <a:t>Irka</a:t>
            </a:r>
            <a:r>
              <a:rPr lang="en-GB" sz="2800" dirty="0" smtClean="0"/>
              <a:t> </a:t>
            </a:r>
            <a:r>
              <a:rPr lang="en-GB" sz="2800" dirty="0" err="1" smtClean="0"/>
              <a:t>Hajdas</a:t>
            </a:r>
            <a:r>
              <a:rPr lang="en-GB" sz="2800" dirty="0" smtClean="0"/>
              <a:t>, Fraser King, </a:t>
            </a:r>
            <a:r>
              <a:rPr lang="en-GB" sz="2800" dirty="0" err="1" smtClean="0"/>
              <a:t>Kastriot</a:t>
            </a:r>
            <a:r>
              <a:rPr lang="en-GB" sz="2800" dirty="0" smtClean="0"/>
              <a:t> </a:t>
            </a:r>
            <a:r>
              <a:rPr lang="en-GB" sz="2800" dirty="0" err="1" smtClean="0"/>
              <a:t>Spahiu</a:t>
            </a:r>
            <a:r>
              <a:rPr lang="en-GB" sz="2800" dirty="0" smtClean="0"/>
              <a:t> and Lawrence Johnson for valuable comments</a:t>
            </a:r>
          </a:p>
          <a:p>
            <a:r>
              <a:rPr lang="en-GB" sz="2800" dirty="0" err="1" smtClean="0"/>
              <a:t>Sönke</a:t>
            </a:r>
            <a:r>
              <a:rPr lang="en-GB" sz="2800" dirty="0" smtClean="0"/>
              <a:t> </a:t>
            </a:r>
            <a:r>
              <a:rPr lang="en-GB" sz="2800" dirty="0" err="1" smtClean="0"/>
              <a:t>Szidat</a:t>
            </a:r>
            <a:r>
              <a:rPr lang="en-GB" sz="2800" dirty="0" smtClean="0"/>
              <a:t> and many others for technical development and support</a:t>
            </a:r>
          </a:p>
          <a:p>
            <a:r>
              <a:rPr lang="en-GB" sz="2800" dirty="0" smtClean="0"/>
              <a:t>Steve Williams, Simon Norris, Ellie </a:t>
            </a:r>
            <a:r>
              <a:rPr lang="en-GB" sz="2800" dirty="0" err="1" smtClean="0"/>
              <a:t>Scourse</a:t>
            </a:r>
            <a:r>
              <a:rPr lang="en-GB" sz="2800" dirty="0" smtClean="0"/>
              <a:t>, Ally Clark for organisation</a:t>
            </a:r>
          </a:p>
          <a:p>
            <a:r>
              <a:rPr lang="en-GB" sz="2800" dirty="0"/>
              <a:t>EC and </a:t>
            </a:r>
            <a:r>
              <a:rPr lang="en-GB" sz="2800" dirty="0" smtClean="0"/>
              <a:t>participating organisations for co-funding this </a:t>
            </a:r>
            <a:r>
              <a:rPr lang="en-GB" sz="2800" dirty="0"/>
              <a:t>project (604779)</a:t>
            </a:r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</p:txBody>
      </p:sp>
      <p:pic>
        <p:nvPicPr>
          <p:cNvPr id="4" name="Picture 2" descr="logo_cast_line_black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77584" cy="1209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Afbeelding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4624"/>
            <a:ext cx="1828800" cy="1211164"/>
          </a:xfrm>
          <a:prstGeom prst="rect">
            <a:avLst/>
          </a:prstGeom>
        </p:spPr>
      </p:pic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59216" cy="1143000"/>
          </a:xfrm>
        </p:spPr>
        <p:txBody>
          <a:bodyPr>
            <a:normAutofit/>
          </a:bodyPr>
          <a:lstStyle/>
          <a:p>
            <a:r>
              <a:rPr lang="en-GB" sz="3600" b="1" dirty="0" smtClean="0"/>
              <a:t>Acknowledgements</a:t>
            </a: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382890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1036</Words>
  <Application>Microsoft Office PowerPoint</Application>
  <PresentationFormat>On-screen Show (4:3)</PresentationFormat>
  <Paragraphs>230</Paragraphs>
  <Slides>24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CArbon-14 Source Term CAST</vt:lpstr>
      <vt:lpstr>CAST Final Symposium 2018</vt:lpstr>
      <vt:lpstr>Outline</vt:lpstr>
      <vt:lpstr> </vt:lpstr>
      <vt:lpstr>Team</vt:lpstr>
      <vt:lpstr>Team</vt:lpstr>
      <vt:lpstr>Steels in Nuclear Reactors</vt:lpstr>
      <vt:lpstr>Formation of Carbon-14</vt:lpstr>
      <vt:lpstr>Objectives of WP2</vt:lpstr>
      <vt:lpstr>Tasks</vt:lpstr>
      <vt:lpstr>Experimental Conditions</vt:lpstr>
      <vt:lpstr> </vt:lpstr>
      <vt:lpstr> </vt:lpstr>
      <vt:lpstr>Inventory of Carbon-14</vt:lpstr>
      <vt:lpstr>Release of Carbon-14 Early stage</vt:lpstr>
      <vt:lpstr>Release of Carbon-14 Later stage</vt:lpstr>
      <vt:lpstr>Summary release of 12C and 14C</vt:lpstr>
      <vt:lpstr>Parameter variation</vt:lpstr>
      <vt:lpstr>Reaction mechanism</vt:lpstr>
      <vt:lpstr>Possible long-term-evolution</vt:lpstr>
      <vt:lpstr>Possible long-term-evolution</vt:lpstr>
      <vt:lpstr>Remaining uncertainties</vt:lpstr>
      <vt:lpstr>Outlook</vt:lpstr>
      <vt:lpstr>Acknowledgements</vt:lpstr>
    </vt:vector>
  </TitlesOfParts>
  <Company>NDA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CArbon-14 Source Term CAST</dc:title>
  <dc:creator>eleanor.scourse</dc:creator>
  <cp:lastModifiedBy>NORRIS, Simon</cp:lastModifiedBy>
  <cp:revision>235</cp:revision>
  <cp:lastPrinted>2015-10-09T11:43:26Z</cp:lastPrinted>
  <dcterms:created xsi:type="dcterms:W3CDTF">2014-02-26T14:21:24Z</dcterms:created>
  <dcterms:modified xsi:type="dcterms:W3CDTF">2018-01-29T12:27:49Z</dcterms:modified>
</cp:coreProperties>
</file>