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embeddings/oleObject1.bin" ContentType="application/vnd.openxmlformats-officedocument.oleObject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7" r:id="rId2"/>
    <p:sldId id="258" r:id="rId3"/>
    <p:sldId id="267" r:id="rId4"/>
    <p:sldId id="272" r:id="rId5"/>
    <p:sldId id="294" r:id="rId6"/>
    <p:sldId id="293" r:id="rId7"/>
    <p:sldId id="296" r:id="rId8"/>
    <p:sldId id="297" r:id="rId9"/>
    <p:sldId id="295" r:id="rId10"/>
    <p:sldId id="277" r:id="rId11"/>
    <p:sldId id="282" r:id="rId12"/>
    <p:sldId id="278" r:id="rId13"/>
    <p:sldId id="269" r:id="rId14"/>
    <p:sldId id="281" r:id="rId15"/>
    <p:sldId id="308" r:id="rId16"/>
    <p:sldId id="298" r:id="rId17"/>
    <p:sldId id="289" r:id="rId18"/>
    <p:sldId id="290" r:id="rId19"/>
    <p:sldId id="299" r:id="rId20"/>
    <p:sldId id="291" r:id="rId21"/>
    <p:sldId id="301" r:id="rId22"/>
    <p:sldId id="303" r:id="rId23"/>
    <p:sldId id="304" r:id="rId24"/>
    <p:sldId id="305" r:id="rId25"/>
    <p:sldId id="309" r:id="rId26"/>
    <p:sldId id="310" r:id="rId27"/>
    <p:sldId id="311" r:id="rId28"/>
    <p:sldId id="312" r:id="rId29"/>
    <p:sldId id="313" r:id="rId30"/>
    <p:sldId id="315" r:id="rId31"/>
    <p:sldId id="314" r:id="rId32"/>
    <p:sldId id="300" r:id="rId33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483" autoAdjust="0"/>
  </p:normalViewPr>
  <p:slideViewPr>
    <p:cSldViewPr snapToGrid="0" snapToObjects="1">
      <p:cViewPr>
        <p:scale>
          <a:sx n="100" d="100"/>
          <a:sy n="100" d="100"/>
        </p:scale>
        <p:origin x="-552" y="-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EAD3C-4BB7-9A4E-8781-EE468A4F40E4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F2B8-DF76-584B-B092-4DA4895C1D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921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6B288B-3495-9B40-8284-5E1195522B32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48CF2A-A17B-3D48-8D2D-1EBDC8A822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08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81AD91-56E1-B643-8F3D-7E5DCB2F4E43}" type="slidenum">
              <a:rPr lang="en-US"/>
              <a:pPr/>
              <a:t>1</a:t>
            </a:fld>
            <a:endParaRPr lang="en-US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678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C3357C-E96A-0443-89D5-864E6F01FC36}" type="slidenum">
              <a:rPr lang="en-US"/>
              <a:pPr/>
              <a:t>2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/>
              <a:t>Other acknowledgements as</a:t>
            </a:r>
            <a:r>
              <a:rPr lang="en-US" baseline="0"/>
              <a:t> appropriate in the presentation. 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C3357C-E96A-0443-89D5-864E6F01FC36}" type="slidenum">
              <a:rPr lang="en-US"/>
              <a:pPr/>
              <a:t>3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/>
              <a:t>Other acknowledgements as</a:t>
            </a:r>
            <a:r>
              <a:rPr lang="en-US" baseline="0"/>
              <a:t> appropriate in the presentation. </a:t>
            </a: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C3357C-E96A-0443-89D5-864E6F01FC36}" type="slidenum">
              <a:rPr lang="en-US"/>
              <a:pPr/>
              <a:t>4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/>
              <a:t>Other acknowledgements as</a:t>
            </a:r>
            <a:r>
              <a:rPr lang="en-US" baseline="0"/>
              <a:t> appropriate in the presentation. </a:t>
            </a:r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Each of these processes may be affected by pH and Eh change.</a:t>
            </a:r>
            <a:endParaRPr lang="en-GB" smtClean="0">
              <a:ea typeface="ＭＳ Ｐゴシック" pitchFamily="34" charset="-128"/>
            </a:endParaRPr>
          </a:p>
          <a:p>
            <a:endParaRPr lang="en-US" smtClean="0">
              <a:ea typeface="ＭＳ Ｐゴシック" pitchFamily="34" charset="-128"/>
            </a:endParaRPr>
          </a:p>
          <a:p>
            <a:r>
              <a:rPr lang="en-US" smtClean="0">
                <a:ea typeface="ＭＳ Ｐゴシック" pitchFamily="34" charset="-128"/>
              </a:rPr>
              <a:t>Dissolution</a:t>
            </a:r>
          </a:p>
          <a:p>
            <a:endParaRPr lang="en-US" smtClean="0">
              <a:ea typeface="ＭＳ Ｐゴシック" pitchFamily="34" charset="-128"/>
            </a:endParaRPr>
          </a:p>
          <a:p>
            <a:r>
              <a:rPr lang="en-US" smtClean="0">
                <a:ea typeface="ＭＳ Ｐゴシック" pitchFamily="34" charset="-128"/>
              </a:rPr>
              <a:t>Desorption</a:t>
            </a:r>
          </a:p>
          <a:p>
            <a:endParaRPr lang="en-US" smtClean="0">
              <a:ea typeface="ＭＳ Ｐゴシック" pitchFamily="34" charset="-128"/>
            </a:endParaRPr>
          </a:p>
          <a:p>
            <a:r>
              <a:rPr lang="en-US" smtClean="0">
                <a:ea typeface="ＭＳ Ｐゴシック" pitchFamily="34" charset="-128"/>
              </a:rPr>
              <a:t>Arsenic different to most contaminants – oxyanions – never mono atomic cations.</a:t>
            </a:r>
          </a:p>
          <a:p>
            <a:endParaRPr lang="en-US" smtClean="0">
              <a:ea typeface="ＭＳ Ｐゴシック" pitchFamily="34" charset="-128"/>
            </a:endParaRPr>
          </a:p>
          <a:p>
            <a:r>
              <a:rPr lang="en-US" smtClean="0">
                <a:ea typeface="ＭＳ Ｐゴシック" pitchFamily="34" charset="-128"/>
              </a:rPr>
              <a:t>Physisorption; b) chemisorption; c) detachment; d) absorption or inclusion (impurity ion that has a size and charge similar to those of one of the ions in the crystal); e) occlusion (pockets of impurity that are literally trapped inside the growing crystal); f) attachment; g) hetero-nucleation (epitaxial growth); h) organo-mineral complexation; i) complexation to bacterial exopolymer.</a:t>
            </a:r>
            <a:endParaRPr lang="en-GB" smtClean="0">
              <a:ea typeface="ＭＳ Ｐゴシック" pitchFamily="34" charset="-128"/>
            </a:endParaRPr>
          </a:p>
          <a:p>
            <a:endParaRPr lang="en-US" smtClean="0">
              <a:ea typeface="ＭＳ Ｐゴシック" pitchFamily="34" charset="-128"/>
            </a:endParaRPr>
          </a:p>
          <a:p>
            <a:endParaRPr lang="en-US" smtClean="0">
              <a:ea typeface="ＭＳ Ｐゴシック" pitchFamily="34" charset="-128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11003" indent="-273463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093851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531391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1968932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406472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84401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28155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71909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C1184288-7929-4D0F-A38E-DAFB6CC758FC}" type="slidenum">
              <a:rPr lang="en-US" sz="1200" b="0"/>
              <a:pPr eaLnBrk="1" hangingPunct="1"/>
              <a:t>5</a:t>
            </a:fld>
            <a:endParaRPr lang="en-US" sz="1200" b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11003" indent="-273463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093851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531391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1968932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406472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84401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28155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71909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AEADD484-A0A2-4FC9-A39E-7A64E4752ADA}" type="slidenum">
              <a:rPr lang="fr-FR" sz="1200" b="0"/>
              <a:pPr eaLnBrk="1" hangingPunct="1"/>
              <a:t>10</a:t>
            </a:fld>
            <a:endParaRPr lang="fr-FR" sz="1200" b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71B778-173A-4335-A72A-EC3B2F22D35F}" type="slidenum">
              <a:rPr lang="fr-FR" smtClean="0"/>
              <a:pPr/>
              <a:t>11</a:t>
            </a:fld>
            <a:endParaRPr lang="fr-FR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11003" indent="-273463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093851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531391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1968932" indent="-218770" eaLnBrk="0" hangingPunct="0"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406472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84401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28155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719093" indent="-218770" eaLnBrk="0" fontAlgn="base" hangingPunct="0">
              <a:spcBef>
                <a:spcPct val="0"/>
              </a:spcBef>
              <a:spcAft>
                <a:spcPct val="0"/>
              </a:spcAft>
              <a:defRPr sz="23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fld id="{B05E35AD-A226-4054-A1E2-83575EC55FBE}" type="slidenum">
              <a:rPr lang="fr-FR" sz="1200" b="0"/>
              <a:pPr eaLnBrk="1" hangingPunct="1"/>
              <a:t>12</a:t>
            </a:fld>
            <a:endParaRPr lang="fr-FR" sz="1200" b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C3357C-E96A-0443-89D5-864E6F01FC36}" type="slidenum">
              <a:rPr lang="en-US"/>
              <a:pPr/>
              <a:t>13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/>
              <a:t>Other acknowledgements as</a:t>
            </a:r>
            <a:r>
              <a:rPr lang="en-US" baseline="0"/>
              <a:t> appropriate in the presentation. </a:t>
            </a:r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passivation layer of steel in concrete can be considered as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magnetite-based structure with an inner level that is richer in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Fe2+ and an outer level that is richer in Fe3+ species [59]. This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structure is dynamic with varying borders between the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stoichiometries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FeO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/Fe3O4/Fe2O3 that mainly depend on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oxygen availability.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data from a range of techniques are considered to indicate a two layer film(sandwich model) with an Fe(II) oxide adjacent to the metal and an Fe(III) oxide making up the outer layer.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5828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C3357C-E96A-0443-89D5-864E6F01FC36}" type="slidenum">
              <a:rPr lang="en-US"/>
              <a:pPr/>
              <a:t>21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r>
              <a:rPr lang="en-US"/>
              <a:t>Other acknowledgements as</a:t>
            </a:r>
            <a:r>
              <a:rPr lang="en-US" baseline="0"/>
              <a:t> appropriate in the presentation. </a:t>
            </a:r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Generally, Portland cement is used to make the concrete cask and is composed of these common phases, including gypsum. As we all know,  the C represents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 SiO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Al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F is Fe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Gypsum plays a very important role in controlling the hardening rate of the cement. Upon the cooling of clinker, a small amount of gypsum is introduced during the final grinding process, to slow down the “setting of cement”. On the other hand, each type of Portland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cement contains C3A phases. Hydration of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C3A is fastest and also generates most heat which will react with gypsum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mainly form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ettringite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phases.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are layered double hydroxides. Its crystalline layer structure is derived from that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portlandite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with one third of Al replacement. The resulting charge imbalance gives the layers a positive charge which is compensated by intercalated anions, e.g., 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OH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etc. Its general formula is like this, where X represents one divalent or two monovalent interlayer anion. Generally, the inter-layer anions’ bonding are relatively weak, and this gives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remarkable ability to remove anionic contaminants. Two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were synthesized and they have different sizes and the same specific hexagon shape. The objective of this project is to evaluate the capacity of AFm-SO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AFm-Cl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retard the mobility of SeO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MoO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During the cement manufacturing process,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098406-7F8F-4F7D-9892-FDD1C38D585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220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Generally, Portland cement is used to make the concrete cask and is composed of common phases, including gypsum,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where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 represents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 SiO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Al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F is Fe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Gypsum plays a very important role in controlling the hardening rate of the cement. Upon clinker cooling, a small amount of gypsum is introduced during the final grinding process, to slow down the “setting of cement”. On the other hand, each type of Portland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cement contains C3A phases. 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Hydration of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C3A is fastest and also generates most heat which will react with gypsum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mainly form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ettringite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phases.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are layered double hydroxides. Its crystalline layer structure is derived from that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portlandite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with one third of Al substitution by Ca. The resulting charge imbalance gives the layers a positive charge which is compensated by intercalated anions, e.g., 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OH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etc. 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general formula,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 represents one divalent or two monovalent interlayer anion. Generally, the inter-layer anions’ bonding are relatively weak, and this gives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remarkable ability to remove anionic contaminants. Two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were synthesized and they have different sizes and the same specific hexagon shape. The objective of this project is to evaluate the capacity of AFm-SO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AFm-Cl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retard the mobility of SeO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MoO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Batch experiment was conducted as a function of initial anionic concentration.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Logarithms of removed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amount and final aqueous anion concentration are plotted in Fig. 1. The data at low loading can be interpreted by Langmuir adsorption isotherms.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dot lines of each sorption stage indicate the theoretical sorption capacities. When adding more Mo into the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system, the sorption process will go through anion exchange and Ca-precipitation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meachnisms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the increasing coverage. From the aqueous results,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 has a much stronger affinity and larger adsorption capacity for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than AFm-SO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For 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above 95%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removed within 48 h, meantime, proportional inter-layer Cl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released.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larger sorption capacity may result from the smaller size and more exchangeable intercalated anion. 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sorption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products of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reactor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A-F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were selected to be characterized by in-situ XRD and XAS.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4801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Generally, Portland cement is used to make the concrete cask and is composed of common phases, including gypsum,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where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 represents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 SiO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Al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F is Fe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Gypsum plays a very important role in controlling the hardening rate of the cement. Upon clinker cooling, a small amount of gypsum is introduced during the final grinding process, to slow down the “setting of cement”. On the other hand, each type of Portland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cement contains C3A phases. 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Hydration of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C3A is fastest and also generates most heat which will react with gypsum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mainly form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ettringite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phases.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are layered double hydroxides. Its crystalline layer structure is derived from that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portlandite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with one third of Al substitution by Ca. The resulting charge imbalance gives the layers a positive charge which is compensated by intercalated anions, e.g., 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OH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etc. 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general formula,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 represents one divalent or two monovalent interlayer anion. Generally, the inter-layer anions’ bonding are relatively weak, and this gives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remarkable ability to remove anionic contaminants. Two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were synthesized and they have different sizes and the same specific hexagon shape. The objective of this project is to evaluate the capacity of AFm-SO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AFm-Cl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retard the mobility of SeO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MoO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Batch experiment was conducted as a function of initial anionic concentration.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Logarithms of removed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amount and final aqueous anion concentration are plotted in Fig. 1. The data at low loading can be interpreted by Langmuir adsorption isotherms.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dot lines of each sorption stage indicate the theoretical sorption capacities. When adding more Mo into the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system, the sorption process will go through anion exchange and Ca-precipitation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meachnisms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the increasing coverage. From the aqueous results,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 has a much stronger affinity and larger adsorption capacity for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than AFm-SO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For 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above 95%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removed within 48 h, meantime, proportional inter-layer Cl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released.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larger sorption capacity may result from the smaller size and more exchangeable intercalated anion. 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sorption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products of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reactor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A-F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were selected to be characterized by in-situ XRD and XAS.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480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Generally, Portland cement is used to make the concrete cask and is composed of common phases, including gypsum,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where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 represents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 SiO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Al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F is Fe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Gypsum plays a very important role in controlling the hardening rate of the cement. Upon clinker cooling, a small amount of gypsum is introduced during the final grinding process, to slow down the “setting of cement”. On the other hand, each type of Portland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cement contains C3A phases. 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Hydration of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C3A is fastest and also generates most heat which will react with gypsum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mainly form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ettringite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phases.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are layered double hydroxides. Its crystalline layer structure is derived from that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portlandite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with one third of Al substitution by Ca. The resulting charge imbalance gives the layers a positive charge which is compensated by intercalated anions, e.g., 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OH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etc. 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general formula,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 represents one divalent or two monovalent interlayer anion. Generally, the inter-layer anions’ bonding are relatively weak, and this gives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remarkable ability to remove anionic contaminants. Two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were synthesized and they have different sizes and the same specific hexagon shape. The objective of this project is to evaluate the capacity of AFm-SO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AFm-Cl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retard the mobility of SeO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MoO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Batch experiment was conducted as a function of initial anionic concentration.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Logarithms of removed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amount and final aqueous anion concentration are plotted in Fig. 1. The data at low loading can be interpreted by Langmuir adsorption isotherms.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dot lines of each sorption stage indicate the theoretical sorption capacities. When adding more Mo into the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system, the sorption process will go through anion exchange and Ca-precipitation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meachnisms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the increasing coverage. From the aqueous results,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 has a much stronger affinity and larger adsorption capacity for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than AFm-SO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For 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above 95%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removed within 48 h, meantime, proportional inter-layer Cl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released.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larger sorption capacity may result from the smaller size and more exchangeable intercalated anion. 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sorption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products of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reactor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A-F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were selected to be characterized by in-situ XRD and XAS.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480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9176B-C3A9-4F5E-899C-6DB36051084D}" type="slidenum">
              <a:rPr lang="en-GB" altLang="en-US" smtClean="0">
                <a:solidFill>
                  <a:srgbClr val="000000"/>
                </a:solidFill>
              </a:rPr>
              <a:pPr/>
              <a:t>27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577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Generally, Portland cement is used to make the concrete cask and is composed of common phases, including gypsum,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where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 represents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 SiO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Al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F is Fe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Gypsum plays a very important role in controlling the hardening rate of the cement. Upon clinker cooling, a small amount of gypsum is introduced during the final grinding process, to slow down the “setting of cement”. On the other hand, each type of Portland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cement contains C3A phases. 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Hydration of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C3A is fastest and also generates most heat which will react with gypsum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mainly form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ettringite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phases.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are layered double hydroxides. Its crystalline layer structure is derived from that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portlandite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with one third of Al substitution by Ca. The resulting charge imbalance gives the layers a positive charge which is compensated by intercalated anions, e.g., 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OH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etc. 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general formula,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 represents one divalent or two monovalent interlayer anion. Generally, the inter-layer anions’ bonding are relatively weak, and this gives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remarkable ability to remove anionic contaminants. Two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were synthesized and they have different sizes and the same specific hexagon shape. The objective of this project is to evaluate the capacity of AFm-SO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AFm-Cl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retard the mobility of SeO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MoO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Batch experiment was conducted as a function of initial anionic concentration.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Logarithms of removed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amount and final aqueous anion concentration are plotted in Fig. 1. The data at low loading can be interpreted by Langmuir adsorption isotherms.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dot lines of each sorption stage indicate the theoretical sorption capacities. When adding more Mo into the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system, the sorption process will go through anion exchange and Ca-precipitation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meachnisms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the increasing coverage. From the aqueous results,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 has a much stronger affinity and larger adsorption capacity for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than AFm-SO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For 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above 95%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removed within 48 h, meantime, proportional inter-layer Cl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released.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larger sorption capacity may result from the smaller size and more exchangeable intercalated anion. 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sorption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products of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reactor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A-F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were selected to be characterized by in-situ XRD and XAS.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4801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Generally, Portland cement is used to make the concrete cask and is composed of common phases, including gypsum,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where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 represents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S SiO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 Al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F is Fe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Gypsum plays a very important role in controlling the hardening rate of the cement. Upon clinker cooling, a small amount of gypsum is introduced during the final grinding process, to slow down the “setting of cement”. On the other hand, each type of Portland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cement contains C3A phases. 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Hydration of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C3A is fastest and also generates most heat which will react with gypsum</a:t>
            </a:r>
            <a:r>
              <a:rPr lang="en-US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mainly form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ettringite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phases. The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are layered double hydroxides. Its crystalline layer structure is derived from that of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portlandite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but with one third of Al substitution by Ca. The resulting charge imbalance gives the layers a positive charge which is compensated by intercalated anions, e.g., 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Cl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OH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etc. In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general formula,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 represents one divalent or two monovalent interlayer anion. Generally, the inter-layer anions’ bonding are relatively weak, and this gives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AFms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remarkable ability to remove anionic contaminants. Two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phases were synthesized and they have different sizes and the same specific hexagon shape. The objective of this project is to evaluate the capacity of AFm-SO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AFm-Cl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retard the mobility of SeO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MoO</a:t>
            </a:r>
            <a:r>
              <a:rPr lang="en-US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2-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Batch experiment was conducted as a function of initial anionic concentration.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Logarithms of removed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amount and final aqueous anion concentration are plotted in Fig. 1. The data at low loading can be interpreted by Langmuir adsorption isotherms.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the dot lines of each sorption stage indicate the theoretical sorption capacities. When adding more Mo into the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system, the sorption process will go through anion exchange and Ca-precipitation </a:t>
            </a:r>
            <a:r>
              <a:rPr lang="en-GB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meachnisms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as the increasing coverage. From the aqueous results,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phase has a much stronger affinity and larger adsorption capacity for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than AFm-SO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For AFm-Cl</a:t>
            </a:r>
            <a:r>
              <a:rPr lang="en-GB" sz="1200" kern="1200" baseline="-25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above 95% </a:t>
            </a:r>
            <a:r>
              <a:rPr lang="en-GB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molybdate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removed within 48 h, meantime, proportional inter-layer Cl</a:t>
            </a:r>
            <a:r>
              <a:rPr lang="en-GB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was released.</a:t>
            </a:r>
            <a:r>
              <a:rPr lang="en-GB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larger sorption capacity may result from the smaller size and more exchangeable intercalated anion. 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sorption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products of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reactor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A-F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were selected to be characterized by in-situ XRD and XAS.</a:t>
            </a: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4801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41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360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713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37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151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302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514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94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63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257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200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737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0148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A7A198"/>
                </a:solidFill>
              </a:defRPr>
            </a:lvl1pPr>
          </a:lstStyle>
          <a:p>
            <a:pPr>
              <a:defRPr/>
            </a:pPr>
            <a:fld id="{99A76F0D-EFB6-47B5-9F01-C7AA77EC5819}" type="datetime1">
              <a:rPr lang="en-US"/>
              <a:pPr>
                <a:defRPr/>
              </a:pPr>
              <a:t>16/01/18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3DCCF">
                    <a:shade val="50000"/>
                  </a:srgb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A7A198"/>
                </a:solidFill>
              </a:defRPr>
            </a:lvl1pPr>
          </a:lstStyle>
          <a:p>
            <a:pPr>
              <a:defRPr/>
            </a:pPr>
            <a:fld id="{CE2AC65C-4F89-4695-9591-30937A65B3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46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38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D72CD-F921-E240-B2C5-4C0EBBD4823C}" type="datetimeFigureOut">
              <a:rPr lang="fr-FR" smtClean="0"/>
              <a:t>16/01/18</a:t>
            </a:fld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F27CD-FC25-D941-BE06-51752BF00C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57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  <p:sldLayoutId id="2147483664" r:id="rId15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4" Type="http://schemas.openxmlformats.org/officeDocument/2006/relationships/image" Target="../media/image10.EMF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2.jpg"/><Relationship Id="rId3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8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4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4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4" Type="http://schemas.openxmlformats.org/officeDocument/2006/relationships/image" Target="../media/image35.emf"/><Relationship Id="rId5" Type="http://schemas.openxmlformats.org/officeDocument/2006/relationships/image" Target="../media/image36.emf"/><Relationship Id="rId6" Type="http://schemas.openxmlformats.org/officeDocument/2006/relationships/oleObject" Target="../embeddings/oleObject1.bin"/><Relationship Id="rId7" Type="http://schemas.openxmlformats.org/officeDocument/2006/relationships/image" Target="../media/image33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5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4" Type="http://schemas.openxmlformats.org/officeDocument/2006/relationships/image" Target="../media/image43.png"/><Relationship Id="rId5" Type="http://schemas.openxmlformats.org/officeDocument/2006/relationships/image" Target="../media/image44.tiff"/><Relationship Id="rId6" Type="http://schemas.openxmlformats.org/officeDocument/2006/relationships/image" Target="../media/image45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png"/><Relationship Id="rId3" Type="http://schemas.openxmlformats.org/officeDocument/2006/relationships/image" Target="../media/image42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4" Type="http://schemas.openxmlformats.org/officeDocument/2006/relationships/image" Target="../media/image50.png"/><Relationship Id="rId5" Type="http://schemas.openxmlformats.org/officeDocument/2006/relationships/image" Target="../media/image51.png"/><Relationship Id="rId6" Type="http://schemas.openxmlformats.org/officeDocument/2006/relationships/image" Target="../media/image52.png"/><Relationship Id="rId7" Type="http://schemas.openxmlformats.org/officeDocument/2006/relationships/image" Target="../media/image53.png"/><Relationship Id="rId8" Type="http://schemas.openxmlformats.org/officeDocument/2006/relationships/image" Target="../media/image54.png"/><Relationship Id="rId9" Type="http://schemas.openxmlformats.org/officeDocument/2006/relationships/image" Target="../media/image55.png"/><Relationship Id="rId10" Type="http://schemas.openxmlformats.org/officeDocument/2006/relationships/image" Target="../media/image56.png"/><Relationship Id="rId11" Type="http://schemas.openxmlformats.org/officeDocument/2006/relationships/image" Target="../media/image57.emf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4" Type="http://schemas.openxmlformats.org/officeDocument/2006/relationships/image" Target="../media/image62.png"/><Relationship Id="rId5" Type="http://schemas.microsoft.com/office/2007/relationships/hdphoto" Target="../media/hdphoto1.wdp"/><Relationship Id="rId6" Type="http://schemas.openxmlformats.org/officeDocument/2006/relationships/image" Target="../media/image63.emf"/><Relationship Id="rId7" Type="http://schemas.openxmlformats.org/officeDocument/2006/relationships/image" Target="../media/image64.png"/><Relationship Id="rId8" Type="http://schemas.openxmlformats.org/officeDocument/2006/relationships/image" Target="../media/image65.png"/><Relationship Id="rId9" Type="http://schemas.openxmlformats.org/officeDocument/2006/relationships/image" Target="../media/image66.png"/><Relationship Id="rId10" Type="http://schemas.openxmlformats.org/officeDocument/2006/relationships/image" Target="../media/image67.png"/><Relationship Id="rId11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8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logo_isterr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88" y="425202"/>
            <a:ext cx="1519716" cy="1125845"/>
          </a:xfrm>
          <a:prstGeom prst="rect">
            <a:avLst/>
          </a:prstGeom>
        </p:spPr>
      </p:pic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1020668" y="3942715"/>
            <a:ext cx="7419876" cy="2209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spcBef>
                <a:spcPct val="20000"/>
              </a:spcBef>
            </a:pPr>
            <a:r>
              <a:rPr lang="en-GB" sz="1400" b="1" u="sng" dirty="0" smtClean="0"/>
              <a:t>Laurent </a:t>
            </a:r>
            <a:r>
              <a:rPr lang="en-GB" sz="1400" b="1" u="sng" dirty="0" err="1"/>
              <a:t>Charlet</a:t>
            </a:r>
            <a:r>
              <a:rPr lang="en-GB" sz="1400" b="1" baseline="30000" dirty="0"/>
              <a:t> </a:t>
            </a:r>
            <a:r>
              <a:rPr lang="en-GB" sz="1400" b="1" dirty="0" smtClean="0"/>
              <a:t>, </a:t>
            </a:r>
            <a:r>
              <a:rPr lang="en-GB" sz="1400" b="1" dirty="0" err="1" smtClean="0"/>
              <a:t>BinMa</a:t>
            </a:r>
            <a:r>
              <a:rPr lang="en-GB" sz="1400" b="1" dirty="0" smtClean="0"/>
              <a:t>, Alex </a:t>
            </a:r>
            <a:r>
              <a:rPr lang="en-GB" sz="1400" b="1" dirty="0"/>
              <a:t>Fernandez Martinez </a:t>
            </a:r>
            <a:endParaRPr lang="en-US" sz="1400" b="0" dirty="0" smtClean="0">
              <a:latin typeface="Optima" charset="0"/>
              <a:ea typeface="Osaka" charset="-128"/>
              <a:cs typeface="Osaka" charset="-128"/>
            </a:endParaRPr>
          </a:p>
          <a:p>
            <a:pPr>
              <a:spcBef>
                <a:spcPct val="20000"/>
              </a:spcBef>
            </a:pPr>
            <a:r>
              <a:rPr lang="en-US" sz="1200" b="0" i="1" dirty="0" err="1" smtClean="0">
                <a:latin typeface="Optima" charset="0"/>
                <a:ea typeface="Osaka" charset="-128"/>
                <a:cs typeface="Osaka" charset="-128"/>
              </a:rPr>
              <a:t>ISTerre</a:t>
            </a:r>
            <a:r>
              <a:rPr lang="en-US" sz="1200" b="0" i="1" dirty="0">
                <a:latin typeface="Optima" charset="0"/>
                <a:ea typeface="Osaka" charset="-128"/>
                <a:cs typeface="Osaka" charset="-128"/>
              </a:rPr>
              <a:t>, University of </a:t>
            </a:r>
            <a:r>
              <a:rPr lang="en-US" sz="1200" b="0" i="1" dirty="0" smtClean="0">
                <a:latin typeface="Optima" charset="0"/>
                <a:ea typeface="Osaka" charset="-128"/>
                <a:cs typeface="Osaka" charset="-128"/>
              </a:rPr>
              <a:t>Grenoble Alps et ESR</a:t>
            </a:r>
          </a:p>
          <a:p>
            <a:pPr eaLnBrk="1" hangingPunct="1">
              <a:spcBef>
                <a:spcPct val="20000"/>
              </a:spcBef>
            </a:pPr>
            <a:endParaRPr lang="en-US" sz="800" b="0" i="1" dirty="0" smtClean="0">
              <a:latin typeface="Optima" charset="0"/>
              <a:ea typeface="Osaka" charset="-128"/>
              <a:cs typeface="Osaka" charset="-128"/>
            </a:endParaRPr>
          </a:p>
          <a:p>
            <a:pPr>
              <a:spcBef>
                <a:spcPct val="20000"/>
              </a:spcBef>
            </a:pPr>
            <a:r>
              <a:rPr lang="en-GB" sz="1400" b="1" dirty="0" smtClean="0"/>
              <a:t>Jean Charles </a:t>
            </a:r>
            <a:r>
              <a:rPr lang="en-GB" sz="1400" b="1" dirty="0" err="1" smtClean="0"/>
              <a:t>Robinet</a:t>
            </a:r>
            <a:r>
              <a:rPr lang="en-GB" sz="1400" b="1" dirty="0" smtClean="0"/>
              <a:t> </a:t>
            </a:r>
            <a:r>
              <a:rPr lang="en-GB" sz="1400" b="1" dirty="0"/>
              <a:t>, </a:t>
            </a:r>
            <a:r>
              <a:rPr lang="en-GB" sz="1400" b="1" dirty="0" smtClean="0"/>
              <a:t>Benoit </a:t>
            </a:r>
            <a:r>
              <a:rPr lang="en-GB" sz="1400" b="1" dirty="0" err="1"/>
              <a:t>Madé</a:t>
            </a:r>
            <a:r>
              <a:rPr lang="en-GB" sz="1400" b="1" dirty="0"/>
              <a:t> </a:t>
            </a:r>
            <a:endParaRPr lang="en-GB" sz="1400" b="1" dirty="0" smtClean="0"/>
          </a:p>
          <a:p>
            <a:pPr>
              <a:spcBef>
                <a:spcPct val="20000"/>
              </a:spcBef>
            </a:pPr>
            <a:r>
              <a:rPr lang="fr-FR" sz="1200" i="1" dirty="0"/>
              <a:t>ANDRA, </a:t>
            </a:r>
            <a:r>
              <a:rPr lang="fr-FR" sz="1200" i="1" dirty="0" err="1"/>
              <a:t>Chatenay</a:t>
            </a:r>
            <a:r>
              <a:rPr lang="fr-FR" sz="1200" i="1" dirty="0"/>
              <a:t> </a:t>
            </a:r>
            <a:r>
              <a:rPr lang="fr-FR" sz="1200" i="1" dirty="0" err="1"/>
              <a:t>Malabry</a:t>
            </a:r>
            <a:r>
              <a:rPr lang="fr-FR" sz="1200" i="1" dirty="0"/>
              <a:t>, France</a:t>
            </a:r>
            <a:r>
              <a:rPr lang="en-US" sz="1200" dirty="0" smtClean="0">
                <a:effectLst/>
              </a:rPr>
              <a:t> </a:t>
            </a:r>
          </a:p>
          <a:p>
            <a:pPr>
              <a:spcBef>
                <a:spcPct val="20000"/>
              </a:spcBef>
            </a:pPr>
            <a:endParaRPr lang="en-US" sz="1200" i="1" dirty="0">
              <a:latin typeface="Optima" charset="0"/>
              <a:ea typeface="Osaka" charset="-128"/>
              <a:cs typeface="Osaka" charset="-128"/>
            </a:endParaRPr>
          </a:p>
          <a:p>
            <a:pPr>
              <a:spcBef>
                <a:spcPct val="20000"/>
              </a:spcBef>
            </a:pPr>
            <a:endParaRPr lang="en-US" sz="1200" i="1" dirty="0" smtClean="0">
              <a:latin typeface="Optima" charset="0"/>
              <a:ea typeface="Osaka" charset="-128"/>
              <a:cs typeface="Osaka" charset="-128"/>
            </a:endParaRPr>
          </a:p>
          <a:p>
            <a:pPr>
              <a:spcBef>
                <a:spcPct val="20000"/>
              </a:spcBef>
            </a:pPr>
            <a:r>
              <a:rPr lang="en-US" sz="1200" i="1" dirty="0">
                <a:latin typeface="Optima" charset="0"/>
                <a:ea typeface="Osaka" charset="-128"/>
                <a:cs typeface="Osaka" charset="-128"/>
              </a:rPr>
              <a:t>	</a:t>
            </a:r>
            <a:r>
              <a:rPr lang="en-US" sz="1200" i="1" dirty="0" smtClean="0">
                <a:latin typeface="Optima" charset="0"/>
                <a:ea typeface="Osaka" charset="-128"/>
                <a:cs typeface="Osaka" charset="-128"/>
              </a:rPr>
              <a:t>				FUNDING:</a:t>
            </a:r>
            <a:endParaRPr lang="en-US" sz="1200" i="1" dirty="0">
              <a:latin typeface="Optima" charset="0"/>
              <a:ea typeface="Osaka" charset="-128"/>
              <a:cs typeface="Osaka" charset="-128"/>
            </a:endParaRPr>
          </a:p>
          <a:p>
            <a:pPr>
              <a:spcBef>
                <a:spcPct val="20000"/>
              </a:spcBef>
            </a:pPr>
            <a:endParaRPr lang="en-US" sz="900" i="1" dirty="0" smtClean="0">
              <a:latin typeface="Optima" charset="0"/>
              <a:ea typeface="Osaka" charset="-128"/>
              <a:cs typeface="Osaka" charset="-128"/>
            </a:endParaRPr>
          </a:p>
          <a:p>
            <a:pPr>
              <a:spcBef>
                <a:spcPct val="20000"/>
              </a:spcBef>
            </a:pPr>
            <a:r>
              <a:rPr lang="en-US" sz="1200" i="1" dirty="0">
                <a:latin typeface="Optima" charset="0"/>
                <a:ea typeface="Osaka" charset="-128"/>
                <a:cs typeface="Osaka" charset="-128"/>
              </a:rPr>
              <a:t>	</a:t>
            </a:r>
            <a:endParaRPr lang="en-US" sz="1200" b="0" i="1" dirty="0">
              <a:latin typeface="Optima" charset="0"/>
              <a:ea typeface="Osaka" charset="-128"/>
              <a:cs typeface="Osaka" charset="-128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92" y="425202"/>
            <a:ext cx="1745709" cy="1131478"/>
          </a:xfrm>
          <a:prstGeom prst="rect">
            <a:avLst/>
          </a:prstGeom>
        </p:spPr>
      </p:pic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0" y="2501784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GB" cap="all" dirty="0" smtClean="0">
                <a:latin typeface="Optima"/>
                <a:cs typeface="Optima"/>
              </a:rPr>
              <a:t>Possible Fate </a:t>
            </a:r>
            <a:r>
              <a:rPr lang="en-GB" cap="all" dirty="0">
                <a:latin typeface="Optima"/>
                <a:cs typeface="Optima"/>
              </a:rPr>
              <a:t>of inorganic</a:t>
            </a:r>
            <a:r>
              <a:rPr lang="en-GB" cap="all" baseline="30000" dirty="0">
                <a:latin typeface="Optima"/>
                <a:cs typeface="Optima"/>
              </a:rPr>
              <a:t> </a:t>
            </a:r>
            <a:r>
              <a:rPr lang="en-GB" cap="all" dirty="0">
                <a:latin typeface="Optima"/>
                <a:cs typeface="Optima"/>
              </a:rPr>
              <a:t>carbon-14 </a:t>
            </a:r>
            <a:r>
              <a:rPr lang="en-GB" cap="all" dirty="0" err="1">
                <a:latin typeface="Optima"/>
                <a:cs typeface="Optima"/>
              </a:rPr>
              <a:t>releaseD</a:t>
            </a:r>
            <a:r>
              <a:rPr lang="en-GB" cap="all" dirty="0">
                <a:latin typeface="Optima"/>
                <a:cs typeface="Optima"/>
              </a:rPr>
              <a:t> from activated steels under conditions of a geological repository </a:t>
            </a:r>
            <a:endParaRPr lang="en-US" dirty="0">
              <a:latin typeface="Optima"/>
              <a:cs typeface="Optima"/>
            </a:endParaRPr>
          </a:p>
        </p:txBody>
      </p:sp>
      <p:pic>
        <p:nvPicPr>
          <p:cNvPr id="13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5458" y="425202"/>
            <a:ext cx="939805" cy="113147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9842" y="5090746"/>
            <a:ext cx="1879600" cy="133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304" y="5314462"/>
            <a:ext cx="844062" cy="84406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8"/>
          <a:srcRect l="24567" t="26192" r="60459" b="59433"/>
          <a:stretch/>
        </p:blipFill>
        <p:spPr>
          <a:xfrm>
            <a:off x="7598966" y="5487753"/>
            <a:ext cx="1369188" cy="42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6916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62000" y="1419597"/>
            <a:ext cx="790853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b="0" dirty="0">
                <a:latin typeface="Helvetica" charset="0"/>
              </a:rPr>
              <a:t>Recognition of the principal </a:t>
            </a:r>
            <a:r>
              <a:rPr lang="en-US" sz="1800" b="0" dirty="0" smtClean="0">
                <a:latin typeface="Helvetica" charset="0"/>
              </a:rPr>
              <a:t>RN </a:t>
            </a:r>
            <a:r>
              <a:rPr lang="en-US" dirty="0">
                <a:latin typeface="Helvetica" charset="0"/>
              </a:rPr>
              <a:t>oxyanions </a:t>
            </a:r>
            <a:r>
              <a:rPr lang="en-US" dirty="0" smtClean="0">
                <a:latin typeface="Helvetica" charset="0"/>
              </a:rPr>
              <a:t>(</a:t>
            </a:r>
            <a:r>
              <a:rPr lang="en-US" dirty="0">
                <a:latin typeface="Helvetica" charset="0"/>
              </a:rPr>
              <a:t>including for </a:t>
            </a:r>
            <a:r>
              <a:rPr lang="en-US" baseline="30000" dirty="0" smtClean="0">
                <a:latin typeface="Helvetica" charset="0"/>
              </a:rPr>
              <a:t>13</a:t>
            </a:r>
            <a:r>
              <a:rPr lang="en-US" dirty="0" smtClean="0">
                <a:latin typeface="Helvetica" charset="0"/>
              </a:rPr>
              <a:t>C </a:t>
            </a:r>
            <a:r>
              <a:rPr lang="en-US" dirty="0" smtClean="0">
                <a:latin typeface="Helvetica" charset="0"/>
              </a:rPr>
              <a:t>carbonate </a:t>
            </a:r>
          </a:p>
          <a:p>
            <a:r>
              <a:rPr lang="en-US" dirty="0">
                <a:latin typeface="Helvetica" charset="0"/>
              </a:rPr>
              <a:t>	</a:t>
            </a:r>
            <a:r>
              <a:rPr lang="en-US" dirty="0" smtClean="0">
                <a:latin typeface="Helvetica" charset="0"/>
              </a:rPr>
              <a:t>and selenite structural “analogue”)</a:t>
            </a:r>
            <a:r>
              <a:rPr lang="en-US" dirty="0">
                <a:latin typeface="Helvetica" charset="0"/>
              </a:rPr>
              <a:t> </a:t>
            </a:r>
            <a:r>
              <a:rPr lang="en-US" dirty="0" smtClean="0">
                <a:latin typeface="Helvetica" charset="0"/>
              </a:rPr>
              <a:t>“</a:t>
            </a:r>
            <a:r>
              <a:rPr lang="en-US" dirty="0">
                <a:latin typeface="Helvetica" charset="0"/>
              </a:rPr>
              <a:t>retardation” </a:t>
            </a:r>
            <a:r>
              <a:rPr lang="en-US" dirty="0" smtClean="0">
                <a:latin typeface="Helvetica" charset="0"/>
              </a:rPr>
              <a:t>processes</a:t>
            </a:r>
            <a:endParaRPr lang="en-US" sz="1800" b="0" dirty="0">
              <a:latin typeface="Helvetica" charset="0"/>
            </a:endParaRPr>
          </a:p>
          <a:p>
            <a:endParaRPr lang="en-US" sz="1800" b="0" dirty="0">
              <a:latin typeface="Helvetica" charset="0"/>
            </a:endParaRPr>
          </a:p>
          <a:p>
            <a:r>
              <a:rPr lang="en-US" sz="1800" b="0" dirty="0" smtClean="0">
                <a:latin typeface="Helvetica" charset="0"/>
              </a:rPr>
              <a:t>Knowledge </a:t>
            </a:r>
            <a:r>
              <a:rPr lang="en-US" sz="1800" b="0" dirty="0">
                <a:latin typeface="Helvetica" charset="0"/>
              </a:rPr>
              <a:t>of the most important </a:t>
            </a:r>
            <a:r>
              <a:rPr lang="en-US" dirty="0">
                <a:latin typeface="Helvetica" charset="0"/>
              </a:rPr>
              <a:t>mechanisms </a:t>
            </a:r>
            <a:r>
              <a:rPr lang="en-US" sz="1800" b="0" dirty="0" smtClean="0">
                <a:latin typeface="Helvetica" charset="0"/>
              </a:rPr>
              <a:t>that govern </a:t>
            </a:r>
            <a:r>
              <a:rPr lang="en-US" dirty="0" smtClean="0">
                <a:latin typeface="Helvetica" charset="0"/>
              </a:rPr>
              <a:t>RNs</a:t>
            </a:r>
            <a:r>
              <a:rPr lang="en-US" sz="1800" b="0" dirty="0" smtClean="0">
                <a:latin typeface="Helvetica" charset="0"/>
              </a:rPr>
              <a:t> </a:t>
            </a:r>
            <a:r>
              <a:rPr lang="en-US" sz="1800" b="0" dirty="0">
                <a:latin typeface="Helvetica" charset="0"/>
              </a:rPr>
              <a:t>in </a:t>
            </a:r>
            <a:r>
              <a:rPr lang="en-US" sz="1800" b="0" dirty="0" smtClean="0">
                <a:latin typeface="Helvetica" charset="0"/>
              </a:rPr>
              <a:t>near field</a:t>
            </a:r>
            <a:endParaRPr lang="en-US" sz="1800" b="0" dirty="0">
              <a:latin typeface="Helvetica" charset="0"/>
            </a:endParaRPr>
          </a:p>
          <a:p>
            <a:endParaRPr lang="en-US" sz="1800" b="0" dirty="0">
              <a:latin typeface="Helvetica" charset="0"/>
            </a:endParaRPr>
          </a:p>
          <a:p>
            <a:endParaRPr lang="en-US" sz="1800" b="0" dirty="0">
              <a:latin typeface="Helvetica" charset="0"/>
            </a:endParaRPr>
          </a:p>
          <a:p>
            <a:r>
              <a:rPr lang="en-US" dirty="0">
                <a:latin typeface="Helvetica" charset="0"/>
              </a:rPr>
              <a:t>Particular role of calcite and </a:t>
            </a:r>
            <a:r>
              <a:rPr lang="en-US" dirty="0" smtClean="0">
                <a:latin typeface="Helvetica" charset="0"/>
              </a:rPr>
              <a:t>concrete DLHs </a:t>
            </a:r>
            <a:r>
              <a:rPr lang="en-US" dirty="0">
                <a:latin typeface="Helvetica" charset="0"/>
              </a:rPr>
              <a:t>in these processes</a:t>
            </a:r>
          </a:p>
          <a:p>
            <a:endParaRPr lang="en-US" dirty="0" smtClean="0">
              <a:latin typeface="Helvetica" charset="0"/>
            </a:endParaRPr>
          </a:p>
          <a:p>
            <a:endParaRPr lang="en-US" dirty="0">
              <a:latin typeface="Helvetica" charset="0"/>
            </a:endParaRPr>
          </a:p>
          <a:p>
            <a:r>
              <a:rPr lang="en-US" dirty="0" smtClean="0">
                <a:latin typeface="Helvetica" charset="0"/>
              </a:rPr>
              <a:t>Distinguish </a:t>
            </a:r>
            <a:r>
              <a:rPr lang="en-US" dirty="0">
                <a:latin typeface="Helvetica" charset="0"/>
              </a:rPr>
              <a:t>how local redox </a:t>
            </a:r>
            <a:r>
              <a:rPr lang="en-US" dirty="0" smtClean="0">
                <a:latin typeface="Helvetica" charset="0"/>
              </a:rPr>
              <a:t>potential, dictated by </a:t>
            </a:r>
            <a:r>
              <a:rPr lang="en-US" dirty="0" smtClean="0">
                <a:latin typeface="Helvetica" charset="0"/>
              </a:rPr>
              <a:t>iron corrosion</a:t>
            </a:r>
            <a:r>
              <a:rPr lang="en-US" dirty="0" smtClean="0">
                <a:latin typeface="Helvetica" charset="0"/>
              </a:rPr>
              <a:t>,  </a:t>
            </a:r>
          </a:p>
          <a:p>
            <a:r>
              <a:rPr lang="en-US" dirty="0">
                <a:latin typeface="Helvetica" charset="0"/>
              </a:rPr>
              <a:t>	</a:t>
            </a:r>
            <a:r>
              <a:rPr lang="en-US" dirty="0" smtClean="0">
                <a:latin typeface="Helvetica" charset="0"/>
              </a:rPr>
              <a:t>								impacts </a:t>
            </a:r>
            <a:r>
              <a:rPr lang="en-US" dirty="0">
                <a:latin typeface="Helvetica" charset="0"/>
              </a:rPr>
              <a:t>this retardation</a:t>
            </a:r>
          </a:p>
          <a:p>
            <a:endParaRPr lang="en-US" dirty="0">
              <a:latin typeface="Helvetica" charset="0"/>
            </a:endParaRPr>
          </a:p>
          <a:p>
            <a:endParaRPr lang="en-US" sz="1800" b="0" dirty="0">
              <a:latin typeface="Helvetica" charset="0"/>
            </a:endParaRPr>
          </a:p>
          <a:p>
            <a:r>
              <a:rPr lang="en-US" sz="1800" b="0" dirty="0" smtClean="0">
                <a:latin typeface="Helvetica" charset="0"/>
              </a:rPr>
              <a:t>Confrontation of these observed mechanisms with </a:t>
            </a:r>
            <a:r>
              <a:rPr lang="en-US" sz="1800" b="0" baseline="30000" dirty="0" smtClean="0">
                <a:latin typeface="Helvetica" charset="0"/>
              </a:rPr>
              <a:t>14</a:t>
            </a:r>
            <a:r>
              <a:rPr lang="en-US" sz="1800" b="0" dirty="0" smtClean="0">
                <a:latin typeface="Helvetica" charset="0"/>
              </a:rPr>
              <a:t>C release </a:t>
            </a:r>
          </a:p>
          <a:p>
            <a:r>
              <a:rPr lang="en-US" dirty="0">
                <a:latin typeface="Helvetica" charset="0"/>
              </a:rPr>
              <a:t>	</a:t>
            </a:r>
            <a:r>
              <a:rPr lang="en-US" dirty="0" smtClean="0">
                <a:latin typeface="Helvetica" charset="0"/>
              </a:rPr>
              <a:t>								</a:t>
            </a:r>
            <a:r>
              <a:rPr lang="en-US" sz="1800" b="0" dirty="0" smtClean="0">
                <a:latin typeface="Helvetica" charset="0"/>
              </a:rPr>
              <a:t>and transfer observation</a:t>
            </a:r>
            <a:endParaRPr lang="en-US" sz="1800" b="0" dirty="0">
              <a:latin typeface="Helvetica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27038" y="292100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1" hangingPunct="1"/>
            <a:r>
              <a:rPr lang="en-US" b="0" dirty="0">
                <a:latin typeface="Optima" charset="0"/>
                <a:ea typeface="Osaka" charset="-128"/>
                <a:cs typeface="Osaka" charset="-128"/>
              </a:rPr>
              <a:t>Goals of </a:t>
            </a:r>
            <a:r>
              <a:rPr lang="en-US" b="0" dirty="0" smtClean="0">
                <a:latin typeface="Optima" charset="0"/>
                <a:ea typeface="Osaka" charset="-128"/>
                <a:cs typeface="Osaka" charset="-128"/>
              </a:rPr>
              <a:t>this Presentation</a:t>
            </a:r>
            <a:endParaRPr lang="en-US" b="0" dirty="0">
              <a:solidFill>
                <a:srgbClr val="5A5A5A"/>
              </a:solidFill>
              <a:latin typeface="Optima" charset="0"/>
              <a:ea typeface="Osaka" charset="-128"/>
              <a:cs typeface="Osaka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2203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31813" y="1487330"/>
            <a:ext cx="58785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b="0" dirty="0" smtClean="0">
                <a:latin typeface="Helvetica" charset="0"/>
              </a:rPr>
              <a:t>Reactivity of </a:t>
            </a:r>
            <a:r>
              <a:rPr lang="en-US" sz="1800" b="0" u="sng" dirty="0" smtClean="0">
                <a:latin typeface="Helvetica" charset="0"/>
              </a:rPr>
              <a:t>calcite</a:t>
            </a:r>
            <a:r>
              <a:rPr lang="en-US" sz="1800" b="0" dirty="0" smtClean="0">
                <a:latin typeface="Helvetica" charset="0"/>
              </a:rPr>
              <a:t> towards Selenite and </a:t>
            </a:r>
            <a:r>
              <a:rPr lang="en-US" baseline="30000" dirty="0">
                <a:latin typeface="Helvetica" charset="0"/>
              </a:rPr>
              <a:t>13</a:t>
            </a:r>
            <a:r>
              <a:rPr lang="en-US" dirty="0">
                <a:latin typeface="Helvetica" charset="0"/>
              </a:rPr>
              <a:t>C carbonate </a:t>
            </a:r>
            <a:endParaRPr lang="en-US" sz="1800" dirty="0">
              <a:latin typeface="Helvetica" charset="0"/>
            </a:endParaRP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55088" y="1876498"/>
            <a:ext cx="863748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Reactivity of </a:t>
            </a:r>
            <a:r>
              <a:rPr lang="en-US" sz="1600" b="0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12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 calcite towards </a:t>
            </a:r>
            <a:r>
              <a:rPr lang="en-US" sz="1600" b="0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13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 carbonate</a:t>
            </a:r>
          </a:p>
          <a:p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Co-precipitation of Selenite (a carbonate analogue) into calcite</a:t>
            </a:r>
          </a:p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Reactivity of carbonate to Fe corrosion products </a:t>
            </a:r>
            <a:endParaRPr lang="en-US" sz="1600" dirty="0">
              <a:solidFill>
                <a:srgbClr val="1318FF"/>
              </a:solidFill>
              <a:latin typeface="Helvetica"/>
              <a:cs typeface="Helvetica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27038" y="292100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1" hangingPunct="1"/>
            <a:r>
              <a:rPr lang="en-US" b="0" dirty="0" smtClean="0">
                <a:latin typeface="Optima" charset="0"/>
                <a:ea typeface="Osaka" charset="-128"/>
                <a:cs typeface="Osaka" charset="-128"/>
              </a:rPr>
              <a:t>Outline</a:t>
            </a:r>
            <a:endParaRPr lang="en-US" b="0" dirty="0">
              <a:solidFill>
                <a:srgbClr val="5A5A5A"/>
              </a:solidFill>
              <a:latin typeface="Optima" charset="0"/>
              <a:ea typeface="Osaka" charset="-128"/>
              <a:cs typeface="Osaka" charset="-128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411852" y="4736812"/>
            <a:ext cx="90371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Helvetica" charset="0"/>
              </a:rPr>
              <a:t>I</a:t>
            </a:r>
            <a:r>
              <a:rPr lang="en-GB" dirty="0" smtClean="0">
                <a:latin typeface="Helvetica" charset="0"/>
              </a:rPr>
              <a:t>mmobilization </a:t>
            </a:r>
            <a:r>
              <a:rPr lang="en-GB" dirty="0">
                <a:latin typeface="Helvetica" charset="0"/>
              </a:rPr>
              <a:t>of the redox-sensitive RNs in </a:t>
            </a:r>
            <a:r>
              <a:rPr lang="en-GB" u="sng" dirty="0">
                <a:latin typeface="Helvetica" charset="0"/>
              </a:rPr>
              <a:t>cement</a:t>
            </a:r>
            <a:r>
              <a:rPr lang="en-GB" dirty="0">
                <a:latin typeface="Helvetica" charset="0"/>
              </a:rPr>
              <a:t> layered double hydroxides (LDHs)</a:t>
            </a:r>
            <a:r>
              <a:rPr lang="en-US" dirty="0">
                <a:latin typeface="Helvetica" charset="0"/>
              </a:rPr>
              <a:t> </a:t>
            </a:r>
          </a:p>
        </p:txBody>
      </p:sp>
      <p:sp>
        <p:nvSpPr>
          <p:cNvPr id="6" name="Rectangle 41"/>
          <p:cNvSpPr>
            <a:spLocks noChangeArrowheads="1"/>
          </p:cNvSpPr>
          <p:nvPr/>
        </p:nvSpPr>
        <p:spPr bwMode="auto">
          <a:xfrm>
            <a:off x="735127" y="5125980"/>
            <a:ext cx="8637482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Speciation of redox sensitive RNs </a:t>
            </a:r>
            <a:r>
              <a:rPr lang="en-GB" sz="1600" dirty="0" smtClean="0"/>
              <a:t>(</a:t>
            </a:r>
            <a:r>
              <a:rPr lang="en-GB" sz="1600" dirty="0"/>
              <a:t>e.g., </a:t>
            </a:r>
            <a:r>
              <a:rPr lang="en-GB" sz="1600" dirty="0" err="1"/>
              <a:t>Se</a:t>
            </a:r>
            <a:r>
              <a:rPr lang="en-GB" sz="1600" baseline="30000" dirty="0" err="1"/>
              <a:t>IV</a:t>
            </a:r>
            <a:r>
              <a:rPr lang="en-GB" sz="1600" dirty="0"/>
              <a:t>, </a:t>
            </a:r>
            <a:r>
              <a:rPr lang="en-GB" sz="1600" dirty="0" err="1" smtClean="0"/>
              <a:t>Mo</a:t>
            </a:r>
            <a:r>
              <a:rPr lang="en-GB" sz="1600" baseline="30000" dirty="0" err="1" smtClean="0"/>
              <a:t>VI</a:t>
            </a:r>
            <a:r>
              <a:rPr lang="en-GB" sz="1600" dirty="0" smtClean="0"/>
              <a:t>.. And C</a:t>
            </a:r>
            <a:r>
              <a:rPr lang="en-GB" sz="1600" baseline="30000" dirty="0" smtClean="0"/>
              <a:t>IV</a:t>
            </a:r>
            <a:r>
              <a:rPr lang="en-GB" sz="1600" dirty="0" smtClean="0"/>
              <a:t>) </a:t>
            </a:r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dirty="0">
                <a:solidFill>
                  <a:srgbClr val="1318FF"/>
                </a:solidFill>
                <a:latin typeface="Helvetica Light"/>
                <a:cs typeface="Helvetica Light"/>
              </a:rPr>
              <a:t>S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orption mechanisms on </a:t>
            </a:r>
            <a:r>
              <a:rPr lang="en-US" sz="16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Afm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and </a:t>
            </a:r>
            <a:r>
              <a:rPr lang="en-US" sz="16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impacton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RN fate</a:t>
            </a:r>
            <a:endParaRPr lang="en-US" sz="160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424875" y="2958818"/>
            <a:ext cx="41749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b="0" dirty="0" smtClean="0">
                <a:latin typeface="Helvetica" charset="0"/>
              </a:rPr>
              <a:t>Redox processes at </a:t>
            </a:r>
            <a:r>
              <a:rPr lang="en-US" u="sng" dirty="0" smtClean="0">
                <a:latin typeface="Helvetica"/>
                <a:cs typeface="Helvetica"/>
              </a:rPr>
              <a:t>iron</a:t>
            </a:r>
            <a:r>
              <a:rPr lang="en-US" dirty="0">
                <a:latin typeface="Helvetica"/>
                <a:cs typeface="Helvetica"/>
              </a:rPr>
              <a:t>/steel interface </a:t>
            </a:r>
            <a:endParaRPr lang="en-US" sz="1800" dirty="0">
              <a:latin typeface="Helvetica"/>
              <a:cs typeface="Helvetica"/>
            </a:endParaRPr>
          </a:p>
        </p:txBody>
      </p:sp>
      <p:sp>
        <p:nvSpPr>
          <p:cNvPr id="23" name="Rectangle 41"/>
          <p:cNvSpPr>
            <a:spLocks noChangeArrowheads="1"/>
          </p:cNvSpPr>
          <p:nvPr/>
        </p:nvSpPr>
        <p:spPr bwMode="auto">
          <a:xfrm>
            <a:off x="748150" y="3347986"/>
            <a:ext cx="863748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Redox active couples (</a:t>
            </a:r>
            <a:r>
              <a:rPr lang="en-US" sz="1600" b="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Sb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, Se, Mo, U)</a:t>
            </a:r>
          </a:p>
          <a:p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Equilibration within NZVI/CPW suspension and XANES measurements</a:t>
            </a:r>
          </a:p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In situ measurement 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of Eh</a:t>
            </a:r>
          </a:p>
          <a:p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Im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plication for the 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fate/speciation 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of </a:t>
            </a:r>
            <a:r>
              <a:rPr lang="en-US" sz="1600" b="0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14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C? </a:t>
            </a:r>
            <a:endParaRPr lang="en-US" sz="1600" dirty="0">
              <a:solidFill>
                <a:srgbClr val="1318FF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4048220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27038" y="292100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/>
            <a:r>
              <a:rPr lang="de-DE" dirty="0" smtClean="0">
                <a:latin typeface="Optima"/>
                <a:cs typeface="Optima"/>
              </a:rPr>
              <a:t>Calcite  </a:t>
            </a:r>
            <a:r>
              <a:rPr lang="de-DE" dirty="0" err="1" smtClean="0">
                <a:latin typeface="Optima"/>
                <a:cs typeface="Optima"/>
              </a:rPr>
              <a:t>reactivity</a:t>
            </a:r>
            <a:r>
              <a:rPr lang="de-DE" dirty="0" smtClean="0">
                <a:latin typeface="Optima"/>
                <a:cs typeface="Optima"/>
              </a:rPr>
              <a:t> </a:t>
            </a:r>
            <a:r>
              <a:rPr lang="de-DE" dirty="0" err="1" smtClean="0">
                <a:latin typeface="Optima"/>
                <a:cs typeface="Optima"/>
              </a:rPr>
              <a:t>towards</a:t>
            </a:r>
            <a:r>
              <a:rPr lang="de-DE" dirty="0" smtClean="0">
                <a:latin typeface="Optima"/>
                <a:cs typeface="Optima"/>
              </a:rPr>
              <a:t> </a:t>
            </a:r>
            <a:r>
              <a:rPr lang="de-DE" baseline="30000" dirty="0" smtClean="0">
                <a:latin typeface="Optima"/>
                <a:cs typeface="Optima"/>
              </a:rPr>
              <a:t>13</a:t>
            </a:r>
            <a:r>
              <a:rPr lang="de-DE" dirty="0" smtClean="0">
                <a:latin typeface="Optima"/>
                <a:cs typeface="Optima"/>
              </a:rPr>
              <a:t>CO</a:t>
            </a:r>
            <a:r>
              <a:rPr lang="de-DE" baseline="-25000" dirty="0" smtClean="0">
                <a:latin typeface="Optima"/>
                <a:cs typeface="Optima"/>
              </a:rPr>
              <a:t>3</a:t>
            </a:r>
            <a:r>
              <a:rPr lang="de-DE" baseline="30000" dirty="0" smtClean="0">
                <a:latin typeface="Optima"/>
                <a:cs typeface="Optima"/>
              </a:rPr>
              <a:t>2- </a:t>
            </a:r>
            <a:r>
              <a:rPr lang="de-DE" dirty="0" err="1" smtClean="0">
                <a:latin typeface="Optima"/>
                <a:cs typeface="Optima"/>
              </a:rPr>
              <a:t>and</a:t>
            </a:r>
            <a:r>
              <a:rPr lang="de-DE" dirty="0" smtClean="0">
                <a:latin typeface="Optima"/>
                <a:cs typeface="Optima"/>
              </a:rPr>
              <a:t> </a:t>
            </a:r>
            <a:r>
              <a:rPr lang="de-DE" dirty="0" err="1" smtClean="0">
                <a:latin typeface="Optima"/>
                <a:cs typeface="Optima"/>
              </a:rPr>
              <a:t>selenite</a:t>
            </a:r>
            <a:r>
              <a:rPr lang="de-DE" dirty="0" smtClean="0">
                <a:latin typeface="Optima"/>
                <a:cs typeface="Optima"/>
              </a:rPr>
              <a:t> </a:t>
            </a:r>
            <a:r>
              <a:rPr lang="de-DE" dirty="0">
                <a:latin typeface="Optima"/>
                <a:cs typeface="Optima"/>
              </a:rPr>
              <a:t>(</a:t>
            </a:r>
            <a:r>
              <a:rPr lang="de-DE" dirty="0" smtClean="0">
                <a:latin typeface="Optima"/>
                <a:cs typeface="Optima"/>
              </a:rPr>
              <a:t>SeO</a:t>
            </a:r>
            <a:r>
              <a:rPr lang="de-DE" baseline="-25000" dirty="0" smtClean="0">
                <a:latin typeface="Optima"/>
                <a:cs typeface="Optima"/>
              </a:rPr>
              <a:t>3</a:t>
            </a:r>
            <a:r>
              <a:rPr lang="de-DE" baseline="30000" dirty="0" smtClean="0">
                <a:latin typeface="Optima"/>
                <a:cs typeface="Optima"/>
              </a:rPr>
              <a:t>2</a:t>
            </a:r>
            <a:r>
              <a:rPr lang="de-DE" dirty="0" smtClean="0">
                <a:latin typeface="Optima"/>
                <a:cs typeface="Optima"/>
              </a:rPr>
              <a:t>-)</a:t>
            </a:r>
            <a:endParaRPr lang="en-US" b="0" dirty="0">
              <a:solidFill>
                <a:srgbClr val="5A5A5A"/>
              </a:solidFill>
              <a:latin typeface="Optima"/>
              <a:ea typeface="Osaka" charset="-128"/>
              <a:cs typeface="Optima"/>
            </a:endParaRPr>
          </a:p>
        </p:txBody>
      </p:sp>
      <p:sp>
        <p:nvSpPr>
          <p:cNvPr id="8" name="Rectangle 41"/>
          <p:cNvSpPr>
            <a:spLocks noChangeArrowheads="1"/>
          </p:cNvSpPr>
          <p:nvPr/>
        </p:nvSpPr>
        <p:spPr bwMode="auto">
          <a:xfrm>
            <a:off x="762000" y="1280670"/>
            <a:ext cx="6889685" cy="4042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b="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13</a:t>
            </a:r>
            <a:r>
              <a:rPr lang="en-US" b="0" dirty="0" smtClean="0">
                <a:solidFill>
                  <a:srgbClr val="000000"/>
                </a:solidFill>
                <a:latin typeface="Helvetica"/>
                <a:cs typeface="Helvetica"/>
              </a:rPr>
              <a:t>C reaction with </a:t>
            </a:r>
            <a:r>
              <a:rPr lang="en-US" b="0" baseline="30000" dirty="0" smtClean="0">
                <a:solidFill>
                  <a:srgbClr val="000000"/>
                </a:solidFill>
                <a:latin typeface="Helvetica"/>
                <a:cs typeface="Helvetica"/>
              </a:rPr>
              <a:t>12</a:t>
            </a:r>
            <a:r>
              <a:rPr lang="en-US" b="0" dirty="0" smtClean="0">
                <a:solidFill>
                  <a:srgbClr val="000000"/>
                </a:solidFill>
                <a:latin typeface="Helvetica"/>
                <a:cs typeface="Helvetica"/>
              </a:rPr>
              <a:t>C calcite</a:t>
            </a:r>
          </a:p>
          <a:p>
            <a:endParaRPr lang="en-US" b="0" dirty="0" smtClean="0">
              <a:solidFill>
                <a:srgbClr val="000000"/>
              </a:solidFill>
              <a:latin typeface="Helvetica"/>
              <a:cs typeface="Helvetica"/>
            </a:endParaRPr>
          </a:p>
          <a:p>
            <a:r>
              <a:rPr lang="en-US" sz="1600" dirty="0" smtClean="0">
                <a:solidFill>
                  <a:srgbClr val="0000FF"/>
                </a:solidFill>
                <a:latin typeface="Helvetica Light"/>
                <a:cs typeface="Helvetica Light"/>
              </a:rPr>
              <a:t>		Long term kinetic experiment </a:t>
            </a:r>
          </a:p>
          <a:p>
            <a:r>
              <a:rPr lang="en-US" sz="1600" dirty="0">
                <a:solidFill>
                  <a:srgbClr val="0000FF"/>
                </a:solidFill>
                <a:latin typeface="Helvetica Light"/>
                <a:cs typeface="Helvetica Light"/>
              </a:rPr>
              <a:t>	</a:t>
            </a:r>
            <a:r>
              <a:rPr lang="en-US" sz="1600" dirty="0" smtClean="0">
                <a:solidFill>
                  <a:srgbClr val="0000FF"/>
                </a:solidFill>
                <a:latin typeface="Helvetica Light"/>
                <a:cs typeface="Helvetica Light"/>
              </a:rPr>
              <a:t>	Kinetic model</a:t>
            </a:r>
          </a:p>
          <a:p>
            <a:endParaRPr lang="en-US" sz="1600" dirty="0">
              <a:solidFill>
                <a:srgbClr val="0000FF"/>
              </a:solidFill>
              <a:latin typeface="Helvetica Light"/>
              <a:cs typeface="Helvetica Light"/>
            </a:endParaRPr>
          </a:p>
          <a:p>
            <a:endParaRPr lang="en-US" sz="1600" dirty="0" smtClean="0">
              <a:solidFill>
                <a:srgbClr val="0000FF"/>
              </a:solidFill>
              <a:latin typeface="Helvetica Light"/>
              <a:cs typeface="Helvetica Light"/>
            </a:endParaRPr>
          </a:p>
          <a:p>
            <a:endParaRPr lang="en-US" sz="1600" b="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Helvetica"/>
                <a:cs typeface="Helvetica"/>
              </a:rPr>
              <a:t>Selenite ion reaction </a:t>
            </a:r>
            <a:r>
              <a:rPr lang="en-US" dirty="0">
                <a:solidFill>
                  <a:srgbClr val="000000"/>
                </a:solidFill>
                <a:latin typeface="Helvetica"/>
                <a:cs typeface="Helvetica"/>
              </a:rPr>
              <a:t>with calcite</a:t>
            </a: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dirty="0" smtClean="0">
                <a:solidFill>
                  <a:srgbClr val="0000FF"/>
                </a:solidFill>
                <a:latin typeface="Helvetica Light"/>
                <a:cs typeface="Helvetica Light"/>
              </a:rPr>
              <a:t>		Wet chemistry</a:t>
            </a:r>
          </a:p>
          <a:p>
            <a:r>
              <a:rPr lang="en-US" sz="1600" dirty="0">
                <a:solidFill>
                  <a:srgbClr val="0000FF"/>
                </a:solidFill>
                <a:latin typeface="Helvetica Light"/>
                <a:cs typeface="Helvetica Light"/>
              </a:rPr>
              <a:t>	</a:t>
            </a:r>
            <a:r>
              <a:rPr lang="en-US" sz="1600" dirty="0" smtClean="0">
                <a:solidFill>
                  <a:srgbClr val="0000FF"/>
                </a:solidFill>
                <a:latin typeface="Helvetica Light"/>
                <a:cs typeface="Helvetica Light"/>
              </a:rPr>
              <a:t>	Neutron Diffraction experiments </a:t>
            </a:r>
            <a:endParaRPr lang="en-US" sz="1600" dirty="0">
              <a:solidFill>
                <a:srgbClr val="0000FF"/>
              </a:solidFill>
              <a:latin typeface="Helvetica Light"/>
              <a:cs typeface="Helvetica Light"/>
            </a:endParaRPr>
          </a:p>
          <a:p>
            <a:r>
              <a:rPr lang="en-US" sz="1600" dirty="0">
                <a:solidFill>
                  <a:srgbClr val="0000FF"/>
                </a:solidFill>
                <a:latin typeface="Helvetica Light"/>
                <a:cs typeface="Helvetica Light"/>
              </a:rPr>
              <a:t>		</a:t>
            </a:r>
            <a:r>
              <a:rPr lang="en-US" sz="1600" dirty="0" smtClean="0">
                <a:solidFill>
                  <a:srgbClr val="0000FF"/>
                </a:solidFill>
                <a:latin typeface="Helvetica Light"/>
                <a:cs typeface="Helvetica Light"/>
              </a:rPr>
              <a:t>EXAFS spectroscopy</a:t>
            </a:r>
          </a:p>
          <a:p>
            <a:r>
              <a:rPr lang="en-US" sz="1600" dirty="0">
                <a:solidFill>
                  <a:srgbClr val="0000FF"/>
                </a:solidFill>
                <a:latin typeface="Helvetica Light"/>
                <a:cs typeface="Helvetica Light"/>
              </a:rPr>
              <a:t>	</a:t>
            </a:r>
            <a:r>
              <a:rPr lang="en-US" sz="1600" dirty="0" smtClean="0">
                <a:solidFill>
                  <a:srgbClr val="0000FF"/>
                </a:solidFill>
                <a:latin typeface="Helvetica Light"/>
                <a:cs typeface="Helvetica Light"/>
              </a:rPr>
              <a:t>	WASP theoretical chemistry model</a:t>
            </a:r>
            <a:endParaRPr lang="en-US" sz="1600" dirty="0">
              <a:solidFill>
                <a:srgbClr val="0000FF"/>
              </a:solidFill>
              <a:latin typeface="Helvetica Light"/>
              <a:cs typeface="Helvetica Light"/>
            </a:endParaRPr>
          </a:p>
          <a:p>
            <a:endParaRPr lang="de-DE" sz="1600" baseline="3000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dirty="0" smtClean="0">
              <a:solidFill>
                <a:srgbClr val="000000"/>
              </a:solidFill>
              <a:latin typeface="Helvetica Light"/>
              <a:cs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439741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hteck 5"/>
          <p:cNvSpPr>
            <a:spLocks noChangeArrowheads="1"/>
          </p:cNvSpPr>
          <p:nvPr/>
        </p:nvSpPr>
        <p:spPr bwMode="auto">
          <a:xfrm>
            <a:off x="0" y="1341438"/>
            <a:ext cx="9144000" cy="551656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dist="38100" dir="2700000" algn="tl" rotWithShape="0">
              <a:srgbClr val="80808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de-CH" sz="180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-149255" y="992792"/>
            <a:ext cx="6600825" cy="5187950"/>
            <a:chOff x="179510" y="3087771"/>
            <a:chExt cx="4438705" cy="3425120"/>
          </a:xfrm>
          <a:noFill/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0" y="3087771"/>
              <a:ext cx="4438705" cy="3425120"/>
            </a:xfrm>
            <a:prstGeom prst="rect">
              <a:avLst/>
            </a:prstGeom>
            <a:grpFill/>
            <a:ln w="12700">
              <a:noFill/>
              <a:miter lim="800000"/>
              <a:headEnd/>
              <a:tailEnd/>
            </a:ln>
          </p:spPr>
        </p:pic>
        <p:sp>
          <p:nvSpPr>
            <p:cNvPr id="6" name="TextBox 1"/>
            <p:cNvSpPr txBox="1">
              <a:spLocks noChangeArrowheads="1"/>
            </p:cNvSpPr>
            <p:nvPr/>
          </p:nvSpPr>
          <p:spPr bwMode="auto">
            <a:xfrm>
              <a:off x="4201248" y="6021288"/>
              <a:ext cx="124178" cy="30479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dirty="0">
                <a:solidFill>
                  <a:schemeClr val="bg1"/>
                </a:solidFill>
                <a:latin typeface="Trebuchet MS"/>
                <a:cs typeface="Trebuchet MS"/>
              </a:endParaRPr>
            </a:p>
          </p:txBody>
        </p:sp>
      </p:grpSp>
      <p:sp>
        <p:nvSpPr>
          <p:cNvPr id="24581" name="TextBox 8"/>
          <p:cNvSpPr txBox="1">
            <a:spLocks noChangeArrowheads="1"/>
          </p:cNvSpPr>
          <p:nvPr/>
        </p:nvSpPr>
        <p:spPr bwMode="auto">
          <a:xfrm>
            <a:off x="336550" y="5237163"/>
            <a:ext cx="24574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i="1">
                <a:solidFill>
                  <a:srgbClr val="537AB9"/>
                </a:solidFill>
                <a:latin typeface="Trebuchet MS" pitchFamily="34" charset="0"/>
              </a:rPr>
              <a:t>Modified from Charlet and Manceau (1993), Banfield and Nealson (1997) </a:t>
            </a:r>
          </a:p>
        </p:txBody>
      </p:sp>
      <p:sp>
        <p:nvSpPr>
          <p:cNvPr id="24582" name="Title 5"/>
          <p:cNvSpPr txBox="1">
            <a:spLocks/>
          </p:cNvSpPr>
          <p:nvPr/>
        </p:nvSpPr>
        <p:spPr bwMode="auto">
          <a:xfrm>
            <a:off x="0" y="-17463"/>
            <a:ext cx="9144000" cy="114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rIns="45720" anchor="ctr"/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1800" b="0" dirty="0" smtClean="0">
                <a:latin typeface="Optima"/>
                <a:cs typeface="Optima"/>
              </a:rPr>
              <a:t>Selenite or Carbonate ion sorption on mineral particle</a:t>
            </a:r>
            <a:endParaRPr lang="en-GB" sz="1800" b="0" dirty="0">
              <a:latin typeface="Optima"/>
              <a:cs typeface="Optima"/>
            </a:endParaRPr>
          </a:p>
        </p:txBody>
      </p:sp>
      <p:sp>
        <p:nvSpPr>
          <p:cNvPr id="24583" name="TextBox 8"/>
          <p:cNvSpPr txBox="1">
            <a:spLocks noChangeArrowheads="1"/>
          </p:cNvSpPr>
          <p:nvPr/>
        </p:nvSpPr>
        <p:spPr bwMode="auto">
          <a:xfrm>
            <a:off x="7020272" y="3212976"/>
            <a:ext cx="2514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lvl="1" eaLnBrk="1" hangingPunct="1"/>
            <a:r>
              <a:rPr lang="en-GB" sz="2000" u="sng" dirty="0">
                <a:latin typeface="Trebuchet MS" pitchFamily="34" charset="0"/>
              </a:rPr>
              <a:t>Structural</a:t>
            </a:r>
            <a:r>
              <a:rPr lang="en-GB" sz="2000" dirty="0">
                <a:latin typeface="Trebuchet MS" pitchFamily="34" charset="0"/>
              </a:rPr>
              <a:t>:</a:t>
            </a:r>
          </a:p>
          <a:p>
            <a:pPr marL="0" lvl="1" eaLnBrk="1" hangingPunct="1"/>
            <a:r>
              <a:rPr lang="en-US" sz="2000" dirty="0">
                <a:latin typeface="Trebuchet MS" pitchFamily="34" charset="0"/>
              </a:rPr>
              <a:t>Co-</a:t>
            </a:r>
            <a:r>
              <a:rPr lang="en-US" sz="2000" dirty="0" smtClean="0">
                <a:latin typeface="Trebuchet MS" pitchFamily="34" charset="0"/>
              </a:rPr>
              <a:t>precipitation</a:t>
            </a:r>
            <a:endParaRPr lang="en-US" sz="2000" dirty="0">
              <a:latin typeface="Trebuchet MS" pitchFamily="34" charset="0"/>
            </a:endParaRPr>
          </a:p>
        </p:txBody>
      </p:sp>
      <p:sp>
        <p:nvSpPr>
          <p:cNvPr id="24584" name="TextBox 9"/>
          <p:cNvSpPr txBox="1">
            <a:spLocks noChangeArrowheads="1"/>
          </p:cNvSpPr>
          <p:nvPr/>
        </p:nvSpPr>
        <p:spPr bwMode="auto">
          <a:xfrm>
            <a:off x="7053263" y="1404938"/>
            <a:ext cx="2090737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marL="0" lvl="1" eaLnBrk="1" hangingPunct="1"/>
            <a:r>
              <a:rPr lang="en-GB" sz="2000" u="sng" dirty="0">
                <a:latin typeface="Trebuchet MS" pitchFamily="34" charset="0"/>
              </a:rPr>
              <a:t>Surface</a:t>
            </a:r>
            <a:r>
              <a:rPr lang="en-GB" sz="2000" dirty="0">
                <a:latin typeface="Trebuchet MS" pitchFamily="34" charset="0"/>
              </a:rPr>
              <a:t>: </a:t>
            </a:r>
          </a:p>
          <a:p>
            <a:pPr marL="0" lvl="1" eaLnBrk="1" hangingPunct="1"/>
            <a:r>
              <a:rPr lang="en-US" sz="2000" dirty="0" smtClean="0">
                <a:latin typeface="Trebuchet MS" pitchFamily="34" charset="0"/>
              </a:rPr>
              <a:t>Outer-sphere complex</a:t>
            </a:r>
            <a:r>
              <a:rPr lang="en-GB" sz="2000" dirty="0" smtClean="0">
                <a:latin typeface="Trebuchet MS" pitchFamily="34" charset="0"/>
              </a:rPr>
              <a:t> </a:t>
            </a:r>
          </a:p>
          <a:p>
            <a:pPr marL="0" lvl="1" eaLnBrk="1" hangingPunct="1"/>
            <a:r>
              <a:rPr lang="en-US" sz="2000" dirty="0" smtClean="0">
                <a:latin typeface="Trebuchet MS" pitchFamily="34" charset="0"/>
              </a:rPr>
              <a:t>Inner-sphere Complex</a:t>
            </a:r>
            <a:endParaRPr lang="en-US" sz="2000" dirty="0">
              <a:latin typeface="Trebuchet MS" pitchFamily="34" charset="0"/>
            </a:endParaRPr>
          </a:p>
        </p:txBody>
      </p:sp>
      <p:sp>
        <p:nvSpPr>
          <p:cNvPr id="12" name="Pentagon 11"/>
          <p:cNvSpPr/>
          <p:nvPr/>
        </p:nvSpPr>
        <p:spPr>
          <a:xfrm flipH="1">
            <a:off x="2124075" y="2492375"/>
            <a:ext cx="2012950" cy="647700"/>
          </a:xfrm>
          <a:prstGeom prst="homePlate">
            <a:avLst/>
          </a:prstGeom>
          <a:solidFill>
            <a:schemeClr val="bg2">
              <a:alpha val="86000"/>
            </a:schemeClr>
          </a:solidFill>
          <a:ln>
            <a:solidFill>
              <a:schemeClr val="tx1">
                <a:lumMod val="75000"/>
                <a:lumOff val="25000"/>
                <a:alpha val="71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rebuchet MS"/>
                <a:cs typeface="Trebuchet MS"/>
              </a:rPr>
              <a:t>Easily exchangeable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rebuchet MS"/>
                <a:cs typeface="Trebuchet MS"/>
              </a:rPr>
              <a:t>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rebuchet MS"/>
                <a:cs typeface="Trebuchet MS"/>
              </a:rPr>
              <a:t>Specifically adsorbed </a:t>
            </a:r>
          </a:p>
        </p:txBody>
      </p:sp>
      <p:sp>
        <p:nvSpPr>
          <p:cNvPr id="13" name="Pentagon 12"/>
          <p:cNvSpPr/>
          <p:nvPr/>
        </p:nvSpPr>
        <p:spPr>
          <a:xfrm>
            <a:off x="187325" y="4076700"/>
            <a:ext cx="2066925" cy="720725"/>
          </a:xfrm>
          <a:prstGeom prst="homePlate">
            <a:avLst/>
          </a:prstGeom>
          <a:solidFill>
            <a:schemeClr val="bg2">
              <a:alpha val="71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de-DE" sz="1200" dirty="0">
                <a:solidFill>
                  <a:schemeClr val="tx1"/>
                </a:solidFill>
                <a:latin typeface="Trebuchet MS" pitchFamily="34" charset="0"/>
                <a:ea typeface="ＭＳ Ｐゴシック" pitchFamily="34" charset="-128"/>
              </a:rPr>
              <a:t>“</a:t>
            </a:r>
            <a:r>
              <a:rPr lang="en-US" sz="1200" dirty="0">
                <a:solidFill>
                  <a:schemeClr val="tx1"/>
                </a:solidFill>
                <a:latin typeface="Trebuchet MS" pitchFamily="34" charset="0"/>
                <a:ea typeface="ＭＳ Ｐゴシック" pitchFamily="34" charset="-128"/>
              </a:rPr>
              <a:t>Immobilized</a:t>
            </a:r>
            <a:r>
              <a:rPr lang="en-US" altLang="de-DE" sz="1200" dirty="0">
                <a:solidFill>
                  <a:schemeClr val="tx1"/>
                </a:solidFill>
                <a:latin typeface="Trebuchet MS" pitchFamily="34" charset="0"/>
                <a:ea typeface="ＭＳ Ｐゴシック" pitchFamily="34" charset="-128"/>
              </a:rPr>
              <a:t>”</a:t>
            </a:r>
            <a:r>
              <a:rPr lang="en-US" sz="1200" dirty="0">
                <a:solidFill>
                  <a:schemeClr val="tx1"/>
                </a:solidFill>
                <a:latin typeface="Trebuchet MS" pitchFamily="34" charset="0"/>
                <a:ea typeface="ＭＳ Ｐゴシック" pitchFamily="34" charset="-128"/>
              </a:rPr>
              <a:t> by</a:t>
            </a:r>
          </a:p>
          <a:p>
            <a:pPr algn="ctr">
              <a:defRPr/>
            </a:pPr>
            <a:r>
              <a:rPr lang="en-US" altLang="de-DE" sz="1200" dirty="0" smtClean="0">
                <a:solidFill>
                  <a:schemeClr val="tx1"/>
                </a:solidFill>
                <a:latin typeface="Trebuchet MS" pitchFamily="34" charset="0"/>
                <a:ea typeface="ＭＳ Ｐゴシック" pitchFamily="34" charset="-128"/>
              </a:rPr>
              <a:t>Diffusion and/or</a:t>
            </a:r>
          </a:p>
          <a:p>
            <a:pPr algn="ctr">
              <a:defRPr/>
            </a:pPr>
            <a:r>
              <a:rPr lang="en-US" sz="1200" dirty="0" err="1" smtClean="0">
                <a:solidFill>
                  <a:schemeClr val="tx1"/>
                </a:solidFill>
                <a:latin typeface="Trebuchet MS" pitchFamily="34" charset="0"/>
                <a:ea typeface="ＭＳ Ｐゴシック" pitchFamily="34" charset="-128"/>
              </a:rPr>
              <a:t>coprecipitation</a:t>
            </a:r>
            <a:endParaRPr lang="en-US" altLang="de-DE" sz="1200" dirty="0" smtClean="0">
              <a:solidFill>
                <a:schemeClr val="tx1"/>
              </a:solidFill>
              <a:latin typeface="Trebuchet MS" pitchFamily="34" charset="0"/>
              <a:ea typeface="ＭＳ Ｐゴシック" pitchFamily="34" charset="-12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73063" y="2286000"/>
            <a:ext cx="1682750" cy="1052513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Trebuchet MS"/>
              <a:cs typeface="Trebuchet M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271713" y="4114800"/>
            <a:ext cx="615950" cy="647700"/>
          </a:xfrm>
          <a:prstGeom prst="ellipse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Trebuchet MS"/>
              <a:cs typeface="Trebuchet MS"/>
            </a:endParaRPr>
          </a:p>
        </p:txBody>
      </p:sp>
      <p:sp>
        <p:nvSpPr>
          <p:cNvPr id="24590" name="TextBox 16"/>
          <p:cNvSpPr txBox="1">
            <a:spLocks noChangeArrowheads="1"/>
          </p:cNvSpPr>
          <p:nvPr/>
        </p:nvSpPr>
        <p:spPr bwMode="auto">
          <a:xfrm>
            <a:off x="292100" y="1270000"/>
            <a:ext cx="9302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1200">
                <a:latin typeface="Trebuchet MS" pitchFamily="34" charset="0"/>
              </a:rPr>
              <a:t>Se</a:t>
            </a:r>
          </a:p>
          <a:p>
            <a:pPr algn="ctr" eaLnBrk="1" hangingPunct="1"/>
            <a:r>
              <a:rPr lang="en-US" sz="1200">
                <a:latin typeface="Trebuchet MS" pitchFamily="34" charset="0"/>
              </a:rPr>
              <a:t>e.g. Se(IV)</a:t>
            </a:r>
            <a:endParaRPr lang="en-GB" sz="1200">
              <a:latin typeface="Trebuchet MS" pitchFamily="34" charset="0"/>
            </a:endParaRPr>
          </a:p>
        </p:txBody>
      </p:sp>
      <p:sp>
        <p:nvSpPr>
          <p:cNvPr id="24591" name="TextBox 17"/>
          <p:cNvSpPr txBox="1">
            <a:spLocks noChangeArrowheads="1"/>
          </p:cNvSpPr>
          <p:nvPr/>
        </p:nvSpPr>
        <p:spPr bwMode="auto">
          <a:xfrm>
            <a:off x="1187450" y="2420938"/>
            <a:ext cx="519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4592" name="TextBox 18"/>
          <p:cNvSpPr txBox="1">
            <a:spLocks noChangeArrowheads="1"/>
          </p:cNvSpPr>
          <p:nvPr/>
        </p:nvSpPr>
        <p:spPr bwMode="auto">
          <a:xfrm>
            <a:off x="3949700" y="2101850"/>
            <a:ext cx="6937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4593" name="TextBox 19"/>
          <p:cNvSpPr txBox="1">
            <a:spLocks noChangeArrowheads="1"/>
          </p:cNvSpPr>
          <p:nvPr/>
        </p:nvSpPr>
        <p:spPr bwMode="auto">
          <a:xfrm>
            <a:off x="6035675" y="3930650"/>
            <a:ext cx="519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4594" name="TextBox 20"/>
          <p:cNvSpPr txBox="1">
            <a:spLocks noChangeArrowheads="1"/>
          </p:cNvSpPr>
          <p:nvPr/>
        </p:nvSpPr>
        <p:spPr bwMode="auto">
          <a:xfrm>
            <a:off x="5160963" y="5122863"/>
            <a:ext cx="16088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dirty="0">
                <a:latin typeface="Trebuchet MS" pitchFamily="34" charset="0"/>
              </a:rPr>
              <a:t>Se (co)precipitation</a:t>
            </a:r>
          </a:p>
          <a:p>
            <a:pPr eaLnBrk="1" hangingPunct="1"/>
            <a:r>
              <a:rPr lang="en-US" sz="1200" dirty="0" err="1" smtClean="0">
                <a:latin typeface="Trebuchet MS" pitchFamily="34" charset="0"/>
              </a:rPr>
              <a:t>Ca</a:t>
            </a:r>
            <a:r>
              <a:rPr lang="en-US" sz="1200" dirty="0">
                <a:latin typeface="Trebuchet MS" pitchFamily="34" charset="0"/>
              </a:rPr>
              <a:t>(CO</a:t>
            </a:r>
            <a:r>
              <a:rPr lang="en-US" sz="1200" baseline="-25000" dirty="0">
                <a:latin typeface="Trebuchet MS" pitchFamily="34" charset="0"/>
              </a:rPr>
              <a:t>3</a:t>
            </a:r>
            <a:r>
              <a:rPr lang="en-US" sz="1200" dirty="0">
                <a:latin typeface="Trebuchet MS" pitchFamily="34" charset="0"/>
              </a:rPr>
              <a:t>,SeO</a:t>
            </a:r>
            <a:r>
              <a:rPr lang="en-US" sz="1200" baseline="-25000" dirty="0">
                <a:latin typeface="Trebuchet MS" pitchFamily="34" charset="0"/>
              </a:rPr>
              <a:t>3</a:t>
            </a:r>
            <a:r>
              <a:rPr lang="en-US" sz="1200" dirty="0">
                <a:latin typeface="Trebuchet MS" pitchFamily="34" charset="0"/>
              </a:rPr>
              <a:t>))</a:t>
            </a:r>
            <a:endParaRPr lang="en-GB" sz="1200" dirty="0">
              <a:latin typeface="Trebuchet MS" pitchFamily="34" charset="0"/>
            </a:endParaRPr>
          </a:p>
        </p:txBody>
      </p:sp>
      <p:sp>
        <p:nvSpPr>
          <p:cNvPr id="24595" name="TextBox 21"/>
          <p:cNvSpPr txBox="1">
            <a:spLocks noChangeArrowheads="1"/>
          </p:cNvSpPr>
          <p:nvPr/>
        </p:nvSpPr>
        <p:spPr bwMode="auto">
          <a:xfrm>
            <a:off x="2898775" y="4578350"/>
            <a:ext cx="519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4596" name="TextBox 22"/>
          <p:cNvSpPr txBox="1">
            <a:spLocks noChangeArrowheads="1"/>
          </p:cNvSpPr>
          <p:nvPr/>
        </p:nvSpPr>
        <p:spPr bwMode="auto">
          <a:xfrm>
            <a:off x="1098550" y="3648075"/>
            <a:ext cx="519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4597" name="TextBox 23"/>
          <p:cNvSpPr txBox="1">
            <a:spLocks noChangeArrowheads="1"/>
          </p:cNvSpPr>
          <p:nvPr/>
        </p:nvSpPr>
        <p:spPr bwMode="auto">
          <a:xfrm>
            <a:off x="4797425" y="3560763"/>
            <a:ext cx="5191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4598" name="TextBox 24"/>
          <p:cNvSpPr txBox="1">
            <a:spLocks noChangeArrowheads="1"/>
          </p:cNvSpPr>
          <p:nvPr/>
        </p:nvSpPr>
        <p:spPr bwMode="auto">
          <a:xfrm>
            <a:off x="1042988" y="2924175"/>
            <a:ext cx="519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>
                <a:latin typeface="Trebuchet MS" pitchFamily="34" charset="0"/>
              </a:rPr>
              <a:t>Se</a:t>
            </a:r>
            <a:endParaRPr lang="en-GB">
              <a:latin typeface="Trebuchet MS" pitchFamily="34" charset="0"/>
            </a:endParaRPr>
          </a:p>
        </p:txBody>
      </p:sp>
      <p:sp>
        <p:nvSpPr>
          <p:cNvPr id="2" name="Left Brace 1"/>
          <p:cNvSpPr/>
          <p:nvPr/>
        </p:nvSpPr>
        <p:spPr>
          <a:xfrm rot="16200000">
            <a:off x="3290093" y="2869407"/>
            <a:ext cx="436563" cy="6515100"/>
          </a:xfrm>
          <a:prstGeom prst="leftBrac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Trebuchet MS"/>
              <a:cs typeface="Trebuchet MS"/>
            </a:endParaRPr>
          </a:p>
        </p:txBody>
      </p:sp>
      <p:sp>
        <p:nvSpPr>
          <p:cNvPr id="24600" name="TextBox 2"/>
          <p:cNvSpPr txBox="1">
            <a:spLocks noChangeArrowheads="1"/>
          </p:cNvSpPr>
          <p:nvPr/>
        </p:nvSpPr>
        <p:spPr bwMode="auto">
          <a:xfrm>
            <a:off x="1547813" y="6308725"/>
            <a:ext cx="59721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600" dirty="0">
                <a:latin typeface="Trebuchet MS" pitchFamily="34" charset="0"/>
              </a:rPr>
              <a:t>M</a:t>
            </a:r>
            <a:r>
              <a:rPr lang="en-US" sz="1600" dirty="0" smtClean="0">
                <a:latin typeface="Trebuchet MS" pitchFamily="34" charset="0"/>
              </a:rPr>
              <a:t>ineral  </a:t>
            </a:r>
            <a:r>
              <a:rPr lang="en-US" sz="1600" dirty="0">
                <a:latin typeface="Trebuchet MS" pitchFamily="34" charset="0"/>
              </a:rPr>
              <a:t>(e.g. clay, </a:t>
            </a:r>
            <a:r>
              <a:rPr lang="en-US" sz="1600" dirty="0" err="1">
                <a:latin typeface="Trebuchet MS" pitchFamily="34" charset="0"/>
              </a:rPr>
              <a:t>FeOOH</a:t>
            </a:r>
            <a:r>
              <a:rPr lang="en-US" sz="1600" dirty="0">
                <a:latin typeface="Trebuchet MS" pitchFamily="34" charset="0"/>
              </a:rPr>
              <a:t> or </a:t>
            </a:r>
            <a:r>
              <a:rPr lang="en-US" sz="1600" dirty="0" smtClean="0">
                <a:latin typeface="Trebuchet MS" pitchFamily="34" charset="0"/>
              </a:rPr>
              <a:t>calcite)</a:t>
            </a:r>
            <a:endParaRPr lang="en-GB" sz="1600" dirty="0"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253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22991" y="2513594"/>
            <a:ext cx="4134465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Water pre-equilibrated with standard</a:t>
            </a:r>
          </a:p>
          <a:p>
            <a:r>
              <a:rPr lang="en-US" dirty="0"/>
              <a:t>c</a:t>
            </a:r>
            <a:r>
              <a:rPr lang="en-US" dirty="0" smtClean="0"/>
              <a:t>alcite and air, reacted with suspension of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Filtered sample analyzed  </a:t>
            </a:r>
          </a:p>
          <a:p>
            <a:r>
              <a:rPr lang="en-US" dirty="0"/>
              <a:t>f</a:t>
            </a:r>
            <a:r>
              <a:rPr lang="en-US" dirty="0" smtClean="0"/>
              <a:t>or </a:t>
            </a:r>
            <a:r>
              <a:rPr lang="en-US" dirty="0" smtClean="0">
                <a:latin typeface="Symbol" charset="2"/>
                <a:cs typeface="Symbol" charset="2"/>
              </a:rPr>
              <a:t>d</a:t>
            </a:r>
            <a:r>
              <a:rPr lang="en-US" baseline="30000" dirty="0" smtClean="0"/>
              <a:t>13</a:t>
            </a:r>
            <a:r>
              <a:rPr lang="en-US" dirty="0" smtClean="0"/>
              <a:t>C by IR-CRDs</a:t>
            </a:r>
          </a:p>
        </p:txBody>
      </p:sp>
      <p:sp>
        <p:nvSpPr>
          <p:cNvPr id="29709" name="Text Box 5"/>
          <p:cNvSpPr txBox="1">
            <a:spLocks noChangeArrowheads="1"/>
          </p:cNvSpPr>
          <p:nvPr/>
        </p:nvSpPr>
        <p:spPr bwMode="auto">
          <a:xfrm>
            <a:off x="1792288" y="4438650"/>
            <a:ext cx="1524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500">
              <a:solidFill>
                <a:srgbClr val="FF0000"/>
              </a:solidFill>
              <a:latin typeface="Trebuchet MS" pitchFamily="34" charset="0"/>
            </a:endParaRPr>
          </a:p>
        </p:txBody>
      </p:sp>
      <p:pic>
        <p:nvPicPr>
          <p:cNvPr id="29711" name="Picture 7" descr="C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836" y="1138095"/>
            <a:ext cx="89793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12" name="Text Box 9"/>
          <p:cNvSpPr txBox="1">
            <a:spLocks noChangeArrowheads="1"/>
          </p:cNvSpPr>
          <p:nvPr/>
        </p:nvSpPr>
        <p:spPr bwMode="auto">
          <a:xfrm>
            <a:off x="2901487" y="1614345"/>
            <a:ext cx="3050580" cy="523220"/>
          </a:xfrm>
          <a:prstGeom prst="rect">
            <a:avLst/>
          </a:prstGeom>
          <a:solidFill>
            <a:srgbClr val="CC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400" dirty="0" smtClean="0">
                <a:latin typeface="Trebuchet MS" pitchFamily="34" charset="0"/>
              </a:rPr>
              <a:t>Replacement </a:t>
            </a:r>
            <a:r>
              <a:rPr lang="en-US" sz="1400" dirty="0">
                <a:latin typeface="Trebuchet MS" pitchFamily="34" charset="0"/>
              </a:rPr>
              <a:t>of </a:t>
            </a:r>
            <a:r>
              <a:rPr lang="en-US" sz="1400" baseline="30000" dirty="0" smtClean="0">
                <a:latin typeface="Trebuchet MS" pitchFamily="34" charset="0"/>
              </a:rPr>
              <a:t>12</a:t>
            </a:r>
            <a:r>
              <a:rPr lang="en-US" sz="1400" dirty="0" smtClean="0">
                <a:latin typeface="Trebuchet MS" pitchFamily="34" charset="0"/>
              </a:rPr>
              <a:t>CO</a:t>
            </a:r>
            <a:r>
              <a:rPr lang="en-US" sz="1400" baseline="-25000" dirty="0" smtClean="0">
                <a:latin typeface="Trebuchet MS" pitchFamily="34" charset="0"/>
              </a:rPr>
              <a:t>3</a:t>
            </a:r>
            <a:r>
              <a:rPr lang="en-US" sz="1400" baseline="30000" dirty="0" smtClean="0">
                <a:latin typeface="Trebuchet MS" pitchFamily="34" charset="0"/>
              </a:rPr>
              <a:t>2</a:t>
            </a:r>
            <a:r>
              <a:rPr lang="en-US" sz="1400" baseline="30000" dirty="0">
                <a:latin typeface="Trebuchet MS" pitchFamily="34" charset="0"/>
              </a:rPr>
              <a:t>-</a:t>
            </a:r>
            <a:r>
              <a:rPr lang="en-US" sz="1400" dirty="0">
                <a:latin typeface="Trebuchet MS" pitchFamily="34" charset="0"/>
              </a:rPr>
              <a:t> by </a:t>
            </a:r>
            <a:r>
              <a:rPr lang="en-US" sz="1400" baseline="30000" dirty="0" smtClean="0">
                <a:latin typeface="Trebuchet MS" pitchFamily="34" charset="0"/>
              </a:rPr>
              <a:t>13</a:t>
            </a:r>
            <a:r>
              <a:rPr lang="en-US" sz="1400" dirty="0" smtClean="0">
                <a:latin typeface="Trebuchet MS" pitchFamily="34" charset="0"/>
              </a:rPr>
              <a:t>CO</a:t>
            </a:r>
            <a:r>
              <a:rPr lang="en-US" sz="1400" baseline="-25000" dirty="0" smtClean="0">
                <a:latin typeface="Trebuchet MS" pitchFamily="34" charset="0"/>
              </a:rPr>
              <a:t>3</a:t>
            </a:r>
            <a:r>
              <a:rPr lang="en-US" sz="1400" baseline="30000" dirty="0" smtClean="0">
                <a:latin typeface="Trebuchet MS" pitchFamily="34" charset="0"/>
              </a:rPr>
              <a:t>2</a:t>
            </a:r>
            <a:r>
              <a:rPr lang="en-US" sz="1400" baseline="30000" dirty="0">
                <a:latin typeface="Trebuchet MS" pitchFamily="34" charset="0"/>
              </a:rPr>
              <a:t>-</a:t>
            </a:r>
            <a:r>
              <a:rPr lang="en-US" sz="1400" dirty="0">
                <a:latin typeface="Trebuchet MS" pitchFamily="34" charset="0"/>
              </a:rPr>
              <a:t> in </a:t>
            </a:r>
            <a:r>
              <a:rPr lang="en-US" sz="1400" dirty="0" smtClean="0">
                <a:latin typeface="Trebuchet MS" pitchFamily="34" charset="0"/>
              </a:rPr>
              <a:t>calcite</a:t>
            </a:r>
            <a:endParaRPr lang="en-US" sz="1400" dirty="0">
              <a:latin typeface="Trebuchet MS" pitchFamily="34" charset="0"/>
            </a:endParaRPr>
          </a:p>
        </p:txBody>
      </p:sp>
      <p:sp>
        <p:nvSpPr>
          <p:cNvPr id="29703" name="ZoneTexte 13"/>
          <p:cNvSpPr txBox="1">
            <a:spLocks noChangeArrowheads="1"/>
          </p:cNvSpPr>
          <p:nvPr/>
        </p:nvSpPr>
        <p:spPr bwMode="auto">
          <a:xfrm>
            <a:off x="2138130" y="306388"/>
            <a:ext cx="42755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 sz="1800" b="0" dirty="0">
                <a:latin typeface="Optima"/>
                <a:cs typeface="Optima"/>
              </a:rPr>
              <a:t> </a:t>
            </a:r>
            <a:r>
              <a:rPr lang="fr-FR" sz="1800" b="0" dirty="0" smtClean="0">
                <a:latin typeface="Optima"/>
                <a:cs typeface="Optima"/>
              </a:rPr>
              <a:t>	Diffusion of </a:t>
            </a:r>
            <a:r>
              <a:rPr lang="fr-FR" sz="1800" b="0" baseline="30000" dirty="0" smtClean="0">
                <a:latin typeface="Optima"/>
                <a:cs typeface="Optima"/>
              </a:rPr>
              <a:t>13</a:t>
            </a:r>
            <a:r>
              <a:rPr lang="fr-FR" sz="1800" b="0" dirty="0" smtClean="0">
                <a:latin typeface="Optima"/>
                <a:cs typeface="Optima"/>
              </a:rPr>
              <a:t>C </a:t>
            </a:r>
            <a:r>
              <a:rPr lang="fr-FR" sz="1800" b="0" dirty="0" err="1" smtClean="0">
                <a:latin typeface="Optima"/>
                <a:cs typeface="Optima"/>
              </a:rPr>
              <a:t>into</a:t>
            </a:r>
            <a:r>
              <a:rPr lang="fr-FR" sz="1800" b="0" dirty="0" smtClean="0">
                <a:latin typeface="Optima"/>
                <a:cs typeface="Optima"/>
              </a:rPr>
              <a:t> pure </a:t>
            </a:r>
            <a:r>
              <a:rPr lang="fr-FR" sz="1800" b="0" baseline="30000" dirty="0" smtClean="0">
                <a:latin typeface="Optima"/>
                <a:cs typeface="Optima"/>
              </a:rPr>
              <a:t>12</a:t>
            </a:r>
            <a:r>
              <a:rPr lang="fr-FR" sz="1800" b="0" dirty="0" smtClean="0">
                <a:latin typeface="Optima"/>
                <a:cs typeface="Optima"/>
              </a:rPr>
              <a:t>C calcite</a:t>
            </a:r>
            <a:endParaRPr lang="fr-FR" sz="1800" b="0" dirty="0">
              <a:latin typeface="Optima"/>
              <a:cs typeface="Optima"/>
            </a:endParaRPr>
          </a:p>
        </p:txBody>
      </p:sp>
      <p:sp>
        <p:nvSpPr>
          <p:cNvPr id="15" name="Double flèche horizontale 14"/>
          <p:cNvSpPr/>
          <p:nvPr/>
        </p:nvSpPr>
        <p:spPr>
          <a:xfrm>
            <a:off x="4054011" y="1255570"/>
            <a:ext cx="424022" cy="196850"/>
          </a:xfrm>
          <a:prstGeom prst="left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latin typeface="Trebuchet MS"/>
              <a:cs typeface="Trebuchet MS"/>
            </a:endParaRPr>
          </a:p>
        </p:txBody>
      </p:sp>
      <p:pic>
        <p:nvPicPr>
          <p:cNvPr id="13" name="Picture 7" descr="C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686" y="1192070"/>
            <a:ext cx="89793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67" y="2870729"/>
            <a:ext cx="3060065" cy="1743075"/>
          </a:xfrm>
          <a:prstGeom prst="rect">
            <a:avLst/>
          </a:prstGeom>
        </p:spPr>
      </p:pic>
      <p:pic>
        <p:nvPicPr>
          <p:cNvPr id="16" name="Image 15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83"/>
          <a:stretch/>
        </p:blipFill>
        <p:spPr>
          <a:xfrm>
            <a:off x="4669420" y="3380154"/>
            <a:ext cx="1744239" cy="1447271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693877" y="3690474"/>
            <a:ext cx="14793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Pure </a:t>
            </a:r>
            <a:r>
              <a:rPr lang="en-US" baseline="30000" dirty="0" smtClean="0"/>
              <a:t>12</a:t>
            </a:r>
            <a:r>
              <a:rPr lang="en-US" dirty="0" smtClean="0"/>
              <a:t>CaCO</a:t>
            </a:r>
            <a:r>
              <a:rPr lang="en-US" baseline="-25000" dirty="0" smtClean="0"/>
              <a:t>3</a:t>
            </a:r>
          </a:p>
          <a:p>
            <a:endParaRPr lang="en-US" dirty="0"/>
          </a:p>
          <a:p>
            <a:r>
              <a:rPr lang="en-US" dirty="0" smtClean="0"/>
              <a:t>(</a:t>
            </a:r>
            <a:r>
              <a:rPr lang="en-US" dirty="0" err="1" smtClean="0"/>
              <a:t>CaO</a:t>
            </a:r>
            <a:r>
              <a:rPr lang="en-US" dirty="0" smtClean="0"/>
              <a:t> + </a:t>
            </a:r>
            <a:r>
              <a:rPr lang="en-US" baseline="30000" dirty="0" smtClean="0"/>
              <a:t>12</a:t>
            </a:r>
            <a:r>
              <a:rPr lang="en-US" dirty="0" smtClean="0"/>
              <a:t>CO</a:t>
            </a:r>
            <a:r>
              <a:rPr lang="en-US" baseline="-25000" dirty="0" smtClean="0"/>
              <a:t>2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0762" y="5295900"/>
            <a:ext cx="1531292" cy="142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4425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Text Box 5"/>
          <p:cNvSpPr txBox="1">
            <a:spLocks noChangeArrowheads="1"/>
          </p:cNvSpPr>
          <p:nvPr/>
        </p:nvSpPr>
        <p:spPr bwMode="auto">
          <a:xfrm>
            <a:off x="1792288" y="4438650"/>
            <a:ext cx="1524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500">
              <a:solidFill>
                <a:srgbClr val="FF0000"/>
              </a:solidFill>
              <a:latin typeface="Trebuchet MS" pitchFamily="34" charset="0"/>
            </a:endParaRPr>
          </a:p>
        </p:txBody>
      </p:sp>
      <p:sp>
        <p:nvSpPr>
          <p:cNvPr id="29703" name="ZoneTexte 13"/>
          <p:cNvSpPr txBox="1">
            <a:spLocks noChangeArrowheads="1"/>
          </p:cNvSpPr>
          <p:nvPr/>
        </p:nvSpPr>
        <p:spPr bwMode="auto">
          <a:xfrm>
            <a:off x="2107152" y="306388"/>
            <a:ext cx="43374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 sz="1800" b="0" dirty="0">
                <a:latin typeface="Optima"/>
                <a:cs typeface="Optima"/>
              </a:rPr>
              <a:t> </a:t>
            </a:r>
            <a:r>
              <a:rPr lang="fr-FR" sz="1800" b="0" dirty="0" smtClean="0">
                <a:latin typeface="Optima"/>
                <a:cs typeface="Optima"/>
              </a:rPr>
              <a:t>	Diffusion of </a:t>
            </a:r>
            <a:r>
              <a:rPr lang="fr-FR" sz="1800" b="0" baseline="30000" dirty="0" smtClean="0">
                <a:latin typeface="Optima"/>
                <a:cs typeface="Optima"/>
              </a:rPr>
              <a:t>13</a:t>
            </a:r>
            <a:r>
              <a:rPr lang="fr-FR" sz="1800" b="0" dirty="0" smtClean="0">
                <a:latin typeface="Optima"/>
                <a:cs typeface="Optima"/>
              </a:rPr>
              <a:t>C </a:t>
            </a:r>
            <a:r>
              <a:rPr lang="fr-FR" sz="1800" b="0" dirty="0" err="1" smtClean="0">
                <a:latin typeface="Optima"/>
                <a:cs typeface="Optima"/>
              </a:rPr>
              <a:t>into</a:t>
            </a:r>
            <a:r>
              <a:rPr lang="fr-FR" sz="1800" b="0" dirty="0" smtClean="0">
                <a:latin typeface="Optima"/>
                <a:cs typeface="Optima"/>
              </a:rPr>
              <a:t> pure </a:t>
            </a:r>
            <a:r>
              <a:rPr lang="fr-FR" sz="1800" b="0" baseline="30000" dirty="0" smtClean="0">
                <a:latin typeface="Optima"/>
                <a:cs typeface="Optima"/>
              </a:rPr>
              <a:t>12</a:t>
            </a:r>
            <a:r>
              <a:rPr lang="fr-FR" sz="1800" b="0" dirty="0" smtClean="0">
                <a:latin typeface="Optima"/>
                <a:cs typeface="Optima"/>
              </a:rPr>
              <a:t>C calcite</a:t>
            </a:r>
            <a:endParaRPr lang="fr-FR" sz="1800" b="0" dirty="0">
              <a:latin typeface="Optima"/>
              <a:cs typeface="Optima"/>
            </a:endParaRPr>
          </a:p>
        </p:txBody>
      </p:sp>
      <p:pic>
        <p:nvPicPr>
          <p:cNvPr id="8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75" y="1202266"/>
            <a:ext cx="2775691" cy="479361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73303" y="2143667"/>
            <a:ext cx="713845" cy="2800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21 °</a:t>
            </a:r>
            <a:r>
              <a:rPr lang="en-US" sz="1600" dirty="0" smtClean="0"/>
              <a:t>C</a:t>
            </a:r>
          </a:p>
          <a:p>
            <a:endParaRPr lang="en-US" sz="1600" dirty="0" smtClean="0"/>
          </a:p>
          <a:p>
            <a:endParaRPr lang="en-US" sz="1600" dirty="0"/>
          </a:p>
          <a:p>
            <a:endParaRPr lang="en-US" sz="1600" dirty="0" smtClean="0"/>
          </a:p>
          <a:p>
            <a:endParaRPr lang="en-US" sz="1600" dirty="0"/>
          </a:p>
          <a:p>
            <a:endParaRPr lang="en-US" sz="1600" dirty="0" smtClean="0"/>
          </a:p>
          <a:p>
            <a:endParaRPr lang="en-US" sz="1600" dirty="0"/>
          </a:p>
          <a:p>
            <a:endParaRPr lang="en-US" sz="1600" dirty="0" smtClean="0"/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 smtClean="0"/>
              <a:t>50 </a:t>
            </a:r>
            <a:r>
              <a:rPr lang="en-US" sz="1600" dirty="0"/>
              <a:t>°C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444638" y="1219199"/>
            <a:ext cx="195535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adsorption</a:t>
            </a:r>
          </a:p>
          <a:p>
            <a:endParaRPr lang="en-US" dirty="0"/>
          </a:p>
          <a:p>
            <a:r>
              <a:rPr lang="en-US" dirty="0" smtClean="0"/>
              <a:t>Followed by </a:t>
            </a:r>
          </a:p>
          <a:p>
            <a:endParaRPr lang="en-US" dirty="0"/>
          </a:p>
          <a:p>
            <a:r>
              <a:rPr lang="en-US" dirty="0" smtClean="0"/>
              <a:t>Solid diffusion</a:t>
            </a:r>
          </a:p>
          <a:p>
            <a:endParaRPr lang="en-US" dirty="0"/>
          </a:p>
          <a:p>
            <a:r>
              <a:rPr lang="en-US" dirty="0" smtClean="0"/>
              <a:t>Vs.</a:t>
            </a:r>
          </a:p>
          <a:p>
            <a:endParaRPr lang="en-US" dirty="0"/>
          </a:p>
          <a:p>
            <a:r>
              <a:rPr lang="en-US" dirty="0" smtClean="0"/>
              <a:t>Oswald Ripening</a:t>
            </a:r>
            <a:endParaRPr lang="en-US" dirty="0"/>
          </a:p>
        </p:txBody>
      </p:sp>
      <p:pic>
        <p:nvPicPr>
          <p:cNvPr id="4" name="Image 3" descr="C13_25C_data_si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433" y="3971924"/>
            <a:ext cx="2540033" cy="173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627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592451" y="4157058"/>
            <a:ext cx="986725" cy="986725"/>
          </a:xfrm>
          <a:prstGeom prst="rect">
            <a:avLst/>
          </a:prstGeom>
          <a:solidFill>
            <a:schemeClr val="bg1">
              <a:lumMod val="85000"/>
            </a:schemeClr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222147" y="142305"/>
            <a:ext cx="4699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>
                <a:latin typeface="Helvetica Light"/>
                <a:cs typeface="Helvetica Light"/>
              </a:rPr>
              <a:t>Assumptions for an Ostwald ripening model</a:t>
            </a:r>
          </a:p>
        </p:txBody>
      </p:sp>
      <p:sp>
        <p:nvSpPr>
          <p:cNvPr id="6" name="Cube 5"/>
          <p:cNvSpPr/>
          <p:nvPr/>
        </p:nvSpPr>
        <p:spPr>
          <a:xfrm>
            <a:off x="725454" y="4405077"/>
            <a:ext cx="501621" cy="534217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7" name="Cube 6"/>
          <p:cNvSpPr/>
          <p:nvPr/>
        </p:nvSpPr>
        <p:spPr>
          <a:xfrm>
            <a:off x="3294350" y="4041240"/>
            <a:ext cx="1137348" cy="1211254"/>
          </a:xfrm>
          <a:prstGeom prst="cub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grpSp>
        <p:nvGrpSpPr>
          <p:cNvPr id="10" name="Group 9"/>
          <p:cNvGrpSpPr/>
          <p:nvPr/>
        </p:nvGrpSpPr>
        <p:grpSpPr>
          <a:xfrm>
            <a:off x="861292" y="4041240"/>
            <a:ext cx="299193" cy="1230494"/>
            <a:chOff x="2711103" y="2485097"/>
            <a:chExt cx="299193" cy="1230494"/>
          </a:xfrm>
        </p:grpSpPr>
        <p:sp>
          <p:nvSpPr>
            <p:cNvPr id="8" name="Up Arrow 7"/>
            <p:cNvSpPr/>
            <p:nvPr/>
          </p:nvSpPr>
          <p:spPr>
            <a:xfrm>
              <a:off x="2711103" y="2485097"/>
              <a:ext cx="299193" cy="210137"/>
            </a:xfrm>
            <a:prstGeom prst="upArrow">
              <a:avLst/>
            </a:prstGeom>
            <a:noFill/>
            <a:ln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Up Arrow 8"/>
            <p:cNvSpPr/>
            <p:nvPr/>
          </p:nvSpPr>
          <p:spPr>
            <a:xfrm flipV="1">
              <a:off x="2711103" y="3505454"/>
              <a:ext cx="299193" cy="210137"/>
            </a:xfrm>
            <a:prstGeom prst="upArrow">
              <a:avLst/>
            </a:prstGeom>
            <a:noFill/>
            <a:ln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 rot="5400000">
            <a:off x="812678" y="4047464"/>
            <a:ext cx="299193" cy="1230494"/>
            <a:chOff x="2711103" y="2485097"/>
            <a:chExt cx="299193" cy="1230494"/>
          </a:xfrm>
        </p:grpSpPr>
        <p:sp>
          <p:nvSpPr>
            <p:cNvPr id="12" name="Up Arrow 11"/>
            <p:cNvSpPr/>
            <p:nvPr/>
          </p:nvSpPr>
          <p:spPr>
            <a:xfrm>
              <a:off x="2711103" y="2485097"/>
              <a:ext cx="299193" cy="210137"/>
            </a:xfrm>
            <a:prstGeom prst="upArrow">
              <a:avLst/>
            </a:prstGeom>
            <a:noFill/>
            <a:ln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Up Arrow 12"/>
            <p:cNvSpPr/>
            <p:nvPr/>
          </p:nvSpPr>
          <p:spPr>
            <a:xfrm flipV="1">
              <a:off x="2711103" y="3505454"/>
              <a:ext cx="299193" cy="210137"/>
            </a:xfrm>
            <a:prstGeom prst="upArrow">
              <a:avLst/>
            </a:prstGeom>
            <a:noFill/>
            <a:ln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Up Arrow 14"/>
          <p:cNvSpPr/>
          <p:nvPr/>
        </p:nvSpPr>
        <p:spPr>
          <a:xfrm>
            <a:off x="3618304" y="5401411"/>
            <a:ext cx="584062" cy="410214"/>
          </a:xfrm>
          <a:prstGeom prst="upArrow">
            <a:avLst/>
          </a:prstGeom>
          <a:noFill/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Up Arrow 15"/>
          <p:cNvSpPr/>
          <p:nvPr/>
        </p:nvSpPr>
        <p:spPr>
          <a:xfrm flipV="1">
            <a:off x="3618304" y="3523288"/>
            <a:ext cx="584062" cy="410214"/>
          </a:xfrm>
          <a:prstGeom prst="upArrow">
            <a:avLst/>
          </a:prstGeom>
          <a:noFill/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17"/>
          <p:cNvSpPr/>
          <p:nvPr/>
        </p:nvSpPr>
        <p:spPr>
          <a:xfrm rot="5400000">
            <a:off x="2627946" y="4476421"/>
            <a:ext cx="584062" cy="410214"/>
          </a:xfrm>
          <a:prstGeom prst="upArrow">
            <a:avLst/>
          </a:prstGeom>
          <a:noFill/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Up Arrow 18"/>
          <p:cNvSpPr/>
          <p:nvPr/>
        </p:nvSpPr>
        <p:spPr>
          <a:xfrm rot="5400000" flipV="1">
            <a:off x="4473683" y="4476421"/>
            <a:ext cx="584062" cy="410214"/>
          </a:xfrm>
          <a:prstGeom prst="upArrow">
            <a:avLst/>
          </a:prstGeom>
          <a:noFill/>
          <a:ln>
            <a:solidFill>
              <a:srgbClr val="7F7F7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/>
          <p:cNvSpPr txBox="1"/>
          <p:nvPr/>
        </p:nvSpPr>
        <p:spPr>
          <a:xfrm>
            <a:off x="241490" y="623614"/>
            <a:ext cx="871264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latin typeface="Helvetica Light"/>
                <a:cs typeface="Helvetica Light"/>
              </a:rPr>
              <a:t>The synthesis creates a size distribution of calcite cubes of side L and single-particle area A</a:t>
            </a:r>
            <a:r>
              <a:rPr lang="en-US" sz="1600" baseline="-25000">
                <a:latin typeface="Helvetica Light"/>
                <a:cs typeface="Helvetica Light"/>
              </a:rPr>
              <a:t>0</a:t>
            </a:r>
          </a:p>
          <a:p>
            <a:endParaRPr lang="en-US" sz="1600">
              <a:latin typeface="Helvetica Light"/>
              <a:cs typeface="Helvetica Light"/>
            </a:endParaRPr>
          </a:p>
          <a:p>
            <a:r>
              <a:rPr lang="en-US" sz="1600">
                <a:latin typeface="Helvetica Light"/>
                <a:cs typeface="Helvetica Light"/>
              </a:rPr>
              <a:t>Solubility is dependent on the surface free energy, </a:t>
            </a:r>
            <a:r>
              <a:rPr lang="en-US" sz="1600">
                <a:latin typeface="Symbol" charset="2"/>
                <a:cs typeface="Symbol" charset="2"/>
              </a:rPr>
              <a:t>g</a:t>
            </a:r>
            <a:r>
              <a:rPr lang="en-US" sz="1600">
                <a:latin typeface="Helvetica Light"/>
                <a:cs typeface="Helvetica Light"/>
              </a:rPr>
              <a:t>, and L</a:t>
            </a:r>
          </a:p>
          <a:p>
            <a:endParaRPr lang="en-US" sz="1600">
              <a:latin typeface="Helvetica Light"/>
              <a:cs typeface="Helvetica Light"/>
            </a:endParaRPr>
          </a:p>
          <a:p>
            <a:r>
              <a:rPr lang="en-US" sz="1600">
                <a:latin typeface="Helvetica Light"/>
                <a:cs typeface="Helvetica Light"/>
              </a:rPr>
              <a:t>Coarsening will transfer material from small to larger particles</a:t>
            </a:r>
          </a:p>
          <a:p>
            <a:endParaRPr lang="en-US" sz="1600">
              <a:latin typeface="Helvetica Light"/>
              <a:cs typeface="Helvetica Light"/>
            </a:endParaRPr>
          </a:p>
          <a:p>
            <a:r>
              <a:rPr lang="en-US" sz="1600">
                <a:latin typeface="Helvetica Light"/>
                <a:cs typeface="Helvetica Light"/>
              </a:rPr>
              <a:t>The newly grown material will have same isotope ratio as solution</a:t>
            </a:r>
          </a:p>
        </p:txBody>
      </p:sp>
      <p:cxnSp>
        <p:nvCxnSpPr>
          <p:cNvPr id="27" name="Straight Connector 26"/>
          <p:cNvCxnSpPr/>
          <p:nvPr/>
        </p:nvCxnSpPr>
        <p:spPr>
          <a:xfrm>
            <a:off x="2165504" y="3304155"/>
            <a:ext cx="0" cy="2850552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5840" y="5447767"/>
            <a:ext cx="19374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latin typeface="Helvetica Light"/>
                <a:cs typeface="Helvetica Light"/>
              </a:rPr>
              <a:t>Smaller particles dissolve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714870" y="5946958"/>
            <a:ext cx="2657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Helvetica Light"/>
                <a:cs typeface="Helvetica Light"/>
              </a:rPr>
              <a:t>Larger particles grow, adding </a:t>
            </a:r>
            <a:r>
              <a:rPr lang="en-US" sz="1200" baseline="30000">
                <a:latin typeface="Helvetica Light"/>
                <a:cs typeface="Helvetica Light"/>
              </a:rPr>
              <a:t>13</a:t>
            </a:r>
            <a:r>
              <a:rPr lang="en-US" sz="1200">
                <a:latin typeface="Helvetica Light"/>
                <a:cs typeface="Helvetica Light"/>
              </a:rPr>
              <a:t>C at same isotopic ratio as solution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425558" y="2859910"/>
            <a:ext cx="16639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latin typeface="Helvetica Light"/>
                <a:cs typeface="Helvetica Light"/>
              </a:rPr>
              <a:t>Critical size threshold</a:t>
            </a:r>
          </a:p>
        </p:txBody>
      </p:sp>
      <p:sp>
        <p:nvSpPr>
          <p:cNvPr id="5" name="Frame 4"/>
          <p:cNvSpPr/>
          <p:nvPr/>
        </p:nvSpPr>
        <p:spPr>
          <a:xfrm>
            <a:off x="6560471" y="4125078"/>
            <a:ext cx="1050685" cy="1050685"/>
          </a:xfrm>
          <a:prstGeom prst="fram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803317" y="5252494"/>
            <a:ext cx="30411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>
                <a:latin typeface="Helvetica Light"/>
                <a:cs typeface="Helvetica Light"/>
              </a:rPr>
              <a:t>Cross-section through coarsened particle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07831" y="2675244"/>
            <a:ext cx="33105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Helvetica Light"/>
                <a:cs typeface="Helvetica Light"/>
              </a:rPr>
              <a:t>Use solution C isotope ratio from Gehin et al.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956815" y="3136909"/>
            <a:ext cx="244645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aseline="30000">
                <a:latin typeface="Helvetica Light"/>
                <a:cs typeface="Helvetica Light"/>
              </a:rPr>
              <a:t>13</a:t>
            </a:r>
            <a:r>
              <a:rPr lang="en-US" sz="1200">
                <a:latin typeface="Helvetica Light"/>
                <a:cs typeface="Helvetica Light"/>
              </a:rPr>
              <a:t>C:</a:t>
            </a:r>
            <a:r>
              <a:rPr lang="en-US" sz="1200" baseline="30000">
                <a:latin typeface="Helvetica Light"/>
                <a:cs typeface="Helvetica Light"/>
              </a:rPr>
              <a:t>12</a:t>
            </a:r>
            <a:r>
              <a:rPr lang="en-US" sz="1200">
                <a:latin typeface="Helvetica Light"/>
                <a:cs typeface="Helvetica Light"/>
              </a:rPr>
              <a:t>C = 1/(89.7949-1) = 0.0113</a:t>
            </a:r>
            <a:endParaRPr lang="en-US" sz="1200"/>
          </a:p>
        </p:txBody>
      </p:sp>
      <p:sp>
        <p:nvSpPr>
          <p:cNvPr id="32" name="Rectangle 31"/>
          <p:cNvSpPr/>
          <p:nvPr/>
        </p:nvSpPr>
        <p:spPr>
          <a:xfrm>
            <a:off x="7032067" y="3662282"/>
            <a:ext cx="13355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aseline="30000">
                <a:latin typeface="Helvetica Light"/>
                <a:cs typeface="Helvetica Light"/>
              </a:rPr>
              <a:t>13</a:t>
            </a:r>
            <a:r>
              <a:rPr lang="en-US" sz="1200">
                <a:latin typeface="Helvetica Light"/>
                <a:cs typeface="Helvetica Light"/>
              </a:rPr>
              <a:t>C:</a:t>
            </a:r>
            <a:r>
              <a:rPr lang="en-US" sz="1200" baseline="30000">
                <a:latin typeface="Helvetica Light"/>
                <a:cs typeface="Helvetica Light"/>
              </a:rPr>
              <a:t>12</a:t>
            </a:r>
            <a:r>
              <a:rPr lang="en-US" sz="1200">
                <a:latin typeface="Helvetica Light"/>
                <a:cs typeface="Helvetica Light"/>
              </a:rPr>
              <a:t>C = 0.0113</a:t>
            </a:r>
            <a:endParaRPr lang="en-US" sz="1200"/>
          </a:p>
        </p:txBody>
      </p:sp>
      <p:sp>
        <p:nvSpPr>
          <p:cNvPr id="33" name="Rectangle 32"/>
          <p:cNvSpPr/>
          <p:nvPr/>
        </p:nvSpPr>
        <p:spPr>
          <a:xfrm>
            <a:off x="7577367" y="4019894"/>
            <a:ext cx="9505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aseline="30000">
                <a:latin typeface="Helvetica Light"/>
                <a:cs typeface="Helvetica Light"/>
              </a:rPr>
              <a:t>13</a:t>
            </a:r>
            <a:r>
              <a:rPr lang="en-US" sz="1200">
                <a:latin typeface="Helvetica Light"/>
                <a:cs typeface="Helvetica Light"/>
              </a:rPr>
              <a:t>C:</a:t>
            </a:r>
            <a:r>
              <a:rPr lang="en-US" sz="1200" baseline="30000">
                <a:latin typeface="Helvetica Light"/>
                <a:cs typeface="Helvetica Light"/>
              </a:rPr>
              <a:t>12</a:t>
            </a:r>
            <a:r>
              <a:rPr lang="en-US" sz="1200">
                <a:latin typeface="Helvetica Light"/>
                <a:cs typeface="Helvetica Light"/>
              </a:rPr>
              <a:t>C = 0</a:t>
            </a:r>
            <a:endParaRPr lang="en-US" sz="1200"/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6944232" y="3882967"/>
            <a:ext cx="288851" cy="292362"/>
          </a:xfrm>
          <a:prstGeom prst="line">
            <a:avLst/>
          </a:prstGeom>
          <a:ln w="9525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7188004" y="4253987"/>
            <a:ext cx="560297" cy="567107"/>
          </a:xfrm>
          <a:prstGeom prst="line">
            <a:avLst/>
          </a:prstGeom>
          <a:ln w="9525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8146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hteck 5"/>
          <p:cNvSpPr>
            <a:spLocks noChangeArrowheads="1"/>
          </p:cNvSpPr>
          <p:nvPr/>
        </p:nvSpPr>
        <p:spPr bwMode="auto">
          <a:xfrm>
            <a:off x="0" y="1219200"/>
            <a:ext cx="9144000" cy="5638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de-CH" sz="1800" b="0">
              <a:solidFill>
                <a:srgbClr val="FFFFFF"/>
              </a:solidFill>
              <a:latin typeface="Trebuchet MS" charset="0"/>
              <a:ea typeface="ＭＳ Ｐゴシック" charset="0"/>
              <a:cs typeface="Arial" charset="0"/>
            </a:endParaRPr>
          </a:p>
        </p:txBody>
      </p:sp>
      <p:pic>
        <p:nvPicPr>
          <p:cNvPr id="29700" name="Picture 7" descr="Fig1-SeOxyan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531" y="2492896"/>
            <a:ext cx="5484813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Text Box 5"/>
          <p:cNvSpPr txBox="1">
            <a:spLocks noChangeArrowheads="1"/>
          </p:cNvSpPr>
          <p:nvPr/>
        </p:nvSpPr>
        <p:spPr bwMode="auto">
          <a:xfrm>
            <a:off x="1792288" y="4438650"/>
            <a:ext cx="152400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500">
              <a:solidFill>
                <a:srgbClr val="FF0000"/>
              </a:solidFill>
              <a:latin typeface="Trebuchet MS" pitchFamily="34" charset="0"/>
            </a:endParaRPr>
          </a:p>
        </p:txBody>
      </p:sp>
      <p:pic>
        <p:nvPicPr>
          <p:cNvPr id="29710" name="Picture 6" descr="As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754563"/>
            <a:ext cx="857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1" name="Picture 7" descr="CO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238" y="4770438"/>
            <a:ext cx="914400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12" name="Text Box 9"/>
          <p:cNvSpPr txBox="1">
            <a:spLocks noChangeArrowheads="1"/>
          </p:cNvSpPr>
          <p:nvPr/>
        </p:nvSpPr>
        <p:spPr bwMode="auto">
          <a:xfrm>
            <a:off x="1258888" y="5246688"/>
            <a:ext cx="3529012" cy="523220"/>
          </a:xfrm>
          <a:prstGeom prst="rect">
            <a:avLst/>
          </a:prstGeom>
          <a:solidFill>
            <a:srgbClr val="CC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u="sng" dirty="0" smtClean="0">
                <a:latin typeface="Trebuchet MS" pitchFamily="34" charset="0"/>
              </a:rPr>
              <a:t>Minerals</a:t>
            </a:r>
            <a:r>
              <a:rPr lang="en-US" sz="1400" dirty="0">
                <a:latin typeface="Trebuchet MS" pitchFamily="34" charset="0"/>
              </a:rPr>
              <a:t>: Replacement of CO</a:t>
            </a:r>
            <a:r>
              <a:rPr lang="en-US" sz="1400" baseline="-25000" dirty="0">
                <a:latin typeface="Trebuchet MS" pitchFamily="34" charset="0"/>
              </a:rPr>
              <a:t>3</a:t>
            </a:r>
            <a:r>
              <a:rPr lang="en-US" sz="1400" baseline="30000" dirty="0">
                <a:latin typeface="Trebuchet MS" pitchFamily="34" charset="0"/>
              </a:rPr>
              <a:t>2-</a:t>
            </a:r>
            <a:r>
              <a:rPr lang="en-US" sz="1400" dirty="0">
                <a:latin typeface="Trebuchet MS" pitchFamily="34" charset="0"/>
              </a:rPr>
              <a:t> by SeO</a:t>
            </a:r>
            <a:r>
              <a:rPr lang="en-US" sz="1400" baseline="-25000" dirty="0">
                <a:latin typeface="Trebuchet MS" pitchFamily="34" charset="0"/>
              </a:rPr>
              <a:t>3</a:t>
            </a:r>
            <a:r>
              <a:rPr lang="en-US" sz="1400" baseline="30000" dirty="0">
                <a:latin typeface="Trebuchet MS" pitchFamily="34" charset="0"/>
              </a:rPr>
              <a:t>2-</a:t>
            </a:r>
            <a:r>
              <a:rPr lang="en-US" sz="1400" dirty="0">
                <a:latin typeface="Trebuchet MS" pitchFamily="34" charset="0"/>
              </a:rPr>
              <a:t> in </a:t>
            </a:r>
            <a:r>
              <a:rPr lang="en-US" sz="1400" dirty="0" smtClean="0">
                <a:latin typeface="Trebuchet MS" pitchFamily="34" charset="0"/>
              </a:rPr>
              <a:t>calcite</a:t>
            </a:r>
            <a:endParaRPr lang="en-US" sz="1400" dirty="0">
              <a:latin typeface="Trebuchet MS" pitchFamily="34" charset="0"/>
            </a:endParaRPr>
          </a:p>
        </p:txBody>
      </p:sp>
      <p:sp>
        <p:nvSpPr>
          <p:cNvPr id="29708" name="Text Box 9"/>
          <p:cNvSpPr txBox="1">
            <a:spLocks noChangeArrowheads="1"/>
          </p:cNvSpPr>
          <p:nvPr/>
        </p:nvSpPr>
        <p:spPr bwMode="auto">
          <a:xfrm>
            <a:off x="5076825" y="5246688"/>
            <a:ext cx="3240088" cy="523220"/>
          </a:xfrm>
          <a:prstGeom prst="rect">
            <a:avLst/>
          </a:prstGeom>
          <a:solidFill>
            <a:srgbClr val="CC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u="sng" dirty="0" smtClean="0">
                <a:latin typeface="Trebuchet MS" pitchFamily="34" charset="0"/>
              </a:rPr>
              <a:t>Minerals</a:t>
            </a:r>
            <a:r>
              <a:rPr lang="en-US" sz="1400" u="sng" dirty="0">
                <a:latin typeface="Trebuchet MS" pitchFamily="34" charset="0"/>
              </a:rPr>
              <a:t>: </a:t>
            </a:r>
            <a:r>
              <a:rPr lang="en-US" sz="1400" dirty="0">
                <a:latin typeface="Trebuchet MS" pitchFamily="34" charset="0"/>
              </a:rPr>
              <a:t>replacement of SO</a:t>
            </a:r>
            <a:r>
              <a:rPr lang="en-US" sz="1400" baseline="-25000" dirty="0">
                <a:latin typeface="Trebuchet MS" pitchFamily="34" charset="0"/>
              </a:rPr>
              <a:t>4</a:t>
            </a:r>
            <a:r>
              <a:rPr lang="en-US" sz="1400" baseline="30000" dirty="0">
                <a:latin typeface="Trebuchet MS" pitchFamily="34" charset="0"/>
              </a:rPr>
              <a:t>2-</a:t>
            </a:r>
            <a:r>
              <a:rPr lang="en-US" sz="1400" dirty="0">
                <a:latin typeface="Trebuchet MS" pitchFamily="34" charset="0"/>
              </a:rPr>
              <a:t> by SeO</a:t>
            </a:r>
            <a:r>
              <a:rPr lang="en-US" sz="1400" baseline="-25000" dirty="0">
                <a:latin typeface="Trebuchet MS" pitchFamily="34" charset="0"/>
              </a:rPr>
              <a:t>4</a:t>
            </a:r>
            <a:r>
              <a:rPr lang="en-US" sz="1400" baseline="30000" dirty="0">
                <a:latin typeface="Trebuchet MS" pitchFamily="34" charset="0"/>
              </a:rPr>
              <a:t>2-</a:t>
            </a:r>
            <a:r>
              <a:rPr lang="en-US" sz="1400" dirty="0">
                <a:latin typeface="Trebuchet MS" pitchFamily="34" charset="0"/>
              </a:rPr>
              <a:t> in gypsum</a:t>
            </a:r>
          </a:p>
        </p:txBody>
      </p:sp>
      <p:sp>
        <p:nvSpPr>
          <p:cNvPr id="29703" name="ZoneTexte 13"/>
          <p:cNvSpPr txBox="1">
            <a:spLocks noChangeArrowheads="1"/>
          </p:cNvSpPr>
          <p:nvPr/>
        </p:nvSpPr>
        <p:spPr bwMode="auto">
          <a:xfrm>
            <a:off x="1543383" y="306388"/>
            <a:ext cx="5465020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fr-FR" sz="2800" b="0" dirty="0">
                <a:latin typeface="+mj-lt"/>
              </a:rPr>
              <a:t> </a:t>
            </a:r>
            <a:r>
              <a:rPr lang="fr-FR" sz="2800" b="0" dirty="0" smtClean="0">
                <a:latin typeface="+mj-lt"/>
              </a:rPr>
              <a:t>	</a:t>
            </a:r>
            <a:r>
              <a:rPr lang="fr-FR" sz="1800" b="0" dirty="0" err="1" smtClean="0">
                <a:latin typeface="Optima"/>
                <a:cs typeface="Optima"/>
              </a:rPr>
              <a:t>Coprecipitation</a:t>
            </a:r>
            <a:r>
              <a:rPr lang="fr-FR" sz="1800" b="0" dirty="0" smtClean="0">
                <a:latin typeface="Optima"/>
                <a:cs typeface="Optima"/>
              </a:rPr>
              <a:t> due to </a:t>
            </a:r>
            <a:r>
              <a:rPr lang="fr-FR" sz="1800" b="0" dirty="0">
                <a:latin typeface="Optima"/>
                <a:cs typeface="Optima"/>
              </a:rPr>
              <a:t>s</a:t>
            </a:r>
            <a:r>
              <a:rPr lang="fr-FR" sz="1800" b="0" dirty="0" smtClean="0">
                <a:latin typeface="Optima"/>
                <a:cs typeface="Optima"/>
              </a:rPr>
              <a:t>tructural </a:t>
            </a:r>
            <a:r>
              <a:rPr lang="fr-FR" sz="1800" b="0" dirty="0" err="1" smtClean="0">
                <a:latin typeface="Optima"/>
                <a:cs typeface="Optima"/>
              </a:rPr>
              <a:t>similarities</a:t>
            </a:r>
            <a:endParaRPr lang="fr-FR" sz="1800" b="0" dirty="0">
              <a:latin typeface="Optima"/>
              <a:cs typeface="Optima"/>
            </a:endParaRPr>
          </a:p>
          <a:p>
            <a:pPr algn="ctr" eaLnBrk="1" hangingPunct="1"/>
            <a:endParaRPr lang="fr-FR" b="0" i="1" dirty="0" smtClean="0">
              <a:latin typeface="+mj-lt"/>
            </a:endParaRPr>
          </a:p>
          <a:p>
            <a:pPr algn="ctr" eaLnBrk="1" hangingPunct="1"/>
            <a:r>
              <a:rPr lang="fr-FR" b="0" i="1" dirty="0" smtClean="0">
                <a:latin typeface="+mj-lt"/>
              </a:rPr>
              <a:t>		</a:t>
            </a:r>
          </a:p>
          <a:p>
            <a:pPr algn="ctr" eaLnBrk="1" hangingPunct="1"/>
            <a:endParaRPr lang="fr-FR" b="0" i="1" dirty="0" smtClean="0">
              <a:latin typeface="+mj-lt"/>
            </a:endParaRPr>
          </a:p>
          <a:p>
            <a:pPr algn="ctr" eaLnBrk="1" hangingPunct="1"/>
            <a:r>
              <a:rPr lang="fr-FR" b="0" i="1" dirty="0" smtClean="0">
                <a:latin typeface="+mj-lt"/>
              </a:rPr>
              <a:t>		</a:t>
            </a:r>
            <a:r>
              <a:rPr lang="fr-FR" b="0" i="1" dirty="0" err="1" smtClean="0">
                <a:solidFill>
                  <a:srgbClr val="0000FF"/>
                </a:solidFill>
                <a:latin typeface="+mj-lt"/>
              </a:rPr>
              <a:t>selenite</a:t>
            </a:r>
            <a:r>
              <a:rPr lang="fr-FR" b="0" i="1" dirty="0" smtClean="0">
                <a:latin typeface="+mj-lt"/>
              </a:rPr>
              <a:t>    	     		vs.		</a:t>
            </a:r>
            <a:r>
              <a:rPr lang="fr-FR" b="0" i="1" dirty="0" err="1" smtClean="0">
                <a:solidFill>
                  <a:srgbClr val="009900"/>
                </a:solidFill>
                <a:latin typeface="+mj-lt"/>
              </a:rPr>
              <a:t>selenate</a:t>
            </a:r>
            <a:endParaRPr lang="fr-FR" b="0" i="1" dirty="0" smtClean="0">
              <a:latin typeface="+mj-lt"/>
            </a:endParaRPr>
          </a:p>
          <a:p>
            <a:pPr algn="ctr" eaLnBrk="1" hangingPunct="1"/>
            <a:r>
              <a:rPr lang="fr-FR" b="0" i="1" dirty="0" smtClean="0">
                <a:latin typeface="+mj-lt"/>
              </a:rPr>
              <a:t>	</a:t>
            </a:r>
            <a:r>
              <a:rPr lang="fr-FR" b="0" i="1" dirty="0" smtClean="0">
                <a:solidFill>
                  <a:srgbClr val="0000FF"/>
                </a:solidFill>
                <a:latin typeface="+mj-lt"/>
              </a:rPr>
              <a:t>carbonate</a:t>
            </a:r>
            <a:r>
              <a:rPr lang="fr-FR" b="0" i="1" dirty="0" smtClean="0">
                <a:latin typeface="+mj-lt"/>
              </a:rPr>
              <a:t> 	     		vs.			</a:t>
            </a:r>
            <a:r>
              <a:rPr lang="fr-FR" b="0" i="1" dirty="0" smtClean="0">
                <a:solidFill>
                  <a:srgbClr val="009900"/>
                </a:solidFill>
                <a:latin typeface="+mj-lt"/>
              </a:rPr>
              <a:t>sulfate</a:t>
            </a:r>
            <a:endParaRPr lang="fr-FR" b="0" i="1" dirty="0">
              <a:latin typeface="+mj-lt"/>
            </a:endParaRPr>
          </a:p>
        </p:txBody>
      </p:sp>
      <p:sp>
        <p:nvSpPr>
          <p:cNvPr id="15" name="Double flèche horizontale 14"/>
          <p:cNvSpPr/>
          <p:nvPr/>
        </p:nvSpPr>
        <p:spPr>
          <a:xfrm>
            <a:off x="2411413" y="4887913"/>
            <a:ext cx="431800" cy="196850"/>
          </a:xfrm>
          <a:prstGeom prst="left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latin typeface="Trebuchet MS"/>
              <a:cs typeface="Trebuchet MS"/>
            </a:endParaRPr>
          </a:p>
        </p:txBody>
      </p:sp>
      <p:sp>
        <p:nvSpPr>
          <p:cNvPr id="29705" name="ZoneTexte 1"/>
          <p:cNvSpPr txBox="1">
            <a:spLocks noChangeArrowheads="1"/>
          </p:cNvSpPr>
          <p:nvPr/>
        </p:nvSpPr>
        <p:spPr bwMode="auto">
          <a:xfrm>
            <a:off x="1258888" y="4438650"/>
            <a:ext cx="2403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fr-FR" sz="1800">
                <a:latin typeface="Trebuchet MS" pitchFamily="34" charset="0"/>
              </a:rPr>
              <a:t>Carbonate   Selenite</a:t>
            </a:r>
          </a:p>
        </p:txBody>
      </p:sp>
      <p:sp>
        <p:nvSpPr>
          <p:cNvPr id="29706" name="ZoneTexte 2"/>
          <p:cNvSpPr txBox="1">
            <a:spLocks noChangeArrowheads="1"/>
          </p:cNvSpPr>
          <p:nvPr/>
        </p:nvSpPr>
        <p:spPr bwMode="auto">
          <a:xfrm>
            <a:off x="395288" y="3008313"/>
            <a:ext cx="84085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fr-FR" dirty="0">
                <a:latin typeface="Trebuchet MS" pitchFamily="34" charset="0"/>
              </a:rPr>
              <a:t>Se(IV)								</a:t>
            </a:r>
            <a:r>
              <a:rPr lang="fr-FR" dirty="0" smtClean="0">
                <a:latin typeface="Trebuchet MS" pitchFamily="34" charset="0"/>
              </a:rPr>
              <a:t>							Se</a:t>
            </a:r>
            <a:r>
              <a:rPr lang="fr-FR" dirty="0">
                <a:latin typeface="Trebuchet MS" pitchFamily="34" charset="0"/>
              </a:rPr>
              <a:t>(VI)</a:t>
            </a:r>
          </a:p>
        </p:txBody>
      </p:sp>
    </p:spTree>
    <p:extLst>
      <p:ext uri="{BB962C8B-B14F-4D97-AF65-F5344CB8AC3E}">
        <p14:creationId xmlns:p14="http://schemas.microsoft.com/office/powerpoint/2010/main" val="3969801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hteck 5"/>
          <p:cNvSpPr>
            <a:spLocks noChangeArrowheads="1"/>
          </p:cNvSpPr>
          <p:nvPr/>
        </p:nvSpPr>
        <p:spPr bwMode="auto">
          <a:xfrm>
            <a:off x="0" y="1219200"/>
            <a:ext cx="9144000" cy="5638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de-CH" sz="1800" b="0">
              <a:solidFill>
                <a:srgbClr val="FFFFFF"/>
              </a:solidFill>
              <a:latin typeface="Trebuchet MS" charset="0"/>
              <a:ea typeface="ＭＳ Ｐゴシック" charset="0"/>
              <a:cs typeface="Arial" charset="0"/>
            </a:endParaRPr>
          </a:p>
        </p:txBody>
      </p:sp>
      <p:sp>
        <p:nvSpPr>
          <p:cNvPr id="31748" name="AutoShape 2"/>
          <p:cNvSpPr>
            <a:spLocks noChangeArrowheads="1"/>
          </p:cNvSpPr>
          <p:nvPr/>
        </p:nvSpPr>
        <p:spPr bwMode="auto">
          <a:xfrm>
            <a:off x="4500563" y="2111375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>
              <a:latin typeface="Trebuchet MS" pitchFamily="34" charset="0"/>
            </a:endParaRPr>
          </a:p>
        </p:txBody>
      </p:sp>
      <p:sp>
        <p:nvSpPr>
          <p:cNvPr id="31749" name="Text Box 3"/>
          <p:cNvSpPr txBox="1">
            <a:spLocks noChangeArrowheads="1"/>
          </p:cNvSpPr>
          <p:nvPr/>
        </p:nvSpPr>
        <p:spPr bwMode="auto">
          <a:xfrm>
            <a:off x="217488" y="188913"/>
            <a:ext cx="8675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0" dirty="0" err="1" smtClean="0">
                <a:latin typeface="Optima"/>
                <a:cs typeface="Optima"/>
              </a:rPr>
              <a:t>Coprecipitation</a:t>
            </a:r>
            <a:r>
              <a:rPr lang="en-US" sz="1800" b="0" dirty="0" smtClean="0">
                <a:latin typeface="Optima"/>
                <a:cs typeface="Optima"/>
              </a:rPr>
              <a:t>: Se </a:t>
            </a:r>
            <a:r>
              <a:rPr lang="en-US" sz="1800" b="0" dirty="0">
                <a:latin typeface="Optima"/>
                <a:cs typeface="Optima"/>
              </a:rPr>
              <a:t>(IV) substitution for carbonate in calcite</a:t>
            </a:r>
          </a:p>
        </p:txBody>
      </p:sp>
      <p:sp>
        <p:nvSpPr>
          <p:cNvPr id="31750" name="Text Box 5"/>
          <p:cNvSpPr txBox="1">
            <a:spLocks noChangeArrowheads="1"/>
          </p:cNvSpPr>
          <p:nvPr/>
        </p:nvSpPr>
        <p:spPr bwMode="auto">
          <a:xfrm>
            <a:off x="5681663" y="1628775"/>
            <a:ext cx="24907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FF0000"/>
                </a:solidFill>
                <a:latin typeface="Trebuchet MS" pitchFamily="34" charset="0"/>
              </a:rPr>
              <a:t>Hypothesis...</a:t>
            </a:r>
          </a:p>
        </p:txBody>
      </p:sp>
      <p:pic>
        <p:nvPicPr>
          <p:cNvPr id="31751" name="Picture 6" descr="AsO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075" y="2030413"/>
            <a:ext cx="857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7" descr="CO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075" y="2074863"/>
            <a:ext cx="9144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AutoShape 8"/>
          <p:cNvSpPr>
            <a:spLocks noChangeArrowheads="1"/>
          </p:cNvSpPr>
          <p:nvPr/>
        </p:nvSpPr>
        <p:spPr bwMode="auto">
          <a:xfrm>
            <a:off x="6461125" y="2271713"/>
            <a:ext cx="355600" cy="77787"/>
          </a:xfrm>
          <a:prstGeom prst="rightArrow">
            <a:avLst>
              <a:gd name="adj1" fmla="val 50000"/>
              <a:gd name="adj2" fmla="val 11428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Trebuchet MS" pitchFamily="34" charset="0"/>
            </a:endParaRPr>
          </a:p>
        </p:txBody>
      </p:sp>
      <p:sp>
        <p:nvSpPr>
          <p:cNvPr id="31754" name="Text Box 9"/>
          <p:cNvSpPr txBox="1">
            <a:spLocks noChangeArrowheads="1"/>
          </p:cNvSpPr>
          <p:nvPr/>
        </p:nvSpPr>
        <p:spPr bwMode="auto">
          <a:xfrm>
            <a:off x="5364163" y="2506663"/>
            <a:ext cx="3706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>
                <a:latin typeface="Trebuchet MS" pitchFamily="34" charset="0"/>
              </a:rPr>
              <a:t>Replacement of CO</a:t>
            </a:r>
            <a:r>
              <a:rPr lang="en-US" sz="1800" baseline="-25000">
                <a:latin typeface="Trebuchet MS" pitchFamily="34" charset="0"/>
              </a:rPr>
              <a:t>3</a:t>
            </a:r>
            <a:r>
              <a:rPr lang="en-US" sz="1800" baseline="30000">
                <a:latin typeface="Trebuchet MS" pitchFamily="34" charset="0"/>
              </a:rPr>
              <a:t>2-</a:t>
            </a:r>
            <a:r>
              <a:rPr lang="en-US" sz="1800">
                <a:latin typeface="Trebuchet MS" pitchFamily="34" charset="0"/>
              </a:rPr>
              <a:t> by SeO</a:t>
            </a:r>
            <a:r>
              <a:rPr lang="en-US" sz="1800" baseline="-25000">
                <a:latin typeface="Trebuchet MS" pitchFamily="34" charset="0"/>
              </a:rPr>
              <a:t>3</a:t>
            </a:r>
            <a:r>
              <a:rPr lang="en-US" sz="1800" baseline="30000">
                <a:latin typeface="Trebuchet MS" pitchFamily="34" charset="0"/>
              </a:rPr>
              <a:t>2-</a:t>
            </a:r>
          </a:p>
        </p:txBody>
      </p:sp>
      <p:pic>
        <p:nvPicPr>
          <p:cNvPr id="31755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12875"/>
            <a:ext cx="37338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6" name="AutoShape 11"/>
          <p:cNvSpPr>
            <a:spLocks noChangeArrowheads="1"/>
          </p:cNvSpPr>
          <p:nvPr/>
        </p:nvSpPr>
        <p:spPr bwMode="auto">
          <a:xfrm>
            <a:off x="4572000" y="3213100"/>
            <a:ext cx="533400" cy="381000"/>
          </a:xfrm>
          <a:prstGeom prst="rightArrow">
            <a:avLst>
              <a:gd name="adj1" fmla="val 50000"/>
              <a:gd name="adj2" fmla="val 35000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>
              <a:latin typeface="Trebuchet MS" pitchFamily="34" charset="0"/>
            </a:endParaRPr>
          </a:p>
        </p:txBody>
      </p:sp>
      <p:sp>
        <p:nvSpPr>
          <p:cNvPr id="31757" name="Text Box 12"/>
          <p:cNvSpPr txBox="1">
            <a:spLocks noChangeArrowheads="1"/>
          </p:cNvSpPr>
          <p:nvPr/>
        </p:nvSpPr>
        <p:spPr bwMode="auto">
          <a:xfrm>
            <a:off x="5149850" y="3213100"/>
            <a:ext cx="3756025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fr-FR" dirty="0">
                <a:latin typeface="Trebuchet MS" pitchFamily="34" charset="0"/>
              </a:rPr>
              <a:t>      </a:t>
            </a:r>
            <a:r>
              <a:rPr lang="fr-FR" dirty="0" err="1">
                <a:solidFill>
                  <a:srgbClr val="FF0000"/>
                </a:solidFill>
                <a:latin typeface="Trebuchet MS" pitchFamily="34" charset="0"/>
              </a:rPr>
              <a:t>Method</a:t>
            </a:r>
            <a:r>
              <a:rPr lang="fr-FR" dirty="0">
                <a:solidFill>
                  <a:srgbClr val="FF0000"/>
                </a:solidFill>
                <a:latin typeface="Trebuchet MS" pitchFamily="34" charset="0"/>
              </a:rPr>
              <a:t>:</a:t>
            </a:r>
          </a:p>
          <a:p>
            <a:pPr eaLnBrk="1" hangingPunct="1"/>
            <a:endParaRPr lang="en-US" dirty="0">
              <a:latin typeface="Trebuchet MS" pitchFamily="34" charset="0"/>
            </a:endParaRPr>
          </a:p>
          <a:p>
            <a:pPr eaLnBrk="1" hangingPunct="1">
              <a:buFontTx/>
              <a:buChar char="-"/>
            </a:pPr>
            <a:r>
              <a:rPr lang="en-US" sz="1800" dirty="0">
                <a:latin typeface="Trebuchet MS" pitchFamily="34" charset="0"/>
              </a:rPr>
              <a:t> </a:t>
            </a:r>
            <a:r>
              <a:rPr lang="en-US" sz="1800" dirty="0" err="1">
                <a:latin typeface="Trebuchet MS" pitchFamily="34" charset="0"/>
              </a:rPr>
              <a:t>Ab</a:t>
            </a:r>
            <a:r>
              <a:rPr lang="en-US" sz="1800" dirty="0">
                <a:latin typeface="Trebuchet MS" pitchFamily="34" charset="0"/>
              </a:rPr>
              <a:t>-initio simulations (VASP)</a:t>
            </a:r>
          </a:p>
          <a:p>
            <a:pPr eaLnBrk="1" hangingPunct="1"/>
            <a:r>
              <a:rPr lang="en-US" sz="1800" dirty="0">
                <a:latin typeface="Trebuchet MS" pitchFamily="34" charset="0"/>
              </a:rPr>
              <a:t>  starting from </a:t>
            </a:r>
            <a:r>
              <a:rPr lang="en-US" altLang="de-DE" sz="1800" dirty="0">
                <a:latin typeface="Trebuchet MS" pitchFamily="34" charset="0"/>
              </a:rPr>
              <a:t>“</a:t>
            </a:r>
            <a:r>
              <a:rPr lang="en-US" sz="1800" dirty="0">
                <a:latin typeface="Trebuchet MS" pitchFamily="34" charset="0"/>
              </a:rPr>
              <a:t>flat</a:t>
            </a:r>
            <a:r>
              <a:rPr lang="en-US" altLang="de-DE" sz="1800" dirty="0">
                <a:latin typeface="Trebuchet MS" pitchFamily="34" charset="0"/>
              </a:rPr>
              <a:t>”</a:t>
            </a:r>
            <a:r>
              <a:rPr lang="en-US" sz="1800" dirty="0">
                <a:latin typeface="Trebuchet MS" pitchFamily="34" charset="0"/>
              </a:rPr>
              <a:t> SeO</a:t>
            </a:r>
            <a:r>
              <a:rPr lang="en-US" sz="1800" baseline="-25000" dirty="0">
                <a:latin typeface="Trebuchet MS" pitchFamily="34" charset="0"/>
              </a:rPr>
              <a:t>3</a:t>
            </a:r>
            <a:r>
              <a:rPr lang="en-US" sz="1800" baseline="30000" dirty="0">
                <a:latin typeface="Trebuchet MS" pitchFamily="34" charset="0"/>
              </a:rPr>
              <a:t>2-</a:t>
            </a:r>
          </a:p>
          <a:p>
            <a:pPr eaLnBrk="1" hangingPunct="1"/>
            <a:r>
              <a:rPr lang="en-US" sz="1800" dirty="0">
                <a:latin typeface="Trebuchet MS" pitchFamily="34" charset="0"/>
              </a:rPr>
              <a:t>  obtained unit cell expansion </a:t>
            </a:r>
            <a:r>
              <a:rPr lang="en-US" sz="1800" i="1" dirty="0">
                <a:latin typeface="Trebuchet MS" pitchFamily="34" charset="0"/>
              </a:rPr>
              <a:t>of </a:t>
            </a:r>
          </a:p>
          <a:p>
            <a:pPr eaLnBrk="1" hangingPunct="1"/>
            <a:r>
              <a:rPr lang="en-US" sz="1800" i="1" dirty="0">
                <a:latin typeface="Trebuchet MS" pitchFamily="34" charset="0"/>
              </a:rPr>
              <a:t>  the Se-rich </a:t>
            </a:r>
            <a:r>
              <a:rPr lang="en-US" sz="1800" i="1" u="sng" dirty="0">
                <a:latin typeface="Trebuchet MS" pitchFamily="34" charset="0"/>
              </a:rPr>
              <a:t>calcite</a:t>
            </a:r>
            <a:r>
              <a:rPr lang="en-US" sz="1800" i="1" dirty="0">
                <a:latin typeface="Trebuchet MS" pitchFamily="34" charset="0"/>
              </a:rPr>
              <a:t> unit cell</a:t>
            </a:r>
            <a:endParaRPr lang="en-US" sz="1800" dirty="0">
              <a:latin typeface="Trebuchet MS" pitchFamily="34" charset="0"/>
            </a:endParaRPr>
          </a:p>
          <a:p>
            <a:pPr eaLnBrk="1" hangingPunct="1"/>
            <a:r>
              <a:rPr lang="en-US" sz="1800" dirty="0">
                <a:latin typeface="Trebuchet MS" pitchFamily="34" charset="0"/>
              </a:rPr>
              <a:t> </a:t>
            </a:r>
          </a:p>
          <a:p>
            <a:pPr eaLnBrk="1" hangingPunct="1"/>
            <a:r>
              <a:rPr lang="en-US" sz="1800" dirty="0">
                <a:latin typeface="Trebuchet MS" pitchFamily="34" charset="0"/>
              </a:rPr>
              <a:t>confronted to:</a:t>
            </a:r>
          </a:p>
          <a:p>
            <a:pPr eaLnBrk="1" hangingPunct="1">
              <a:buFontTx/>
              <a:buChar char="-"/>
            </a:pPr>
            <a:r>
              <a:rPr lang="en-US" sz="1800" dirty="0">
                <a:latin typeface="Trebuchet MS" pitchFamily="34" charset="0"/>
              </a:rPr>
              <a:t> Neutron diffraction data</a:t>
            </a:r>
          </a:p>
          <a:p>
            <a:pPr eaLnBrk="1" hangingPunct="1">
              <a:buFontTx/>
              <a:buChar char="-"/>
            </a:pPr>
            <a:r>
              <a:rPr lang="en-US" sz="1800" dirty="0">
                <a:latin typeface="Trebuchet MS" pitchFamily="34" charset="0"/>
              </a:rPr>
              <a:t> Input to model EXAFS data </a:t>
            </a:r>
            <a:endParaRPr lang="en-US" dirty="0">
              <a:latin typeface="Trebuchet MS" pitchFamily="34" charset="0"/>
            </a:endParaRPr>
          </a:p>
          <a:p>
            <a:pPr eaLnBrk="1" hangingPunct="1">
              <a:buFontTx/>
              <a:buChar char="-"/>
            </a:pPr>
            <a:endParaRPr lang="en-US" sz="1600" dirty="0">
              <a:latin typeface="Trebuchet MS" pitchFamily="34" charset="0"/>
            </a:endParaRPr>
          </a:p>
          <a:p>
            <a:pPr lvl="1" eaLnBrk="1" hangingPunct="1"/>
            <a:r>
              <a:rPr lang="en-US" sz="1200" i="1" dirty="0">
                <a:solidFill>
                  <a:srgbClr val="0000FF"/>
                </a:solidFill>
                <a:latin typeface="Trebuchet MS" pitchFamily="34" charset="0"/>
              </a:rPr>
              <a:t>	   </a:t>
            </a:r>
            <a:r>
              <a:rPr lang="en-US" sz="1200" dirty="0">
                <a:cs typeface="Arial" pitchFamily="34" charset="0"/>
              </a:rPr>
              <a:t>    Aurelio et al. Chem. </a:t>
            </a:r>
            <a:r>
              <a:rPr lang="en-US" sz="1200" dirty="0" err="1">
                <a:cs typeface="Arial" pitchFamily="34" charset="0"/>
              </a:rPr>
              <a:t>Geol</a:t>
            </a:r>
            <a:r>
              <a:rPr lang="en-US" sz="1200" dirty="0">
                <a:cs typeface="Arial" pitchFamily="34" charset="0"/>
              </a:rPr>
              <a:t>, 2009</a:t>
            </a:r>
          </a:p>
          <a:p>
            <a:pPr eaLnBrk="1" hangingPunct="1">
              <a:buFontTx/>
              <a:buChar char="-"/>
            </a:pPr>
            <a:endParaRPr lang="fr-FR" sz="1200" i="1" dirty="0"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011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72009" y="404813"/>
            <a:ext cx="89644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latin typeface="Optima"/>
                <a:cs typeface="Optima"/>
              </a:rPr>
              <a:t>Selen</a:t>
            </a:r>
            <a:r>
              <a:rPr lang="en-US" dirty="0" smtClean="0">
                <a:solidFill>
                  <a:srgbClr val="FF0000"/>
                </a:solidFill>
                <a:latin typeface="Optima"/>
                <a:cs typeface="Optima"/>
              </a:rPr>
              <a:t>i</a:t>
            </a:r>
            <a:r>
              <a:rPr lang="en-US" dirty="0" smtClean="0">
                <a:latin typeface="Optima"/>
                <a:cs typeface="Optima"/>
              </a:rPr>
              <a:t>te (SeO</a:t>
            </a:r>
            <a:r>
              <a:rPr lang="en-US" baseline="-25000" dirty="0" smtClean="0">
                <a:latin typeface="Optima"/>
                <a:cs typeface="Optima"/>
              </a:rPr>
              <a:t>3</a:t>
            </a:r>
            <a:r>
              <a:rPr lang="en-US" baseline="30000" dirty="0" smtClean="0">
                <a:latin typeface="Optima"/>
                <a:cs typeface="Optima"/>
              </a:rPr>
              <a:t>2-</a:t>
            </a:r>
            <a:r>
              <a:rPr lang="en-US" dirty="0" smtClean="0">
                <a:latin typeface="Optima"/>
                <a:cs typeface="Optima"/>
              </a:rPr>
              <a:t>) substitution for Carbonate within calcite</a:t>
            </a:r>
            <a:endParaRPr lang="en-US" dirty="0">
              <a:latin typeface="Optima"/>
              <a:cs typeface="Optima"/>
            </a:endParaRPr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" y="1711672"/>
            <a:ext cx="9072563" cy="416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940152" y="5445224"/>
            <a:ext cx="264408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dirty="0"/>
              <a:t>      </a:t>
            </a:r>
            <a:endParaRPr lang="en-US" dirty="0"/>
          </a:p>
          <a:p>
            <a:pPr lvl="1"/>
            <a:r>
              <a:rPr lang="en-US" sz="1200" b="1" i="1" dirty="0">
                <a:solidFill>
                  <a:srgbClr val="0000FF"/>
                </a:solidFill>
              </a:rPr>
              <a:t>Aurelio et al. Chem. Geol, </a:t>
            </a:r>
            <a:r>
              <a:rPr lang="en-US" sz="1200" b="1" i="1" dirty="0" smtClean="0">
                <a:solidFill>
                  <a:srgbClr val="0000FF"/>
                </a:solidFill>
              </a:rPr>
              <a:t>2009</a:t>
            </a:r>
          </a:p>
          <a:p>
            <a:pPr>
              <a:buFontTx/>
              <a:buChar char="-"/>
            </a:pPr>
            <a:endParaRPr lang="fr-FR" sz="1200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9686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hteck 5"/>
          <p:cNvSpPr>
            <a:spLocks noChangeArrowheads="1"/>
          </p:cNvSpPr>
          <p:nvPr/>
        </p:nvSpPr>
        <p:spPr bwMode="auto">
          <a:xfrm>
            <a:off x="0" y="1219200"/>
            <a:ext cx="9144000" cy="56388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de-CH" sz="1800" b="0">
              <a:solidFill>
                <a:srgbClr val="FFFFFF"/>
              </a:solidFill>
              <a:latin typeface="Trebuchet MS" charset="0"/>
              <a:ea typeface="ＭＳ Ｐゴシック" charset="0"/>
              <a:cs typeface="Arial" charset="0"/>
            </a:endParaRPr>
          </a:p>
        </p:txBody>
      </p:sp>
      <p:sp>
        <p:nvSpPr>
          <p:cNvPr id="32772" name="Text Box 2"/>
          <p:cNvSpPr txBox="1">
            <a:spLocks noChangeArrowheads="1"/>
          </p:cNvSpPr>
          <p:nvPr/>
        </p:nvSpPr>
        <p:spPr bwMode="auto">
          <a:xfrm>
            <a:off x="71438" y="115888"/>
            <a:ext cx="8964612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1800" b="0" dirty="0" err="1">
                <a:latin typeface="Optima"/>
                <a:cs typeface="Optima"/>
              </a:rPr>
              <a:t>Coprecipitation</a:t>
            </a:r>
            <a:r>
              <a:rPr lang="en-US" sz="1800" b="0" dirty="0">
                <a:latin typeface="Optima"/>
                <a:cs typeface="Optima"/>
              </a:rPr>
              <a:t> of Se in calcite (CaCO</a:t>
            </a:r>
            <a:r>
              <a:rPr lang="en-US" sz="1800" b="0" baseline="-25000" dirty="0">
                <a:latin typeface="Optima"/>
                <a:cs typeface="Optima"/>
              </a:rPr>
              <a:t>3</a:t>
            </a:r>
            <a:r>
              <a:rPr lang="en-US" sz="1800" b="0" dirty="0">
                <a:latin typeface="Optima"/>
                <a:cs typeface="Optima"/>
              </a:rPr>
              <a:t>)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0" dirty="0">
                <a:latin typeface="Optima"/>
                <a:cs typeface="Optima"/>
              </a:rPr>
              <a:t>with Selenite (SeO</a:t>
            </a:r>
            <a:r>
              <a:rPr lang="en-US" sz="1800" b="0" baseline="-25000" dirty="0">
                <a:latin typeface="Optima"/>
                <a:cs typeface="Optima"/>
              </a:rPr>
              <a:t>3</a:t>
            </a:r>
            <a:r>
              <a:rPr lang="en-US" sz="1800" b="0" baseline="30000" dirty="0">
                <a:latin typeface="Optima"/>
                <a:cs typeface="Optima"/>
              </a:rPr>
              <a:t>2-</a:t>
            </a:r>
            <a:r>
              <a:rPr lang="en-US" sz="1800" b="0" dirty="0">
                <a:latin typeface="Optima"/>
                <a:cs typeface="Optima"/>
              </a:rPr>
              <a:t>) ions substituting for carbonate ions</a:t>
            </a:r>
          </a:p>
        </p:txBody>
      </p:sp>
      <p:sp>
        <p:nvSpPr>
          <p:cNvPr id="32773" name="Text Box 3"/>
          <p:cNvSpPr txBox="1">
            <a:spLocks noChangeArrowheads="1"/>
          </p:cNvSpPr>
          <p:nvPr/>
        </p:nvSpPr>
        <p:spPr bwMode="auto">
          <a:xfrm>
            <a:off x="5940425" y="5445125"/>
            <a:ext cx="30940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fr-FR"/>
              <a:t>      </a:t>
            </a:r>
            <a:endParaRPr lang="en-US"/>
          </a:p>
          <a:p>
            <a:pPr lvl="1" eaLnBrk="1" hangingPunct="1"/>
            <a:r>
              <a:rPr lang="en-US" sz="1200"/>
              <a:t>Aurelio et al. Chem. Geol, 2009</a:t>
            </a:r>
          </a:p>
          <a:p>
            <a:pPr lvl="1" eaLnBrk="1" hangingPunct="1"/>
            <a:r>
              <a:rPr lang="en-US" sz="1200"/>
              <a:t>Fernandez-Hernandez et al., 2011</a:t>
            </a:r>
          </a:p>
          <a:p>
            <a:pPr eaLnBrk="1" hangingPunct="1">
              <a:buFontTx/>
              <a:buChar char="-"/>
            </a:pPr>
            <a:endParaRPr lang="fr-FR" sz="1200" i="1">
              <a:solidFill>
                <a:srgbClr val="0000FF"/>
              </a:solidFill>
            </a:endParaRPr>
          </a:p>
        </p:txBody>
      </p:sp>
      <p:pic>
        <p:nvPicPr>
          <p:cNvPr id="327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852738"/>
            <a:ext cx="393382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565400"/>
            <a:ext cx="3527425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557338"/>
            <a:ext cx="2132012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250825" y="2420938"/>
            <a:ext cx="719138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427538" y="4508500"/>
            <a:ext cx="720725" cy="504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468313" y="5554728"/>
            <a:ext cx="419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Theoretical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ab-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initio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simulations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of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the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crystallographic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structure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using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Vienna Ab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initio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simulation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r>
              <a:rPr lang="de-DE" baseline="30000" dirty="0" err="1">
                <a:solidFill>
                  <a:srgbClr val="1318FF"/>
                </a:solidFill>
                <a:latin typeface="Helvetica Light"/>
                <a:cs typeface="Helvetica Light"/>
              </a:rPr>
              <a:t>package</a:t>
            </a:r>
            <a:r>
              <a:rPr lang="de-DE" baseline="30000" dirty="0">
                <a:solidFill>
                  <a:srgbClr val="1318FF"/>
                </a:solidFill>
                <a:latin typeface="Helvetica Light"/>
                <a:cs typeface="Helvetica Light"/>
              </a:rPr>
              <a:t> (VASP</a:t>
            </a:r>
            <a:r>
              <a:rPr lang="de-DE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) vs. Neutron </a:t>
            </a:r>
            <a:r>
              <a:rPr lang="de-DE" baseline="300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diffraction</a:t>
            </a:r>
            <a:r>
              <a:rPr lang="de-DE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 </a:t>
            </a:r>
            <a:r>
              <a:rPr lang="de-DE" baseline="300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and</a:t>
            </a:r>
            <a:r>
              <a:rPr lang="de-DE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EXAFS </a:t>
            </a:r>
            <a:r>
              <a:rPr lang="de-DE" baseline="300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spectroscopy</a:t>
            </a:r>
            <a:r>
              <a:rPr lang="en-US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</a:t>
            </a:r>
            <a:endParaRPr lang="en-US" baseline="300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503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101600" y="911597"/>
            <a:ext cx="54202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b="0">
                <a:latin typeface="Helvetica" charset="0"/>
              </a:rPr>
              <a:t>Natural nanoparticles abundant in the environment!</a:t>
            </a:r>
            <a:endParaRPr lang="en-US" sz="1800">
              <a:latin typeface="Helvetica" charset="0"/>
            </a:endParaRP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424875" y="1300765"/>
            <a:ext cx="8637482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Sorption of 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CO2 on goethite/</a:t>
            </a:r>
            <a:r>
              <a:rPr lang="en-US" sz="16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ferrihydrite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in 0.1 M NaNO3</a:t>
            </a:r>
            <a:b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</a:b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Double-layer surface </a:t>
            </a:r>
            <a:r>
              <a:rPr lang="en-US" sz="16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complexation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model with standard site density 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and surface </a:t>
            </a:r>
            <a:r>
              <a:rPr lang="en-US" sz="1600" b="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pKa</a:t>
            </a:r>
            <a:endParaRPr lang="en-US" sz="1600" dirty="0">
              <a:solidFill>
                <a:srgbClr val="1318FF"/>
              </a:solidFill>
              <a:latin typeface="Helvetica"/>
              <a:cs typeface="Helvetica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27038" y="292100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1" hangingPunct="1"/>
            <a:r>
              <a:rPr lang="en-US" b="0" dirty="0" smtClean="0">
                <a:latin typeface="Optima" charset="0"/>
                <a:ea typeface="Osaka" charset="-128"/>
                <a:cs typeface="Osaka" charset="-128"/>
              </a:rPr>
              <a:t>Carbonate adsorption on Steel corrosion products</a:t>
            </a:r>
            <a:endParaRPr lang="en-US" b="0" dirty="0">
              <a:solidFill>
                <a:srgbClr val="5A5A5A"/>
              </a:solidFill>
              <a:latin typeface="Optima" charset="0"/>
              <a:ea typeface="Osaka" charset="-128"/>
              <a:cs typeface="Osaka" charset="-128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461711" y="5926109"/>
            <a:ext cx="67414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b="0" dirty="0" smtClean="0">
                <a:latin typeface="Helvetica" charset="0"/>
              </a:rPr>
              <a:t>CO</a:t>
            </a:r>
            <a:r>
              <a:rPr lang="en-US" sz="1800" b="0" baseline="-25000" dirty="0" smtClean="0">
                <a:latin typeface="Helvetica" charset="0"/>
              </a:rPr>
              <a:t>2</a:t>
            </a:r>
            <a:r>
              <a:rPr lang="en-US" sz="1800" b="0" dirty="0" smtClean="0">
                <a:latin typeface="Helvetica" charset="0"/>
              </a:rPr>
              <a:t>, thus inorganic </a:t>
            </a:r>
            <a:r>
              <a:rPr lang="en-US" sz="1800" b="0" baseline="30000" dirty="0" smtClean="0">
                <a:latin typeface="Helvetica" charset="0"/>
              </a:rPr>
              <a:t>14</a:t>
            </a:r>
            <a:r>
              <a:rPr lang="en-US" sz="1800" b="0" dirty="0" smtClean="0">
                <a:latin typeface="Helvetica" charset="0"/>
              </a:rPr>
              <a:t>C, do adsorb on </a:t>
            </a:r>
            <a:r>
              <a:rPr lang="en-US" dirty="0" smtClean="0">
                <a:latin typeface="Helvetica" charset="0"/>
              </a:rPr>
              <a:t>Steel corrosion products</a:t>
            </a:r>
            <a:endParaRPr lang="en-US" sz="1800" dirty="0">
              <a:latin typeface="Helvetica" charset="0"/>
            </a:endParaRPr>
          </a:p>
        </p:txBody>
      </p:sp>
      <p:sp>
        <p:nvSpPr>
          <p:cNvPr id="6" name="Rectangle 41"/>
          <p:cNvSpPr>
            <a:spLocks noChangeArrowheads="1"/>
          </p:cNvSpPr>
          <p:nvPr/>
        </p:nvSpPr>
        <p:spPr bwMode="auto">
          <a:xfrm>
            <a:off x="6873596" y="5461921"/>
            <a:ext cx="195728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1200" b="1" i="1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Appelo</a:t>
            </a:r>
            <a:r>
              <a:rPr lang="en-US" sz="1200" b="1" i="1" dirty="0" smtClean="0">
                <a:solidFill>
                  <a:srgbClr val="1318FF"/>
                </a:solidFill>
                <a:latin typeface="Helvetica Light"/>
                <a:cs typeface="Helvetica Light"/>
              </a:rPr>
              <a:t> et al., EST, 2002</a:t>
            </a:r>
            <a:endParaRPr lang="en-US" sz="1200" b="1" i="1" dirty="0">
              <a:solidFill>
                <a:srgbClr val="1318FF"/>
              </a:solidFill>
              <a:latin typeface="Helvetica Light"/>
              <a:cs typeface="Helvetica Light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203200" y="2360583"/>
            <a:ext cx="14779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800" i="0">
                <a:solidFill>
                  <a:schemeClr val="bg1"/>
                </a:solidFill>
                <a:latin typeface="Helvetica" charset="0"/>
              </a:rPr>
              <a:t>SEM image</a:t>
            </a:r>
          </a:p>
        </p:txBody>
      </p:sp>
      <p:sp>
        <p:nvSpPr>
          <p:cNvPr id="19" name="Rectangle 34"/>
          <p:cNvSpPr>
            <a:spLocks noChangeArrowheads="1"/>
          </p:cNvSpPr>
          <p:nvPr/>
        </p:nvSpPr>
        <p:spPr bwMode="auto">
          <a:xfrm>
            <a:off x="3405056" y="4028674"/>
            <a:ext cx="9445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800" i="0">
                <a:solidFill>
                  <a:schemeClr val="bg1"/>
                </a:solidFill>
                <a:latin typeface="Helvetica" charset="0"/>
              </a:rPr>
              <a:t>SEM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192" y="2297636"/>
            <a:ext cx="2741864" cy="20652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067" y="2297636"/>
            <a:ext cx="4233332" cy="19105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403" y="4395386"/>
            <a:ext cx="6678863" cy="97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6188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5868144" y="1268760"/>
            <a:ext cx="3528392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	</a:t>
            </a:r>
            <a:r>
              <a:rPr lang="fr-FR" dirty="0" err="1" smtClean="0"/>
              <a:t>Strong</a:t>
            </a:r>
            <a:r>
              <a:rPr lang="fr-FR" dirty="0" smtClean="0"/>
              <a:t> </a:t>
            </a:r>
          </a:p>
          <a:p>
            <a:r>
              <a:rPr lang="fr-FR" dirty="0" err="1" smtClean="0"/>
              <a:t>Inner</a:t>
            </a:r>
            <a:r>
              <a:rPr lang="fr-FR" dirty="0" smtClean="0"/>
              <a:t> </a:t>
            </a:r>
            <a:r>
              <a:rPr lang="fr-FR" dirty="0" err="1" smtClean="0"/>
              <a:t>sphere</a:t>
            </a:r>
            <a:r>
              <a:rPr lang="fr-FR" dirty="0" smtClean="0"/>
              <a:t> complexes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         Calcite, Fe </a:t>
            </a:r>
            <a:r>
              <a:rPr lang="fr-FR" dirty="0" err="1" smtClean="0"/>
              <a:t>Oxyhydroxydes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smtClean="0"/>
              <a:t>         </a:t>
            </a:r>
            <a:r>
              <a:rPr lang="fr-FR" dirty="0" err="1" smtClean="0"/>
              <a:t>with</a:t>
            </a:r>
            <a:r>
              <a:rPr lang="fr-FR" dirty="0" smtClean="0"/>
              <a:t> Se</a:t>
            </a:r>
            <a:r>
              <a:rPr lang="fr-FR" dirty="0"/>
              <a:t>(VI</a:t>
            </a:r>
            <a:r>
              <a:rPr lang="fr-FR" dirty="0" smtClean="0"/>
              <a:t>) &amp; Se(IV)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611560" y="3356992"/>
            <a:ext cx="8352928" cy="1224136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chemeClr val="accent2"/>
                </a:solidFill>
              </a:rPr>
              <a:t>Mineral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260649"/>
            <a:ext cx="8229600" cy="735814"/>
          </a:xfrm>
        </p:spPr>
        <p:txBody>
          <a:bodyPr>
            <a:normAutofit/>
          </a:bodyPr>
          <a:lstStyle/>
          <a:p>
            <a:r>
              <a:rPr lang="fr-FR" sz="1800" dirty="0" err="1" smtClean="0">
                <a:latin typeface="Optima"/>
                <a:cs typeface="Optima"/>
              </a:rPr>
              <a:t>Contrasted</a:t>
            </a:r>
            <a:r>
              <a:rPr lang="fr-FR" sz="1800" dirty="0" smtClean="0">
                <a:latin typeface="Optima"/>
                <a:cs typeface="Optima"/>
              </a:rPr>
              <a:t> sorption on calcite, </a:t>
            </a:r>
            <a:r>
              <a:rPr lang="fr-FR" sz="1800" dirty="0" err="1" smtClean="0">
                <a:latin typeface="Optima"/>
                <a:cs typeface="Optima"/>
              </a:rPr>
              <a:t>clays</a:t>
            </a:r>
            <a:r>
              <a:rPr lang="fr-FR" sz="1800" dirty="0" smtClean="0">
                <a:latin typeface="Optima"/>
                <a:cs typeface="Optima"/>
              </a:rPr>
              <a:t> and Fe </a:t>
            </a:r>
            <a:r>
              <a:rPr lang="fr-FR" sz="1800" dirty="0" err="1" smtClean="0">
                <a:latin typeface="Optima"/>
                <a:cs typeface="Optima"/>
              </a:rPr>
              <a:t>oxyhydroxides</a:t>
            </a:r>
            <a:endParaRPr lang="fr-FR" sz="1800" dirty="0">
              <a:latin typeface="Optima"/>
              <a:cs typeface="Optima"/>
            </a:endParaRPr>
          </a:p>
        </p:txBody>
      </p:sp>
      <p:pic>
        <p:nvPicPr>
          <p:cNvPr id="129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348880"/>
            <a:ext cx="2259343" cy="2268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367120"/>
            <a:ext cx="2561271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259632" y="1340768"/>
            <a:ext cx="2712188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	</a:t>
            </a:r>
            <a:r>
              <a:rPr lang="fr-FR" dirty="0" err="1" smtClean="0"/>
              <a:t>Weak</a:t>
            </a:r>
            <a:endParaRPr lang="fr-FR" dirty="0" smtClean="0"/>
          </a:p>
          <a:p>
            <a:r>
              <a:rPr lang="fr-FR" dirty="0" err="1" smtClean="0"/>
              <a:t>Outer</a:t>
            </a:r>
            <a:r>
              <a:rPr lang="fr-FR" dirty="0" smtClean="0"/>
              <a:t> </a:t>
            </a:r>
            <a:r>
              <a:rPr lang="fr-FR" dirty="0" err="1" smtClean="0"/>
              <a:t>sphere</a:t>
            </a:r>
            <a:r>
              <a:rPr lang="fr-FR" dirty="0" smtClean="0"/>
              <a:t> complexes</a:t>
            </a:r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r>
              <a:rPr lang="fr-FR" dirty="0" err="1" smtClean="0"/>
              <a:t>Clays</a:t>
            </a:r>
            <a:r>
              <a:rPr lang="fr-FR" dirty="0" smtClean="0"/>
              <a:t> (</a:t>
            </a:r>
            <a:r>
              <a:rPr lang="fr-FR" dirty="0" err="1" smtClean="0"/>
              <a:t>e.g</a:t>
            </a:r>
            <a:r>
              <a:rPr lang="fr-FR" dirty="0" smtClean="0"/>
              <a:t>. kaolinite) </a:t>
            </a:r>
          </a:p>
          <a:p>
            <a:r>
              <a:rPr lang="fr-FR" dirty="0" smtClean="0"/>
              <a:t>       </a:t>
            </a:r>
            <a:r>
              <a:rPr lang="fr-FR" dirty="0" err="1" smtClean="0"/>
              <a:t>with</a:t>
            </a:r>
            <a:r>
              <a:rPr lang="fr-FR" dirty="0" smtClean="0"/>
              <a:t> Se(VI)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6804248" y="5589240"/>
            <a:ext cx="504056" cy="288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 flipH="1">
            <a:off x="6516216" y="5589240"/>
            <a:ext cx="29421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i="1" dirty="0" smtClean="0">
                <a:solidFill>
                  <a:srgbClr val="0000FF"/>
                </a:solidFill>
              </a:rPr>
              <a:t>Fernandez Martinez and </a:t>
            </a:r>
            <a:r>
              <a:rPr lang="fr-FR" sz="1100" b="1" i="1" dirty="0" err="1" smtClean="0">
                <a:solidFill>
                  <a:srgbClr val="0000FF"/>
                </a:solidFill>
              </a:rPr>
              <a:t>Charlet</a:t>
            </a:r>
            <a:r>
              <a:rPr lang="fr-FR" sz="1100" b="1" i="1" dirty="0" smtClean="0">
                <a:solidFill>
                  <a:srgbClr val="0000FF"/>
                </a:solidFill>
              </a:rPr>
              <a:t> 2009</a:t>
            </a:r>
            <a:endParaRPr lang="fr-FR" sz="1100" b="1" i="1" dirty="0">
              <a:solidFill>
                <a:srgbClr val="0000FF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896" y="4725144"/>
            <a:ext cx="2358008" cy="16617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27984" y="6381328"/>
            <a:ext cx="14975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i="1" dirty="0">
                <a:solidFill>
                  <a:srgbClr val="0000FF"/>
                </a:solidFill>
              </a:rPr>
              <a:t>Hayes et al., 1987</a:t>
            </a:r>
          </a:p>
        </p:txBody>
      </p:sp>
    </p:spTree>
    <p:extLst>
      <p:ext uri="{BB962C8B-B14F-4D97-AF65-F5344CB8AC3E}">
        <p14:creationId xmlns:p14="http://schemas.microsoft.com/office/powerpoint/2010/main" val="24936603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6" r="13350"/>
          <a:stretch/>
        </p:blipFill>
        <p:spPr>
          <a:xfrm>
            <a:off x="2979949" y="2369780"/>
            <a:ext cx="3155816" cy="1376719"/>
          </a:xfrm>
          <a:prstGeom prst="rect">
            <a:avLst/>
          </a:prstGeom>
        </p:spPr>
      </p:pic>
      <p:pic>
        <p:nvPicPr>
          <p:cNvPr id="4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57" y="4150236"/>
            <a:ext cx="3657600" cy="245607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9499" y="4150236"/>
            <a:ext cx="3422915" cy="2442716"/>
          </a:xfrm>
          <a:prstGeom prst="rect">
            <a:avLst/>
          </a:prstGeom>
        </p:spPr>
      </p:pic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597778" y="719972"/>
            <a:ext cx="7920157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fr-FR" sz="3200" dirty="0" smtClean="0">
                <a:solidFill>
                  <a:srgbClr val="3366FF"/>
                </a:solidFill>
                <a:latin typeface="Georgia"/>
                <a:cs typeface="Georgia"/>
              </a:rPr>
              <a:t>Redox </a:t>
            </a:r>
            <a:r>
              <a:rPr lang="fr-FR" sz="3200" dirty="0" err="1" smtClean="0">
                <a:solidFill>
                  <a:srgbClr val="3366FF"/>
                </a:solidFill>
                <a:latin typeface="Georgia"/>
                <a:cs typeface="Georgia"/>
              </a:rPr>
              <a:t>Barrier</a:t>
            </a:r>
            <a:r>
              <a:rPr lang="fr-FR" sz="3200" dirty="0" smtClean="0">
                <a:solidFill>
                  <a:srgbClr val="3366FF"/>
                </a:solidFill>
                <a:latin typeface="Georgia"/>
                <a:cs typeface="Georgia"/>
              </a:rPr>
              <a:t>: </a:t>
            </a:r>
            <a:r>
              <a:rPr lang="fr-FR" sz="3200" dirty="0" err="1" smtClean="0">
                <a:solidFill>
                  <a:srgbClr val="3366FF"/>
                </a:solidFill>
                <a:latin typeface="Georgia"/>
                <a:cs typeface="Georgia"/>
              </a:rPr>
              <a:t>Steel</a:t>
            </a:r>
            <a:r>
              <a:rPr lang="fr-FR" sz="3200" dirty="0" smtClean="0">
                <a:solidFill>
                  <a:srgbClr val="3366FF"/>
                </a:solidFill>
                <a:latin typeface="Georgia"/>
                <a:cs typeface="Georgia"/>
              </a:rPr>
              <a:t> in </a:t>
            </a:r>
            <a:r>
              <a:rPr lang="fr-FR" sz="3200" dirty="0" err="1" smtClean="0">
                <a:solidFill>
                  <a:srgbClr val="3366FF"/>
                </a:solidFill>
                <a:latin typeface="Georgia"/>
                <a:cs typeface="Georgia"/>
              </a:rPr>
              <a:t>reinforced</a:t>
            </a:r>
            <a:r>
              <a:rPr lang="fr-FR" sz="3200" dirty="0" smtClean="0">
                <a:solidFill>
                  <a:srgbClr val="3366FF"/>
                </a:solidFill>
                <a:latin typeface="Georgia"/>
                <a:cs typeface="Georgia"/>
              </a:rPr>
              <a:t> </a:t>
            </a:r>
            <a:r>
              <a:rPr lang="fr-FR" sz="3200" dirty="0" err="1" smtClean="0">
                <a:solidFill>
                  <a:srgbClr val="3366FF"/>
                </a:solidFill>
                <a:latin typeface="Georgia"/>
                <a:cs typeface="Georgia"/>
              </a:rPr>
              <a:t>concrete</a:t>
            </a:r>
            <a:endParaRPr lang="fr-FR" sz="3200" dirty="0">
              <a:solidFill>
                <a:srgbClr val="3366FF"/>
              </a:solidFill>
              <a:latin typeface="Georgia"/>
              <a:cs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114157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/>
          <a:srcRect t="8216"/>
          <a:stretch/>
        </p:blipFill>
        <p:spPr>
          <a:xfrm>
            <a:off x="859692" y="1302447"/>
            <a:ext cx="7551615" cy="5064744"/>
          </a:xfrm>
          <a:prstGeom prst="rect">
            <a:avLst/>
          </a:prstGeom>
        </p:spPr>
      </p:pic>
      <p:sp>
        <p:nvSpPr>
          <p:cNvPr id="3" name="Rectangle 18"/>
          <p:cNvSpPr>
            <a:spLocks noChangeArrowheads="1"/>
          </p:cNvSpPr>
          <p:nvPr/>
        </p:nvSpPr>
        <p:spPr bwMode="auto">
          <a:xfrm>
            <a:off x="427038" y="477711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Optima" charset="0"/>
                <a:ea typeface="Osaka" charset="-128"/>
                <a:cs typeface="Osaka" charset="-128"/>
              </a:rPr>
              <a:t>Strategy for Eh determination</a:t>
            </a:r>
            <a:endParaRPr lang="en-US" dirty="0">
              <a:latin typeface="Optima" charset="0"/>
              <a:ea typeface="Osaka" charset="-128"/>
              <a:cs typeface="Osaka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42611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5" y="850737"/>
            <a:ext cx="2428148" cy="28404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306910" y="4371562"/>
            <a:ext cx="1825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Steel cross-section (sandwich model)</a:t>
            </a:r>
            <a:endParaRPr 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380806"/>
              </p:ext>
            </p:extLst>
          </p:nvPr>
        </p:nvGraphicFramePr>
        <p:xfrm>
          <a:off x="4456914" y="1808429"/>
          <a:ext cx="3373227" cy="1815285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785244"/>
                <a:gridCol w="917960"/>
                <a:gridCol w="752063"/>
                <a:gridCol w="917960"/>
              </a:tblGrid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RNs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i="1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fr-FR" sz="1200" u="none" strike="noStrike" baseline="-25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fr-FR" sz="120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-mean</a:t>
                      </a:r>
                      <a:endParaRPr lang="fr-FR" sz="1200" u="none" strike="noStrik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kg</a:t>
                      </a:r>
                      <a:r>
                        <a:rPr lang="fr-FR" sz="1200" u="none" strike="noStrike" baseline="30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fr-FR" sz="1200" b="1" i="0" u="none" strike="noStrike" baseline="30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i="1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fr-FR" sz="1200" u="none" strike="noStrike" baseline="-25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-min</a:t>
                      </a:r>
                    </a:p>
                    <a:p>
                      <a:pPr algn="ctr" fontAlgn="b"/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kg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i="1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fr-FR" sz="1200" u="none" strike="noStrike" baseline="-25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-max </a:t>
                      </a:r>
                    </a:p>
                    <a:p>
                      <a:pPr algn="ctr" fontAlgn="b"/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kg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U(VI)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Se(IV)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0.2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Mo(VI)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3.0×10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</a:t>
                      </a:r>
                      <a:endParaRPr lang="fr-FR" sz="1200" b="1" i="0" u="none" strike="noStrike" baseline="300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3.0×10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</a:t>
                      </a:r>
                      <a:endParaRPr lang="fr-FR" sz="1200" b="0" i="0" u="none" strike="noStrike" baseline="30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3.0×10</a:t>
                      </a:r>
                      <a:r>
                        <a:rPr lang="fr-FR" sz="1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</a:t>
                      </a:r>
                      <a:endParaRPr lang="fr-FR" sz="1200" b="0" i="0" u="none" strike="noStrike" baseline="30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1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Sb(V)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fr-FR" sz="12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886200" y="4220825"/>
            <a:ext cx="43978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0" lang="en-US" altLang="fr-FR" sz="1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fr-FR" sz="14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en-US" alt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Reactions and </a:t>
            </a:r>
            <a:r>
              <a:rPr kumimoji="0" lang="en-US" alt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Eh</a:t>
            </a:r>
            <a:r>
              <a:rPr kumimoji="0" lang="en-US" altLang="fr-FR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equations between the redox sensors.</a:t>
            </a:r>
            <a:endParaRPr kumimoji="0" lang="en-US" alt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020722"/>
              </p:ext>
            </p:extLst>
          </p:nvPr>
        </p:nvGraphicFramePr>
        <p:xfrm>
          <a:off x="3352800" y="4600800"/>
          <a:ext cx="5638800" cy="1800000"/>
        </p:xfrm>
        <a:graphic>
          <a:graphicData uri="http://schemas.openxmlformats.org/drawingml/2006/table">
            <a:tbl>
              <a:tblPr firstRow="1" firstCol="1" bandRow="1"/>
              <a:tblGrid>
                <a:gridCol w="2895600"/>
                <a:gridCol w="2743200"/>
              </a:tblGrid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Redox Couple Half-Reaction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Equation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UO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2+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baseline="-250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aq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+ 2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UO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2(s)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– 0.03log(1/[UO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])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MoO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200" b="1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2-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baseline="-250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aq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+ 4H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+ 2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MoO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2(s)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+ 2H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– 0.03log(1/[MoO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]·[H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SeO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200" b="1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2-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baseline="-250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aq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+ 6H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+ 4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Se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(s)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+ 3H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– 0.015log(1/[SeO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]·[H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Sb(OH)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200" b="1" baseline="30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200" b="1" baseline="-25000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aq</a:t>
                      </a:r>
                      <a:r>
                        <a:rPr lang="en-US" sz="1200" b="1" baseline="-25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12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+ 4H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+ 2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Sb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4(s)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+ 8H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= </a:t>
                      </a:r>
                      <a:r>
                        <a:rPr lang="en-US" sz="1200" i="1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 – 0.03log(1/[Sb(OH)</a:t>
                      </a:r>
                      <a:r>
                        <a:rPr lang="en-US" sz="1200" baseline="-25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·[H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en-US" sz="1200" baseline="30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fr-FR" sz="11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933728" y="1458400"/>
            <a:ext cx="48269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0" lang="en-US" altLang="fr-FR" sz="1400" dirty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fr-FR" sz="14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en-US" alt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Distribution coefficient of hydrated cement for varying</a:t>
            </a:r>
            <a:r>
              <a:rPr kumimoji="0" lang="en-US" altLang="fr-FR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fr-FR" sz="14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RNs.</a:t>
            </a:r>
            <a:r>
              <a:rPr kumimoji="0" lang="en-US" altLang="fr-FR" sz="1400" baseline="30000" dirty="0" err="1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</a:t>
            </a:r>
            <a:endParaRPr kumimoji="0" lang="en-US" alt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53823" y="3609201"/>
            <a:ext cx="1176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0" lang="en-US" altLang="fr-FR" sz="1200" baseline="300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en-US" altLang="fr-FR" sz="1200" dirty="0" smtClean="0"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fr-F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From ANDRA</a:t>
            </a:r>
            <a:endParaRPr kumimoji="0" lang="en-US" alt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1749917" y="3126981"/>
            <a:ext cx="734602" cy="464388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493267" y="3395566"/>
            <a:ext cx="1452325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Sorption on steel (redox)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1463596" y="1990093"/>
            <a:ext cx="1039947" cy="459153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587634" y="1731827"/>
            <a:ext cx="1298565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latinLnBrk="0"/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Sorption in concrete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861643" y="5791200"/>
            <a:ext cx="1869465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861643" y="5399257"/>
            <a:ext cx="2123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core to surface</a:t>
            </a:r>
            <a:endParaRPr lang="en-US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rapezoid 54"/>
          <p:cNvSpPr/>
          <p:nvPr/>
        </p:nvSpPr>
        <p:spPr>
          <a:xfrm>
            <a:off x="539206" y="3144905"/>
            <a:ext cx="728223" cy="1217995"/>
          </a:xfrm>
          <a:prstGeom prst="trapezoid">
            <a:avLst>
              <a:gd name="adj" fmla="val 43269"/>
            </a:avLst>
          </a:prstGeom>
          <a:solidFill>
            <a:schemeClr val="accent4">
              <a:lumMod val="40000"/>
              <a:lumOff val="6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1" y="4148070"/>
            <a:ext cx="787887" cy="787576"/>
          </a:xfrm>
          <a:prstGeom prst="rect">
            <a:avLst/>
          </a:prstGeom>
        </p:spPr>
      </p:pic>
      <p:cxnSp>
        <p:nvCxnSpPr>
          <p:cNvPr id="45" name="Straight Connector 44"/>
          <p:cNvCxnSpPr/>
          <p:nvPr/>
        </p:nvCxnSpPr>
        <p:spPr>
          <a:xfrm>
            <a:off x="883224" y="4540839"/>
            <a:ext cx="0" cy="1250361"/>
          </a:xfrm>
          <a:prstGeom prst="line">
            <a:avLst/>
          </a:prstGeom>
          <a:ln w="28575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58920" y="5097758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Fe-</a:t>
            </a:r>
            <a:r>
              <a:rPr lang="en-US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FeO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/Fe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/Fe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b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32558" y="315446"/>
            <a:ext cx="3117297" cy="369332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Various redox-active couples</a:t>
            </a:r>
          </a:p>
        </p:txBody>
      </p:sp>
    </p:spTree>
    <p:extLst>
      <p:ext uri="{BB962C8B-B14F-4D97-AF65-F5344CB8AC3E}">
        <p14:creationId xmlns:p14="http://schemas.microsoft.com/office/powerpoint/2010/main" val="10729122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6"/>
          <p:cNvSpPr txBox="1">
            <a:spLocks noChangeArrowheads="1"/>
          </p:cNvSpPr>
          <p:nvPr/>
        </p:nvSpPr>
        <p:spPr bwMode="auto">
          <a:xfrm>
            <a:off x="2789825" y="478930"/>
            <a:ext cx="37427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fr-FR" dirty="0" err="1" smtClean="0">
                <a:solidFill>
                  <a:srgbClr val="000000"/>
                </a:solidFill>
                <a:latin typeface="Optima"/>
                <a:cs typeface="Optima"/>
              </a:rPr>
              <a:t>Spectroscopy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 </a:t>
            </a:r>
            <a:r>
              <a:rPr lang="fr-FR" dirty="0" err="1" smtClean="0">
                <a:solidFill>
                  <a:srgbClr val="000000"/>
                </a:solidFill>
                <a:latin typeface="Optima"/>
                <a:cs typeface="Optima"/>
              </a:rPr>
              <a:t>based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 E</a:t>
            </a:r>
            <a:r>
              <a:rPr lang="fr-FR" baseline="-25000" dirty="0" smtClean="0">
                <a:solidFill>
                  <a:srgbClr val="000000"/>
                </a:solidFill>
                <a:latin typeface="Optima"/>
                <a:cs typeface="Optima"/>
              </a:rPr>
              <a:t>H 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computation</a:t>
            </a:r>
            <a:endParaRPr lang="fr-FR" dirty="0">
              <a:solidFill>
                <a:srgbClr val="000000"/>
              </a:solidFill>
              <a:latin typeface="Optima"/>
              <a:cs typeface="Optima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181101" y="1422400"/>
            <a:ext cx="75819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E</a:t>
            </a:r>
            <a:r>
              <a:rPr lang="en-US" baseline="-25000" dirty="0" smtClean="0">
                <a:solidFill>
                  <a:srgbClr val="3366FF"/>
                </a:solidFill>
                <a:latin typeface="Georgia"/>
                <a:cs typeface="Georgia"/>
              </a:rPr>
              <a:t>H 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obtained by the </a:t>
            </a:r>
            <a:r>
              <a:rPr lang="en-US" dirty="0" err="1" smtClean="0">
                <a:solidFill>
                  <a:srgbClr val="3366FF"/>
                </a:solidFill>
                <a:latin typeface="Georgia"/>
                <a:cs typeface="Georgia"/>
              </a:rPr>
              <a:t>Nersnt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 equation for 3 RNs (Se, U, </a:t>
            </a:r>
            <a:r>
              <a:rPr lang="en-US" dirty="0" err="1" smtClean="0">
                <a:solidFill>
                  <a:srgbClr val="3366FF"/>
                </a:solidFill>
                <a:latin typeface="Georgia"/>
                <a:cs typeface="Georgia"/>
              </a:rPr>
              <a:t>Sb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) and various Fe corrosion product couples in CPW</a:t>
            </a:r>
          </a:p>
          <a:p>
            <a:endParaRPr lang="en-US" dirty="0" smtClean="0">
              <a:solidFill>
                <a:srgbClr val="3366FF"/>
              </a:solidFill>
              <a:latin typeface="Georgia"/>
              <a:cs typeface="Georgia"/>
            </a:endParaRPr>
          </a:p>
          <a:p>
            <a:endParaRPr lang="en-US" dirty="0" smtClean="0">
              <a:solidFill>
                <a:srgbClr val="3366FF"/>
              </a:solidFill>
              <a:latin typeface="Georgia"/>
              <a:cs typeface="Georgia"/>
            </a:endParaRPr>
          </a:p>
          <a:p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Assuming: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latin typeface="Georgia"/>
                <a:cs typeface="Georgia"/>
              </a:rPr>
              <a:t>The ICP measured  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total aqueous concentration in CPW </a:t>
            </a:r>
            <a:r>
              <a:rPr lang="en-US" dirty="0" smtClean="0">
                <a:solidFill>
                  <a:srgbClr val="000000"/>
                </a:solidFill>
                <a:latin typeface="Georgia"/>
                <a:cs typeface="Georgia"/>
              </a:rPr>
              <a:t>is used to compute the activity of the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 dominant oxidized species</a:t>
            </a:r>
          </a:p>
          <a:p>
            <a:pPr marL="285750" indent="-285750">
              <a:buFontTx/>
              <a:buChar char="-"/>
            </a:pPr>
            <a:r>
              <a:rPr lang="en-US" dirty="0" smtClean="0">
                <a:solidFill>
                  <a:srgbClr val="000000"/>
                </a:solidFill>
                <a:latin typeface="Georgia"/>
                <a:cs typeface="Georgia"/>
              </a:rPr>
              <a:t>The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 reduced species (and thus the half reaction equation) </a:t>
            </a:r>
            <a:r>
              <a:rPr lang="en-US" dirty="0" smtClean="0">
                <a:solidFill>
                  <a:srgbClr val="000000"/>
                </a:solidFill>
                <a:latin typeface="Georgia"/>
                <a:cs typeface="Georgia"/>
              </a:rPr>
              <a:t>given by the dominant solid species, as determined</a:t>
            </a:r>
            <a:r>
              <a:rPr lang="en-US" dirty="0" smtClean="0">
                <a:solidFill>
                  <a:srgbClr val="3366FF"/>
                </a:solidFill>
                <a:latin typeface="Georgia"/>
                <a:cs typeface="Georgia"/>
              </a:rPr>
              <a:t> by HE-XRD (with PDF analysis; left), XANES (center: Se) or XPS (left: U) spectroscopy </a:t>
            </a:r>
          </a:p>
          <a:p>
            <a:pPr marL="285750" indent="-285750">
              <a:buFontTx/>
              <a:buChar char="-"/>
            </a:pPr>
            <a:endParaRPr lang="en-US" dirty="0" smtClean="0">
              <a:solidFill>
                <a:srgbClr val="3366FF"/>
              </a:solidFill>
              <a:latin typeface="Georgia"/>
              <a:cs typeface="Georgia"/>
            </a:endParaRPr>
          </a:p>
          <a:p>
            <a:endParaRPr lang="en-US" dirty="0"/>
          </a:p>
        </p:txBody>
      </p:sp>
      <p:pic>
        <p:nvPicPr>
          <p:cNvPr id="4" name="Picture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" t="2542" b="2005"/>
          <a:stretch/>
        </p:blipFill>
        <p:spPr bwMode="auto">
          <a:xfrm>
            <a:off x="574357" y="4310380"/>
            <a:ext cx="3118485" cy="21183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" b="2922"/>
          <a:stretch/>
        </p:blipFill>
        <p:spPr bwMode="auto">
          <a:xfrm>
            <a:off x="3948153" y="4406900"/>
            <a:ext cx="1944647" cy="20561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1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" b="2865"/>
          <a:stretch/>
        </p:blipFill>
        <p:spPr bwMode="auto">
          <a:xfrm>
            <a:off x="6150611" y="4406900"/>
            <a:ext cx="2421890" cy="20561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7" name="Obje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8591753"/>
              </p:ext>
            </p:extLst>
          </p:nvPr>
        </p:nvGraphicFramePr>
        <p:xfrm>
          <a:off x="6051550" y="2082800"/>
          <a:ext cx="17653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…quation" r:id="rId6" imgW="1765300" imgH="482600" progId="Equation.3">
                  <p:embed/>
                </p:oleObj>
              </mc:Choice>
              <mc:Fallback>
                <p:oleObj name="…quation" r:id="rId6" imgW="1765300" imgH="482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51550" y="2082800"/>
                        <a:ext cx="1765300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ZoneTexte 7"/>
          <p:cNvSpPr txBox="1"/>
          <p:nvPr/>
        </p:nvSpPr>
        <p:spPr>
          <a:xfrm>
            <a:off x="2084751" y="2133600"/>
            <a:ext cx="3280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m </a:t>
            </a:r>
            <a:r>
              <a:rPr lang="es-ES" dirty="0" err="1"/>
              <a:t>A</a:t>
            </a:r>
            <a:r>
              <a:rPr lang="es-ES" baseline="-25000" dirty="0" err="1"/>
              <a:t>ox</a:t>
            </a:r>
            <a:r>
              <a:rPr lang="es-ES" dirty="0"/>
              <a:t> + n H</a:t>
            </a:r>
            <a:r>
              <a:rPr lang="es-ES" baseline="30000" dirty="0"/>
              <a:t>+</a:t>
            </a:r>
            <a:r>
              <a:rPr lang="es-ES" dirty="0"/>
              <a:t> + e </a:t>
            </a:r>
            <a:r>
              <a:rPr lang="fr-FR" dirty="0">
                <a:sym typeface="Symbol"/>
              </a:rPr>
              <a:t></a:t>
            </a:r>
            <a:r>
              <a:rPr lang="es-ES" dirty="0"/>
              <a:t> p </a:t>
            </a:r>
            <a:r>
              <a:rPr lang="es-ES" dirty="0" err="1"/>
              <a:t>A</a:t>
            </a:r>
            <a:r>
              <a:rPr lang="es-ES" baseline="-25000" dirty="0" err="1"/>
              <a:t>red</a:t>
            </a:r>
            <a:r>
              <a:rPr lang="es-ES" dirty="0"/>
              <a:t> + q H</a:t>
            </a:r>
            <a:r>
              <a:rPr lang="es-ES" baseline="-25000" dirty="0"/>
              <a:t>2</a:t>
            </a:r>
            <a:r>
              <a:rPr lang="es-ES" dirty="0"/>
              <a:t>O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67045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769" y="951260"/>
            <a:ext cx="7500450" cy="5652740"/>
          </a:xfrm>
          <a:prstGeom prst="rect">
            <a:avLst/>
          </a:prstGeom>
        </p:spPr>
      </p:pic>
      <p:sp>
        <p:nvSpPr>
          <p:cNvPr id="3" name="TextBox 22"/>
          <p:cNvSpPr txBox="1"/>
          <p:nvPr/>
        </p:nvSpPr>
        <p:spPr>
          <a:xfrm>
            <a:off x="1882094" y="298738"/>
            <a:ext cx="5480988" cy="369332"/>
          </a:xfrm>
          <a:prstGeom prst="rect">
            <a:avLst/>
          </a:prstGeom>
          <a:ln>
            <a:solidFill>
              <a:srgbClr val="FFFF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Half redox reactions </a:t>
            </a:r>
            <a:r>
              <a:rPr lang="en-US" dirty="0">
                <a:solidFill>
                  <a:srgbClr val="000000"/>
                </a:solidFill>
                <a:latin typeface="Optima"/>
                <a:cs typeface="Optima"/>
              </a:rPr>
              <a:t>f</a:t>
            </a:r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or various redox-active couples</a:t>
            </a:r>
          </a:p>
        </p:txBody>
      </p:sp>
    </p:spTree>
    <p:extLst>
      <p:ext uri="{BB962C8B-B14F-4D97-AF65-F5344CB8AC3E}">
        <p14:creationId xmlns:p14="http://schemas.microsoft.com/office/powerpoint/2010/main" val="20888471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6"/>
          <p:cNvSpPr txBox="1">
            <a:spLocks noChangeArrowheads="1"/>
          </p:cNvSpPr>
          <p:nvPr/>
        </p:nvSpPr>
        <p:spPr bwMode="auto">
          <a:xfrm>
            <a:off x="1841176" y="499494"/>
            <a:ext cx="59426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fr-FR" dirty="0" err="1" smtClean="0">
                <a:solidFill>
                  <a:srgbClr val="000000"/>
                </a:solidFill>
                <a:latin typeface="Optima"/>
                <a:cs typeface="Optima"/>
              </a:rPr>
              <a:t>Result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: E</a:t>
            </a:r>
            <a:r>
              <a:rPr lang="fr-FR" baseline="-25000" dirty="0" smtClean="0">
                <a:solidFill>
                  <a:srgbClr val="000000"/>
                </a:solidFill>
                <a:latin typeface="Optima"/>
                <a:cs typeface="Optima"/>
              </a:rPr>
              <a:t>H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 </a:t>
            </a:r>
            <a:r>
              <a:rPr lang="fr-FR" dirty="0" err="1" smtClean="0">
                <a:solidFill>
                  <a:srgbClr val="000000"/>
                </a:solidFill>
                <a:latin typeface="Optima"/>
                <a:cs typeface="Optima"/>
              </a:rPr>
              <a:t>imposed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 by </a:t>
            </a:r>
            <a:r>
              <a:rPr lang="fr-FR" dirty="0" err="1" smtClean="0">
                <a:solidFill>
                  <a:srgbClr val="000000"/>
                </a:solidFill>
                <a:latin typeface="Optima"/>
                <a:cs typeface="Optima"/>
              </a:rPr>
              <a:t>steel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 (</a:t>
            </a:r>
            <a:r>
              <a:rPr lang="fr-FR" dirty="0" err="1" smtClean="0">
                <a:solidFill>
                  <a:srgbClr val="000000"/>
                </a:solidFill>
                <a:latin typeface="Optima"/>
                <a:cs typeface="Optima"/>
              </a:rPr>
              <a:t>various</a:t>
            </a:r>
            <a:r>
              <a:rPr lang="fr-FR" dirty="0" smtClean="0">
                <a:solidFill>
                  <a:srgbClr val="000000"/>
                </a:solidFill>
                <a:latin typeface="Optima"/>
                <a:cs typeface="Optima"/>
              </a:rPr>
              <a:t> Fe couples) in CPW</a:t>
            </a:r>
            <a:endParaRPr lang="fr-FR" dirty="0">
              <a:solidFill>
                <a:srgbClr val="000000"/>
              </a:solidFill>
              <a:latin typeface="Optima"/>
              <a:cs typeface="Optima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200" y="1516279"/>
            <a:ext cx="6959599" cy="501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89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611077" y="5226538"/>
            <a:ext cx="3956538" cy="78153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65" y="3022600"/>
            <a:ext cx="3865033" cy="3775149"/>
          </a:xfrm>
          <a:prstGeom prst="rect">
            <a:avLst/>
          </a:prstGeom>
        </p:spPr>
      </p:pic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427038" y="292100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eaLnBrk="1" hangingPunct="1"/>
            <a:r>
              <a:rPr lang="en-US" dirty="0" smtClean="0">
                <a:latin typeface="Optima" charset="0"/>
                <a:ea typeface="Osaka" charset="-128"/>
                <a:cs typeface="Osaka" charset="-128"/>
              </a:rPr>
              <a:t>Implications for CAST</a:t>
            </a:r>
            <a:endParaRPr lang="en-US" dirty="0">
              <a:latin typeface="Optima" charset="0"/>
              <a:ea typeface="Osaka" charset="-128"/>
              <a:cs typeface="Osaka" charset="-128"/>
            </a:endParaRPr>
          </a:p>
        </p:txBody>
      </p:sp>
      <p:sp>
        <p:nvSpPr>
          <p:cNvPr id="8" name="Rectangle 41"/>
          <p:cNvSpPr>
            <a:spLocks noChangeArrowheads="1"/>
          </p:cNvSpPr>
          <p:nvPr/>
        </p:nvSpPr>
        <p:spPr bwMode="auto">
          <a:xfrm>
            <a:off x="516467" y="1077469"/>
            <a:ext cx="8146239" cy="5016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Disproportionation r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edox reaction</a:t>
            </a: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C(O) = HCO</a:t>
            </a:r>
            <a:r>
              <a:rPr lang="en-US" sz="1600" b="0" baseline="-25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3</a:t>
            </a:r>
            <a:r>
              <a:rPr lang="en-US" sz="1600" b="0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-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+ CH</a:t>
            </a:r>
            <a:r>
              <a:rPr lang="en-US" sz="1600" b="0" baseline="-25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4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(g) + H</a:t>
            </a:r>
            <a:r>
              <a:rPr lang="en-US" sz="1600" b="0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+ 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(or organic C ? )</a:t>
            </a:r>
            <a:endParaRPr lang="en-US" sz="1600" b="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b="0" dirty="0">
                <a:solidFill>
                  <a:srgbClr val="1318FF"/>
                </a:solidFill>
                <a:latin typeface="Helvetica Light"/>
                <a:cs typeface="Helvetica Light"/>
              </a:rPr>
              <a:t>How 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these Eh </a:t>
            </a:r>
            <a:r>
              <a:rPr lang="en-US" sz="1600" b="0" i="1" dirty="0" smtClean="0">
                <a:solidFill>
                  <a:srgbClr val="1318FF"/>
                </a:solidFill>
                <a:latin typeface="Helvetica Light"/>
                <a:cs typeface="Helvetica Light"/>
              </a:rPr>
              <a:t>in-situ 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estimate could be used to understand </a:t>
            </a:r>
            <a:r>
              <a:rPr lang="en-US" sz="1600" b="0" baseline="300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14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C fate?</a:t>
            </a: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								</a:t>
            </a:r>
            <a:r>
              <a:rPr lang="en-US" sz="1600" dirty="0" err="1" smtClean="0">
                <a:solidFill>
                  <a:srgbClr val="1318FF"/>
                </a:solidFill>
                <a:latin typeface="Helvetica Light"/>
                <a:cs typeface="Helvetica Light"/>
              </a:rPr>
              <a:t>pe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= -7.5 ± 1.1 (</a:t>
            </a:r>
            <a:r>
              <a:rPr lang="en-US" sz="1600" dirty="0">
                <a:solidFill>
                  <a:srgbClr val="1318FF"/>
                </a:solidFill>
                <a:latin typeface="Helvetica Light"/>
                <a:cs typeface="Helvetica Light"/>
              </a:rPr>
              <a:t>Eh= -450 ± 70 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mV and</a:t>
            </a:r>
          </a:p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							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	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pH =13.5 				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Eh(in Volts) </a:t>
            </a:r>
            <a:r>
              <a:rPr lang="en-US" sz="1600" dirty="0">
                <a:solidFill>
                  <a:srgbClr val="1318FF"/>
                </a:solidFill>
                <a:latin typeface="Helvetica Light"/>
                <a:cs typeface="Helvetica Light"/>
              </a:rPr>
              <a:t>= </a:t>
            </a:r>
            <a:r>
              <a:rPr lang="en-US" sz="1600" dirty="0" err="1">
                <a:solidFill>
                  <a:srgbClr val="1318FF"/>
                </a:solidFill>
                <a:latin typeface="Helvetica Light"/>
                <a:cs typeface="Helvetica Light"/>
              </a:rPr>
              <a:t>pe</a:t>
            </a:r>
            <a:r>
              <a:rPr lang="en-US" sz="1600" dirty="0">
                <a:solidFill>
                  <a:srgbClr val="1318FF"/>
                </a:solidFill>
                <a:latin typeface="Helvetica Light"/>
                <a:cs typeface="Helvetica Light"/>
              </a:rPr>
              <a:t>  0.059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)</a:t>
            </a:r>
          </a:p>
          <a:p>
            <a:endParaRPr lang="en-US" sz="1600" b="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b="0" dirty="0" smtClean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endParaRPr lang="en-US" sz="1600" dirty="0">
              <a:solidFill>
                <a:srgbClr val="1318FF"/>
              </a:solidFill>
              <a:latin typeface="Helvetica Light"/>
              <a:cs typeface="Helvetica Light"/>
            </a:endParaRPr>
          </a:p>
          <a:p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									</a:t>
            </a:r>
          </a:p>
          <a:p>
            <a:r>
              <a:rPr lang="en-US" sz="1600" dirty="0">
                <a:solidFill>
                  <a:srgbClr val="1318FF"/>
                </a:solidFill>
                <a:latin typeface="Helvetica Light"/>
                <a:cs typeface="Helvetica Light"/>
              </a:rPr>
              <a:t>	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								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The Eh of steel (iron) in contact with CPW</a:t>
            </a:r>
          </a:p>
          <a:p>
            <a:r>
              <a:rPr lang="en-US" sz="1600" dirty="0">
                <a:solidFill>
                  <a:srgbClr val="1318FF"/>
                </a:solidFill>
                <a:latin typeface="Helvetica Light"/>
                <a:cs typeface="Helvetica Light"/>
              </a:rPr>
              <a:t>	</a:t>
            </a:r>
            <a:r>
              <a:rPr lang="en-US" sz="1600" dirty="0" smtClean="0">
                <a:solidFill>
                  <a:srgbClr val="1318FF"/>
                </a:solidFill>
                <a:latin typeface="Helvetica Light"/>
                <a:cs typeface="Helvetica Light"/>
              </a:rPr>
              <a:t>								is far above stability domains of organic C 									compounds</a:t>
            </a:r>
            <a:r>
              <a:rPr lang="en-US" sz="1600" b="0" dirty="0" smtClean="0">
                <a:solidFill>
                  <a:srgbClr val="1318FF"/>
                </a:solidFill>
                <a:latin typeface="Helvetica Light"/>
                <a:cs typeface="Helvetica Light"/>
              </a:rPr>
              <a:t>   </a:t>
            </a:r>
            <a:endParaRPr lang="en-US" sz="1600" dirty="0">
              <a:solidFill>
                <a:srgbClr val="1318FF"/>
              </a:solidFill>
              <a:latin typeface="Helvetica"/>
              <a:cs typeface="Helvetica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4397" y="3072753"/>
            <a:ext cx="4877791" cy="137172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2539" y="2819400"/>
            <a:ext cx="4136103" cy="203200"/>
          </a:xfrm>
          <a:prstGeom prst="rect">
            <a:avLst/>
          </a:prstGeom>
        </p:spPr>
      </p:pic>
      <p:sp>
        <p:nvSpPr>
          <p:cNvPr id="6" name="Étoile à 4 branches 5"/>
          <p:cNvSpPr/>
          <p:nvPr/>
        </p:nvSpPr>
        <p:spPr>
          <a:xfrm>
            <a:off x="3836707" y="4561706"/>
            <a:ext cx="256603" cy="528062"/>
          </a:xfrm>
          <a:prstGeom prst="star4">
            <a:avLst/>
          </a:prstGeom>
          <a:solidFill>
            <a:srgbClr val="ED7D3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ZoneTexte 8"/>
          <p:cNvSpPr txBox="1"/>
          <p:nvPr/>
        </p:nvSpPr>
        <p:spPr>
          <a:xfrm>
            <a:off x="6528676" y="4093308"/>
            <a:ext cx="21188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smtClean="0">
                <a:solidFill>
                  <a:srgbClr val="0000FF"/>
                </a:solidFill>
                <a:latin typeface="Optima"/>
                <a:cs typeface="Optima"/>
              </a:rPr>
              <a:t>Wieland and Hummel, 2015</a:t>
            </a:r>
            <a:endParaRPr lang="en-US" sz="1200" b="1" i="1" dirty="0">
              <a:solidFill>
                <a:srgbClr val="0000FF"/>
              </a:solidFill>
              <a:latin typeface="Optima"/>
              <a:cs typeface="Optima"/>
            </a:endParaRPr>
          </a:p>
        </p:txBody>
      </p:sp>
    </p:spTree>
    <p:extLst>
      <p:ext uri="{BB962C8B-B14F-4D97-AF65-F5344CB8AC3E}">
        <p14:creationId xmlns:p14="http://schemas.microsoft.com/office/powerpoint/2010/main" val="3799335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0" r="17858" b="21260"/>
          <a:stretch/>
        </p:blipFill>
        <p:spPr>
          <a:xfrm>
            <a:off x="3033614" y="4515338"/>
            <a:ext cx="3189650" cy="246460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6324600" y="5213786"/>
            <a:ext cx="3124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AFm-Cl</a:t>
            </a:r>
            <a:r>
              <a:rPr lang="en-US" sz="1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>
                <a:latin typeface="Times New Roman" panose="02020603050405020304" pitchFamily="18" charset="0"/>
                <a:ea typeface="SimSun" panose="02010600030101010101" pitchFamily="2" charset="-122"/>
              </a:rPr>
              <a:t>Ca</a:t>
            </a:r>
            <a:r>
              <a:rPr lang="en-US" sz="1400" baseline="-25000" dirty="0"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en-US" sz="1400" dirty="0">
                <a:latin typeface="Times New Roman" panose="02020603050405020304" pitchFamily="18" charset="0"/>
                <a:ea typeface="SimSun" panose="02010600030101010101" pitchFamily="2" charset="-122"/>
              </a:rPr>
              <a:t>Al</a:t>
            </a:r>
            <a:r>
              <a:rPr lang="en-US" sz="1400" baseline="-25000" dirty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en-US" sz="1400" dirty="0">
                <a:latin typeface="Times New Roman" panose="02020603050405020304" pitchFamily="18" charset="0"/>
                <a:ea typeface="SimSun" panose="02010600030101010101" pitchFamily="2" charset="-122"/>
              </a:rPr>
              <a:t>(OH)</a:t>
            </a:r>
            <a:r>
              <a:rPr lang="en-US" sz="1400" baseline="-25000" dirty="0">
                <a:latin typeface="Times New Roman" panose="02020603050405020304" pitchFamily="18" charset="0"/>
                <a:ea typeface="SimSun" panose="02010600030101010101" pitchFamily="2" charset="-122"/>
              </a:rPr>
              <a:t>12</a:t>
            </a:r>
            <a:r>
              <a:rPr lang="en-US" sz="1400" dirty="0">
                <a:latin typeface="Times New Roman" panose="02020603050405020304" pitchFamily="18" charset="0"/>
                <a:ea typeface="SimSun" panose="02010600030101010101" pitchFamily="2" charset="-122"/>
              </a:rPr>
              <a:t>·Cl</a:t>
            </a:r>
            <a:r>
              <a:rPr lang="en-US" sz="1400" baseline="-25000" dirty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en-US" sz="1400" dirty="0">
                <a:latin typeface="Times New Roman" panose="02020603050405020304" pitchFamily="18" charset="0"/>
                <a:ea typeface="SimSun" panose="02010600030101010101" pitchFamily="2" charset="-122"/>
              </a:rPr>
              <a:t>·nH</a:t>
            </a:r>
            <a:r>
              <a:rPr lang="en-US" sz="1400" baseline="-25000" dirty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en-US" sz="1400" dirty="0">
                <a:latin typeface="Times New Roman" panose="02020603050405020304" pitchFamily="18" charset="0"/>
                <a:ea typeface="SimSun" panose="02010600030101010101" pitchFamily="2" charset="-122"/>
              </a:rPr>
              <a:t>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grpSp>
        <p:nvGrpSpPr>
          <p:cNvPr id="3" name="Grouper 2"/>
          <p:cNvGrpSpPr/>
          <p:nvPr/>
        </p:nvGrpSpPr>
        <p:grpSpPr>
          <a:xfrm>
            <a:off x="318112" y="1940657"/>
            <a:ext cx="8425344" cy="3248311"/>
            <a:chOff x="34810" y="1040717"/>
            <a:chExt cx="9146817" cy="4148251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44570" y="1040717"/>
              <a:ext cx="3070427" cy="1912816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6974165" y="1040717"/>
              <a:ext cx="22074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fr-FR" sz="1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Portland </a:t>
              </a:r>
              <a:r>
                <a:rPr lang="fr-FR" sz="18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cement</a:t>
              </a:r>
              <a:r>
                <a:rPr lang="fr-FR" sz="1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composition</a:t>
              </a:r>
              <a:endPara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flipH="1">
              <a:off x="4495800" y="1940657"/>
              <a:ext cx="748771" cy="2052095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495800" y="2321163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640639" y="2782828"/>
              <a:ext cx="103989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fr-FR" sz="2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r>
                <a:rPr lang="fr-FR" sz="2000" b="1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fr-FR" sz="20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+ </a:t>
              </a:r>
            </a:p>
            <a:p>
              <a:pPr algn="r"/>
              <a:r>
                <a:rPr lang="fr-FR" sz="2000" b="1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gypsum</a:t>
              </a:r>
              <a:endPara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85" y="2743200"/>
              <a:ext cx="2736000" cy="2052000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4600" y="3001662"/>
              <a:ext cx="2735999" cy="2052000"/>
            </a:xfrm>
            <a:prstGeom prst="rect">
              <a:avLst/>
            </a:prstGeom>
          </p:spPr>
        </p:pic>
        <p:sp>
          <p:nvSpPr>
            <p:cNvPr id="48" name="Rectangle 47"/>
            <p:cNvSpPr/>
            <p:nvPr/>
          </p:nvSpPr>
          <p:spPr>
            <a:xfrm>
              <a:off x="34810" y="4881191"/>
              <a:ext cx="2860790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AFm-SO</a:t>
              </a:r>
              <a:r>
                <a:rPr lang="en-US" sz="1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(</a:t>
              </a:r>
              <a:r>
                <a:rPr lang="en-US" sz="14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Ca</a:t>
              </a:r>
              <a:r>
                <a:rPr lang="en-US" sz="1400" baseline="-25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4</a:t>
              </a:r>
              <a:r>
                <a:rPr lang="en-US" sz="14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Al</a:t>
              </a:r>
              <a:r>
                <a:rPr lang="en-US" sz="1400" baseline="-25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2</a:t>
              </a:r>
              <a:r>
                <a:rPr lang="en-US" sz="14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(OH)</a:t>
              </a:r>
              <a:r>
                <a:rPr lang="en-US" sz="1400" baseline="-25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12</a:t>
              </a:r>
              <a:r>
                <a:rPr lang="en-US" sz="14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·SO</a:t>
              </a:r>
              <a:r>
                <a:rPr lang="en-US" sz="1400" baseline="-25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4</a:t>
              </a:r>
              <a:r>
                <a:rPr lang="en-US" sz="14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·nH</a:t>
              </a:r>
              <a:r>
                <a:rPr lang="en-US" sz="1400" baseline="-25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2</a:t>
              </a:r>
              <a:r>
                <a:rPr lang="en-US" sz="14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O</a:t>
              </a:r>
              <a:r>
                <a:rPr lang="en-US" sz="1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033614" y="3992752"/>
              <a:ext cx="3005951" cy="584776"/>
            </a:xfrm>
            <a:prstGeom prst="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Aluminum calcium </a:t>
              </a:r>
              <a:r>
                <a:rPr lang="en-US" sz="1600" b="1" dirty="0" err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monosulfate</a:t>
              </a:r>
              <a:endPara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sz="1600" b="1" dirty="0" err="1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AFm</a:t>
              </a:r>
              <a:endParaRPr lang="en-US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Rectangle 18"/>
          <p:cNvSpPr>
            <a:spLocks noChangeArrowheads="1"/>
          </p:cNvSpPr>
          <p:nvPr/>
        </p:nvSpPr>
        <p:spPr bwMode="auto">
          <a:xfrm>
            <a:off x="427038" y="292100"/>
            <a:ext cx="8269287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/>
            <a:r>
              <a:rPr lang="en-GB" sz="2800" dirty="0">
                <a:solidFill>
                  <a:srgbClr val="0000FF"/>
                </a:solidFill>
                <a:latin typeface="Georgia"/>
                <a:cs typeface="Georgia"/>
              </a:rPr>
              <a:t>Immobilization of the redox-sensitive RNs </a:t>
            </a:r>
            <a:endParaRPr lang="en-GB" sz="2800" dirty="0" smtClean="0">
              <a:solidFill>
                <a:srgbClr val="0000FF"/>
              </a:solidFill>
              <a:latin typeface="Georgia"/>
              <a:cs typeface="Georgia"/>
            </a:endParaRPr>
          </a:p>
          <a:p>
            <a:pPr algn="ctr"/>
            <a:r>
              <a:rPr lang="en-GB" sz="2800" dirty="0" smtClean="0">
                <a:solidFill>
                  <a:srgbClr val="0000FF"/>
                </a:solidFill>
                <a:latin typeface="Georgia"/>
                <a:cs typeface="Georgia"/>
              </a:rPr>
              <a:t>in </a:t>
            </a:r>
            <a:r>
              <a:rPr lang="en-GB" sz="2800" dirty="0">
                <a:solidFill>
                  <a:srgbClr val="0000FF"/>
                </a:solidFill>
                <a:latin typeface="Georgia"/>
                <a:cs typeface="Georgia"/>
              </a:rPr>
              <a:t>cement layered double hydroxides (LDHs)</a:t>
            </a:r>
            <a:r>
              <a:rPr lang="en-US" sz="2800" dirty="0">
                <a:solidFill>
                  <a:srgbClr val="0000FF"/>
                </a:solidFill>
                <a:latin typeface="Georgia"/>
                <a:cs typeface="Georgia"/>
              </a:rPr>
              <a:t> </a:t>
            </a:r>
          </a:p>
          <a:p>
            <a:pPr algn="ctr" eaLnBrk="1" hangingPunct="1"/>
            <a:endParaRPr lang="en-US" sz="2800" b="0" dirty="0">
              <a:solidFill>
                <a:srgbClr val="0000FF"/>
              </a:solidFill>
              <a:latin typeface="Georgia"/>
              <a:ea typeface="Osaka" charset="-128"/>
              <a:cs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4001179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358" y="2210973"/>
            <a:ext cx="2434348" cy="3237367"/>
          </a:xfrm>
          <a:prstGeom prst="rect">
            <a:avLst/>
          </a:prstGeom>
        </p:spPr>
      </p:pic>
      <p:sp>
        <p:nvSpPr>
          <p:cNvPr id="3" name="TextBox 42"/>
          <p:cNvSpPr txBox="1"/>
          <p:nvPr/>
        </p:nvSpPr>
        <p:spPr>
          <a:xfrm>
            <a:off x="2530447" y="510311"/>
            <a:ext cx="3626902" cy="64633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latin typeface="Optima"/>
                <a:cs typeface="Optima"/>
              </a:rPr>
              <a:t>Do MoO</a:t>
            </a:r>
            <a:r>
              <a:rPr lang="en-US" baseline="-25000" dirty="0" smtClean="0">
                <a:latin typeface="Optima"/>
                <a:cs typeface="Optima"/>
              </a:rPr>
              <a:t>4</a:t>
            </a:r>
            <a:r>
              <a:rPr lang="en-US" baseline="30000" dirty="0" smtClean="0">
                <a:latin typeface="Optima"/>
                <a:cs typeface="Optima"/>
              </a:rPr>
              <a:t>2- </a:t>
            </a:r>
            <a:r>
              <a:rPr lang="en-US" dirty="0" smtClean="0">
                <a:latin typeface="Optima"/>
                <a:cs typeface="Optima"/>
              </a:rPr>
              <a:t>and SeO</a:t>
            </a:r>
            <a:r>
              <a:rPr lang="en-US" baseline="-25000" dirty="0" smtClean="0">
                <a:latin typeface="Optima"/>
                <a:cs typeface="Optima"/>
              </a:rPr>
              <a:t>4</a:t>
            </a:r>
            <a:r>
              <a:rPr lang="en-US" baseline="30000" dirty="0" smtClean="0">
                <a:latin typeface="Optima"/>
                <a:cs typeface="Optima"/>
              </a:rPr>
              <a:t>2- </a:t>
            </a:r>
            <a:r>
              <a:rPr lang="en-US" dirty="0" smtClean="0">
                <a:latin typeface="Optima"/>
                <a:cs typeface="Optima"/>
              </a:rPr>
              <a:t>sorb, like I</a:t>
            </a:r>
            <a:r>
              <a:rPr lang="en-US" baseline="30000" dirty="0" smtClean="0">
                <a:latin typeface="Optima"/>
                <a:cs typeface="Optima"/>
              </a:rPr>
              <a:t>-</a:t>
            </a:r>
            <a:r>
              <a:rPr lang="en-US" dirty="0">
                <a:latin typeface="Optima"/>
                <a:cs typeface="Optima"/>
              </a:rPr>
              <a:t>,</a:t>
            </a:r>
            <a:endParaRPr lang="en-US" baseline="30000" dirty="0" smtClean="0">
              <a:latin typeface="Optima"/>
              <a:cs typeface="Optima"/>
            </a:endParaRPr>
          </a:p>
          <a:p>
            <a:r>
              <a:rPr lang="en-US" dirty="0">
                <a:latin typeface="Optima"/>
                <a:cs typeface="Optima"/>
              </a:rPr>
              <a:t>a</a:t>
            </a:r>
            <a:r>
              <a:rPr lang="en-US" dirty="0" smtClean="0">
                <a:latin typeface="Optima"/>
                <a:cs typeface="Optima"/>
              </a:rPr>
              <a:t>nd thus have retardation impact?</a:t>
            </a:r>
            <a:endParaRPr lang="en-US" dirty="0">
              <a:latin typeface="Optima"/>
              <a:cs typeface="Optima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431975" y="5483505"/>
            <a:ext cx="16241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err="1" smtClean="0">
                <a:solidFill>
                  <a:srgbClr val="0000FF"/>
                </a:solidFill>
              </a:rPr>
              <a:t>Aimoz</a:t>
            </a:r>
            <a:r>
              <a:rPr lang="en-US" sz="1200" b="1" i="1" dirty="0" smtClean="0">
                <a:solidFill>
                  <a:srgbClr val="0000FF"/>
                </a:solidFill>
              </a:rPr>
              <a:t> et al, EST, 2012</a:t>
            </a:r>
            <a:endParaRPr lang="en-US" sz="1200" b="1" i="1" dirty="0">
              <a:solidFill>
                <a:srgbClr val="0000FF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886" y="1974926"/>
            <a:ext cx="3276915" cy="208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890951" y="4058535"/>
            <a:ext cx="30861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X ·(2−6)H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algn="ctr"/>
            <a:endParaRPr lang="pt-BR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X: SO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15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2Cl</a:t>
            </a:r>
            <a:r>
              <a:rPr lang="pt-BR" sz="1500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algn="ctr"/>
            <a:endParaRPr lang="pt-BR" sz="1500" b="1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Anions: MoO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15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pt-BR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SeO</a:t>
            </a:r>
            <a:r>
              <a:rPr lang="pt-BR" sz="1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1500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endParaRPr lang="pt-BR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rved Left Arrow 2"/>
          <p:cNvSpPr/>
          <p:nvPr/>
        </p:nvSpPr>
        <p:spPr>
          <a:xfrm>
            <a:off x="7469993" y="4587290"/>
            <a:ext cx="379914" cy="62625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Left Arrow 18"/>
          <p:cNvSpPr/>
          <p:nvPr/>
        </p:nvSpPr>
        <p:spPr>
          <a:xfrm rot="10800000">
            <a:off x="5006337" y="4546561"/>
            <a:ext cx="379914" cy="62625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60501" y="5298839"/>
            <a:ext cx="4742821" cy="646331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atinLnBrk="0"/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To evaluate 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the capacity of AFm-SO</a:t>
            </a:r>
            <a:r>
              <a:rPr lang="en-US" sz="1800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 and AFm-Cl</a:t>
            </a:r>
            <a:r>
              <a:rPr lang="en-US" sz="1800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 to retard the mobility of SeO</a:t>
            </a:r>
            <a:r>
              <a:rPr lang="en-US" sz="1800" baseline="-250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3</a:t>
            </a:r>
            <a:r>
              <a:rPr lang="en-US" sz="180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2-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 and </a:t>
            </a:r>
            <a:r>
              <a:rPr lang="en-US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MoO</a:t>
            </a:r>
            <a:r>
              <a:rPr lang="en-US" sz="1800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en-US" sz="1800" baseline="30000" dirty="0" smtClean="0">
                <a:solidFill>
                  <a:schemeClr val="tx1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2-</a:t>
            </a:r>
            <a:endParaRPr 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9340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3294" y="6010055"/>
            <a:ext cx="5537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spcBef>
                <a:spcPts val="600"/>
              </a:spcBef>
              <a:spcAft>
                <a:spcPts val="600"/>
              </a:spcAft>
            </a:pPr>
            <a:r>
              <a:rPr lang="fr-FR" altLang="zh-CN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fr-FR" altLang="zh-CN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ith</a:t>
            </a:r>
            <a:r>
              <a:rPr lang="fr-FR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</a:t>
            </a:r>
            <a:r>
              <a:rPr lang="fr-FR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[MoO</a:t>
            </a:r>
            <a:r>
              <a:rPr lang="en-US" altLang="zh-CN" sz="1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16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</a:t>
            </a: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en-US" altLang="zh-CN" sz="1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</a:t>
            </a: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~</a:t>
            </a: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µM to </a:t>
            </a:r>
            <a:r>
              <a:rPr lang="en-US" altLang="zh-CN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~5 </a:t>
            </a:r>
            <a:r>
              <a:rPr lang="en-US" altLang="zh-CN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endParaRPr lang="en-US" altLang="zh-CN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84132" y="322986"/>
            <a:ext cx="3634328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Modeling batch sorption isotherms</a:t>
            </a:r>
          </a:p>
        </p:txBody>
      </p:sp>
      <p:sp>
        <p:nvSpPr>
          <p:cNvPr id="2" name="Rectangle 1"/>
          <p:cNvSpPr/>
          <p:nvPr/>
        </p:nvSpPr>
        <p:spPr>
          <a:xfrm>
            <a:off x="574120" y="5981489"/>
            <a:ext cx="32194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Sorbed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vs.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Aqueous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amount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838835" y="4808228"/>
            <a:ext cx="14716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i="1" dirty="0">
                <a:solidFill>
                  <a:srgbClr val="0000FF"/>
                </a:solidFill>
              </a:rPr>
              <a:t>M</a:t>
            </a:r>
            <a:r>
              <a:rPr lang="en-GB" sz="1200" b="1" i="1" dirty="0" smtClean="0">
                <a:solidFill>
                  <a:srgbClr val="0000FF"/>
                </a:solidFill>
              </a:rPr>
              <a:t>a </a:t>
            </a:r>
            <a:r>
              <a:rPr lang="en-GB" sz="1200" b="1" i="1" dirty="0">
                <a:solidFill>
                  <a:srgbClr val="0000FF"/>
                </a:solidFill>
              </a:rPr>
              <a:t>et al, </a:t>
            </a:r>
            <a:r>
              <a:rPr lang="en-GB" sz="1200" b="1" i="1" dirty="0" smtClean="0">
                <a:solidFill>
                  <a:srgbClr val="0000FF"/>
                </a:solidFill>
              </a:rPr>
              <a:t>ES&amp;T</a:t>
            </a:r>
            <a:r>
              <a:rPr lang="fr-FR" sz="1200" b="1" i="1" dirty="0" smtClean="0">
                <a:solidFill>
                  <a:srgbClr val="0000FF"/>
                </a:solidFill>
              </a:rPr>
              <a:t>2017</a:t>
            </a:r>
            <a:endParaRPr lang="en-US" sz="1200" b="1" i="1" dirty="0">
              <a:solidFill>
                <a:srgbClr val="0000FF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188"/>
          <a:stretch/>
        </p:blipFill>
        <p:spPr>
          <a:xfrm>
            <a:off x="0" y="986699"/>
            <a:ext cx="9144000" cy="4765402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7297204" y="5341505"/>
            <a:ext cx="15871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smtClean="0">
                <a:solidFill>
                  <a:srgbClr val="0000FF"/>
                </a:solidFill>
              </a:rPr>
              <a:t>Ma et al., ES&amp;T, 2017</a:t>
            </a:r>
            <a:endParaRPr lang="en-US" sz="12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0422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2742"/>
            <a:ext cx="9144000" cy="56591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4132" y="322986"/>
            <a:ext cx="4148737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Edge sorption: Mo as a molecular probe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297204" y="6269574"/>
            <a:ext cx="15871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smtClean="0">
                <a:solidFill>
                  <a:srgbClr val="0000FF"/>
                </a:solidFill>
              </a:rPr>
              <a:t>Ma et al., ES&amp;T, 2017</a:t>
            </a:r>
            <a:endParaRPr lang="en-US" sz="12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221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22132" y="410909"/>
            <a:ext cx="3735314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XAFS and in-situ time resolved XRD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91" y="1073638"/>
            <a:ext cx="7815385" cy="556977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7140896" y="6408073"/>
            <a:ext cx="15871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smtClean="0">
                <a:solidFill>
                  <a:srgbClr val="0000FF"/>
                </a:solidFill>
              </a:rPr>
              <a:t>Ma et al., ES&amp;T, 2017</a:t>
            </a:r>
            <a:endParaRPr lang="en-US" sz="12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579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5918737" y="5939534"/>
            <a:ext cx="28235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kumimoji="0" lang="en-US" sz="1600" b="1" dirty="0" smtClean="0">
                <a:solidFill>
                  <a:srgbClr val="FF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3. Anion exchange (D, E, F)</a:t>
            </a:r>
            <a:endParaRPr kumimoji="0" lang="en-US" sz="1600" b="1" baseline="30000" dirty="0" smtClean="0">
              <a:solidFill>
                <a:srgbClr val="FF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15800" y="5939533"/>
            <a:ext cx="2995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atinLnBrk="0"/>
            <a:r>
              <a:rPr kumimoji="0" lang="en-US" sz="1600" b="1" dirty="0" smtClean="0">
                <a:solidFill>
                  <a:srgbClr val="00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3. Anion exchange (D, E, F)</a:t>
            </a:r>
            <a:endParaRPr kumimoji="0" lang="en-US" sz="1600" b="1" baseline="30000" dirty="0" smtClean="0">
              <a:solidFill>
                <a:srgbClr val="00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31270" y="5231381"/>
            <a:ext cx="27526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kumimoji="0" lang="en-US" sz="1600" b="1" dirty="0" smtClean="0">
                <a:solidFill>
                  <a:srgbClr val="FF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2. </a:t>
            </a:r>
            <a:r>
              <a:rPr kumimoji="0" lang="en-US" sz="1600" b="1" dirty="0">
                <a:solidFill>
                  <a:srgbClr val="FF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Edge </a:t>
            </a:r>
            <a:r>
              <a:rPr kumimoji="0" lang="en-US" sz="1600" b="1" dirty="0" smtClean="0">
                <a:solidFill>
                  <a:srgbClr val="FF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sorption-Oh (B, C)</a:t>
            </a:r>
            <a:endParaRPr kumimoji="0" lang="en-US" sz="1600" b="1" baseline="30000" dirty="0" smtClean="0">
              <a:solidFill>
                <a:srgbClr val="FF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18737" y="4593988"/>
            <a:ext cx="24545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kumimoji="0" lang="en-US" sz="1600" b="1" dirty="0" smtClean="0">
                <a:solidFill>
                  <a:srgbClr val="FF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1. Edge sorption-Td (A)</a:t>
            </a:r>
            <a:endParaRPr kumimoji="0" lang="en-US" sz="1600" b="1" baseline="30000" dirty="0" smtClean="0">
              <a:solidFill>
                <a:srgbClr val="FF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31270" y="5235282"/>
            <a:ext cx="27526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kumimoji="0" lang="en-US" sz="1600" b="1" dirty="0" smtClean="0">
                <a:solidFill>
                  <a:srgbClr val="00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2. </a:t>
            </a:r>
            <a:r>
              <a:rPr kumimoji="0" lang="en-US" sz="1600" b="1" dirty="0">
                <a:solidFill>
                  <a:srgbClr val="00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Edge </a:t>
            </a:r>
            <a:r>
              <a:rPr kumimoji="0" lang="en-US" sz="1600" b="1" dirty="0" smtClean="0">
                <a:solidFill>
                  <a:srgbClr val="00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sorption-Oh (B, C)</a:t>
            </a:r>
            <a:endParaRPr kumimoji="0" lang="en-US" sz="1600" b="1" baseline="30000" dirty="0" smtClean="0">
              <a:solidFill>
                <a:srgbClr val="00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18737" y="4598002"/>
            <a:ext cx="24545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kumimoji="0" lang="en-US" sz="1600" b="1" dirty="0" smtClean="0">
                <a:solidFill>
                  <a:srgbClr val="00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1. Edge sorption-Td (A)</a:t>
            </a:r>
            <a:endParaRPr kumimoji="0" lang="en-US" sz="1600" b="1" baseline="30000" dirty="0" smtClean="0">
              <a:solidFill>
                <a:srgbClr val="00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7" t="10621" r="7217" b="41462"/>
          <a:stretch/>
        </p:blipFill>
        <p:spPr>
          <a:xfrm>
            <a:off x="4953000" y="1066800"/>
            <a:ext cx="3097005" cy="10393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7" t="58546" r="7217" b="8528"/>
          <a:stretch/>
        </p:blipFill>
        <p:spPr>
          <a:xfrm>
            <a:off x="4953000" y="2133600"/>
            <a:ext cx="3097005" cy="7142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7620000" y="1978824"/>
            <a:ext cx="54294" cy="540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5486400" y="1971407"/>
            <a:ext cx="54294" cy="540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6400800" y="1991584"/>
            <a:ext cx="54294" cy="540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7391400" y="1978824"/>
            <a:ext cx="54294" cy="540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7162800" y="1978824"/>
            <a:ext cx="54294" cy="5406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6934200" y="2000553"/>
            <a:ext cx="54294" cy="5406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6172200" y="1991584"/>
            <a:ext cx="54294" cy="5406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5943600" y="1978824"/>
            <a:ext cx="54294" cy="5406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5715000" y="1971407"/>
            <a:ext cx="54294" cy="5406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6705600" y="2004583"/>
            <a:ext cx="54294" cy="5406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5289125" y="1968645"/>
            <a:ext cx="54294" cy="5406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7" t="24497" r="43400" b="50000"/>
          <a:stretch/>
        </p:blipFill>
        <p:spPr>
          <a:xfrm>
            <a:off x="5102707" y="1961548"/>
            <a:ext cx="54294" cy="5406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053220">
            <a:off x="6473412" y="222804"/>
            <a:ext cx="385613" cy="3860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6" t="18077" r="21667" b="16570"/>
          <a:stretch/>
        </p:blipFill>
        <p:spPr>
          <a:xfrm>
            <a:off x="5661442" y="1295400"/>
            <a:ext cx="441326" cy="3341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6" t="18077" r="21667" b="16570"/>
          <a:stretch/>
        </p:blipFill>
        <p:spPr>
          <a:xfrm>
            <a:off x="6934200" y="1315278"/>
            <a:ext cx="441326" cy="3341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227552">
            <a:off x="5784058" y="3231464"/>
            <a:ext cx="385613" cy="3860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19307761">
            <a:off x="5690815" y="262967"/>
            <a:ext cx="385613" cy="3860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19113065">
            <a:off x="6719299" y="3457399"/>
            <a:ext cx="385613" cy="3860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3583484">
            <a:off x="7272059" y="233855"/>
            <a:ext cx="385613" cy="38605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053220">
            <a:off x="4937047" y="3075951"/>
            <a:ext cx="385613" cy="38605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227552">
            <a:off x="4122989" y="1191620"/>
            <a:ext cx="385613" cy="38605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227552">
            <a:off x="4783125" y="262314"/>
            <a:ext cx="385613" cy="38605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227552">
            <a:off x="7962420" y="2872201"/>
            <a:ext cx="385613" cy="3860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3" t="4114" r="30833" b="11066"/>
          <a:stretch/>
        </p:blipFill>
        <p:spPr>
          <a:xfrm rot="2227552">
            <a:off x="8232652" y="767468"/>
            <a:ext cx="385613" cy="38605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364088" y="3942371"/>
            <a:ext cx="326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atinLnBrk="0"/>
            <a:r>
              <a:rPr kumimoji="0" lang="en-US" sz="1800" b="1" dirty="0" smtClean="0">
                <a:solidFill>
                  <a:srgbClr val="000000"/>
                </a:solidFill>
                <a:latin typeface="Arial"/>
                <a:ea typeface="MS PGothic" panose="020B0600070205080204" pitchFamily="34" charset="-128"/>
                <a:cs typeface="Times New Roman" panose="02020603050405020304" pitchFamily="18" charset="0"/>
              </a:rPr>
              <a:t>As the increasing coverage:</a:t>
            </a:r>
            <a:endParaRPr kumimoji="0" lang="en-US" sz="1800" b="1" baseline="30000" dirty="0" smtClean="0">
              <a:solidFill>
                <a:srgbClr val="000000"/>
              </a:solidFill>
              <a:latin typeface="Arial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76663" y="197918"/>
            <a:ext cx="2714549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  <a:spcAft>
                <a:spcPts val="0"/>
              </a:spcAft>
            </a:pPr>
            <a:r>
              <a:rPr kumimoji="0" lang="en-GB" sz="1600" b="1" dirty="0" smtClean="0">
                <a:solidFill>
                  <a:srgbClr val="0CE816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Ca atoms: green colour;</a:t>
            </a:r>
          </a:p>
          <a:p>
            <a:pPr algn="just" latinLnBrk="0">
              <a:lnSpc>
                <a:spcPct val="150000"/>
              </a:lnSpc>
              <a:spcAft>
                <a:spcPts val="0"/>
              </a:spcAft>
            </a:pPr>
            <a:r>
              <a:rPr kumimoji="0" lang="en-GB" sz="1600" b="1" dirty="0" smtClean="0">
                <a:solidFill>
                  <a:srgbClr val="FF00FF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Al atoms: </a:t>
            </a:r>
            <a:r>
              <a:rPr kumimoji="0" lang="en-GB" sz="1600" b="1" dirty="0">
                <a:solidFill>
                  <a:srgbClr val="FF00FF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pink colour</a:t>
            </a:r>
            <a:r>
              <a:rPr kumimoji="0" lang="en-GB" sz="1600" b="1" dirty="0" smtClean="0">
                <a:solidFill>
                  <a:srgbClr val="FF00FF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algn="just" latinLnBrk="0">
              <a:lnSpc>
                <a:spcPct val="150000"/>
              </a:lnSpc>
              <a:spcAft>
                <a:spcPts val="0"/>
              </a:spcAft>
            </a:pPr>
            <a:r>
              <a:rPr kumimoji="0" lang="en-GB" sz="1600" b="1" dirty="0" smtClean="0">
                <a:solidFill>
                  <a:srgbClr val="00FFFF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Mo atoms: </a:t>
            </a:r>
            <a:r>
              <a:rPr kumimoji="0" lang="en-GB" sz="1600" b="1" dirty="0">
                <a:solidFill>
                  <a:srgbClr val="00FFFF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cyan colour</a:t>
            </a:r>
            <a:r>
              <a:rPr kumimoji="0" lang="en-GB" sz="1600" b="1" dirty="0" smtClean="0">
                <a:solidFill>
                  <a:srgbClr val="00FFFF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algn="just" latinLnBrk="0">
              <a:lnSpc>
                <a:spcPct val="150000"/>
              </a:lnSpc>
              <a:spcAft>
                <a:spcPts val="0"/>
              </a:spcAft>
            </a:pPr>
            <a:r>
              <a:rPr kumimoji="0" lang="en-GB" sz="1600" b="1" dirty="0" smtClean="0">
                <a:solidFill>
                  <a:srgbClr val="FF0000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O atoms: </a:t>
            </a:r>
            <a:r>
              <a:rPr kumimoji="0" lang="en-GB" sz="1600" b="1" dirty="0">
                <a:solidFill>
                  <a:srgbClr val="FF0000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red colour</a:t>
            </a:r>
            <a:r>
              <a:rPr kumimoji="0" lang="en-GB" sz="1600" b="1" dirty="0" smtClean="0">
                <a:solidFill>
                  <a:srgbClr val="FF0000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algn="just" latinLnBrk="0">
              <a:lnSpc>
                <a:spcPct val="150000"/>
              </a:lnSpc>
              <a:spcAft>
                <a:spcPts val="0"/>
              </a:spcAft>
            </a:pPr>
            <a:r>
              <a:rPr kumimoji="0" lang="en-GB" sz="1600" b="1" dirty="0" smtClean="0">
                <a:solidFill>
                  <a:srgbClr val="91C46E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Cl </a:t>
            </a:r>
            <a:r>
              <a:rPr kumimoji="0" lang="en-GB" sz="1600" b="1" dirty="0">
                <a:solidFill>
                  <a:srgbClr val="91C46E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atoms: light green colour</a:t>
            </a:r>
            <a:r>
              <a:rPr kumimoji="0" lang="en-GB" sz="1600" b="1" dirty="0" smtClean="0">
                <a:solidFill>
                  <a:srgbClr val="91C46E"/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;</a:t>
            </a:r>
          </a:p>
          <a:p>
            <a:pPr algn="just" latinLnBrk="0">
              <a:lnSpc>
                <a:spcPct val="150000"/>
              </a:lnSpc>
              <a:spcAft>
                <a:spcPts val="0"/>
              </a:spcAft>
            </a:pPr>
            <a:r>
              <a:rPr kumimoji="0" lang="en-GB" sz="1600" b="1" dirty="0" smtClean="0">
                <a:solidFill>
                  <a:srgbClr val="FFFFFF">
                    <a:lumMod val="65000"/>
                  </a:srgbClr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H </a:t>
            </a:r>
            <a:r>
              <a:rPr kumimoji="0" lang="en-GB" sz="1600" b="1" dirty="0">
                <a:solidFill>
                  <a:srgbClr val="FFFFFF">
                    <a:lumMod val="65000"/>
                  </a:srgbClr>
                </a:solidFill>
                <a:latin typeface="Times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atoms: grey colour.</a:t>
            </a:r>
            <a:endParaRPr kumimoji="0" lang="fr-FR" sz="1400" b="1" dirty="0">
              <a:solidFill>
                <a:srgbClr val="FFFFFF">
                  <a:lumMod val="65000"/>
                </a:srgbClr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" t="2444" r="1786" b="2921"/>
          <a:stretch/>
        </p:blipFill>
        <p:spPr>
          <a:xfrm>
            <a:off x="536231" y="3190383"/>
            <a:ext cx="4353210" cy="2807210"/>
          </a:xfrm>
          <a:prstGeom prst="rect">
            <a:avLst/>
          </a:prstGeom>
          <a:ln>
            <a:solidFill>
              <a:srgbClr val="0039A6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12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96296E-6 L 0.04601 0.10463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2" y="523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10244 0.00695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34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-0.06389 0.00949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4" y="463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01979 -0.30996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-1550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-0.08698 0.15046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7523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38889E-6 4.81481E-6 L -0.13108 -0.08958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-2894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38889E-6 -4.44444E-6 L 0.27205 -0.06319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94" y="-3171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2222E-6 -1.85185E-6 L 0.21372 0.11968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5972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38889E-6 -2.59259E-6 L -0.15243 0.05926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22" y="296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13107 0.08958 " pathEditMode="relative" rAng="0" ptsTypes="AA">
                                      <p:cBhvr>
                                        <p:cTn id="1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3657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-0.21389 -0.15231 " pathEditMode="relative" rAng="0" ptsTypes="AA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8542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2968 0.27916 L -0.16007 0.15555 " pathEditMode="relative" rAng="0" ptsTypes="AA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2" y="-6181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02796 0.18681 " pathEditMode="relative" rAng="0" ptsTypes="AA">
                                      <p:cBhvr>
                                        <p:cTn id="1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9329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18039 -0.13611 " pathEditMode="relative" rAng="0" ptsTypes="AA">
                                      <p:cBhvr>
                                        <p:cTn id="1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10" y="-6806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22448 -0.2162 " pathEditMode="relative" rAng="0" ptsTypes="AA">
                                      <p:cBhvr>
                                        <p:cTn id="1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-1081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0.12795 0.24074 " pathEditMode="relative" rAng="0" ptsTypes="AA">
                                      <p:cBhvr>
                                        <p:cTn id="1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11111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15556 0.15046 " pathEditMode="relative" rAng="0" ptsTypes="AA">
                                      <p:cBhvr>
                                        <p:cTn id="1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29" y="9815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06076 -0.15764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-7894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0.00069 0.0368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829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40" grpId="0"/>
      <p:bldP spid="34" grpId="0"/>
      <p:bldP spid="34" grpId="1"/>
      <p:bldP spid="33" grpId="0"/>
      <p:bldP spid="33" grpId="1"/>
      <p:bldP spid="39" grpId="0"/>
      <p:bldP spid="38" grpId="0"/>
      <p:bldP spid="36" grpId="0"/>
      <p:bldP spid="3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422132" y="410909"/>
            <a:ext cx="4817225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Optima"/>
                <a:cs typeface="Optima"/>
              </a:rPr>
              <a:t>Afm</a:t>
            </a:r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 basal spacing vs. hydrated anion diameter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140896" y="6408073"/>
            <a:ext cx="1668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i="1" dirty="0" smtClean="0">
                <a:solidFill>
                  <a:srgbClr val="0000FF"/>
                </a:solidFill>
              </a:rPr>
              <a:t>Ma et al., ES&amp;T, 2017b</a:t>
            </a:r>
            <a:endParaRPr lang="en-US" sz="1200" b="1" i="1" dirty="0">
              <a:solidFill>
                <a:srgbClr val="0000FF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701" y="1238900"/>
            <a:ext cx="7805615" cy="508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56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904362" y="489063"/>
            <a:ext cx="5365571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Optima"/>
                <a:cs typeface="Optima"/>
              </a:rPr>
              <a:t>LDH sorption of redox-sensitive anions: conclusions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922" y="1549470"/>
            <a:ext cx="6926385" cy="469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29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oneTexte 2"/>
          <p:cNvSpPr txBox="1">
            <a:spLocks noChangeArrowheads="1"/>
          </p:cNvSpPr>
          <p:nvPr/>
        </p:nvSpPr>
        <p:spPr bwMode="auto">
          <a:xfrm>
            <a:off x="508001" y="1430240"/>
            <a:ext cx="8305800" cy="4962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644" tIns="34322" rIns="68644" bIns="34322">
            <a:spAutoFit/>
          </a:bodyPr>
          <a:lstStyle>
            <a:lvl1pPr eaLnBrk="0" hangingPunct="0"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defTabSz="1309688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defTabSz="1309688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defTabSz="1309688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defTabSz="1309688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fr-FR" i="1" dirty="0" smtClean="0"/>
              <a:t>To </a:t>
            </a:r>
            <a:r>
              <a:rPr lang="fr-FR" i="1" dirty="0" err="1" smtClean="0"/>
              <a:t>students</a:t>
            </a:r>
            <a:r>
              <a:rPr lang="fr-FR" i="1" dirty="0" smtClean="0"/>
              <a:t>:</a:t>
            </a:r>
          </a:p>
          <a:p>
            <a:pPr eaLnBrk="1" hangingPunct="1"/>
            <a:r>
              <a:rPr lang="fr-FR" dirty="0" smtClean="0"/>
              <a:t>-</a:t>
            </a:r>
            <a:r>
              <a:rPr lang="fr-FR" dirty="0"/>
              <a:t>  </a:t>
            </a:r>
            <a:r>
              <a:rPr lang="fr-FR" dirty="0" smtClean="0"/>
              <a:t>       </a:t>
            </a:r>
            <a:r>
              <a:rPr lang="fr-FR" sz="2400" u="sng" dirty="0" smtClean="0"/>
              <a:t>Bin Ma</a:t>
            </a:r>
            <a:r>
              <a:rPr lang="fr-FR" sz="2400" dirty="0" smtClean="0"/>
              <a:t>                        Caroline</a:t>
            </a:r>
          </a:p>
          <a:p>
            <a:pPr eaLnBrk="1" hangingPunct="1"/>
            <a:r>
              <a:rPr lang="fr-FR" sz="2400" dirty="0" smtClean="0"/>
              <a:t>							  </a:t>
            </a:r>
            <a:r>
              <a:rPr lang="fr-FR" sz="2400" dirty="0" err="1" smtClean="0"/>
              <a:t>Bissardon</a:t>
            </a:r>
            <a:endParaRPr lang="fr-FR" sz="2400" dirty="0" smtClean="0"/>
          </a:p>
          <a:p>
            <a:pPr eaLnBrk="1" hangingPunct="1"/>
            <a:r>
              <a:rPr lang="fr-FR" i="1" dirty="0" smtClean="0"/>
              <a:t>To former </a:t>
            </a:r>
            <a:r>
              <a:rPr lang="fr-FR" i="1" dirty="0" err="1" smtClean="0"/>
              <a:t>postdocs</a:t>
            </a:r>
            <a:r>
              <a:rPr lang="fr-FR" dirty="0" smtClean="0"/>
              <a:t>:</a:t>
            </a:r>
          </a:p>
          <a:p>
            <a:pPr eaLnBrk="1" hangingPunct="1"/>
            <a:r>
              <a:rPr lang="fr-FR" dirty="0" smtClean="0"/>
              <a:t>-</a:t>
            </a:r>
            <a:r>
              <a:rPr lang="fr-FR" dirty="0"/>
              <a:t>          </a:t>
            </a:r>
            <a:r>
              <a:rPr lang="fr-FR" sz="2400" dirty="0" err="1" smtClean="0"/>
              <a:t>Mingliang</a:t>
            </a:r>
            <a:r>
              <a:rPr lang="fr-FR" sz="2400" dirty="0" smtClean="0"/>
              <a:t> Kang, Fabrizio </a:t>
            </a:r>
            <a:r>
              <a:rPr lang="fr-FR" sz="2400" dirty="0" err="1" smtClean="0"/>
              <a:t>Bardelli</a:t>
            </a:r>
            <a:r>
              <a:rPr lang="fr-FR" sz="2400" dirty="0" smtClean="0"/>
              <a:t>, </a:t>
            </a:r>
            <a:r>
              <a:rPr lang="fr-FR" sz="2400" dirty="0" err="1" smtClean="0"/>
              <a:t>Sudipto</a:t>
            </a:r>
            <a:r>
              <a:rPr lang="fr-FR" sz="2400" dirty="0" smtClean="0"/>
              <a:t> </a:t>
            </a:r>
            <a:r>
              <a:rPr lang="fr-FR" sz="2400" dirty="0" err="1" smtClean="0"/>
              <a:t>Chakraborty</a:t>
            </a:r>
            <a:r>
              <a:rPr lang="fr-FR" sz="2400" dirty="0" smtClean="0"/>
              <a:t>..		</a:t>
            </a:r>
          </a:p>
          <a:p>
            <a:pPr eaLnBrk="1" hangingPunct="1"/>
            <a:r>
              <a:rPr lang="fr-FR" i="1" dirty="0" smtClean="0"/>
              <a:t>To </a:t>
            </a:r>
            <a:r>
              <a:rPr lang="fr-FR" i="1" dirty="0" err="1" smtClean="0"/>
              <a:t>colleagues</a:t>
            </a:r>
            <a:r>
              <a:rPr lang="fr-FR" dirty="0" smtClean="0"/>
              <a:t>:</a:t>
            </a:r>
          </a:p>
          <a:p>
            <a:pPr eaLnBrk="1" hangingPunct="1"/>
            <a:r>
              <a:rPr lang="fr-FR" dirty="0"/>
              <a:t>-          </a:t>
            </a:r>
            <a:r>
              <a:rPr lang="fr-FR" sz="2400" u="sng" dirty="0" smtClean="0"/>
              <a:t>Alejandro Fernandez Martinez</a:t>
            </a:r>
            <a:r>
              <a:rPr lang="fr-FR" sz="2400" dirty="0" smtClean="0"/>
              <a:t>, </a:t>
            </a:r>
          </a:p>
          <a:p>
            <a:pPr eaLnBrk="1" hangingPunct="1"/>
            <a:r>
              <a:rPr lang="fr-FR" sz="2400" dirty="0"/>
              <a:t>	</a:t>
            </a:r>
            <a:r>
              <a:rPr lang="fr-FR" sz="2400" dirty="0" smtClean="0"/>
              <a:t>	</a:t>
            </a:r>
            <a:r>
              <a:rPr lang="fr-FR" sz="2400" dirty="0" err="1" smtClean="0"/>
              <a:t>Kideok</a:t>
            </a:r>
            <a:r>
              <a:rPr lang="fr-FR" sz="2400" dirty="0" smtClean="0"/>
              <a:t> </a:t>
            </a:r>
            <a:r>
              <a:rPr lang="fr-FR" sz="2400" dirty="0" err="1" smtClean="0"/>
              <a:t>Kwon</a:t>
            </a:r>
            <a:r>
              <a:rPr lang="fr-FR" sz="2400" dirty="0" smtClean="0"/>
              <a:t>, Andreas </a:t>
            </a:r>
            <a:r>
              <a:rPr lang="fr-FR" sz="2400" dirty="0" err="1" smtClean="0"/>
              <a:t>Scheinost</a:t>
            </a:r>
            <a:r>
              <a:rPr lang="fr-FR" sz="2400" dirty="0" smtClean="0"/>
              <a:t>.. </a:t>
            </a:r>
          </a:p>
          <a:p>
            <a:pPr eaLnBrk="1" hangingPunct="1"/>
            <a:endParaRPr lang="fr-FR" dirty="0"/>
          </a:p>
          <a:p>
            <a:pPr eaLnBrk="1" hangingPunct="1"/>
            <a:r>
              <a:rPr lang="fr-FR" i="1" dirty="0" smtClean="0"/>
              <a:t>To </a:t>
            </a:r>
            <a:r>
              <a:rPr lang="fr-FR" i="1" dirty="0" err="1" smtClean="0"/>
              <a:t>funding</a:t>
            </a:r>
            <a:r>
              <a:rPr lang="fr-FR" i="1" dirty="0" smtClean="0"/>
              <a:t> </a:t>
            </a:r>
            <a:r>
              <a:rPr lang="fr-FR" i="1" dirty="0" err="1" smtClean="0"/>
              <a:t>agencies</a:t>
            </a:r>
            <a:r>
              <a:rPr lang="fr-FR" dirty="0" smtClean="0"/>
              <a:t>:</a:t>
            </a:r>
          </a:p>
          <a:p>
            <a:pPr eaLnBrk="1" hangingPunct="1"/>
            <a:endParaRPr lang="en-US" dirty="0"/>
          </a:p>
        </p:txBody>
      </p:sp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3100430" y="343913"/>
            <a:ext cx="2927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fr-FR" sz="2800" dirty="0" err="1" smtClean="0">
                <a:solidFill>
                  <a:srgbClr val="3366FF"/>
                </a:solidFill>
                <a:latin typeface="Georgia"/>
                <a:cs typeface="Georgia"/>
              </a:rPr>
              <a:t>Acknowledments</a:t>
            </a:r>
            <a:endParaRPr lang="fr-FR" sz="2800" dirty="0">
              <a:solidFill>
                <a:srgbClr val="3366FF"/>
              </a:solidFill>
              <a:latin typeface="Georgia"/>
              <a:cs typeface="Georgia"/>
            </a:endParaRPr>
          </a:p>
        </p:txBody>
      </p:sp>
      <p:pic>
        <p:nvPicPr>
          <p:cNvPr id="6" name="Image 3" descr="logo_andra-1.jpg"/>
          <p:cNvPicPr>
            <a:picLocks noChangeAspect="1"/>
          </p:cNvPicPr>
          <p:nvPr/>
        </p:nvPicPr>
        <p:blipFill>
          <a:blip r:embed="rId2" cstate="print"/>
          <a:srcRect r="56480"/>
          <a:stretch>
            <a:fillRect/>
          </a:stretch>
        </p:blipFill>
        <p:spPr>
          <a:xfrm>
            <a:off x="3327400" y="5140360"/>
            <a:ext cx="1764000" cy="1215990"/>
          </a:xfrm>
          <a:prstGeom prst="rect">
            <a:avLst/>
          </a:prstGeom>
        </p:spPr>
      </p:pic>
      <p:pic>
        <p:nvPicPr>
          <p:cNvPr id="7" name="Picture 6" descr="https://www.isterre.fr/IMG/jpg/alex_dipsea_trail_smal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58"/>
          <a:stretch/>
        </p:blipFill>
        <p:spPr bwMode="auto">
          <a:xfrm>
            <a:off x="6198108" y="3744798"/>
            <a:ext cx="1389849" cy="129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918" y="5254586"/>
            <a:ext cx="1152000" cy="1152000"/>
          </a:xfrm>
          <a:prstGeom prst="rect">
            <a:avLst/>
          </a:prstGeom>
        </p:spPr>
      </p:pic>
      <p:pic>
        <p:nvPicPr>
          <p:cNvPr id="9" name="Imagen 3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29107" y="5672526"/>
            <a:ext cx="1009650" cy="397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8918" y="1155700"/>
            <a:ext cx="1854200" cy="161713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8"/>
          <a:srcRect b="17003"/>
          <a:stretch/>
        </p:blipFill>
        <p:spPr>
          <a:xfrm>
            <a:off x="6997718" y="1471499"/>
            <a:ext cx="2150958" cy="118280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4301" y="3732098"/>
            <a:ext cx="971139" cy="129485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74900" y="1344499"/>
            <a:ext cx="1320800" cy="13208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11"/>
          <a:srcRect l="24567" t="26192" r="60459" b="59433"/>
          <a:stretch/>
        </p:blipFill>
        <p:spPr>
          <a:xfrm>
            <a:off x="7776766" y="5652853"/>
            <a:ext cx="1369188" cy="42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8145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755576" y="123562"/>
            <a:ext cx="8229600" cy="853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2800" dirty="0" err="1" smtClean="0">
                <a:latin typeface="Optima"/>
                <a:cs typeface="Optima"/>
              </a:rPr>
              <a:t>Take</a:t>
            </a:r>
            <a:r>
              <a:rPr lang="fr-FR" sz="2800" dirty="0" smtClean="0">
                <a:latin typeface="Optima"/>
                <a:cs typeface="Optima"/>
              </a:rPr>
              <a:t> home message</a:t>
            </a:r>
            <a:endParaRPr lang="fr-FR" sz="2800" dirty="0">
              <a:latin typeface="Optima"/>
              <a:cs typeface="Optima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66676" y="1320112"/>
            <a:ext cx="80657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lang="en-US" sz="1600" b="1" dirty="0" smtClean="0">
                <a:latin typeface="Optima"/>
                <a:cs typeface="Optima"/>
              </a:rPr>
              <a:t>Mineral surfaces </a:t>
            </a:r>
            <a:r>
              <a:rPr lang="en-US" sz="1600" dirty="0" smtClean="0">
                <a:latin typeface="Optima"/>
                <a:cs typeface="Optima"/>
              </a:rPr>
              <a:t>(calcite, Fe </a:t>
            </a:r>
            <a:r>
              <a:rPr lang="en-US" sz="1600" dirty="0" err="1" smtClean="0">
                <a:latin typeface="Optima"/>
                <a:cs typeface="Optima"/>
              </a:rPr>
              <a:t>oxyhydroxides</a:t>
            </a:r>
            <a:r>
              <a:rPr lang="en-US" sz="1600" dirty="0" smtClean="0">
                <a:latin typeface="Optima"/>
                <a:cs typeface="Optima"/>
              </a:rPr>
              <a:t>..</a:t>
            </a:r>
            <a:r>
              <a:rPr lang="en-US" sz="1600" b="1" dirty="0" smtClean="0">
                <a:latin typeface="Optima"/>
                <a:cs typeface="Optima"/>
              </a:rPr>
              <a:t>) </a:t>
            </a:r>
            <a:r>
              <a:rPr lang="en-US" sz="1600" dirty="0" smtClean="0">
                <a:latin typeface="Optima"/>
                <a:cs typeface="Optima"/>
              </a:rPr>
              <a:t>are active </a:t>
            </a:r>
            <a:r>
              <a:rPr lang="en-US" sz="1600" dirty="0" err="1" smtClean="0">
                <a:latin typeface="Optima"/>
                <a:cs typeface="Optima"/>
              </a:rPr>
              <a:t>sorbant</a:t>
            </a:r>
            <a:r>
              <a:rPr lang="en-US" sz="1600" dirty="0" smtClean="0">
                <a:latin typeface="Optima"/>
                <a:cs typeface="Optima"/>
              </a:rPr>
              <a:t> for </a:t>
            </a:r>
            <a:r>
              <a:rPr lang="en-US" sz="1600" baseline="30000" dirty="0" smtClean="0">
                <a:latin typeface="Optima"/>
                <a:cs typeface="Optima"/>
              </a:rPr>
              <a:t>14</a:t>
            </a:r>
            <a:r>
              <a:rPr lang="en-US" sz="1600" dirty="0" smtClean="0">
                <a:latin typeface="Optima"/>
                <a:cs typeface="Optima"/>
              </a:rPr>
              <a:t>C </a:t>
            </a:r>
            <a:r>
              <a:rPr lang="en-US" sz="1600" dirty="0" err="1" smtClean="0">
                <a:latin typeface="Optima"/>
                <a:cs typeface="Optima"/>
              </a:rPr>
              <a:t>carbonateand</a:t>
            </a:r>
            <a:r>
              <a:rPr lang="en-US" sz="1600" dirty="0" smtClean="0">
                <a:latin typeface="Optima"/>
                <a:cs typeface="Optima"/>
              </a:rPr>
              <a:t> </a:t>
            </a:r>
            <a:r>
              <a:rPr lang="en-US" sz="1600" baseline="30000" dirty="0" smtClean="0">
                <a:latin typeface="Optima"/>
                <a:cs typeface="Optima"/>
              </a:rPr>
              <a:t>79</a:t>
            </a:r>
            <a:r>
              <a:rPr lang="en-US" sz="1600" dirty="0" smtClean="0">
                <a:latin typeface="Optima"/>
                <a:cs typeface="Optima"/>
              </a:rPr>
              <a:t>Se Selenite  via adsorption and co-</a:t>
            </a:r>
            <a:r>
              <a:rPr lang="en-US" sz="1600" dirty="0" err="1" smtClean="0">
                <a:latin typeface="Optima"/>
                <a:cs typeface="Optima"/>
              </a:rPr>
              <a:t>recipitation</a:t>
            </a:r>
            <a:r>
              <a:rPr lang="en-US" sz="1600" dirty="0" smtClean="0">
                <a:latin typeface="Optima"/>
                <a:cs typeface="Optima"/>
              </a:rPr>
              <a:t> reactions, leading to </a:t>
            </a:r>
            <a:r>
              <a:rPr lang="en-US" sz="1600" dirty="0" err="1" smtClean="0">
                <a:latin typeface="Optima"/>
                <a:cs typeface="Optima"/>
              </a:rPr>
              <a:t>Kd</a:t>
            </a:r>
            <a:r>
              <a:rPr lang="en-US" sz="1600" dirty="0" smtClean="0">
                <a:latin typeface="Optima"/>
                <a:cs typeface="Optima"/>
              </a:rPr>
              <a:t> &gt;&gt;0</a:t>
            </a:r>
          </a:p>
          <a:p>
            <a:endParaRPr lang="en-US" sz="1600" dirty="0">
              <a:latin typeface="Optima"/>
              <a:cs typeface="Optima"/>
            </a:endParaRPr>
          </a:p>
          <a:p>
            <a:pPr marL="285750" indent="-285750">
              <a:buFont typeface="Wingdings" charset="2"/>
              <a:buChar char="ü"/>
            </a:pPr>
            <a:r>
              <a:rPr lang="en-US" sz="1600" b="1" dirty="0" smtClean="0">
                <a:latin typeface="Optima"/>
                <a:cs typeface="Optima"/>
              </a:rPr>
              <a:t>Multiple barriers</a:t>
            </a:r>
            <a:r>
              <a:rPr lang="en-US" sz="1600" dirty="0" smtClean="0">
                <a:latin typeface="Optima"/>
                <a:cs typeface="Optima"/>
              </a:rPr>
              <a:t>: canister corrosion layer and  concrete, present redox active actors RN sorption capacities (e.g. on </a:t>
            </a:r>
            <a:r>
              <a:rPr lang="en-US" sz="1600" dirty="0" err="1" smtClean="0">
                <a:latin typeface="Optima"/>
                <a:cs typeface="Optima"/>
              </a:rPr>
              <a:t>AFm</a:t>
            </a:r>
            <a:r>
              <a:rPr lang="en-US" sz="1600" dirty="0" smtClean="0">
                <a:latin typeface="Optima"/>
                <a:cs typeface="Optima"/>
              </a:rPr>
              <a:t> DHLs structures, but NOT via anion exchange)</a:t>
            </a:r>
          </a:p>
          <a:p>
            <a:endParaRPr lang="en-US" sz="1600" b="1" dirty="0" smtClean="0">
              <a:latin typeface="Optima"/>
              <a:cs typeface="Optima"/>
            </a:endParaRPr>
          </a:p>
          <a:p>
            <a:pPr marL="285750" indent="-285750">
              <a:buFont typeface="Wingdings" charset="2"/>
              <a:buChar char="ü"/>
            </a:pPr>
            <a:r>
              <a:rPr lang="en-US" sz="1600" b="1" dirty="0" smtClean="0">
                <a:latin typeface="Optima"/>
                <a:cs typeface="Optima"/>
              </a:rPr>
              <a:t>Contaminant aqueous + solid speciation</a:t>
            </a:r>
            <a:r>
              <a:rPr lang="en-US" sz="1600" dirty="0" smtClean="0">
                <a:latin typeface="Optima"/>
                <a:cs typeface="Optima"/>
              </a:rPr>
              <a:t>: EXAFS + XANES + XPS + wet chemistry; EXAFS, with increasing competition with HE-XRD and PDF analysis </a:t>
            </a:r>
            <a:r>
              <a:rPr lang="en-US" sz="1600" dirty="0">
                <a:latin typeface="Optima"/>
                <a:cs typeface="Optima"/>
              </a:rPr>
              <a:t>+ molecular computation </a:t>
            </a:r>
            <a:r>
              <a:rPr lang="en-US" sz="1600" dirty="0" smtClean="0">
                <a:latin typeface="Optima"/>
                <a:cs typeface="Optima"/>
              </a:rPr>
              <a:t>(</a:t>
            </a:r>
            <a:r>
              <a:rPr lang="en-US" sz="1600" dirty="0" err="1" smtClean="0">
                <a:latin typeface="Optima"/>
                <a:cs typeface="Optima"/>
              </a:rPr>
              <a:t>ab</a:t>
            </a:r>
            <a:r>
              <a:rPr lang="en-US" sz="1600" dirty="0" smtClean="0">
                <a:latin typeface="Optima"/>
                <a:cs typeface="Optima"/>
              </a:rPr>
              <a:t> initio DFT</a:t>
            </a:r>
            <a:r>
              <a:rPr lang="en-US" sz="1600" dirty="0">
                <a:latin typeface="Optima"/>
                <a:cs typeface="Optima"/>
              </a:rPr>
              <a:t>, MD..)</a:t>
            </a:r>
            <a:endParaRPr lang="en-US" sz="1600" dirty="0" smtClean="0">
              <a:latin typeface="Optima"/>
              <a:cs typeface="Optima"/>
            </a:endParaRPr>
          </a:p>
          <a:p>
            <a:pPr marL="285750" indent="-285750">
              <a:buFont typeface="Wingdings" charset="2"/>
              <a:buChar char="ü"/>
            </a:pPr>
            <a:endParaRPr lang="en-US" sz="1600" dirty="0">
              <a:latin typeface="Optima"/>
              <a:cs typeface="Optima"/>
            </a:endParaRPr>
          </a:p>
          <a:p>
            <a:pPr marL="285750" indent="-285750">
              <a:buFont typeface="Wingdings" charset="2"/>
              <a:buChar char="ü"/>
            </a:pPr>
            <a:r>
              <a:rPr lang="en-US" sz="1600" b="1" dirty="0" smtClean="0">
                <a:latin typeface="Optima"/>
                <a:cs typeface="Optima"/>
              </a:rPr>
              <a:t>In situ Eh pH for complex systems </a:t>
            </a:r>
            <a:r>
              <a:rPr lang="en-US" sz="1600" dirty="0" smtClean="0">
                <a:latin typeface="Optima"/>
                <a:cs typeface="Optima"/>
              </a:rPr>
              <a:t>such as concrete can be measured based on mixed spectroscopic and chemical measurements</a:t>
            </a:r>
            <a:endParaRPr lang="en-US" sz="1600" dirty="0">
              <a:latin typeface="Optima"/>
              <a:cs typeface="Optima"/>
            </a:endParaRPr>
          </a:p>
        </p:txBody>
      </p:sp>
      <p:pic>
        <p:nvPicPr>
          <p:cNvPr id="4" name="Picture 4" descr="ILL on Blue Grenoble"/>
          <p:cNvPicPr>
            <a:picLocks noChangeAspect="1" noChangeArrowheads="1"/>
          </p:cNvPicPr>
          <p:nvPr/>
        </p:nvPicPr>
        <p:blipFill rotWithShape="1">
          <a:blip r:embed="rId2" cstate="print"/>
          <a:srcRect l="1351" t="4796" r="939" b="16940"/>
          <a:stretch/>
        </p:blipFill>
        <p:spPr bwMode="auto">
          <a:xfrm>
            <a:off x="-1" y="5102025"/>
            <a:ext cx="9288561" cy="17745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5957598" y="4639753"/>
            <a:ext cx="3186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3366FF"/>
                </a:solidFill>
                <a:latin typeface="Optima"/>
                <a:cs typeface="Optima"/>
              </a:rPr>
              <a:t>… and welcome to Grenoble!</a:t>
            </a:r>
            <a:endParaRPr lang="en-US" b="1" dirty="0">
              <a:solidFill>
                <a:srgbClr val="3366FF"/>
              </a:solidFill>
              <a:latin typeface="Optima"/>
              <a:cs typeface="Optima"/>
            </a:endParaRPr>
          </a:p>
        </p:txBody>
      </p:sp>
    </p:spTree>
    <p:extLst>
      <p:ext uri="{BB962C8B-B14F-4D97-AF65-F5344CB8AC3E}">
        <p14:creationId xmlns:p14="http://schemas.microsoft.com/office/powerpoint/2010/main" val="38980745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73940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3|1.8|8.2|1.1|12.2|3.1|3|2.4"/>
</p:tagLst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</TotalTime>
  <Words>4334</Words>
  <Application>Microsoft Macintosh PowerPoint</Application>
  <PresentationFormat>Présentation à l'écran (4:3)</PresentationFormat>
  <Paragraphs>420</Paragraphs>
  <Slides>32</Slides>
  <Notes>18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4" baseType="lpstr">
      <vt:lpstr>Thème Office</vt:lpstr>
      <vt:lpstr>…quation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Contrasted sorption on calcite, clays and Fe oxyhydroxides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Laurent</dc:creator>
  <cp:lastModifiedBy>Laurent</cp:lastModifiedBy>
  <cp:revision>34</cp:revision>
  <cp:lastPrinted>2018-01-15T17:41:37Z</cp:lastPrinted>
  <dcterms:created xsi:type="dcterms:W3CDTF">2018-01-12T13:28:35Z</dcterms:created>
  <dcterms:modified xsi:type="dcterms:W3CDTF">2018-01-16T09:10:32Z</dcterms:modified>
</cp:coreProperties>
</file>