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  <p:sldId id="265" r:id="rId11"/>
    <p:sldId id="266" r:id="rId12"/>
    <p:sldId id="27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3187" autoAdjust="0"/>
    <p:restoredTop sz="96395" autoAdjust="0"/>
  </p:normalViewPr>
  <p:slideViewPr>
    <p:cSldViewPr>
      <p:cViewPr varScale="1">
        <p:scale>
          <a:sx n="115" d="100"/>
          <a:sy n="115" d="100"/>
        </p:scale>
        <p:origin x="220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jpeg"/><Relationship Id="rId7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27.jpeg"/><Relationship Id="rId5" Type="http://schemas.openxmlformats.org/officeDocument/2006/relationships/image" Target="../media/image21.png"/><Relationship Id="rId10" Type="http://schemas.openxmlformats.org/officeDocument/2006/relationships/image" Target="../media/image26.jpeg"/><Relationship Id="rId4" Type="http://schemas.openxmlformats.org/officeDocument/2006/relationships/image" Target="../media/image20.jpg"/><Relationship Id="rId9" Type="http://schemas.openxmlformats.org/officeDocument/2006/relationships/image" Target="../media/image2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24" y="357166"/>
            <a:ext cx="7772400" cy="1470025"/>
          </a:xfrm>
        </p:spPr>
        <p:txBody>
          <a:bodyPr/>
          <a:lstStyle/>
          <a:p>
            <a:r>
              <a:rPr lang="en-GB" b="1" dirty="0" smtClean="0"/>
              <a:t>CArbon-14 Source Term</a:t>
            </a:r>
            <a:br>
              <a:rPr lang="en-GB" b="1" dirty="0" smtClean="0"/>
            </a:br>
            <a:r>
              <a:rPr lang="en-GB" b="1" dirty="0" smtClean="0"/>
              <a:t>CAST</a:t>
            </a:r>
            <a:endParaRPr lang="en-GB" b="1" dirty="0"/>
          </a:p>
        </p:txBody>
      </p:sp>
      <p:pic>
        <p:nvPicPr>
          <p:cNvPr id="1026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3214686"/>
            <a:ext cx="1901294" cy="2352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0" y="5877272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The project has received funding from the European Union’s Seventh Framework Programme for research, technological development and demonstration under grant agreement no. 604779, the CAST </a:t>
            </a:r>
            <a:r>
              <a:rPr lang="en-GB" b="1" dirty="0" smtClean="0"/>
              <a:t>project. 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214414" y="1785926"/>
            <a:ext cx="692948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/>
              <a:t>Name: Michel Herm</a:t>
            </a:r>
          </a:p>
          <a:p>
            <a:pPr algn="ctr"/>
            <a:r>
              <a:rPr lang="en-GB" sz="2800" dirty="0" smtClean="0"/>
              <a:t>Organisation: KIT-INE</a:t>
            </a:r>
          </a:p>
          <a:p>
            <a:pPr algn="ctr"/>
            <a:r>
              <a:rPr lang="en-GB" sz="2800" dirty="0" smtClean="0"/>
              <a:t>Date: 16.01.2018</a:t>
            </a:r>
            <a:endParaRPr lang="en-GB" sz="2800" dirty="0"/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400152"/>
            <a:ext cx="3555032" cy="23544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 smtClean="0"/>
              <a:t>Introduction</a:t>
            </a:r>
            <a:endParaRPr lang="en-GB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Determination of </a:t>
            </a:r>
            <a:r>
              <a:rPr lang="en-GB" sz="1800" baseline="36000" dirty="0" smtClean="0"/>
              <a:t>14</a:t>
            </a:r>
            <a:r>
              <a:rPr lang="en-GB" sz="1800" dirty="0" smtClean="0"/>
              <a:t>C inventory in Zircaloy-4 of an irradiated PWR fuel rod segment and chemical form of </a:t>
            </a:r>
            <a:r>
              <a:rPr lang="en-GB" sz="1800" baseline="36000" dirty="0" smtClean="0"/>
              <a:t>14</a:t>
            </a:r>
            <a:r>
              <a:rPr lang="en-GB" sz="1800" dirty="0" smtClean="0"/>
              <a:t>C released from the material.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Comparison of experimentally obtained radionuclide inventories with theoretically predicted inventories.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sz="1800" dirty="0" smtClean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 smtClean="0"/>
              <a:t>Materials &amp; irradiation characteristics</a:t>
            </a:r>
            <a:endParaRPr lang="en-GB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Zircaloy-4 cladding sampled from the plenum of fuel rod segment</a:t>
            </a:r>
            <a:br>
              <a:rPr lang="en-GB" sz="1800" dirty="0" smtClean="0"/>
            </a:br>
            <a:r>
              <a:rPr lang="en-GB" sz="1800" dirty="0" smtClean="0"/>
              <a:t>SBS1108–N0204.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Irradiated in the Swiss Gösgen PWR (1985 to 1989).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1226 effective full power days.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Average burn-up: </a:t>
            </a:r>
            <a:r>
              <a:rPr lang="en-GB" sz="1800" dirty="0" smtClean="0">
                <a:solidFill>
                  <a:srgbClr val="C00000"/>
                </a:solidFill>
              </a:rPr>
              <a:t>50.4 GWd/t</a:t>
            </a:r>
            <a:r>
              <a:rPr lang="en-GB" sz="1800" baseline="-25000" dirty="0" smtClean="0">
                <a:solidFill>
                  <a:srgbClr val="C00000"/>
                </a:solidFill>
              </a:rPr>
              <a:t>HM</a:t>
            </a:r>
            <a:r>
              <a:rPr lang="en-GB" sz="1800" dirty="0" smtClean="0"/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Average linear power: </a:t>
            </a:r>
            <a:r>
              <a:rPr lang="en-GB" sz="1800" dirty="0" smtClean="0">
                <a:solidFill>
                  <a:srgbClr val="C00000"/>
                </a:solidFill>
              </a:rPr>
              <a:t>260 W/cm</a:t>
            </a:r>
            <a:r>
              <a:rPr lang="en-GB" sz="1800" dirty="0" smtClean="0"/>
              <a:t>.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53301" y="1413368"/>
            <a:ext cx="1083195" cy="532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43548" y="2187368"/>
            <a:ext cx="236764" cy="3780000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6228184" y="6021288"/>
            <a:ext cx="1368000" cy="369332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b="1" dirty="0" smtClean="0"/>
              <a:t>length of segment: 500 mm</a:t>
            </a:r>
            <a:endParaRPr lang="en-US" sz="1200" b="1" dirty="0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492128" y="4689360"/>
            <a:ext cx="2650307" cy="1980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144" y="4689360"/>
            <a:ext cx="2640000" cy="1980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2" name="Textfeld 11"/>
          <p:cNvSpPr txBox="1"/>
          <p:nvPr/>
        </p:nvSpPr>
        <p:spPr>
          <a:xfrm>
            <a:off x="821816" y="6406513"/>
            <a:ext cx="1990930" cy="246221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en-US" sz="1600" b="1" dirty="0" smtClean="0"/>
              <a:t>dose rate ~20 mSv/h</a:t>
            </a:r>
            <a:endParaRPr lang="en-US" sz="1600" b="1" dirty="0"/>
          </a:p>
        </p:txBody>
      </p:sp>
      <p:sp>
        <p:nvSpPr>
          <p:cNvPr id="13" name="Textfeld 12"/>
          <p:cNvSpPr txBox="1"/>
          <p:nvPr/>
        </p:nvSpPr>
        <p:spPr>
          <a:xfrm>
            <a:off x="3438866" y="6406513"/>
            <a:ext cx="2218556" cy="246221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en-US" sz="1600" b="1" dirty="0" smtClean="0"/>
              <a:t>dose rate ~1600 mSv/h</a:t>
            </a:r>
            <a:endParaRPr lang="en-US" sz="1600" b="1" dirty="0"/>
          </a:p>
        </p:txBody>
      </p:sp>
      <p:sp>
        <p:nvSpPr>
          <p:cNvPr id="14" name="Textfeld 13"/>
          <p:cNvSpPr txBox="1"/>
          <p:nvPr/>
        </p:nvSpPr>
        <p:spPr>
          <a:xfrm>
            <a:off x="4438738" y="4718312"/>
            <a:ext cx="1404231" cy="246221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en-US" sz="1600" b="1" dirty="0" smtClean="0"/>
              <a:t>stainless steel</a:t>
            </a:r>
            <a:endParaRPr lang="en-US" sz="1600" b="1" dirty="0"/>
          </a:p>
        </p:txBody>
      </p:sp>
      <p:sp>
        <p:nvSpPr>
          <p:cNvPr id="15" name="Textfeld 14"/>
          <p:cNvSpPr txBox="1"/>
          <p:nvPr/>
        </p:nvSpPr>
        <p:spPr>
          <a:xfrm>
            <a:off x="2145161" y="4718312"/>
            <a:ext cx="969817" cy="246221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en-US" sz="1600" b="1" dirty="0" smtClean="0"/>
              <a:t>Zircaloy-4</a:t>
            </a:r>
            <a:endParaRPr lang="en-US" sz="1600" b="1" dirty="0"/>
          </a:p>
        </p:txBody>
      </p:sp>
      <p:cxnSp>
        <p:nvCxnSpPr>
          <p:cNvPr id="16" name="Gerader Verbinder 15"/>
          <p:cNvCxnSpPr>
            <a:stCxn id="8" idx="0"/>
          </p:cNvCxnSpPr>
          <p:nvPr/>
        </p:nvCxnSpPr>
        <p:spPr>
          <a:xfrm>
            <a:off x="7261930" y="2187368"/>
            <a:ext cx="1054486" cy="1241632"/>
          </a:xfrm>
          <a:prstGeom prst="line">
            <a:avLst/>
          </a:prstGeom>
          <a:ln w="317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r Verbinder 16"/>
          <p:cNvCxnSpPr>
            <a:stCxn id="8" idx="2"/>
          </p:cNvCxnSpPr>
          <p:nvPr/>
        </p:nvCxnSpPr>
        <p:spPr>
          <a:xfrm flipV="1">
            <a:off x="7261930" y="4841422"/>
            <a:ext cx="1054486" cy="1125946"/>
          </a:xfrm>
          <a:prstGeom prst="line">
            <a:avLst/>
          </a:prstGeom>
          <a:ln w="317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rader Verbinder 17"/>
          <p:cNvCxnSpPr/>
          <p:nvPr/>
        </p:nvCxnSpPr>
        <p:spPr>
          <a:xfrm flipH="1">
            <a:off x="5058757" y="3362900"/>
            <a:ext cx="2190310" cy="1272540"/>
          </a:xfrm>
          <a:prstGeom prst="line">
            <a:avLst/>
          </a:prstGeom>
          <a:ln w="31750">
            <a:solidFill>
              <a:srgbClr val="0070C0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r Verbinder 18"/>
          <p:cNvCxnSpPr/>
          <p:nvPr/>
        </p:nvCxnSpPr>
        <p:spPr>
          <a:xfrm flipH="1">
            <a:off x="2572524" y="3044551"/>
            <a:ext cx="4599726" cy="1600499"/>
          </a:xfrm>
          <a:prstGeom prst="line">
            <a:avLst/>
          </a:prstGeom>
          <a:ln w="31750">
            <a:solidFill>
              <a:srgbClr val="0070C0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0689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 smtClean="0"/>
              <a:t>Preparation of subsamples</a:t>
            </a:r>
            <a:endParaRPr lang="en-GB" sz="2400" b="1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6732240" y="2171526"/>
            <a:ext cx="2214000" cy="565146"/>
          </a:xfrm>
          <a:prstGeom prst="rect">
            <a:avLst/>
          </a:prstGeom>
          <a:solidFill>
            <a:srgbClr val="3F5A9A"/>
          </a:solidFill>
          <a:ln>
            <a:noFill/>
          </a:ln>
          <a:effectLst/>
          <a:extLst/>
        </p:spPr>
        <p:txBody>
          <a:bodyPr wrap="square" lIns="36000" tIns="36000" rIns="36000" bIns="36000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sym typeface="Wingdings" pitchFamily="2" charset="2"/>
              </a:rPr>
              <a:t>dissolution experiments in glove box</a:t>
            </a: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48717" y="2721929"/>
            <a:ext cx="2181600" cy="923095"/>
          </a:xfrm>
          <a:prstGeom prst="rect">
            <a:avLst/>
          </a:prstGeom>
          <a:ln w="12700">
            <a:solidFill>
              <a:srgbClr val="000000"/>
            </a:solidFill>
          </a:ln>
        </p:spPr>
      </p:pic>
      <p:sp>
        <p:nvSpPr>
          <p:cNvPr id="11" name="Textfeld 10"/>
          <p:cNvSpPr txBox="1"/>
          <p:nvPr/>
        </p:nvSpPr>
        <p:spPr>
          <a:xfrm>
            <a:off x="6785231" y="2760626"/>
            <a:ext cx="2106346" cy="246221"/>
          </a:xfrm>
          <a:prstGeom prst="rect">
            <a:avLst/>
          </a:prstGeom>
          <a:solidFill>
            <a:srgbClr val="FFFFFF"/>
          </a:solidFill>
        </p:spPr>
        <p:txBody>
          <a:bodyPr wrap="none" lIns="0" tIns="0" rIns="0" bIns="0" rtlCol="0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dose rate ≤ 0.3 mSv/h</a:t>
            </a:r>
          </a:p>
        </p:txBody>
      </p:sp>
      <p:pic>
        <p:nvPicPr>
          <p:cNvPr id="13" name="Grafik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1738" y="1922100"/>
            <a:ext cx="2269113" cy="1980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09883" y="1922100"/>
            <a:ext cx="2639999" cy="1980000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C:\Users\ra9949\Desktop\Doktorarbeit\CAST\Bilder\Zircaloy\280115_Zyr-4_irradiated_samples_photos\sample_1\280115_Zyr-4_sample_1_10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355976" y="1922100"/>
            <a:ext cx="1961144" cy="1980000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feld 16"/>
          <p:cNvSpPr txBox="1"/>
          <p:nvPr/>
        </p:nvSpPr>
        <p:spPr>
          <a:xfrm>
            <a:off x="127840" y="3944089"/>
            <a:ext cx="6011710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de-DE" dirty="0"/>
              <a:t>Preparation of small subsamples by dry cutting in a shielded </a:t>
            </a:r>
            <a:r>
              <a:rPr lang="en-US" altLang="de-DE" dirty="0" smtClean="0"/>
              <a:t>box.</a:t>
            </a:r>
            <a:endParaRPr lang="en-GB" dirty="0"/>
          </a:p>
        </p:txBody>
      </p:sp>
      <p:graphicFrame>
        <p:nvGraphicFramePr>
          <p:cNvPr id="19" name="Tabel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2473845"/>
              </p:ext>
            </p:extLst>
          </p:nvPr>
        </p:nvGraphicFramePr>
        <p:xfrm>
          <a:off x="2263606" y="5034880"/>
          <a:ext cx="6055360" cy="914400"/>
        </p:xfrm>
        <a:graphic>
          <a:graphicData uri="http://schemas.openxmlformats.org/drawingml/2006/table">
            <a:tbl>
              <a:tblPr firstRow="1" bandRow="1"/>
              <a:tblGrid>
                <a:gridCol w="1719580">
                  <a:extLst>
                    <a:ext uri="{9D8B030D-6E8A-4147-A177-3AD203B41FA5}">
                      <a16:colId xmlns:a16="http://schemas.microsoft.com/office/drawing/2014/main" val="3007917650"/>
                    </a:ext>
                  </a:extLst>
                </a:gridCol>
                <a:gridCol w="722630">
                  <a:extLst>
                    <a:ext uri="{9D8B030D-6E8A-4147-A177-3AD203B41FA5}">
                      <a16:colId xmlns:a16="http://schemas.microsoft.com/office/drawing/2014/main" val="1600882829"/>
                    </a:ext>
                  </a:extLst>
                </a:gridCol>
                <a:gridCol w="722630">
                  <a:extLst>
                    <a:ext uri="{9D8B030D-6E8A-4147-A177-3AD203B41FA5}">
                      <a16:colId xmlns:a16="http://schemas.microsoft.com/office/drawing/2014/main" val="1350610366"/>
                    </a:ext>
                  </a:extLst>
                </a:gridCol>
                <a:gridCol w="722630">
                  <a:extLst>
                    <a:ext uri="{9D8B030D-6E8A-4147-A177-3AD203B41FA5}">
                      <a16:colId xmlns:a16="http://schemas.microsoft.com/office/drawing/2014/main" val="1477692654"/>
                    </a:ext>
                  </a:extLst>
                </a:gridCol>
                <a:gridCol w="722630">
                  <a:extLst>
                    <a:ext uri="{9D8B030D-6E8A-4147-A177-3AD203B41FA5}">
                      <a16:colId xmlns:a16="http://schemas.microsoft.com/office/drawing/2014/main" val="1229412234"/>
                    </a:ext>
                  </a:extLst>
                </a:gridCol>
                <a:gridCol w="722630">
                  <a:extLst>
                    <a:ext uri="{9D8B030D-6E8A-4147-A177-3AD203B41FA5}">
                      <a16:colId xmlns:a16="http://schemas.microsoft.com/office/drawing/2014/main" val="2703039679"/>
                    </a:ext>
                  </a:extLst>
                </a:gridCol>
                <a:gridCol w="722630">
                  <a:extLst>
                    <a:ext uri="{9D8B030D-6E8A-4147-A177-3AD203B41FA5}">
                      <a16:colId xmlns:a16="http://schemas.microsoft.com/office/drawing/2014/main" val="2036593657"/>
                    </a:ext>
                  </a:extLst>
                </a:gridCol>
              </a:tblGrid>
              <a:tr h="2715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400" noProof="0" dirty="0" smtClean="0"/>
                        <a:t>subsample #</a:t>
                      </a:r>
                      <a:endParaRPr lang="en-US" sz="1400" noProof="0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400" noProof="0" dirty="0" smtClean="0"/>
                        <a:t>1</a:t>
                      </a:r>
                      <a:endParaRPr lang="en-US" sz="1400" noProof="0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400" noProof="0" dirty="0" smtClean="0"/>
                        <a:t>2</a:t>
                      </a:r>
                      <a:endParaRPr lang="en-US" sz="1400" noProof="0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b="1" kern="1200" noProof="0" dirty="0" smtClean="0">
                          <a:solidFill>
                            <a:schemeClr val="lt1"/>
                          </a:solidFill>
                          <a:latin typeface="Arial"/>
                          <a:ea typeface="+mn-ea"/>
                          <a:cs typeface="+mn-cs"/>
                        </a:rPr>
                        <a:t>3</a:t>
                      </a:r>
                      <a:endParaRPr lang="en-US" sz="1400" b="1" kern="1200" noProof="0" dirty="0">
                        <a:solidFill>
                          <a:schemeClr val="lt1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b="1" kern="1200" noProof="0" dirty="0" smtClean="0">
                          <a:solidFill>
                            <a:schemeClr val="lt1"/>
                          </a:solidFill>
                          <a:latin typeface="Arial"/>
                          <a:ea typeface="+mn-ea"/>
                          <a:cs typeface="+mn-cs"/>
                        </a:rPr>
                        <a:t>4</a:t>
                      </a:r>
                      <a:endParaRPr lang="en-US" sz="1400" b="1" kern="1200" noProof="0" dirty="0">
                        <a:solidFill>
                          <a:schemeClr val="lt1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b="1" kern="1200" noProof="0" dirty="0" smtClean="0">
                          <a:solidFill>
                            <a:schemeClr val="lt1"/>
                          </a:solidFill>
                          <a:latin typeface="Arial"/>
                          <a:ea typeface="+mn-ea"/>
                          <a:cs typeface="+mn-cs"/>
                        </a:rPr>
                        <a:t>5</a:t>
                      </a:r>
                      <a:endParaRPr lang="en-US" sz="1400" b="1" kern="1200" noProof="0" dirty="0">
                        <a:solidFill>
                          <a:schemeClr val="lt1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b="1" kern="1200" noProof="0" dirty="0" smtClean="0">
                          <a:solidFill>
                            <a:schemeClr val="lt1"/>
                          </a:solidFill>
                          <a:latin typeface="Arial"/>
                          <a:ea typeface="+mn-ea"/>
                          <a:cs typeface="+mn-cs"/>
                        </a:rPr>
                        <a:t>6</a:t>
                      </a:r>
                      <a:endParaRPr lang="en-US" sz="1400" b="1" kern="1200" noProof="0" dirty="0">
                        <a:solidFill>
                          <a:schemeClr val="lt1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268120"/>
                  </a:ext>
                </a:extLst>
              </a:tr>
              <a:tr h="2715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400" b="1" baseline="0" noProof="0" dirty="0" smtClean="0">
                          <a:solidFill>
                            <a:schemeClr val="bg1"/>
                          </a:solidFill>
                        </a:rPr>
                        <a:t>mass [g]</a:t>
                      </a:r>
                      <a:endParaRPr lang="en-US" sz="1400" b="1" baseline="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400" noProof="0" dirty="0" smtClean="0"/>
                        <a:t>0.184</a:t>
                      </a:r>
                      <a:endParaRPr lang="en-US" sz="1400" noProof="0" dirty="0"/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l" defTabSz="914400" rtl="0" eaLnBrk="1" latinLnBrk="0" hangingPunct="1"/>
                      <a:r>
                        <a:rPr lang="en-US" sz="1400" kern="1200" noProof="0" dirty="0" smtClean="0">
                          <a:solidFill>
                            <a:schemeClr val="dk1"/>
                          </a:solidFill>
                          <a:latin typeface="Arial"/>
                          <a:ea typeface="+mn-ea"/>
                          <a:cs typeface="+mn-cs"/>
                        </a:rPr>
                        <a:t>0.130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kern="1200" noProof="0" dirty="0" smtClean="0">
                          <a:solidFill>
                            <a:schemeClr val="dk1"/>
                          </a:solidFill>
                          <a:latin typeface="Arial"/>
                          <a:ea typeface="+mn-ea"/>
                          <a:cs typeface="+mn-cs"/>
                        </a:rPr>
                        <a:t>0.120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kern="1200" noProof="0" dirty="0" smtClean="0">
                          <a:solidFill>
                            <a:schemeClr val="dk1"/>
                          </a:solidFill>
                          <a:latin typeface="Arial"/>
                          <a:ea typeface="+mn-ea"/>
                          <a:cs typeface="+mn-cs"/>
                        </a:rPr>
                        <a:t>0.178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kern="1200" noProof="0" dirty="0" smtClean="0">
                          <a:solidFill>
                            <a:schemeClr val="dk1"/>
                          </a:solidFill>
                          <a:latin typeface="Arial"/>
                          <a:ea typeface="+mn-ea"/>
                          <a:cs typeface="+mn-cs"/>
                        </a:rPr>
                        <a:t>0.189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noProof="0" dirty="0" smtClean="0">
                          <a:solidFill>
                            <a:schemeClr val="dk1"/>
                          </a:solidFill>
                          <a:latin typeface="Arial"/>
                          <a:ea typeface="+mn-ea"/>
                          <a:cs typeface="+mn-cs"/>
                        </a:rPr>
                        <a:t>0.183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8461195"/>
                  </a:ext>
                </a:extLst>
              </a:tr>
              <a:tr h="2715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400" b="1" baseline="0" noProof="0" dirty="0" smtClean="0">
                          <a:solidFill>
                            <a:schemeClr val="bg1"/>
                          </a:solidFill>
                        </a:rPr>
                        <a:t>dose rate [mSv/h]</a:t>
                      </a:r>
                      <a:endParaRPr lang="en-US" sz="1400" b="1" baseline="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400" noProof="0" dirty="0" smtClean="0"/>
                        <a:t>≤ 0.27</a:t>
                      </a:r>
                      <a:endParaRPr lang="en-US" sz="1400" noProof="0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algn="l" defTabSz="914400" rtl="0" eaLnBrk="1" latinLnBrk="0" hangingPunct="1"/>
                      <a:r>
                        <a:rPr lang="en-US" sz="1400" kern="1200" noProof="0" dirty="0" smtClean="0">
                          <a:solidFill>
                            <a:schemeClr val="dk1"/>
                          </a:solidFill>
                          <a:latin typeface="Arial"/>
                          <a:ea typeface="+mn-ea"/>
                          <a:cs typeface="+mn-cs"/>
                        </a:rPr>
                        <a:t>≤ 0.15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noProof="0" dirty="0" smtClean="0">
                          <a:solidFill>
                            <a:schemeClr val="dk1"/>
                          </a:solidFill>
                          <a:latin typeface="Arial"/>
                          <a:ea typeface="+mn-ea"/>
                          <a:cs typeface="+mn-cs"/>
                        </a:rPr>
                        <a:t>≤ 0.17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noProof="0" dirty="0" smtClean="0">
                          <a:solidFill>
                            <a:schemeClr val="dk1"/>
                          </a:solidFill>
                          <a:latin typeface="Arial"/>
                          <a:ea typeface="+mn-ea"/>
                          <a:cs typeface="+mn-cs"/>
                        </a:rPr>
                        <a:t>≤ 0.26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noProof="0" dirty="0" smtClean="0">
                          <a:solidFill>
                            <a:schemeClr val="dk1"/>
                          </a:solidFill>
                          <a:latin typeface="Arial"/>
                          <a:ea typeface="+mn-ea"/>
                          <a:cs typeface="+mn-cs"/>
                        </a:rPr>
                        <a:t>≤ 0.28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noProof="0" dirty="0" smtClean="0">
                          <a:solidFill>
                            <a:schemeClr val="dk1"/>
                          </a:solidFill>
                          <a:latin typeface="Arial"/>
                          <a:ea typeface="+mn-ea"/>
                          <a:cs typeface="+mn-cs"/>
                        </a:rPr>
                        <a:t>≤ 0.22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2116243"/>
                  </a:ext>
                </a:extLst>
              </a:tr>
            </a:tbl>
          </a:graphicData>
        </a:graphic>
      </p:graphicFrame>
      <p:sp>
        <p:nvSpPr>
          <p:cNvPr id="22" name="Textfeld 21"/>
          <p:cNvSpPr txBox="1"/>
          <p:nvPr/>
        </p:nvSpPr>
        <p:spPr>
          <a:xfrm>
            <a:off x="588331" y="5034880"/>
            <a:ext cx="992708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de-DE" b="1" dirty="0" smtClean="0"/>
              <a:t>Zircaloy-4:</a:t>
            </a:r>
            <a:endParaRPr lang="en-GB" b="1" dirty="0"/>
          </a:p>
        </p:txBody>
      </p:sp>
      <p:sp>
        <p:nvSpPr>
          <p:cNvPr id="23" name="AutoShape 9"/>
          <p:cNvSpPr>
            <a:spLocks noChangeArrowheads="1"/>
          </p:cNvSpPr>
          <p:nvPr/>
        </p:nvSpPr>
        <p:spPr bwMode="auto">
          <a:xfrm rot="894610">
            <a:off x="5722485" y="3376867"/>
            <a:ext cx="2393403" cy="536312"/>
          </a:xfrm>
          <a:prstGeom prst="curvedUpArrow">
            <a:avLst>
              <a:gd name="adj1" fmla="val 214272"/>
              <a:gd name="adj2" fmla="val 214272"/>
              <a:gd name="adj3" fmla="val 40316"/>
            </a:avLst>
          </a:prstGeom>
          <a:solidFill>
            <a:srgbClr val="FFFFFF"/>
          </a:solidFill>
          <a:ln w="25400">
            <a:solidFill>
              <a:srgbClr val="3F5A9A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 smtClean="0">
              <a:ln>
                <a:noFill/>
              </a:ln>
              <a:solidFill>
                <a:srgbClr val="3F5A9A"/>
              </a:solidFill>
              <a:effectLst/>
              <a:uLnTx/>
              <a:uFillTx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5061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 smtClean="0"/>
              <a:t>Dissolution experiments</a:t>
            </a:r>
            <a:endParaRPr lang="en-GB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/>
              <a:t>Dissolution of </a:t>
            </a:r>
            <a:r>
              <a:rPr lang="en-GB" sz="1800" dirty="0">
                <a:solidFill>
                  <a:srgbClr val="C00000"/>
                </a:solidFill>
              </a:rPr>
              <a:t>Zircaloy-4</a:t>
            </a:r>
            <a:r>
              <a:rPr lang="en-GB" sz="1800" dirty="0"/>
              <a:t> subsamples in </a:t>
            </a:r>
            <a:r>
              <a:rPr lang="en-GB" sz="1800" b="1" dirty="0"/>
              <a:t>glove box</a:t>
            </a:r>
            <a:r>
              <a:rPr lang="en-GB" sz="1800" dirty="0"/>
              <a:t> using a </a:t>
            </a:r>
            <a:r>
              <a:rPr lang="en-GB" sz="1800" b="1" dirty="0"/>
              <a:t>flask</a:t>
            </a:r>
            <a:r>
              <a:rPr lang="en-GB" sz="1800" dirty="0"/>
              <a:t> or </a:t>
            </a:r>
            <a:r>
              <a:rPr lang="en-GB" sz="1800" b="1" dirty="0"/>
              <a:t>autoclave</a:t>
            </a:r>
            <a:r>
              <a:rPr lang="en-GB" sz="1800" dirty="0"/>
              <a:t>.</a:t>
            </a:r>
            <a:endParaRPr lang="en-GB" sz="1800" dirty="0" smtClean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grpSp>
        <p:nvGrpSpPr>
          <p:cNvPr id="7" name="Gruppieren 6"/>
          <p:cNvGrpSpPr/>
          <p:nvPr/>
        </p:nvGrpSpPr>
        <p:grpSpPr>
          <a:xfrm>
            <a:off x="1110324" y="2708920"/>
            <a:ext cx="6923353" cy="2216936"/>
            <a:chOff x="961015" y="3170381"/>
            <a:chExt cx="6923353" cy="2216936"/>
          </a:xfrm>
        </p:grpSpPr>
        <p:sp>
          <p:nvSpPr>
            <p:cNvPr id="8" name="Text Box 10"/>
            <p:cNvSpPr txBox="1">
              <a:spLocks noChangeArrowheads="1"/>
            </p:cNvSpPr>
            <p:nvPr/>
          </p:nvSpPr>
          <p:spPr bwMode="auto">
            <a:xfrm>
              <a:off x="4273009" y="4078732"/>
              <a:ext cx="1800000" cy="336550"/>
            </a:xfrm>
            <a:prstGeom prst="rect">
              <a:avLst/>
            </a:prstGeom>
            <a:solidFill>
              <a:srgbClr val="3F5A9A"/>
            </a:solidFill>
            <a:ln>
              <a:noFill/>
            </a:ln>
            <a:effectLst/>
            <a:extLst/>
          </p:spPr>
          <p:txBody>
            <a:bodyPr>
              <a:sp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de-DE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sym typeface="Wingdings" pitchFamily="2" charset="2"/>
                </a:rPr>
                <a:t>aqueous samples</a:t>
              </a:r>
            </a:p>
          </p:txBody>
        </p:sp>
        <p:sp>
          <p:nvSpPr>
            <p:cNvPr id="9" name="Text Box 11"/>
            <p:cNvSpPr txBox="1">
              <a:spLocks noChangeArrowheads="1"/>
            </p:cNvSpPr>
            <p:nvPr/>
          </p:nvSpPr>
          <p:spPr bwMode="auto">
            <a:xfrm>
              <a:off x="4273009" y="3723103"/>
              <a:ext cx="1800000" cy="336550"/>
            </a:xfrm>
            <a:prstGeom prst="rect">
              <a:avLst/>
            </a:prstGeom>
            <a:solidFill>
              <a:srgbClr val="3F5A9A"/>
            </a:solidFill>
            <a:ln>
              <a:noFill/>
            </a:ln>
            <a:effectLst/>
            <a:extLst/>
          </p:spPr>
          <p:txBody>
            <a:bodyPr>
              <a:sp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de-DE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sym typeface="Wingdings" pitchFamily="2" charset="2"/>
                </a:rPr>
                <a:t>gaseous samples</a:t>
              </a:r>
            </a:p>
          </p:txBody>
        </p:sp>
        <p:sp>
          <p:nvSpPr>
            <p:cNvPr id="10" name="Text Box 14"/>
            <p:cNvSpPr txBox="1">
              <a:spLocks noChangeArrowheads="1"/>
            </p:cNvSpPr>
            <p:nvPr/>
          </p:nvSpPr>
          <p:spPr bwMode="auto">
            <a:xfrm>
              <a:off x="5616368" y="4761113"/>
              <a:ext cx="2268000" cy="338554"/>
            </a:xfrm>
            <a:prstGeom prst="rect">
              <a:avLst/>
            </a:prstGeom>
            <a:solidFill>
              <a:srgbClr val="3F5A9A"/>
            </a:solidFill>
            <a:ln>
              <a:noFill/>
            </a:ln>
            <a:effectLst/>
            <a:extLst/>
          </p:spPr>
          <p:txBody>
            <a:bodyPr>
              <a:sp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de-DE" sz="1600" b="1" i="0" u="none" strike="noStrike" kern="0" cap="none" spc="0" normalizeH="0" baseline="3600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sym typeface="Wingdings" pitchFamily="2" charset="2"/>
                </a:rPr>
                <a:t>14</a:t>
              </a:r>
              <a:r>
                <a:rPr kumimoji="0" lang="en-US" altLang="de-DE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sym typeface="Wingdings" pitchFamily="2" charset="2"/>
                </a:rPr>
                <a:t>C extraction system</a:t>
              </a:r>
            </a:p>
          </p:txBody>
        </p:sp>
        <p:sp>
          <p:nvSpPr>
            <p:cNvPr id="11" name="AutoShape 9"/>
            <p:cNvSpPr>
              <a:spLocks noChangeArrowheads="1"/>
            </p:cNvSpPr>
            <p:nvPr/>
          </p:nvSpPr>
          <p:spPr bwMode="auto">
            <a:xfrm rot="13347983" flipH="1">
              <a:off x="6000491" y="3982049"/>
              <a:ext cx="1279652" cy="430734"/>
            </a:xfrm>
            <a:prstGeom prst="curvedUpArrow">
              <a:avLst>
                <a:gd name="adj1" fmla="val 54762"/>
                <a:gd name="adj2" fmla="val 190324"/>
                <a:gd name="adj3" fmla="val 36932"/>
              </a:avLst>
            </a:prstGeom>
            <a:solidFill>
              <a:srgbClr val="FFFFFF"/>
            </a:solidFill>
            <a:ln w="25400">
              <a:solidFill>
                <a:srgbClr val="3F5A9A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 smtClean="0">
                <a:ln>
                  <a:noFill/>
                </a:ln>
                <a:solidFill>
                  <a:srgbClr val="3F5A9A"/>
                </a:solidFill>
                <a:effectLst/>
                <a:uLnTx/>
                <a:uFillTx/>
                <a:latin typeface="Arial" charset="0"/>
              </a:endParaRPr>
            </a:p>
          </p:txBody>
        </p:sp>
        <p:sp>
          <p:nvSpPr>
            <p:cNvPr id="12" name="Text Box 11"/>
            <p:cNvSpPr txBox="1">
              <a:spLocks noChangeArrowheads="1"/>
            </p:cNvSpPr>
            <p:nvPr/>
          </p:nvSpPr>
          <p:spPr bwMode="auto">
            <a:xfrm>
              <a:off x="4733386" y="3170381"/>
              <a:ext cx="900000" cy="336550"/>
            </a:xfrm>
            <a:prstGeom prst="rect">
              <a:avLst/>
            </a:prstGeom>
            <a:solidFill>
              <a:srgbClr val="3F5A9A"/>
            </a:solidFill>
            <a:ln>
              <a:noFill/>
            </a:ln>
            <a:effectLst/>
            <a:extLst/>
          </p:spPr>
          <p:txBody>
            <a:bodyPr>
              <a:sp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de-DE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sym typeface="Wingdings" pitchFamily="2" charset="2"/>
                </a:rPr>
                <a:t>gas-MS</a:t>
              </a:r>
            </a:p>
          </p:txBody>
        </p:sp>
        <p:sp>
          <p:nvSpPr>
            <p:cNvPr id="13" name="AutoShape 12"/>
            <p:cNvSpPr>
              <a:spLocks noChangeArrowheads="1"/>
            </p:cNvSpPr>
            <p:nvPr/>
          </p:nvSpPr>
          <p:spPr bwMode="auto">
            <a:xfrm rot="16200000">
              <a:off x="5091610" y="3475344"/>
              <a:ext cx="162798" cy="287660"/>
            </a:xfrm>
            <a:prstGeom prst="rightArrow">
              <a:avLst>
                <a:gd name="adj1" fmla="val 50000"/>
                <a:gd name="adj2" fmla="val 27819"/>
              </a:avLst>
            </a:prstGeom>
            <a:solidFill>
              <a:srgbClr val="FFFFFF"/>
            </a:solidFill>
            <a:ln w="25400" algn="ctr">
              <a:solidFill>
                <a:srgbClr val="3F5A9A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endParaRPr>
            </a:p>
          </p:txBody>
        </p:sp>
        <p:sp>
          <p:nvSpPr>
            <p:cNvPr id="14" name="AutoShape 9"/>
            <p:cNvSpPr>
              <a:spLocks noChangeArrowheads="1"/>
            </p:cNvSpPr>
            <p:nvPr/>
          </p:nvSpPr>
          <p:spPr bwMode="auto">
            <a:xfrm rot="14745940" flipH="1" flipV="1">
              <a:off x="4683535" y="4644902"/>
              <a:ext cx="990113" cy="494718"/>
            </a:xfrm>
            <a:prstGeom prst="curvedUpArrow">
              <a:avLst>
                <a:gd name="adj1" fmla="val 54762"/>
                <a:gd name="adj2" fmla="val 190324"/>
                <a:gd name="adj3" fmla="val 36932"/>
              </a:avLst>
            </a:prstGeom>
            <a:solidFill>
              <a:srgbClr val="FFFFFF"/>
            </a:solidFill>
            <a:ln w="25400">
              <a:solidFill>
                <a:srgbClr val="3F5A9A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 smtClean="0">
                <a:ln>
                  <a:noFill/>
                </a:ln>
                <a:solidFill>
                  <a:srgbClr val="3F5A9A"/>
                </a:solidFill>
                <a:effectLst/>
                <a:uLnTx/>
                <a:uFillTx/>
                <a:latin typeface="Arial" charset="0"/>
              </a:endParaRPr>
            </a:p>
          </p:txBody>
        </p:sp>
        <p:sp>
          <p:nvSpPr>
            <p:cNvPr id="15" name="AutoShape 12"/>
            <p:cNvSpPr>
              <a:spLocks noChangeArrowheads="1"/>
            </p:cNvSpPr>
            <p:nvPr/>
          </p:nvSpPr>
          <p:spPr bwMode="auto">
            <a:xfrm>
              <a:off x="3240104" y="3745342"/>
              <a:ext cx="982961" cy="647700"/>
            </a:xfrm>
            <a:prstGeom prst="rightArrow">
              <a:avLst>
                <a:gd name="adj1" fmla="val 50000"/>
                <a:gd name="adj2" fmla="val 27819"/>
              </a:avLst>
            </a:prstGeom>
            <a:solidFill>
              <a:srgbClr val="FFFFFF"/>
            </a:solidFill>
            <a:ln w="25400" algn="ctr">
              <a:solidFill>
                <a:srgbClr val="3F5A9A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endParaRPr>
            </a:p>
          </p:txBody>
        </p:sp>
        <p:sp>
          <p:nvSpPr>
            <p:cNvPr id="16" name="Text Box 14"/>
            <p:cNvSpPr txBox="1">
              <a:spLocks noChangeArrowheads="1"/>
            </p:cNvSpPr>
            <p:nvPr/>
          </p:nvSpPr>
          <p:spPr bwMode="auto">
            <a:xfrm>
              <a:off x="961015" y="3909730"/>
              <a:ext cx="2196000" cy="318924"/>
            </a:xfrm>
            <a:prstGeom prst="rect">
              <a:avLst/>
            </a:prstGeom>
            <a:solidFill>
              <a:srgbClr val="3F5A9A"/>
            </a:solidFill>
            <a:ln>
              <a:noFill/>
            </a:ln>
            <a:effectLst/>
            <a:extLst/>
          </p:spPr>
          <p:txBody>
            <a:bodyPr wrap="square" lIns="36000" tIns="36000" rIns="36000" bIns="36000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de-DE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sym typeface="Wingdings" pitchFamily="2" charset="2"/>
                </a:rPr>
                <a:t>dissolution experiments</a:t>
              </a:r>
            </a:p>
          </p:txBody>
        </p:sp>
      </p:grpSp>
      <p:pic>
        <p:nvPicPr>
          <p:cNvPr id="17" name="Grafik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286016"/>
            <a:ext cx="4567402" cy="1080000"/>
          </a:xfrm>
          <a:prstGeom prst="rect">
            <a:avLst/>
          </a:prstGeom>
          <a:ln w="12700">
            <a:solidFill>
              <a:srgbClr val="000000"/>
            </a:solidFill>
          </a:ln>
        </p:spPr>
      </p:pic>
      <p:sp>
        <p:nvSpPr>
          <p:cNvPr id="18" name="Textfeld 17"/>
          <p:cNvSpPr txBox="1"/>
          <p:nvPr/>
        </p:nvSpPr>
        <p:spPr>
          <a:xfrm>
            <a:off x="5220072" y="5298670"/>
            <a:ext cx="3425960" cy="923330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</a:rPr>
              <a:t>Autoclave experiments performed under anoxic conditions (Ar atmosphere).</a:t>
            </a:r>
            <a:endParaRPr 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48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baseline="36000" dirty="0" smtClean="0"/>
              <a:t>14</a:t>
            </a:r>
            <a:r>
              <a:rPr lang="en-GB" sz="2400" b="1" dirty="0" smtClean="0"/>
              <a:t>C extraction set-up and procedure</a:t>
            </a:r>
            <a:endParaRPr lang="en-GB" sz="2400" b="1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cxnSp>
        <p:nvCxnSpPr>
          <p:cNvPr id="7" name="Gerade Verbindung mit Pfeil 6"/>
          <p:cNvCxnSpPr/>
          <p:nvPr/>
        </p:nvCxnSpPr>
        <p:spPr>
          <a:xfrm>
            <a:off x="4565765" y="2737497"/>
            <a:ext cx="0" cy="755175"/>
          </a:xfrm>
          <a:prstGeom prst="straightConnector1">
            <a:avLst/>
          </a:prstGeom>
          <a:noFill/>
          <a:ln w="25400" cap="flat" cmpd="sng" algn="ctr">
            <a:solidFill>
              <a:srgbClr val="000000"/>
            </a:solidFill>
            <a:prstDash val="solid"/>
            <a:tailEnd type="arrow"/>
          </a:ln>
          <a:effectLst/>
        </p:spPr>
      </p:cxnSp>
      <p:cxnSp>
        <p:nvCxnSpPr>
          <p:cNvPr id="8" name="Gerade Verbindung mit Pfeil 7"/>
          <p:cNvCxnSpPr/>
          <p:nvPr/>
        </p:nvCxnSpPr>
        <p:spPr>
          <a:xfrm>
            <a:off x="7650488" y="2737497"/>
            <a:ext cx="0" cy="755175"/>
          </a:xfrm>
          <a:prstGeom prst="straightConnector1">
            <a:avLst/>
          </a:prstGeom>
          <a:noFill/>
          <a:ln w="25400" cap="flat" cmpd="sng" algn="ctr">
            <a:solidFill>
              <a:srgbClr val="000000"/>
            </a:solidFill>
            <a:prstDash val="solid"/>
            <a:tailEnd type="arrow"/>
          </a:ln>
          <a:effectLst/>
        </p:spPr>
      </p:cxnSp>
      <p:cxnSp>
        <p:nvCxnSpPr>
          <p:cNvPr id="9" name="Gerade Verbindung mit Pfeil 8"/>
          <p:cNvCxnSpPr/>
          <p:nvPr/>
        </p:nvCxnSpPr>
        <p:spPr>
          <a:xfrm flipV="1">
            <a:off x="1403648" y="4134674"/>
            <a:ext cx="0" cy="720000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/>
            </a:solidFill>
            <a:prstDash val="solid"/>
            <a:headEnd type="arrow"/>
            <a:tailEnd type="arrow"/>
          </a:ln>
          <a:effectLst/>
        </p:spPr>
      </p:cxnSp>
      <p:cxnSp>
        <p:nvCxnSpPr>
          <p:cNvPr id="10" name="Gerade Verbindung mit Pfeil 9"/>
          <p:cNvCxnSpPr/>
          <p:nvPr/>
        </p:nvCxnSpPr>
        <p:spPr>
          <a:xfrm>
            <a:off x="1403648" y="4494674"/>
            <a:ext cx="1310998" cy="0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/>
            </a:solidFill>
            <a:prstDash val="solid"/>
            <a:tailEnd type="arrow"/>
          </a:ln>
          <a:effectLst/>
        </p:spPr>
      </p:cxn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121"/>
          <a:stretch/>
        </p:blipFill>
        <p:spPr bwMode="auto">
          <a:xfrm>
            <a:off x="251520" y="4523003"/>
            <a:ext cx="1601671" cy="2074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91" r="73199" b="57545"/>
          <a:stretch/>
        </p:blipFill>
        <p:spPr bwMode="auto">
          <a:xfrm>
            <a:off x="251520" y="3893704"/>
            <a:ext cx="1674040" cy="25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feld 12"/>
          <p:cNvSpPr txBox="1"/>
          <p:nvPr/>
        </p:nvSpPr>
        <p:spPr>
          <a:xfrm>
            <a:off x="3564488" y="3509322"/>
            <a:ext cx="5400000" cy="288147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square" lIns="36000" tIns="36000" rIns="36000" bIns="36000" rtlCol="0" anchor="t" anchorCtr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kern="0" dirty="0" smtClean="0">
                <a:solidFill>
                  <a:srgbClr val="000000"/>
                </a:solidFill>
                <a:latin typeface="Arial" charset="0"/>
              </a:rPr>
              <a:t>absorption of </a:t>
            </a:r>
            <a:r>
              <a:rPr lang="en-US" sz="1400" b="1" kern="0" baseline="36000" dirty="0" smtClean="0">
                <a:solidFill>
                  <a:srgbClr val="000000"/>
                </a:solidFill>
                <a:latin typeface="Arial" charset="0"/>
              </a:rPr>
              <a:t>14</a:t>
            </a:r>
            <a:r>
              <a:rPr lang="en-US" sz="1400" b="1" kern="0" dirty="0" smtClean="0">
                <a:solidFill>
                  <a:srgbClr val="000000"/>
                </a:solidFill>
                <a:latin typeface="Arial" charset="0"/>
              </a:rPr>
              <a:t>CO</a:t>
            </a:r>
            <a:r>
              <a:rPr lang="en-US" sz="1400" b="1" kern="0" baseline="-25000" dirty="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1400" b="1" kern="0" dirty="0" smtClean="0">
                <a:solidFill>
                  <a:srgbClr val="000000"/>
                </a:solidFill>
                <a:latin typeface="Arial" charset="0"/>
              </a:rPr>
              <a:t>/CO</a:t>
            </a:r>
            <a:r>
              <a:rPr lang="en-US" sz="1400" b="1" kern="0" baseline="-25000" dirty="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1400" b="1" kern="0" dirty="0" smtClean="0">
                <a:solidFill>
                  <a:srgbClr val="000000"/>
                </a:solidFill>
                <a:latin typeface="Arial" charset="0"/>
              </a:rPr>
              <a:t> in various washing bottles</a:t>
            </a:r>
            <a:endParaRPr lang="en-US" sz="1400" b="1" kern="0" baseline="-25000" dirty="0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" name="Textfeld 13"/>
          <p:cNvSpPr txBox="1"/>
          <p:nvPr/>
        </p:nvSpPr>
        <p:spPr>
          <a:xfrm>
            <a:off x="3564488" y="4052134"/>
            <a:ext cx="5400000" cy="288147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square" lIns="36000" tIns="36000" rIns="36000" bIns="36000" rtlCol="0" anchor="t" anchorCtr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kern="0" dirty="0" smtClean="0">
                <a:solidFill>
                  <a:srgbClr val="C00000"/>
                </a:solidFill>
                <a:latin typeface="Arial" charset="0"/>
              </a:rPr>
              <a:t>determination of [</a:t>
            </a:r>
            <a:r>
              <a:rPr lang="en-US" sz="1400" b="1" kern="0" baseline="36000" dirty="0" smtClean="0">
                <a:solidFill>
                  <a:srgbClr val="C00000"/>
                </a:solidFill>
                <a:latin typeface="Arial" charset="0"/>
              </a:rPr>
              <a:t>14</a:t>
            </a:r>
            <a:r>
              <a:rPr lang="en-US" sz="1400" b="1" kern="0" dirty="0" smtClean="0">
                <a:solidFill>
                  <a:srgbClr val="C00000"/>
                </a:solidFill>
                <a:latin typeface="Arial" charset="0"/>
              </a:rPr>
              <a:t>C] by LSC</a:t>
            </a:r>
            <a:endParaRPr lang="en-US" sz="1400" b="1" kern="0" baseline="-25000" dirty="0" smtClean="0">
              <a:solidFill>
                <a:srgbClr val="C00000"/>
              </a:solidFill>
              <a:latin typeface="Arial" charset="0"/>
            </a:endParaRPr>
          </a:p>
        </p:txBody>
      </p:sp>
      <p:cxnSp>
        <p:nvCxnSpPr>
          <p:cNvPr id="15" name="Gerade Verbindung mit Pfeil 14"/>
          <p:cNvCxnSpPr/>
          <p:nvPr/>
        </p:nvCxnSpPr>
        <p:spPr>
          <a:xfrm>
            <a:off x="6264488" y="3820836"/>
            <a:ext cx="0" cy="214787"/>
          </a:xfrm>
          <a:prstGeom prst="straightConnector1">
            <a:avLst/>
          </a:prstGeom>
          <a:noFill/>
          <a:ln w="25400" cap="flat" cmpd="sng" algn="ctr">
            <a:solidFill>
              <a:srgbClr val="000000"/>
            </a:solidFill>
            <a:prstDash val="solid"/>
            <a:tailEnd type="arrow"/>
          </a:ln>
          <a:effectLst/>
        </p:spPr>
      </p:cxnSp>
      <p:cxnSp>
        <p:nvCxnSpPr>
          <p:cNvPr id="16" name="Gerade Verbindung mit Pfeil 15"/>
          <p:cNvCxnSpPr/>
          <p:nvPr/>
        </p:nvCxnSpPr>
        <p:spPr>
          <a:xfrm>
            <a:off x="1493512" y="2748312"/>
            <a:ext cx="0" cy="360000"/>
          </a:xfrm>
          <a:prstGeom prst="straightConnector1">
            <a:avLst/>
          </a:prstGeom>
          <a:noFill/>
          <a:ln w="25400" cap="flat" cmpd="sng" algn="ctr">
            <a:solidFill>
              <a:srgbClr val="000000"/>
            </a:solidFill>
            <a:prstDash val="solid"/>
            <a:tailEnd type="arrow"/>
          </a:ln>
          <a:effectLst/>
        </p:spPr>
      </p:cxnSp>
      <p:cxnSp>
        <p:nvCxnSpPr>
          <p:cNvPr id="17" name="Gerade Verbindung mit Pfeil 16"/>
          <p:cNvCxnSpPr/>
          <p:nvPr/>
        </p:nvCxnSpPr>
        <p:spPr>
          <a:xfrm>
            <a:off x="5879765" y="2737497"/>
            <a:ext cx="0" cy="755175"/>
          </a:xfrm>
          <a:prstGeom prst="straightConnector1">
            <a:avLst/>
          </a:prstGeom>
          <a:noFill/>
          <a:ln w="25400" cap="flat" cmpd="sng" algn="ctr">
            <a:solidFill>
              <a:srgbClr val="000000"/>
            </a:solidFill>
            <a:prstDash val="solid"/>
            <a:tailEnd type="arrow"/>
          </a:ln>
          <a:effectLst/>
        </p:spPr>
      </p:cxnSp>
      <p:sp>
        <p:nvSpPr>
          <p:cNvPr id="18" name="Textfeld 17"/>
          <p:cNvSpPr txBox="1"/>
          <p:nvPr/>
        </p:nvSpPr>
        <p:spPr>
          <a:xfrm>
            <a:off x="179512" y="2436803"/>
            <a:ext cx="2628000" cy="288147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square" lIns="36000" tIns="36000" rIns="36000" bIns="36000" rtlCol="0" anchor="ctr" anchorCtr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kern="0" dirty="0" smtClean="0">
                <a:solidFill>
                  <a:srgbClr val="000000"/>
                </a:solidFill>
                <a:latin typeface="Arial" charset="0"/>
              </a:rPr>
              <a:t>acid digestion in autoclave</a:t>
            </a:r>
          </a:p>
        </p:txBody>
      </p:sp>
      <p:sp>
        <p:nvSpPr>
          <p:cNvPr id="19" name="Textfeld 18"/>
          <p:cNvSpPr txBox="1"/>
          <p:nvPr/>
        </p:nvSpPr>
        <p:spPr>
          <a:xfrm>
            <a:off x="179512" y="1700809"/>
            <a:ext cx="2628000" cy="288147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square" lIns="36000" tIns="36000" rIns="36000" bIns="36000" rtlCol="0" anchor="ctr" anchorCtr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kern="0" dirty="0" smtClean="0">
                <a:solidFill>
                  <a:srgbClr val="000000"/>
                </a:solidFill>
                <a:latin typeface="Arial" charset="0"/>
              </a:rPr>
              <a:t>acid digestion in glass reactor</a:t>
            </a:r>
          </a:p>
        </p:txBody>
      </p:sp>
      <p:grpSp>
        <p:nvGrpSpPr>
          <p:cNvPr id="20" name="Gruppieren 19"/>
          <p:cNvGrpSpPr/>
          <p:nvPr/>
        </p:nvGrpSpPr>
        <p:grpSpPr>
          <a:xfrm>
            <a:off x="6336488" y="1700808"/>
            <a:ext cx="2628000" cy="1024346"/>
            <a:chOff x="6336488" y="1412776"/>
            <a:chExt cx="2628000" cy="1024346"/>
          </a:xfrm>
        </p:grpSpPr>
        <p:sp>
          <p:nvSpPr>
            <p:cNvPr id="21" name="Textfeld 20"/>
            <p:cNvSpPr txBox="1"/>
            <p:nvPr/>
          </p:nvSpPr>
          <p:spPr>
            <a:xfrm>
              <a:off x="6336488" y="1933122"/>
              <a:ext cx="2628000" cy="504000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0000"/>
              </a:solidFill>
            </a:ln>
          </p:spPr>
          <p:txBody>
            <a:bodyPr wrap="square" lIns="36000" tIns="36000" rIns="36000" bIns="36000" rtlCol="0" anchor="ctr" anchorCtr="1">
              <a:no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00" b="1" kern="0" dirty="0" smtClean="0">
                  <a:solidFill>
                    <a:srgbClr val="000000"/>
                  </a:solidFill>
                  <a:latin typeface="Arial" charset="0"/>
                </a:rPr>
                <a:t>dissolved hydrocarbons</a:t>
              </a:r>
            </a:p>
          </p:txBody>
        </p:sp>
        <p:sp>
          <p:nvSpPr>
            <p:cNvPr id="22" name="Textfeld 21"/>
            <p:cNvSpPr txBox="1"/>
            <p:nvPr/>
          </p:nvSpPr>
          <p:spPr>
            <a:xfrm>
              <a:off x="6336488" y="1412776"/>
              <a:ext cx="2628000" cy="522000"/>
            </a:xfrm>
            <a:prstGeom prst="rect">
              <a:avLst/>
            </a:prstGeom>
            <a:solidFill>
              <a:srgbClr val="FFFFFF">
                <a:lumMod val="85000"/>
              </a:srgbClr>
            </a:solidFill>
            <a:ln>
              <a:solidFill>
                <a:srgbClr val="000000"/>
              </a:solidFill>
            </a:ln>
          </p:spPr>
          <p:txBody>
            <a:bodyPr wrap="square" lIns="36000" tIns="36000" rIns="36000" bIns="36000" rtlCol="0" anchor="ctr" anchorCtr="1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00" b="1" kern="0" dirty="0" smtClean="0">
                  <a:solidFill>
                    <a:srgbClr val="000000"/>
                  </a:solidFill>
                  <a:latin typeface="Arial" charset="0"/>
                </a:rPr>
                <a:t>acidic digestion liquor</a:t>
              </a:r>
            </a:p>
          </p:txBody>
        </p:sp>
      </p:grpSp>
      <p:sp>
        <p:nvSpPr>
          <p:cNvPr id="23" name="Textfeld 22"/>
          <p:cNvSpPr txBox="1"/>
          <p:nvPr/>
        </p:nvSpPr>
        <p:spPr>
          <a:xfrm>
            <a:off x="6804488" y="2837136"/>
            <a:ext cx="1692000" cy="472813"/>
          </a:xfrm>
          <a:prstGeom prst="rect">
            <a:avLst/>
          </a:prstGeom>
          <a:solidFill>
            <a:srgbClr val="FFFFCC"/>
          </a:solidFill>
          <a:ln>
            <a:solidFill>
              <a:srgbClr val="000000"/>
            </a:solidFill>
          </a:ln>
        </p:spPr>
        <p:txBody>
          <a:bodyPr wrap="square" lIns="36000" tIns="36000" rIns="36000" bIns="36000" rtlCol="0" anchor="ctr" anchorCtr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kern="0" dirty="0" smtClean="0">
                <a:solidFill>
                  <a:srgbClr val="7030A0"/>
                </a:solidFill>
                <a:latin typeface="Arial" charset="0"/>
              </a:rPr>
              <a:t>wet oxidation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b="1" kern="0" dirty="0" smtClean="0">
                <a:solidFill>
                  <a:srgbClr val="4F81BD">
                    <a:lumMod val="75000"/>
                  </a:srgbClr>
                </a:solidFill>
                <a:latin typeface="Arial" charset="0"/>
              </a:rPr>
              <a:t>(K</a:t>
            </a:r>
            <a:r>
              <a:rPr lang="en-US" sz="1200" b="1" kern="0" baseline="-25000" dirty="0" smtClean="0">
                <a:solidFill>
                  <a:srgbClr val="4F81BD">
                    <a:lumMod val="75000"/>
                  </a:srgbClr>
                </a:solidFill>
                <a:latin typeface="Arial" charset="0"/>
              </a:rPr>
              <a:t>2</a:t>
            </a:r>
            <a:r>
              <a:rPr lang="en-US" sz="1200" b="1" kern="0" dirty="0" smtClean="0">
                <a:solidFill>
                  <a:srgbClr val="4F81BD">
                    <a:lumMod val="75000"/>
                  </a:srgbClr>
                </a:solidFill>
                <a:latin typeface="Arial" charset="0"/>
              </a:rPr>
              <a:t>S</a:t>
            </a:r>
            <a:r>
              <a:rPr lang="en-US" sz="1200" b="1" kern="0" baseline="-25000" dirty="0" smtClean="0">
                <a:solidFill>
                  <a:srgbClr val="4F81BD">
                    <a:lumMod val="75000"/>
                  </a:srgbClr>
                </a:solidFill>
                <a:latin typeface="Arial" charset="0"/>
              </a:rPr>
              <a:t>2</a:t>
            </a:r>
            <a:r>
              <a:rPr lang="en-US" sz="1200" b="1" kern="0" dirty="0" smtClean="0">
                <a:solidFill>
                  <a:srgbClr val="4F81BD">
                    <a:lumMod val="75000"/>
                  </a:srgbClr>
                </a:solidFill>
                <a:latin typeface="Arial" charset="0"/>
              </a:rPr>
              <a:t>O</a:t>
            </a:r>
            <a:r>
              <a:rPr lang="en-US" sz="1200" b="1" kern="0" baseline="-25000" dirty="0" smtClean="0">
                <a:solidFill>
                  <a:srgbClr val="4F81BD">
                    <a:lumMod val="75000"/>
                  </a:srgbClr>
                </a:solidFill>
                <a:latin typeface="Arial" charset="0"/>
              </a:rPr>
              <a:t>8</a:t>
            </a:r>
            <a:r>
              <a:rPr lang="en-US" sz="1200" b="1" kern="0" dirty="0" smtClean="0">
                <a:solidFill>
                  <a:srgbClr val="4F81BD">
                    <a:lumMod val="75000"/>
                  </a:srgbClr>
                </a:solidFill>
                <a:latin typeface="Arial" charset="0"/>
              </a:rPr>
              <a:t>, AgNO</a:t>
            </a:r>
            <a:r>
              <a:rPr lang="en-US" sz="1200" b="1" kern="0" baseline="-25000" dirty="0" smtClean="0">
                <a:solidFill>
                  <a:srgbClr val="4F81BD">
                    <a:lumMod val="75000"/>
                  </a:srgbClr>
                </a:solidFill>
                <a:latin typeface="Arial" charset="0"/>
              </a:rPr>
              <a:t>3,</a:t>
            </a:r>
            <a:r>
              <a:rPr lang="en-US" sz="1200" b="1" kern="0" dirty="0" smtClean="0">
                <a:solidFill>
                  <a:srgbClr val="4F81BD">
                    <a:lumMod val="75000"/>
                  </a:srgbClr>
                </a:solidFill>
                <a:latin typeface="Arial" charset="0"/>
              </a:rPr>
              <a:t> 95°C)</a:t>
            </a:r>
          </a:p>
        </p:txBody>
      </p:sp>
      <p:sp>
        <p:nvSpPr>
          <p:cNvPr id="24" name="Textfeld 23"/>
          <p:cNvSpPr txBox="1"/>
          <p:nvPr/>
        </p:nvSpPr>
        <p:spPr>
          <a:xfrm>
            <a:off x="3827765" y="2837136"/>
            <a:ext cx="1476000" cy="472813"/>
          </a:xfrm>
          <a:prstGeom prst="rect">
            <a:avLst/>
          </a:prstGeom>
          <a:solidFill>
            <a:srgbClr val="FFFFCC"/>
          </a:solidFill>
          <a:ln>
            <a:solidFill>
              <a:srgbClr val="000000"/>
            </a:solidFill>
          </a:ln>
        </p:spPr>
        <p:txBody>
          <a:bodyPr wrap="square" lIns="36000" tIns="36000" rIns="36000" bIns="36000" rtlCol="0" anchor="ctr" anchorCtr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kern="0" dirty="0" smtClean="0">
                <a:solidFill>
                  <a:srgbClr val="7030A0"/>
                </a:solidFill>
                <a:latin typeface="Arial" charset="0"/>
              </a:rPr>
              <a:t>catalytic furnace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b="1" kern="0" dirty="0" smtClean="0">
                <a:solidFill>
                  <a:srgbClr val="4F81BD">
                    <a:lumMod val="75000"/>
                  </a:srgbClr>
                </a:solidFill>
                <a:latin typeface="Arial" charset="0"/>
              </a:rPr>
              <a:t>(CuO, Pt/Al, 750°C)</a:t>
            </a:r>
          </a:p>
        </p:txBody>
      </p:sp>
      <p:grpSp>
        <p:nvGrpSpPr>
          <p:cNvPr id="25" name="Gruppieren 24"/>
          <p:cNvGrpSpPr/>
          <p:nvPr/>
        </p:nvGrpSpPr>
        <p:grpSpPr>
          <a:xfrm>
            <a:off x="3563888" y="1700809"/>
            <a:ext cx="2628000" cy="1026727"/>
            <a:chOff x="3563888" y="1412777"/>
            <a:chExt cx="2628000" cy="1026727"/>
          </a:xfrm>
        </p:grpSpPr>
        <p:sp>
          <p:nvSpPr>
            <p:cNvPr id="26" name="Textfeld 25"/>
            <p:cNvSpPr txBox="1"/>
            <p:nvPr/>
          </p:nvSpPr>
          <p:spPr>
            <a:xfrm>
              <a:off x="3563888" y="1412777"/>
              <a:ext cx="2628000" cy="523220"/>
            </a:xfrm>
            <a:prstGeom prst="rect">
              <a:avLst/>
            </a:prstGeom>
            <a:solidFill>
              <a:srgbClr val="FFFFFF">
                <a:lumMod val="85000"/>
              </a:srgbClr>
            </a:solidFill>
            <a:ln>
              <a:solidFill>
                <a:srgbClr val="000000"/>
              </a:solidFill>
            </a:ln>
          </p:spPr>
          <p:txBody>
            <a:bodyPr wrap="square" lIns="36000" tIns="36000" rIns="36000" bIns="36000" rtlCol="0" anchor="ctr" anchorCtr="1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00" b="1" kern="0" dirty="0" smtClean="0">
                  <a:solidFill>
                    <a:srgbClr val="000000"/>
                  </a:solidFill>
                  <a:latin typeface="Arial" charset="0"/>
                </a:rPr>
                <a:t>gases released during digestion / gaseous samples</a:t>
              </a:r>
            </a:p>
          </p:txBody>
        </p:sp>
        <p:sp>
          <p:nvSpPr>
            <p:cNvPr id="27" name="Textfeld 26"/>
            <p:cNvSpPr txBox="1"/>
            <p:nvPr/>
          </p:nvSpPr>
          <p:spPr>
            <a:xfrm>
              <a:off x="3563888" y="1935709"/>
              <a:ext cx="2003754" cy="503590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0000"/>
              </a:solidFill>
            </a:ln>
          </p:spPr>
          <p:txBody>
            <a:bodyPr wrap="square" lIns="36000" tIns="36000" rIns="36000" bIns="36000" rtlCol="0" anchor="t" anchorCtr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00" b="1" kern="0" dirty="0" smtClean="0">
                  <a:solidFill>
                    <a:srgbClr val="000000"/>
                  </a:solidFill>
                  <a:latin typeface="Arial" charset="0"/>
                </a:rPr>
                <a:t>CO, gaseous hydrocarbons</a:t>
              </a:r>
            </a:p>
          </p:txBody>
        </p:sp>
        <p:sp>
          <p:nvSpPr>
            <p:cNvPr id="28" name="Textfeld 27"/>
            <p:cNvSpPr txBox="1"/>
            <p:nvPr/>
          </p:nvSpPr>
          <p:spPr>
            <a:xfrm>
              <a:off x="5567642" y="1935504"/>
              <a:ext cx="624246" cy="504000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000000"/>
              </a:solidFill>
            </a:ln>
          </p:spPr>
          <p:txBody>
            <a:bodyPr wrap="square" lIns="36000" tIns="36000" rIns="36000" bIns="36000" rtlCol="0" anchor="ctr" anchorCtr="1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00" b="1" kern="0" dirty="0" smtClean="0">
                  <a:solidFill>
                    <a:srgbClr val="000000"/>
                  </a:solidFill>
                  <a:latin typeface="Arial" charset="0"/>
                </a:rPr>
                <a:t>CO</a:t>
              </a:r>
              <a:r>
                <a:rPr lang="en-US" sz="1400" b="1" kern="0" baseline="-25000" dirty="0" smtClean="0">
                  <a:solidFill>
                    <a:srgbClr val="000000"/>
                  </a:solidFill>
                  <a:latin typeface="Arial" charset="0"/>
                </a:rPr>
                <a:t>2</a:t>
              </a:r>
            </a:p>
          </p:txBody>
        </p:sp>
      </p:grpSp>
      <p:sp>
        <p:nvSpPr>
          <p:cNvPr id="29" name="Textfeld 28"/>
          <p:cNvSpPr txBox="1"/>
          <p:nvPr/>
        </p:nvSpPr>
        <p:spPr>
          <a:xfrm>
            <a:off x="1079512" y="3130525"/>
            <a:ext cx="828000" cy="307777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square" rtlCol="0" anchor="ctr" anchorCtr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kern="0" dirty="0" smtClean="0">
                <a:solidFill>
                  <a:srgbClr val="C00000"/>
                </a:solidFill>
                <a:latin typeface="Arial" charset="0"/>
              </a:rPr>
              <a:t>gas-MS</a:t>
            </a:r>
          </a:p>
        </p:txBody>
      </p:sp>
      <p:sp>
        <p:nvSpPr>
          <p:cNvPr id="30" name="Geschweifte Klammer rechts 29"/>
          <p:cNvSpPr/>
          <p:nvPr/>
        </p:nvSpPr>
        <p:spPr>
          <a:xfrm>
            <a:off x="2960828" y="1624188"/>
            <a:ext cx="387036" cy="1183353"/>
          </a:xfrm>
          <a:prstGeom prst="rightBrace">
            <a:avLst/>
          </a:prstGeom>
          <a:noFill/>
          <a:ln w="25400" cap="flat" cmpd="sng" algn="ctr">
            <a:solidFill>
              <a:srgbClr val="000000"/>
            </a:solidFill>
            <a:prstDash val="solid"/>
            <a:headEnd type="none"/>
            <a:tailEnd type="none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1" name="Rechteck 30"/>
          <p:cNvSpPr/>
          <p:nvPr/>
        </p:nvSpPr>
        <p:spPr>
          <a:xfrm>
            <a:off x="7444156" y="5142332"/>
            <a:ext cx="792088" cy="1436458"/>
          </a:xfrm>
          <a:prstGeom prst="rect">
            <a:avLst/>
          </a:prstGeom>
          <a:solidFill>
            <a:srgbClr val="00B050">
              <a:alpha val="30000"/>
            </a:srgbClr>
          </a:solidFill>
          <a:ln w="25400" cap="flat" cmpd="sng" algn="ctr">
            <a:solidFill>
              <a:srgbClr val="00B05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58" b="23475"/>
          <a:stretch/>
        </p:blipFill>
        <p:spPr bwMode="auto">
          <a:xfrm>
            <a:off x="2729758" y="4437112"/>
            <a:ext cx="6215957" cy="2141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Textfeld 32"/>
          <p:cNvSpPr txBox="1"/>
          <p:nvPr/>
        </p:nvSpPr>
        <p:spPr>
          <a:xfrm>
            <a:off x="3191361" y="5850318"/>
            <a:ext cx="111491" cy="267579"/>
          </a:xfrm>
          <a:prstGeom prst="rect">
            <a:avLst/>
          </a:prstGeom>
          <a:solidFill>
            <a:sysClr val="window" lastClr="FFFFFF"/>
          </a:solidFill>
        </p:spPr>
        <p:txBody>
          <a:bodyPr wrap="none" lIns="0" tIns="0" rIns="0" bIns="0" rtlCol="0">
            <a:spAutoFit/>
          </a:bodyPr>
          <a:lstStyle/>
          <a:p>
            <a:pPr>
              <a:defRPr/>
            </a:pPr>
            <a:r>
              <a:rPr lang="de-DE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4" name="Textfeld 33"/>
          <p:cNvSpPr txBox="1"/>
          <p:nvPr/>
        </p:nvSpPr>
        <p:spPr>
          <a:xfrm>
            <a:off x="3709822" y="5850318"/>
            <a:ext cx="111491" cy="267579"/>
          </a:xfrm>
          <a:prstGeom prst="rect">
            <a:avLst/>
          </a:prstGeom>
          <a:solidFill>
            <a:sysClr val="window" lastClr="FFFFFF"/>
          </a:solidFill>
        </p:spPr>
        <p:txBody>
          <a:bodyPr wrap="none" lIns="0" tIns="0" rIns="0" bIns="0" rtlCol="0">
            <a:spAutoFit/>
          </a:bodyPr>
          <a:lstStyle/>
          <a:p>
            <a:pPr>
              <a:defRPr/>
            </a:pPr>
            <a:r>
              <a:rPr lang="de-DE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35" name="Textfeld 34"/>
          <p:cNvSpPr txBox="1"/>
          <p:nvPr/>
        </p:nvSpPr>
        <p:spPr>
          <a:xfrm>
            <a:off x="4161224" y="5850318"/>
            <a:ext cx="111491" cy="267579"/>
          </a:xfrm>
          <a:prstGeom prst="rect">
            <a:avLst/>
          </a:prstGeom>
          <a:solidFill>
            <a:sysClr val="window" lastClr="FFFFFF"/>
          </a:solidFill>
        </p:spPr>
        <p:txBody>
          <a:bodyPr wrap="none" lIns="0" tIns="0" rIns="0" bIns="0" rtlCol="0">
            <a:spAutoFit/>
          </a:bodyPr>
          <a:lstStyle/>
          <a:p>
            <a:pPr>
              <a:defRPr/>
            </a:pPr>
            <a:r>
              <a:rPr lang="de-DE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36" name="Textfeld 35"/>
          <p:cNvSpPr txBox="1"/>
          <p:nvPr/>
        </p:nvSpPr>
        <p:spPr>
          <a:xfrm>
            <a:off x="4606207" y="5850318"/>
            <a:ext cx="111491" cy="267579"/>
          </a:xfrm>
          <a:prstGeom prst="rect">
            <a:avLst/>
          </a:prstGeom>
          <a:solidFill>
            <a:sysClr val="window" lastClr="FFFFFF"/>
          </a:solidFill>
        </p:spPr>
        <p:txBody>
          <a:bodyPr wrap="none" lIns="0" tIns="0" rIns="0" bIns="0" rtlCol="0">
            <a:spAutoFit/>
          </a:bodyPr>
          <a:lstStyle/>
          <a:p>
            <a:pPr>
              <a:defRPr/>
            </a:pPr>
            <a:r>
              <a:rPr lang="de-DE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37" name="Textfeld 36"/>
          <p:cNvSpPr txBox="1"/>
          <p:nvPr/>
        </p:nvSpPr>
        <p:spPr>
          <a:xfrm>
            <a:off x="6649586" y="5850318"/>
            <a:ext cx="111491" cy="267579"/>
          </a:xfrm>
          <a:prstGeom prst="rect">
            <a:avLst/>
          </a:prstGeom>
          <a:solidFill>
            <a:sysClr val="window" lastClr="FFFFFF"/>
          </a:solidFill>
        </p:spPr>
        <p:txBody>
          <a:bodyPr wrap="none" lIns="0" tIns="0" rIns="0" bIns="0" rtlCol="0">
            <a:spAutoFit/>
          </a:bodyPr>
          <a:lstStyle/>
          <a:p>
            <a:pPr>
              <a:defRPr/>
            </a:pPr>
            <a:r>
              <a:rPr lang="de-DE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38" name="Textfeld 37"/>
          <p:cNvSpPr txBox="1"/>
          <p:nvPr/>
        </p:nvSpPr>
        <p:spPr>
          <a:xfrm>
            <a:off x="7102456" y="5850318"/>
            <a:ext cx="111491" cy="267579"/>
          </a:xfrm>
          <a:prstGeom prst="rect">
            <a:avLst/>
          </a:prstGeom>
          <a:solidFill>
            <a:sysClr val="window" lastClr="FFFFFF"/>
          </a:solidFill>
        </p:spPr>
        <p:txBody>
          <a:bodyPr wrap="none" lIns="0" tIns="0" rIns="0" bIns="0" rtlCol="0">
            <a:spAutoFit/>
          </a:bodyPr>
          <a:lstStyle/>
          <a:p>
            <a:pPr>
              <a:defRPr/>
            </a:pPr>
            <a:r>
              <a:rPr lang="de-DE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39" name="Textfeld 38"/>
          <p:cNvSpPr txBox="1"/>
          <p:nvPr/>
        </p:nvSpPr>
        <p:spPr>
          <a:xfrm>
            <a:off x="7554070" y="5850318"/>
            <a:ext cx="111491" cy="267579"/>
          </a:xfrm>
          <a:prstGeom prst="rect">
            <a:avLst/>
          </a:prstGeom>
          <a:solidFill>
            <a:sysClr val="window" lastClr="FFFFFF"/>
          </a:solidFill>
        </p:spPr>
        <p:txBody>
          <a:bodyPr wrap="none" lIns="0" tIns="0" rIns="0" bIns="0" rtlCol="0">
            <a:spAutoFit/>
          </a:bodyPr>
          <a:lstStyle/>
          <a:p>
            <a:pPr>
              <a:defRPr/>
            </a:pPr>
            <a:r>
              <a:rPr lang="de-DE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40" name="Textfeld 39"/>
          <p:cNvSpPr txBox="1"/>
          <p:nvPr/>
        </p:nvSpPr>
        <p:spPr>
          <a:xfrm>
            <a:off x="8006727" y="5850318"/>
            <a:ext cx="111491" cy="267579"/>
          </a:xfrm>
          <a:prstGeom prst="rect">
            <a:avLst/>
          </a:prstGeom>
          <a:solidFill>
            <a:sysClr val="window" lastClr="FFFFFF"/>
          </a:solidFill>
        </p:spPr>
        <p:txBody>
          <a:bodyPr wrap="none" lIns="0" tIns="0" rIns="0" bIns="0" rtlCol="0">
            <a:spAutoFit/>
          </a:bodyPr>
          <a:lstStyle/>
          <a:p>
            <a:pPr>
              <a:defRPr/>
            </a:pPr>
            <a:r>
              <a:rPr lang="de-DE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41" name="Rechteck 40"/>
          <p:cNvSpPr/>
          <p:nvPr/>
        </p:nvSpPr>
        <p:spPr>
          <a:xfrm>
            <a:off x="4093964" y="5142332"/>
            <a:ext cx="684000" cy="1436458"/>
          </a:xfrm>
          <a:prstGeom prst="rect">
            <a:avLst/>
          </a:prstGeom>
          <a:solidFill>
            <a:srgbClr val="FFC000">
              <a:alpha val="30000"/>
            </a:srgbClr>
          </a:solidFill>
          <a:ln>
            <a:solidFill>
              <a:srgbClr val="FA82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02182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/>
              <a:t>Inventory calculations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16000" cy="4525963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/>
              <a:t>Calculation of the radionuclide inventory of the irradiated plenum Zircaloy-4 </a:t>
            </a:r>
            <a:r>
              <a:rPr lang="en-GB" sz="1800" dirty="0" smtClean="0"/>
              <a:t>cladding.</a:t>
            </a:r>
            <a:endParaRPr lang="en-GB" sz="18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b="1" dirty="0"/>
              <a:t>MCNP</a:t>
            </a:r>
            <a:r>
              <a:rPr lang="en-GB" sz="1800" dirty="0"/>
              <a:t> </a:t>
            </a:r>
            <a:r>
              <a:rPr lang="en-GB" sz="1800" dirty="0" smtClean="0"/>
              <a:t>code </a:t>
            </a:r>
            <a:r>
              <a:rPr lang="en-GB" sz="1800" dirty="0"/>
              <a:t>to simulate neutron flux, and </a:t>
            </a:r>
            <a:r>
              <a:rPr lang="en-GB" sz="1800" b="1" dirty="0"/>
              <a:t>CINDER</a:t>
            </a:r>
            <a:r>
              <a:rPr lang="en-GB" sz="1800" dirty="0"/>
              <a:t> module for </a:t>
            </a:r>
            <a:r>
              <a:rPr lang="en-GB" sz="1800" dirty="0" smtClean="0"/>
              <a:t>bur-up and activation </a:t>
            </a:r>
            <a:r>
              <a:rPr lang="en-GB" sz="1800" dirty="0"/>
              <a:t>calculation.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b="1" dirty="0"/>
              <a:t>SCALE/TRITON</a:t>
            </a:r>
            <a:r>
              <a:rPr lang="en-GB" sz="1800" dirty="0"/>
              <a:t> package to simulate neutron flux, and </a:t>
            </a:r>
            <a:r>
              <a:rPr lang="en-GB" sz="1800" b="1" dirty="0"/>
              <a:t>ORIGEN-S</a:t>
            </a:r>
            <a:r>
              <a:rPr lang="en-GB" sz="1800" dirty="0"/>
              <a:t> program for </a:t>
            </a:r>
            <a:r>
              <a:rPr lang="en-GB" sz="1800" dirty="0" smtClean="0"/>
              <a:t>burn-up and activation </a:t>
            </a:r>
            <a:r>
              <a:rPr lang="en-GB" sz="1800" dirty="0"/>
              <a:t>calculation.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/>
              <a:t>Geometrical shape, nominal material composition, irradiation characteristics, and position in fuel assembly and nuclear reactor taken into account.</a:t>
            </a:r>
            <a:endParaRPr lang="en-GB" sz="1800" dirty="0" smtClean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234" y="4365104"/>
            <a:ext cx="2888270" cy="2448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0800000">
            <a:off x="1259633" y="4625244"/>
            <a:ext cx="3816424" cy="777802"/>
          </a:xfrm>
          <a:prstGeom prst="rect">
            <a:avLst/>
          </a:prstGeom>
          <a:ln w="12700">
            <a:solidFill>
              <a:srgbClr val="000000"/>
            </a:solidFill>
          </a:ln>
        </p:spPr>
      </p:pic>
      <p:pic>
        <p:nvPicPr>
          <p:cNvPr id="9" name="Picture 2" descr="C:\Users\ra9949\Desktop\Stahl 1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259633" y="5397982"/>
            <a:ext cx="3816424" cy="839330"/>
          </a:xfrm>
          <a:prstGeom prst="rect">
            <a:avLst/>
          </a:prstGeom>
          <a:noFill/>
          <a:ln w="12700">
            <a:solidFill>
              <a:srgbClr val="0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501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/>
              <a:t>Inventory calculations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de-DE" sz="1800" dirty="0"/>
              <a:t>Burn-up conditions of the fuel rods adapted in such a way that the given boundary conditions of 50.4 GWd/t</a:t>
            </a:r>
            <a:r>
              <a:rPr lang="en-US" altLang="de-DE" sz="1800" baseline="-25000" dirty="0"/>
              <a:t>HM</a:t>
            </a:r>
            <a:r>
              <a:rPr lang="en-US" altLang="de-DE" sz="1800" dirty="0"/>
              <a:t> and irradiation time of 1226 days by</a:t>
            </a:r>
            <a:br>
              <a:rPr lang="en-US" altLang="de-DE" sz="1800" dirty="0"/>
            </a:br>
            <a:r>
              <a:rPr lang="en-US" altLang="de-DE" sz="1800" dirty="0"/>
              <a:t>~260 W/cm will be kept.</a:t>
            </a:r>
            <a:endParaRPr lang="en-GB" sz="1800" dirty="0" smtClean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pic>
        <p:nvPicPr>
          <p:cNvPr id="7" name="Inhaltsplatzhalter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09906" y="2348880"/>
            <a:ext cx="4338222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feld 7"/>
          <p:cNvSpPr txBox="1"/>
          <p:nvPr/>
        </p:nvSpPr>
        <p:spPr>
          <a:xfrm>
            <a:off x="467544" y="2708440"/>
            <a:ext cx="298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B050"/>
                </a:solidFill>
              </a:rPr>
              <a:t>green fuel pins:</a:t>
            </a:r>
            <a:br>
              <a:rPr lang="en-US" sz="1600" b="1" dirty="0" smtClean="0">
                <a:solidFill>
                  <a:srgbClr val="00B050"/>
                </a:solidFill>
              </a:rPr>
            </a:br>
            <a:r>
              <a:rPr lang="en-US" sz="1600" b="1" dirty="0" smtClean="0"/>
              <a:t>investigated fuel segments (symmetry, statistic error)</a:t>
            </a:r>
            <a:endParaRPr lang="en-US" sz="1600" b="1" dirty="0"/>
          </a:p>
        </p:txBody>
      </p:sp>
      <p:cxnSp>
        <p:nvCxnSpPr>
          <p:cNvPr id="9" name="Gerade Verbindung mit Pfeil 8"/>
          <p:cNvCxnSpPr>
            <a:stCxn id="8" idx="3"/>
          </p:cNvCxnSpPr>
          <p:nvPr/>
        </p:nvCxnSpPr>
        <p:spPr>
          <a:xfrm>
            <a:off x="3455544" y="3123939"/>
            <a:ext cx="2844312" cy="1096669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feld 9"/>
          <p:cNvSpPr txBox="1"/>
          <p:nvPr/>
        </p:nvSpPr>
        <p:spPr>
          <a:xfrm>
            <a:off x="467544" y="4724664"/>
            <a:ext cx="302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FF0000"/>
                </a:solidFill>
              </a:rPr>
              <a:t>guide tubes:</a:t>
            </a:r>
            <a:br>
              <a:rPr lang="en-US" sz="1600" b="1" dirty="0" smtClean="0">
                <a:solidFill>
                  <a:srgbClr val="FF0000"/>
                </a:solidFill>
              </a:rPr>
            </a:br>
            <a:r>
              <a:rPr lang="en-US" sz="1600" b="1" dirty="0" smtClean="0"/>
              <a:t>filled with water (control rods extracted)</a:t>
            </a:r>
            <a:endParaRPr lang="en-US" sz="1600" b="1" dirty="0"/>
          </a:p>
        </p:txBody>
      </p:sp>
      <p:sp>
        <p:nvSpPr>
          <p:cNvPr id="11" name="Textfeld 10"/>
          <p:cNvSpPr txBox="1"/>
          <p:nvPr/>
        </p:nvSpPr>
        <p:spPr>
          <a:xfrm>
            <a:off x="467544" y="3716552"/>
            <a:ext cx="288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DCA01E"/>
                </a:solidFill>
              </a:rPr>
              <a:t>y</a:t>
            </a:r>
            <a:r>
              <a:rPr lang="en-US" sz="1600" b="1" dirty="0" smtClean="0">
                <a:solidFill>
                  <a:srgbClr val="DCA01E"/>
                </a:solidFill>
              </a:rPr>
              <a:t>ellow fuel pins:</a:t>
            </a:r>
            <a:br>
              <a:rPr lang="en-US" sz="1600" b="1" dirty="0" smtClean="0">
                <a:solidFill>
                  <a:srgbClr val="DCA01E"/>
                </a:solidFill>
              </a:rPr>
            </a:br>
            <a:r>
              <a:rPr lang="en-US" sz="1600" b="1" dirty="0" smtClean="0"/>
              <a:t>generating power and thus flux without burn-up</a:t>
            </a:r>
            <a:endParaRPr lang="en-US" sz="1600" b="1" dirty="0"/>
          </a:p>
        </p:txBody>
      </p:sp>
      <p:cxnSp>
        <p:nvCxnSpPr>
          <p:cNvPr id="12" name="Gerade Verbindung mit Pfeil 11"/>
          <p:cNvCxnSpPr>
            <a:stCxn id="10" idx="3"/>
          </p:cNvCxnSpPr>
          <p:nvPr/>
        </p:nvCxnSpPr>
        <p:spPr>
          <a:xfrm>
            <a:off x="3491544" y="5140163"/>
            <a:ext cx="2232000" cy="251527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/>
          <p:cNvCxnSpPr>
            <a:stCxn id="11" idx="3"/>
          </p:cNvCxnSpPr>
          <p:nvPr/>
        </p:nvCxnSpPr>
        <p:spPr>
          <a:xfrm>
            <a:off x="3347544" y="4132051"/>
            <a:ext cx="1800184" cy="88557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feld 13"/>
          <p:cNvSpPr txBox="1"/>
          <p:nvPr/>
        </p:nvSpPr>
        <p:spPr>
          <a:xfrm>
            <a:off x="467544" y="5732776"/>
            <a:ext cx="302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accent2"/>
                </a:solidFill>
              </a:rPr>
              <a:t>dark blue:</a:t>
            </a:r>
            <a:br>
              <a:rPr lang="en-US" sz="1600" b="1" dirty="0" smtClean="0">
                <a:solidFill>
                  <a:schemeClr val="accent2"/>
                </a:solidFill>
              </a:rPr>
            </a:br>
            <a:r>
              <a:rPr lang="en-US" sz="1600" b="1" dirty="0" smtClean="0"/>
              <a:t>water of primary circuit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336605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 smtClean="0"/>
              <a:t>Inventory calculations</a:t>
            </a:r>
            <a:endParaRPr lang="en-GB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60000" cy="4853136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Calculation of plenum Zircaloy-4 cladding radionuclide inventory based on: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b="1" dirty="0" smtClean="0"/>
              <a:t>Minor actinides/fission products:</a:t>
            </a:r>
            <a:r>
              <a:rPr lang="en-GB" sz="1800" dirty="0" smtClean="0"/>
              <a:t> U traces </a:t>
            </a:r>
            <a:r>
              <a:rPr lang="en-GB" sz="1800" dirty="0" smtClean="0">
                <a:solidFill>
                  <a:srgbClr val="C00000"/>
                </a:solidFill>
              </a:rPr>
              <a:t>in</a:t>
            </a:r>
            <a:r>
              <a:rPr lang="en-GB" sz="1800" dirty="0" smtClean="0"/>
              <a:t> Zircaloy (max 3.5 ppm).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b="1" dirty="0" smtClean="0"/>
              <a:t>Activation products:</a:t>
            </a:r>
            <a:r>
              <a:rPr lang="en-GB" sz="1800" dirty="0" smtClean="0"/>
              <a:t> precursor elements present </a:t>
            </a:r>
            <a:r>
              <a:rPr lang="en-GB" sz="1800" dirty="0" smtClean="0">
                <a:solidFill>
                  <a:srgbClr val="C00000"/>
                </a:solidFill>
              </a:rPr>
              <a:t>in</a:t>
            </a:r>
            <a:r>
              <a:rPr lang="en-GB" sz="1800" dirty="0" smtClean="0"/>
              <a:t> Zircaloy (e.g. </a:t>
            </a:r>
            <a:r>
              <a:rPr lang="en-GB" sz="1800" baseline="36000" dirty="0" smtClean="0"/>
              <a:t>14</a:t>
            </a:r>
            <a:r>
              <a:rPr lang="en-GB" sz="1800" dirty="0" smtClean="0"/>
              <a:t>N, </a:t>
            </a:r>
            <a:r>
              <a:rPr lang="en-GB" sz="1800" baseline="36000" dirty="0" smtClean="0"/>
              <a:t>54</a:t>
            </a:r>
            <a:r>
              <a:rPr lang="en-GB" sz="1800" dirty="0" smtClean="0"/>
              <a:t>Fe, </a:t>
            </a:r>
            <a:r>
              <a:rPr lang="en-GB" sz="1800" baseline="36000" dirty="0" smtClean="0"/>
              <a:t>124</a:t>
            </a:r>
            <a:r>
              <a:rPr lang="en-GB" sz="1800" dirty="0" smtClean="0"/>
              <a:t>Sn).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sz="1800" dirty="0" smtClean="0"/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1800" b="1" dirty="0" smtClean="0"/>
              <a:t>N content in Zircaloy and use in activation calculations: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Nominal composition data for Zircaloy-2 and Zircaloy-4: &lt; 80 ppm N.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Gras 2014 / Sakuragi et al. 2013 recommend 40 ppm N for Zircaloy-2 and Zircaloy-4.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Marimbeau 2004 recommend 34 ± 10 ppm N for Zircaloy-4.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N content in non-irradiated Zircaloy-4 investigated by KIT is about 30 ppm.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sz="18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>
                <a:solidFill>
                  <a:srgbClr val="C00000"/>
                </a:solidFill>
              </a:rPr>
              <a:t>Uncertainty of N content in Zircaloy in general smaller compared to stainless steels.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5485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 smtClean="0"/>
              <a:t>Results</a:t>
            </a:r>
            <a:endParaRPr lang="en-GB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baseline="36000" dirty="0"/>
              <a:t>14</a:t>
            </a:r>
            <a:r>
              <a:rPr lang="en-GB" sz="1800" dirty="0"/>
              <a:t>C inventory in irradiated Zircaloy-4: </a:t>
            </a:r>
            <a:r>
              <a:rPr lang="en-GB" sz="1800" b="1" dirty="0"/>
              <a:t>3.7(±0.4)×10</a:t>
            </a:r>
            <a:r>
              <a:rPr lang="en-GB" sz="1800" b="1" baseline="36000" dirty="0"/>
              <a:t>4</a:t>
            </a:r>
            <a:r>
              <a:rPr lang="en-GB" sz="1800" b="1" dirty="0"/>
              <a:t> Bq/g</a:t>
            </a:r>
            <a:r>
              <a:rPr lang="en-GB" sz="1800" dirty="0"/>
              <a:t>.</a:t>
            </a:r>
            <a:endParaRPr lang="en-US" sz="1800" dirty="0">
              <a:solidFill>
                <a:srgbClr val="C00000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800" dirty="0"/>
              <a:t>Experimental and calculated results in good agreement for </a:t>
            </a:r>
            <a:r>
              <a:rPr lang="en-US" sz="1800" baseline="36000" dirty="0"/>
              <a:t>14</a:t>
            </a:r>
            <a:r>
              <a:rPr lang="en-US" sz="1800" dirty="0"/>
              <a:t>C, </a:t>
            </a:r>
            <a:r>
              <a:rPr lang="en-US" sz="1800" baseline="36000" dirty="0"/>
              <a:t>55</a:t>
            </a:r>
            <a:r>
              <a:rPr lang="en-US" sz="1800" dirty="0"/>
              <a:t>Fe, </a:t>
            </a:r>
            <a:r>
              <a:rPr lang="en-US" sz="1800" baseline="36000" dirty="0"/>
              <a:t>125</a:t>
            </a:r>
            <a:r>
              <a:rPr lang="en-US" sz="1800" dirty="0"/>
              <a:t>Sb.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800" dirty="0">
                <a:sym typeface="Symbol"/>
              </a:rPr>
              <a:t>Experimental activities agree, within analytical uncertainty, with calculations.</a:t>
            </a:r>
            <a:endParaRPr lang="en-GB" sz="1800" dirty="0" smtClean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60" y="3105824"/>
            <a:ext cx="3989128" cy="3600000"/>
          </a:xfrm>
          <a:prstGeom prst="rect">
            <a:avLst/>
          </a:prstGeom>
        </p:spPr>
      </p:pic>
      <p:graphicFrame>
        <p:nvGraphicFramePr>
          <p:cNvPr id="8" name="Tabel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4391419"/>
              </p:ext>
            </p:extLst>
          </p:nvPr>
        </p:nvGraphicFramePr>
        <p:xfrm>
          <a:off x="3203848" y="4725144"/>
          <a:ext cx="5641085" cy="1310640"/>
        </p:xfrm>
        <a:graphic>
          <a:graphicData uri="http://schemas.openxmlformats.org/drawingml/2006/table">
            <a:tbl>
              <a:tblPr firstRow="1" bandRow="1"/>
              <a:tblGrid>
                <a:gridCol w="946800">
                  <a:extLst>
                    <a:ext uri="{9D8B030D-6E8A-4147-A177-3AD203B41FA5}">
                      <a16:colId xmlns:a16="http://schemas.microsoft.com/office/drawing/2014/main" val="3007917650"/>
                    </a:ext>
                  </a:extLst>
                </a:gridCol>
                <a:gridCol w="2119630">
                  <a:extLst>
                    <a:ext uri="{9D8B030D-6E8A-4147-A177-3AD203B41FA5}">
                      <a16:colId xmlns:a16="http://schemas.microsoft.com/office/drawing/2014/main" val="1600882829"/>
                    </a:ext>
                  </a:extLst>
                </a:gridCol>
                <a:gridCol w="1245600">
                  <a:extLst>
                    <a:ext uri="{9D8B030D-6E8A-4147-A177-3AD203B41FA5}">
                      <a16:colId xmlns:a16="http://schemas.microsoft.com/office/drawing/2014/main" val="1350610366"/>
                    </a:ext>
                  </a:extLst>
                </a:gridCol>
                <a:gridCol w="1329055">
                  <a:extLst>
                    <a:ext uri="{9D8B030D-6E8A-4147-A177-3AD203B41FA5}">
                      <a16:colId xmlns:a16="http://schemas.microsoft.com/office/drawing/2014/main" val="8840442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US" sz="1200" b="1" baseline="0" noProof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4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baseline="360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r>
                        <a:rPr lang="en-US" sz="1400" b="1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en-US" sz="1400" b="1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b="1" baseline="360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</a:t>
                      </a:r>
                      <a:r>
                        <a:rPr lang="en-US" sz="1400" b="1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Fe, </a:t>
                      </a:r>
                      <a:r>
                        <a:rPr lang="en-US" sz="1400" b="1" baseline="360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125</a:t>
                      </a:r>
                      <a:r>
                        <a:rPr lang="en-US" sz="1400" b="1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Sb</a:t>
                      </a:r>
                      <a:endParaRPr lang="en-US" sz="1400" b="1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990387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US" sz="1200" b="1" baseline="0" noProof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4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2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digestion</a:t>
                      </a:r>
                      <a:r>
                        <a:rPr lang="en-US" sz="1200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liquor + gas phase</a:t>
                      </a:r>
                      <a:endParaRPr lang="en-US" sz="12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2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digestion liquor</a:t>
                      </a:r>
                      <a:endParaRPr lang="en-US" sz="12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400" noProof="0" dirty="0"/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7261564"/>
                  </a:ext>
                </a:extLst>
              </a:tr>
              <a:tr h="2715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200" b="1" baseline="0" noProof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Separation technique</a:t>
                      </a:r>
                      <a:endParaRPr lang="en-US" sz="1200" b="1" baseline="0" noProof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400" marR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200" baseline="360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r>
                        <a:rPr lang="en-US" sz="12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 extraction</a:t>
                      </a:r>
                      <a:r>
                        <a:rPr lang="en-US" sz="1200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system</a:t>
                      </a:r>
                      <a:endParaRPr lang="en-US" sz="12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2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extraction column</a:t>
                      </a:r>
                      <a:endParaRPr lang="en-US" sz="12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–</a:t>
                      </a:r>
                      <a:endParaRPr lang="en-US" sz="1200" b="1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8461195"/>
                  </a:ext>
                </a:extLst>
              </a:tr>
              <a:tr h="271551">
                <a:tc>
                  <a:txBody>
                    <a:bodyPr/>
                    <a:lstStyle/>
                    <a:p>
                      <a:r>
                        <a:rPr lang="en-US" sz="1200" b="1" baseline="0" noProof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Method</a:t>
                      </a:r>
                      <a:endParaRPr lang="en-US" sz="1200" b="1" baseline="0" noProof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400" marR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664A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LSC</a:t>
                      </a:r>
                      <a:endParaRPr lang="en-US" sz="1200" b="1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LSC</a:t>
                      </a:r>
                      <a:endParaRPr lang="en-US" sz="1200" b="1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a:t>-spectroscopy</a:t>
                      </a:r>
                      <a:endParaRPr lang="en-US" sz="1200" b="1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5383770"/>
                  </a:ext>
                </a:extLst>
              </a:tr>
            </a:tbl>
          </a:graphicData>
        </a:graphic>
      </p:graphicFrame>
      <p:sp>
        <p:nvSpPr>
          <p:cNvPr id="9" name="Textfeld 8"/>
          <p:cNvSpPr txBox="1"/>
          <p:nvPr/>
        </p:nvSpPr>
        <p:spPr>
          <a:xfrm>
            <a:off x="4306634" y="3356992"/>
            <a:ext cx="4392488" cy="923330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</a:rPr>
              <a:t>Calculated </a:t>
            </a:r>
            <a:r>
              <a:rPr lang="en-US" b="1" baseline="36000" dirty="0" smtClean="0">
                <a:solidFill>
                  <a:srgbClr val="C00000"/>
                </a:solidFill>
              </a:rPr>
              <a:t>14</a:t>
            </a:r>
            <a:r>
              <a:rPr lang="en-US" b="1" dirty="0" smtClean="0">
                <a:solidFill>
                  <a:srgbClr val="C00000"/>
                </a:solidFill>
              </a:rPr>
              <a:t>C inventory (30 </a:t>
            </a:r>
            <a:r>
              <a:rPr lang="en-US" b="1" dirty="0">
                <a:solidFill>
                  <a:srgbClr val="C00000"/>
                </a:solidFill>
              </a:rPr>
              <a:t>ppm N)</a:t>
            </a:r>
            <a:r>
              <a:rPr lang="en-US" b="1" dirty="0" smtClean="0">
                <a:solidFill>
                  <a:srgbClr val="C00000"/>
                </a:solidFill>
              </a:rPr>
              <a:t>:</a:t>
            </a:r>
          </a:p>
          <a:p>
            <a:r>
              <a:rPr lang="en-US" dirty="0" smtClean="0"/>
              <a:t>MCNP/CINDER:		3.5</a:t>
            </a:r>
            <a:r>
              <a:rPr lang="en-GB" dirty="0"/>
              <a:t>×10</a:t>
            </a:r>
            <a:r>
              <a:rPr lang="en-GB" baseline="36000" dirty="0"/>
              <a:t>4</a:t>
            </a:r>
            <a:r>
              <a:rPr lang="en-GB" dirty="0"/>
              <a:t> Bq/g</a:t>
            </a:r>
            <a:endParaRPr lang="en-US" dirty="0" smtClean="0"/>
          </a:p>
          <a:p>
            <a:r>
              <a:rPr lang="en-US" dirty="0" smtClean="0"/>
              <a:t>SCALE/TRITON/ORIGEN-S:	3.6</a:t>
            </a:r>
            <a:r>
              <a:rPr lang="en-GB" dirty="0" smtClean="0"/>
              <a:t>×10</a:t>
            </a:r>
            <a:r>
              <a:rPr lang="en-GB" baseline="36000" dirty="0" smtClean="0"/>
              <a:t>4</a:t>
            </a:r>
            <a:r>
              <a:rPr lang="en-GB" dirty="0" smtClean="0"/>
              <a:t> </a:t>
            </a:r>
            <a:r>
              <a:rPr lang="en-GB" dirty="0"/>
              <a:t>Bq/g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340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 smtClean="0"/>
              <a:t>Summary and conclusions</a:t>
            </a:r>
            <a:endParaRPr lang="en-GB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Zircaloy-4 cladding specimens digested in dilute acid and content of </a:t>
            </a:r>
            <a:r>
              <a:rPr lang="en-GB" sz="1800" baseline="36000" dirty="0" smtClean="0"/>
              <a:t>14</a:t>
            </a:r>
            <a:r>
              <a:rPr lang="en-GB" sz="1800" dirty="0" smtClean="0"/>
              <a:t>C released into aqueous and gaseous phase successfully analysed.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Experimentally determined inventories are in good agreement with calculated.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/>
              <a:t>Uncertainty of N content in Zircaloy in general smaller compared to stainless steels.</a:t>
            </a:r>
            <a:endParaRPr lang="en-GB" sz="1800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Local </a:t>
            </a:r>
            <a:r>
              <a:rPr lang="en-GB" sz="1800" dirty="0"/>
              <a:t>neutron flux around sample in reactor and N content in steel are key parameters for accurate </a:t>
            </a:r>
            <a:r>
              <a:rPr lang="en-GB" sz="1800" baseline="36000" dirty="0"/>
              <a:t>14</a:t>
            </a:r>
            <a:r>
              <a:rPr lang="en-GB" sz="1800" dirty="0"/>
              <a:t>C inventory calculations.</a:t>
            </a:r>
            <a:endParaRPr lang="en-GB" sz="1800" dirty="0" smtClean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6025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 smtClean="0"/>
              <a:t>Acknowledgments</a:t>
            </a:r>
            <a:endParaRPr lang="en-GB" sz="2400" b="1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cxnSp>
        <p:nvCxnSpPr>
          <p:cNvPr id="10" name="Gerade Verbindung 11"/>
          <p:cNvCxnSpPr/>
          <p:nvPr/>
        </p:nvCxnSpPr>
        <p:spPr>
          <a:xfrm>
            <a:off x="4355976" y="1556792"/>
            <a:ext cx="0" cy="4824536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11" name="Textfeld 10"/>
          <p:cNvSpPr txBox="1"/>
          <p:nvPr/>
        </p:nvSpPr>
        <p:spPr>
          <a:xfrm>
            <a:off x="4547508" y="1532880"/>
            <a:ext cx="876843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Arial" pitchFamily="34" charset="0"/>
              </a:rPr>
              <a:t>Funding:</a:t>
            </a:r>
            <a:endParaRPr lang="en-US" sz="1600" b="1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2" name="Textfeld 11"/>
          <p:cNvSpPr txBox="1"/>
          <p:nvPr/>
        </p:nvSpPr>
        <p:spPr>
          <a:xfrm>
            <a:off x="4716016" y="6237312"/>
            <a:ext cx="4270400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</a:rPr>
              <a:t>Thank you for your attention!</a:t>
            </a:r>
            <a:endParaRPr lang="en-US" sz="2400" b="1" dirty="0">
              <a:solidFill>
                <a:srgbClr val="C00000"/>
              </a:solidFill>
              <a:latin typeface="Arial" pitchFamily="34" charset="0"/>
            </a:endParaRPr>
          </a:p>
        </p:txBody>
      </p:sp>
      <p:pic>
        <p:nvPicPr>
          <p:cNvPr id="13" name="Grafik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3" y="2061008"/>
            <a:ext cx="1010695" cy="1260000"/>
          </a:xfrm>
          <a:prstGeom prst="rect">
            <a:avLst/>
          </a:prstGeom>
        </p:spPr>
      </p:pic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5796136" y="2176988"/>
            <a:ext cx="298800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3143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Blip>
                <a:blip r:embed="rId5"/>
              </a:buBlip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9057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Blip>
                <a:blip r:embed="rId6"/>
              </a:buBlip>
              <a:defRPr>
                <a:solidFill>
                  <a:schemeClr val="tx1"/>
                </a:solidFill>
                <a:latin typeface="+mn-lt"/>
              </a:defRPr>
            </a:lvl2pPr>
            <a:lvl3pPr marL="1209675" indent="-276225" algn="l" rtl="0" eaLnBrk="1" fontAlgn="base" hangingPunct="1">
              <a:spcBef>
                <a:spcPct val="20000"/>
              </a:spcBef>
              <a:spcAft>
                <a:spcPct val="0"/>
              </a:spcAft>
              <a:buBlip>
                <a:blip r:embed="rId7"/>
              </a:buBlip>
              <a:defRPr sz="1600">
                <a:solidFill>
                  <a:schemeClr val="tx1"/>
                </a:solidFill>
                <a:latin typeface="+mn-lt"/>
              </a:defRPr>
            </a:lvl3pPr>
            <a:lvl4pPr marL="1657350" indent="-276225" algn="l" rtl="0" eaLnBrk="1" fontAlgn="base" hangingPunct="1">
              <a:spcBef>
                <a:spcPct val="20000"/>
              </a:spcBef>
              <a:spcAft>
                <a:spcPct val="0"/>
              </a:spcAft>
              <a:buBlip>
                <a:blip r:embed="rId7"/>
              </a:buBlip>
              <a:defRPr sz="1600">
                <a:solidFill>
                  <a:schemeClr val="tx1"/>
                </a:solidFill>
                <a:latin typeface="+mn-lt"/>
              </a:defRPr>
            </a:lvl4pPr>
            <a:lvl5pPr marL="2095500" indent="-276225" algn="l" rtl="0" eaLnBrk="1" fontAlgn="base" hangingPunct="1">
              <a:spcBef>
                <a:spcPct val="20000"/>
              </a:spcBef>
              <a:spcAft>
                <a:spcPct val="0"/>
              </a:spcAft>
              <a:buBlip>
                <a:blip r:embed="rId7"/>
              </a:buBlip>
              <a:defRPr sz="16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SzPct val="60000"/>
              <a:buBlip>
                <a:blip r:embed="rId8"/>
              </a:buBlip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SzPct val="60000"/>
              <a:buBlip>
                <a:blip r:embed="rId8"/>
              </a:buBlip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SzPct val="60000"/>
              <a:buBlip>
                <a:blip r:embed="rId8"/>
              </a:buBlip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SzPct val="60000"/>
              <a:buBlip>
                <a:blip r:embed="rId8"/>
              </a:buBlip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buFontTx/>
              <a:buNone/>
            </a:pPr>
            <a:r>
              <a:rPr lang="en-US" sz="1200" dirty="0" smtClean="0">
                <a:solidFill>
                  <a:srgbClr val="000000"/>
                </a:solidFill>
                <a:latin typeface="Arial"/>
              </a:rPr>
              <a:t>The research leading to these results has received funding from the European Union’s European Atomic Energy Community’s (Euratom) Seventh Framework Programme FP7/2007-2013 under grant agreement no. 604779, the CAST project.</a:t>
            </a:r>
            <a:endParaRPr lang="en-US" sz="1200" dirty="0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15" name="Tabel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1017275"/>
              </p:ext>
            </p:extLst>
          </p:nvPr>
        </p:nvGraphicFramePr>
        <p:xfrm>
          <a:off x="353129" y="1484784"/>
          <a:ext cx="3786823" cy="4846320"/>
        </p:xfrm>
        <a:graphic>
          <a:graphicData uri="http://schemas.openxmlformats.org/drawingml/2006/table">
            <a:tbl>
              <a:tblPr firstRow="1" bandRow="1"/>
              <a:tblGrid>
                <a:gridCol w="1732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45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34228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 lang="de-DE" dirty="0" smtClean="0"/>
                    </a:p>
                    <a:p>
                      <a:endParaRPr lang="de-DE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20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M. Böttle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V.</a:t>
                      </a:r>
                      <a:r>
                        <a:rPr lang="de-DE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Metz</a:t>
                      </a:r>
                      <a:endParaRPr lang="de-DE" sz="14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2013">
                <a:tc>
                  <a:txBody>
                    <a:bodyPr/>
                    <a:lstStyle/>
                    <a:p>
                      <a:r>
                        <a:rPr lang="de-DE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E.</a:t>
                      </a:r>
                      <a:r>
                        <a:rPr lang="de-DE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Bohnert</a:t>
                      </a:r>
                      <a:endParaRPr lang="de-DE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N. Müller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20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R. Dagan (INR)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INE workshop</a:t>
                      </a:r>
                      <a:endParaRPr lang="en-US" sz="1400" kern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34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E. González-Robles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400" kern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INE infrastructure team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20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B. Kienzler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3624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 lang="en-US" sz="1400" noProof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1400" noProof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1400" noProof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20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400" kern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P. D. W. Bottomley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R. Nasyrow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20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400" kern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R. Gretter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D. H. Wegen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20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kern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20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kern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2013">
                <a:tc>
                  <a:txBody>
                    <a:bodyPr/>
                    <a:lstStyle/>
                    <a:p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S. Caruso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kern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6102720"/>
                  </a:ext>
                </a:extLst>
              </a:tr>
            </a:tbl>
          </a:graphicData>
        </a:graphic>
      </p:graphicFrame>
      <p:pic>
        <p:nvPicPr>
          <p:cNvPr id="16" name="Grafik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252" y="4005144"/>
            <a:ext cx="1028532" cy="720000"/>
          </a:xfrm>
          <a:prstGeom prst="rect">
            <a:avLst/>
          </a:prstGeom>
        </p:spPr>
      </p:pic>
      <p:pic>
        <p:nvPicPr>
          <p:cNvPr id="17" name="Grafik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532880"/>
            <a:ext cx="1165887" cy="540000"/>
          </a:xfrm>
          <a:prstGeom prst="rect">
            <a:avLst/>
          </a:prstGeom>
        </p:spPr>
      </p:pic>
      <p:pic>
        <p:nvPicPr>
          <p:cNvPr id="18" name="Grafik 1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446" y="5733256"/>
            <a:ext cx="1296144" cy="33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8065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746</Words>
  <Application>Microsoft Office PowerPoint</Application>
  <PresentationFormat>Bildschirmpräsentation (4:3)</PresentationFormat>
  <Paragraphs>143</Paragraphs>
  <Slides>12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12</vt:i4>
      </vt:variant>
    </vt:vector>
  </HeadingPairs>
  <TitlesOfParts>
    <vt:vector size="18" baseType="lpstr">
      <vt:lpstr>Arial</vt:lpstr>
      <vt:lpstr>Calibri</vt:lpstr>
      <vt:lpstr>Symbol</vt:lpstr>
      <vt:lpstr>Times New Roman</vt:lpstr>
      <vt:lpstr>Wingdings</vt:lpstr>
      <vt:lpstr>Office Theme</vt:lpstr>
      <vt:lpstr>CArbon-14 Source Term CAST</vt:lpstr>
      <vt:lpstr>Introduction</vt:lpstr>
      <vt:lpstr>Materials &amp; irradiation characteristics</vt:lpstr>
      <vt:lpstr>Preparation of subsamples</vt:lpstr>
      <vt:lpstr>Dissolution experiments</vt:lpstr>
      <vt:lpstr>14C extraction set-up and procedure</vt:lpstr>
      <vt:lpstr>Inventory calculations</vt:lpstr>
      <vt:lpstr>Inventory calculations</vt:lpstr>
      <vt:lpstr>Inventory calculations</vt:lpstr>
      <vt:lpstr>Results</vt:lpstr>
      <vt:lpstr>Summary and conclusions</vt:lpstr>
      <vt:lpstr>Acknowledgments</vt:lpstr>
    </vt:vector>
  </TitlesOfParts>
  <Company>NDA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CArbon-14 Source Term CAST</dc:title>
  <dc:creator>eleanor.scourse</dc:creator>
  <cp:lastModifiedBy>Herm, Michel (INE)</cp:lastModifiedBy>
  <cp:revision>43</cp:revision>
  <dcterms:created xsi:type="dcterms:W3CDTF">2014-02-26T14:21:24Z</dcterms:created>
  <dcterms:modified xsi:type="dcterms:W3CDTF">2018-01-12T11:25:46Z</dcterms:modified>
</cp:coreProperties>
</file>