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3" r:id="rId11"/>
    <p:sldId id="275" r:id="rId12"/>
    <p:sldId id="274" r:id="rId13"/>
    <p:sldId id="265" r:id="rId14"/>
    <p:sldId id="284" r:id="rId15"/>
    <p:sldId id="266" r:id="rId16"/>
    <p:sldId id="279" r:id="rId17"/>
    <p:sldId id="285" r:id="rId18"/>
    <p:sldId id="267" r:id="rId19"/>
    <p:sldId id="288" r:id="rId20"/>
    <p:sldId id="287" r:id="rId21"/>
    <p:sldId id="281" r:id="rId22"/>
    <p:sldId id="286" r:id="rId23"/>
    <p:sldId id="270" r:id="rId24"/>
    <p:sldId id="271" r:id="rId25"/>
  </p:sldIdLst>
  <p:sldSz cx="9144000" cy="6858000" type="screen4x3"/>
  <p:notesSz cx="68119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8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li" initials="D" lastIdx="9" clrIdx="0"/>
  <p:cmAuthor id="1" name="suzuki" initials="s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DDDDD"/>
    <a:srgbClr val="00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Style clair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21" autoAdjust="0"/>
    <p:restoredTop sz="98772" autoAdjust="0"/>
  </p:normalViewPr>
  <p:slideViewPr>
    <p:cSldViewPr>
      <p:cViewPr varScale="1">
        <p:scale>
          <a:sx n="71" d="100"/>
          <a:sy n="71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0" d="100"/>
          <a:sy n="50" d="100"/>
        </p:scale>
        <p:origin x="-846" y="-96"/>
      </p:cViewPr>
      <p:guideLst>
        <p:guide orient="horz" pos="3132"/>
        <p:guide pos="214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8538" y="0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/>
          <a:lstStyle>
            <a:lvl1pPr algn="r">
              <a:defRPr sz="1200"/>
            </a:lvl1pPr>
          </a:lstStyle>
          <a:p>
            <a:fld id="{392732AD-0386-4940-BE35-62D042D15D1A}" type="datetimeFigureOut">
              <a:rPr lang="en-US" smtClean="0"/>
              <a:pPr/>
              <a:t>1/16/2018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8538" y="9443662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 anchor="b"/>
          <a:lstStyle>
            <a:lvl1pPr algn="r">
              <a:defRPr sz="1200"/>
            </a:lvl1pPr>
          </a:lstStyle>
          <a:p>
            <a:fld id="{D8D2AFE6-F495-48E7-A638-58B789A03D5A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259187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8538" y="0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/>
          <a:lstStyle>
            <a:lvl1pPr algn="r">
              <a:defRPr sz="1200"/>
            </a:lvl1pPr>
          </a:lstStyle>
          <a:p>
            <a:fld id="{87D32496-0E77-4752-A6F2-C53F2E37F47D}" type="datetimeFigureOut">
              <a:rPr lang="en-US" smtClean="0"/>
              <a:pPr/>
              <a:t>1/16/2018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0463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2" rIns="91420" bIns="45712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1197" y="4722696"/>
            <a:ext cx="5449570" cy="4474131"/>
          </a:xfrm>
          <a:prstGeom prst="rect">
            <a:avLst/>
          </a:prstGeom>
        </p:spPr>
        <p:txBody>
          <a:bodyPr vert="horz" lIns="91420" tIns="45712" rIns="91420" bIns="4571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8538" y="9443662"/>
            <a:ext cx="2951851" cy="497126"/>
          </a:xfrm>
          <a:prstGeom prst="rect">
            <a:avLst/>
          </a:prstGeom>
        </p:spPr>
        <p:txBody>
          <a:bodyPr vert="horz" lIns="91420" tIns="45712" rIns="91420" bIns="45712" rtlCol="0" anchor="b"/>
          <a:lstStyle>
            <a:lvl1pPr algn="r">
              <a:defRPr sz="1200"/>
            </a:lvl1pPr>
          </a:lstStyle>
          <a:p>
            <a:fld id="{5DF22A2A-142B-484C-A0FC-E3F15ACF51F1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29535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64FC1-2095-4F86-9905-07FF2716799C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5832648" cy="922114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600"/>
              </a:spcBef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7163B-2BD9-4992-91E1-B45678130890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4248" y="6356350"/>
            <a:ext cx="2133600" cy="365125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84BDCD-ABD0-49BC-8420-07C782588783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78845-B11F-4BEA-B9DC-834FFA8C3086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8B44-A6EE-47DD-AA7F-411935B35801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7EF28-D574-4DC2-B1C9-AC36F511FB03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40331-483F-4ACC-9D8D-F6A89E484724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D8C78-DB77-430E-8D59-7484049588B3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FB1CE-9F00-43DE-A90B-EAC3A1C9B70C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5284C-DC91-4AD4-94C0-A4C83814DFE5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C2F432-826E-4BE5-8D7B-383CACD9F1B5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5832648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30F33-3136-4720-A3A5-F0D7C44673C4}" type="datetime1">
              <a:rPr lang="en-US" smtClean="0"/>
              <a:pPr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79634" y="6474822"/>
            <a:ext cx="184730" cy="338554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ctr">
              <a:defRPr lang="en-GB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smtClean="0"/>
              <a:t>CAST Symposium 16-18 January 2018, Lyon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04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lang="en-GB" sz="16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3A7C8A4-2143-4397-91D5-DD25398D1C36}" type="slidenum">
              <a:rPr lang="en-US" smtClean="0"/>
              <a:pPr/>
              <a:t>‹N°›</a:t>
            </a:fld>
            <a:endParaRPr lang="en-US" dirty="0"/>
          </a:p>
        </p:txBody>
      </p:sp>
      <p:pic>
        <p:nvPicPr>
          <p:cNvPr id="7" name="Picture 2" descr="logo_cast_line_black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600"/>
        </a:spcBef>
        <a:buFont typeface="Arial" pitchFamily="34" charset="0"/>
        <a:buChar char="•"/>
        <a:defRPr sz="2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6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6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wmf"/><Relationship Id="rId7" Type="http://schemas.openxmlformats.org/officeDocument/2006/relationships/image" Target="../media/image1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hyperlink" Target="http://www.laradioactivite.com/fr/site/pages/OperationRetraitement.ht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image" Target="../media/image37.w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43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jpeg"/><Relationship Id="rId5" Type="http://schemas.openxmlformats.org/officeDocument/2006/relationships/image" Target="../media/image1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6235056" cy="1470025"/>
          </a:xfrm>
        </p:spPr>
        <p:txBody>
          <a:bodyPr/>
          <a:lstStyle/>
          <a:p>
            <a:pPr algn="ctr"/>
            <a:r>
              <a:rPr lang="en-GB" b="1" dirty="0" smtClean="0"/>
              <a:t>CArbon-14 Source Term</a:t>
            </a:r>
            <a:br>
              <a:rPr lang="en-GB" b="1" dirty="0" smtClean="0"/>
            </a:br>
            <a:r>
              <a:rPr lang="en-GB" b="1" dirty="0" smtClean="0"/>
              <a:t>CAST</a:t>
            </a:r>
            <a:endParaRPr lang="en-GB" b="1" dirty="0"/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</a:t>
            </a:r>
            <a:r>
              <a:rPr lang="en-GB" b="1" dirty="0" smtClean="0"/>
              <a:t>research, </a:t>
            </a:r>
            <a:r>
              <a:rPr lang="en-GB" b="1" dirty="0"/>
              <a:t>technological development and demonstration under grant agreement no. </a:t>
            </a:r>
            <a:r>
              <a:rPr lang="en-GB" b="1" dirty="0" smtClean="0"/>
              <a:t>604779, </a:t>
            </a:r>
            <a:r>
              <a:rPr lang="en-GB" b="1" dirty="0"/>
              <a:t>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14414" y="1785926"/>
            <a:ext cx="69294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Name: </a:t>
            </a:r>
            <a:r>
              <a:rPr lang="en-GB" sz="2800" dirty="0">
                <a:solidFill>
                  <a:srgbClr val="FF0000"/>
                </a:solidFill>
              </a:rPr>
              <a:t>Suzuki-</a:t>
            </a:r>
            <a:r>
              <a:rPr lang="en-GB" sz="2800" dirty="0" err="1">
                <a:solidFill>
                  <a:srgbClr val="FF0000"/>
                </a:solidFill>
              </a:rPr>
              <a:t>Muresan</a:t>
            </a:r>
            <a:r>
              <a:rPr lang="en-GB" sz="2800" dirty="0">
                <a:solidFill>
                  <a:srgbClr val="FF0000"/>
                </a:solidFill>
              </a:rPr>
              <a:t> T.</a:t>
            </a:r>
            <a:endParaRPr lang="en-GB" sz="2800" dirty="0" smtClean="0">
              <a:solidFill>
                <a:srgbClr val="FF0000"/>
              </a:solidFill>
            </a:endParaRPr>
          </a:p>
          <a:p>
            <a:pPr algn="ctr"/>
            <a:r>
              <a:rPr lang="en-GB" sz="2800" dirty="0" smtClean="0"/>
              <a:t>Organisation: </a:t>
            </a:r>
            <a:r>
              <a:rPr lang="en-GB" sz="2800" dirty="0" err="1" smtClean="0">
                <a:solidFill>
                  <a:srgbClr val="FF0000"/>
                </a:solidFill>
              </a:rPr>
              <a:t>SUBATECH</a:t>
            </a:r>
            <a:r>
              <a:rPr lang="en-GB" sz="2800" dirty="0" smtClean="0">
                <a:solidFill>
                  <a:srgbClr val="FF0000"/>
                </a:solidFill>
              </a:rPr>
              <a:t>/</a:t>
            </a:r>
            <a:r>
              <a:rPr lang="en-GB" sz="2800" dirty="0" err="1" smtClean="0">
                <a:solidFill>
                  <a:srgbClr val="FF0000"/>
                </a:solidFill>
              </a:rPr>
              <a:t>ARMINES</a:t>
            </a:r>
            <a:endParaRPr lang="en-GB" sz="2800" dirty="0" smtClean="0">
              <a:solidFill>
                <a:srgbClr val="FF0000"/>
              </a:solidFill>
            </a:endParaRPr>
          </a:p>
          <a:p>
            <a:pPr algn="ctr"/>
            <a:r>
              <a:rPr lang="en-GB" sz="2800" dirty="0" smtClean="0"/>
              <a:t>Date:</a:t>
            </a:r>
            <a:r>
              <a:rPr lang="en-GB" sz="2800" dirty="0" smtClean="0">
                <a:solidFill>
                  <a:srgbClr val="FF0000"/>
                </a:solidFill>
              </a:rPr>
              <a:t> 16/01/2018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400152"/>
            <a:ext cx="3555032" cy="235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ctrTitle"/>
          </p:nvPr>
        </p:nvSpPr>
        <p:spPr>
          <a:xfrm>
            <a:off x="685800" y="1700808"/>
            <a:ext cx="7772400" cy="1470025"/>
          </a:xfrm>
        </p:spPr>
        <p:txBody>
          <a:bodyPr anchor="t"/>
          <a:lstStyle/>
          <a:p>
            <a:pPr algn="ctr"/>
            <a:r>
              <a:rPr lang="en-US" dirty="0" smtClean="0"/>
              <a:t>Analytical strategy to measure </a:t>
            </a:r>
            <a:r>
              <a:rPr lang="en-US" baseline="30000" dirty="0" smtClean="0"/>
              <a:t>14</a:t>
            </a:r>
            <a:r>
              <a:rPr lang="en-US" dirty="0" smtClean="0"/>
              <a:t>C released from irradiated </a:t>
            </a:r>
            <a:r>
              <a:rPr lang="en-US" dirty="0" err="1" smtClean="0"/>
              <a:t>zircaloy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1752600"/>
          </a:xfrm>
        </p:spPr>
        <p:txBody>
          <a:bodyPr>
            <a:normAutofit/>
          </a:bodyPr>
          <a:lstStyle/>
          <a:p>
            <a:r>
              <a:rPr lang="en-US" b="0" u="sng" dirty="0" smtClean="0">
                <a:solidFill>
                  <a:schemeClr val="tx1"/>
                </a:solidFill>
              </a:rPr>
              <a:t>T. Suzuki-Muresan</a:t>
            </a:r>
            <a:r>
              <a:rPr lang="en-US" b="0" dirty="0" smtClean="0">
                <a:solidFill>
                  <a:schemeClr val="tx1"/>
                </a:solidFill>
              </a:rPr>
              <a:t>, M. A. </a:t>
            </a:r>
            <a:r>
              <a:rPr lang="en-US" b="0" dirty="0" err="1" smtClean="0">
                <a:solidFill>
                  <a:schemeClr val="tx1"/>
                </a:solidFill>
              </a:rPr>
              <a:t>Bahri</a:t>
            </a:r>
            <a:r>
              <a:rPr lang="en-US" b="0" dirty="0" smtClean="0">
                <a:solidFill>
                  <a:schemeClr val="tx1"/>
                </a:solidFill>
              </a:rPr>
              <a:t>, R. </a:t>
            </a:r>
            <a:r>
              <a:rPr lang="en-US" b="0" dirty="0" err="1" smtClean="0">
                <a:solidFill>
                  <a:schemeClr val="tx1"/>
                </a:solidFill>
              </a:rPr>
              <a:t>Bouakkaz</a:t>
            </a:r>
            <a:r>
              <a:rPr lang="en-US" b="0" dirty="0" smtClean="0">
                <a:solidFill>
                  <a:schemeClr val="tx1"/>
                </a:solidFill>
              </a:rPr>
              <a:t>, M. B. </a:t>
            </a:r>
            <a:r>
              <a:rPr lang="en-US" b="0" dirty="0" err="1" smtClean="0">
                <a:solidFill>
                  <a:schemeClr val="tx1"/>
                </a:solidFill>
              </a:rPr>
              <a:t>Mokili</a:t>
            </a:r>
            <a:r>
              <a:rPr lang="en-US" b="0" dirty="0" smtClean="0">
                <a:solidFill>
                  <a:schemeClr val="tx1"/>
                </a:solidFill>
              </a:rPr>
              <a:t>, C. </a:t>
            </a:r>
            <a:r>
              <a:rPr lang="en-US" b="0" dirty="0" err="1" smtClean="0">
                <a:solidFill>
                  <a:schemeClr val="tx1"/>
                </a:solidFill>
              </a:rPr>
              <a:t>Landesman</a:t>
            </a:r>
            <a:r>
              <a:rPr lang="en-US" b="0" dirty="0" smtClean="0">
                <a:solidFill>
                  <a:schemeClr val="tx1"/>
                </a:solidFill>
              </a:rPr>
              <a:t>, A. </a:t>
            </a:r>
            <a:r>
              <a:rPr lang="en-US" b="0" dirty="0" err="1" smtClean="0">
                <a:solidFill>
                  <a:schemeClr val="tx1"/>
                </a:solidFill>
              </a:rPr>
              <a:t>Abdelouas</a:t>
            </a:r>
            <a:endParaRPr lang="en-US" b="0" dirty="0" smtClean="0">
              <a:solidFill>
                <a:schemeClr val="tx1"/>
              </a:solidFill>
            </a:endParaRPr>
          </a:p>
          <a:p>
            <a:r>
              <a:rPr lang="en-US" b="0" dirty="0" smtClean="0">
                <a:solidFill>
                  <a:schemeClr val="tx1"/>
                </a:solidFill>
              </a:rPr>
              <a:t>V. </a:t>
            </a:r>
            <a:r>
              <a:rPr lang="en-US" b="0" dirty="0" err="1" smtClean="0">
                <a:solidFill>
                  <a:schemeClr val="tx1"/>
                </a:solidFill>
              </a:rPr>
              <a:t>Broudic</a:t>
            </a:r>
            <a:r>
              <a:rPr lang="en-US" b="0" dirty="0" smtClean="0">
                <a:solidFill>
                  <a:schemeClr val="tx1"/>
                </a:solidFill>
              </a:rPr>
              <a:t>, S. Perrin </a:t>
            </a:r>
          </a:p>
          <a:p>
            <a:r>
              <a:rPr lang="en-US" b="0" dirty="0" smtClean="0">
                <a:solidFill>
                  <a:schemeClr val="tx1"/>
                </a:solidFill>
              </a:rPr>
              <a:t>S. </a:t>
            </a:r>
            <a:r>
              <a:rPr lang="en-US" b="0" dirty="0" err="1" smtClean="0">
                <a:solidFill>
                  <a:schemeClr val="tx1"/>
                </a:solidFill>
              </a:rPr>
              <a:t>Necib</a:t>
            </a:r>
            <a:endParaRPr lang="en-US" b="0" dirty="0" smtClean="0">
              <a:solidFill>
                <a:schemeClr val="tx1"/>
              </a:solidFill>
            </a:endParaRPr>
          </a:p>
          <a:p>
            <a:endParaRPr lang="en-US" b="0" dirty="0">
              <a:solidFill>
                <a:schemeClr val="tx1"/>
              </a:solidFill>
            </a:endParaRPr>
          </a:p>
        </p:txBody>
      </p:sp>
      <p:pic>
        <p:nvPicPr>
          <p:cNvPr id="8" name="Image 7" descr="Subatech_large.png"/>
          <p:cNvPicPr>
            <a:picLocks noChangeAspect="1"/>
          </p:cNvPicPr>
          <p:nvPr/>
        </p:nvPicPr>
        <p:blipFill>
          <a:blip r:embed="rId2" cstate="print"/>
          <a:srcRect r="-7844"/>
          <a:stretch>
            <a:fillRect/>
          </a:stretch>
        </p:blipFill>
        <p:spPr>
          <a:xfrm>
            <a:off x="2627784" y="5517312"/>
            <a:ext cx="1656184" cy="72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9" name="Image 8" descr="CEA-ico-ho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5131" y="5517312"/>
            <a:ext cx="891818" cy="720000"/>
          </a:xfrm>
          <a:prstGeom prst="rect">
            <a:avLst/>
          </a:prstGeom>
        </p:spPr>
      </p:pic>
      <p:pic>
        <p:nvPicPr>
          <p:cNvPr id="10" name="Image 9" descr="andra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87259" y="5517312"/>
            <a:ext cx="972973" cy="72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Context: Irradiated nuclear materials</a:t>
            </a:r>
            <a:endParaRPr lang="en-US" dirty="0"/>
          </a:p>
        </p:txBody>
      </p:sp>
      <p:sp>
        <p:nvSpPr>
          <p:cNvPr id="7" name="ZoneTexte 6"/>
          <p:cNvSpPr txBox="1"/>
          <p:nvPr/>
        </p:nvSpPr>
        <p:spPr>
          <a:xfrm>
            <a:off x="0" y="6021288"/>
            <a:ext cx="7284495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en-US" sz="1200" smtClean="0"/>
              <a:t>Pictures modified from IRSN source and « Les combustibles nucléaires - Le combustible des réacteurs à eau » (CEA)</a:t>
            </a:r>
          </a:p>
          <a:p>
            <a:r>
              <a:rPr lang="en-US" sz="1200" smtClean="0"/>
              <a:t>Ewing (2015)  Long-term storage of spent nuclear fuel, Nature</a:t>
            </a:r>
          </a:p>
        </p:txBody>
      </p:sp>
      <p:pic>
        <p:nvPicPr>
          <p:cNvPr id="9" name="Image 8" descr="cray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5936" y="1484784"/>
            <a:ext cx="488216" cy="4392488"/>
          </a:xfrm>
          <a:prstGeom prst="rect">
            <a:avLst/>
          </a:prstGeom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844824"/>
            <a:ext cx="1329585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 descr="irsn_barriere-confinement modifie tom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5496" y="2348880"/>
            <a:ext cx="1806538" cy="24456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15616" y="3645024"/>
            <a:ext cx="28803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Connecteur droit 13"/>
          <p:cNvCxnSpPr/>
          <p:nvPr/>
        </p:nvCxnSpPr>
        <p:spPr>
          <a:xfrm flipV="1">
            <a:off x="1403648" y="1844824"/>
            <a:ext cx="792088" cy="1800200"/>
          </a:xfrm>
          <a:prstGeom prst="lin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6" name="Connecteur droit 15"/>
          <p:cNvCxnSpPr/>
          <p:nvPr/>
        </p:nvCxnSpPr>
        <p:spPr>
          <a:xfrm>
            <a:off x="1403648" y="4005064"/>
            <a:ext cx="792088" cy="1440160"/>
          </a:xfrm>
          <a:prstGeom prst="lin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7" name="Rectangle 16"/>
          <p:cNvSpPr/>
          <p:nvPr/>
        </p:nvSpPr>
        <p:spPr>
          <a:xfrm>
            <a:off x="2699792" y="3356992"/>
            <a:ext cx="21602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Connecteur droit 17"/>
          <p:cNvCxnSpPr/>
          <p:nvPr/>
        </p:nvCxnSpPr>
        <p:spPr>
          <a:xfrm flipV="1">
            <a:off x="2915816" y="1484784"/>
            <a:ext cx="1080120" cy="1872208"/>
          </a:xfrm>
          <a:prstGeom prst="lin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9" name="Connecteur droit 18"/>
          <p:cNvCxnSpPr/>
          <p:nvPr/>
        </p:nvCxnSpPr>
        <p:spPr>
          <a:xfrm>
            <a:off x="2915816" y="3717032"/>
            <a:ext cx="1080120" cy="2160240"/>
          </a:xfrm>
          <a:prstGeom prst="lin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2" name="Rectangle 21"/>
          <p:cNvSpPr/>
          <p:nvPr/>
        </p:nvSpPr>
        <p:spPr>
          <a:xfrm>
            <a:off x="4139952" y="4077072"/>
            <a:ext cx="21602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Connecteur droit 22"/>
          <p:cNvCxnSpPr/>
          <p:nvPr/>
        </p:nvCxnSpPr>
        <p:spPr>
          <a:xfrm flipV="1">
            <a:off x="4355976" y="1844824"/>
            <a:ext cx="504056" cy="2232248"/>
          </a:xfrm>
          <a:prstGeom prst="lin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4" name="Connecteur droit 23"/>
          <p:cNvCxnSpPr/>
          <p:nvPr/>
        </p:nvCxnSpPr>
        <p:spPr>
          <a:xfrm>
            <a:off x="4355976" y="4437112"/>
            <a:ext cx="504056" cy="1008112"/>
          </a:xfrm>
          <a:prstGeom prst="lin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26" name="Picture 2" descr="Afficher l'image d'orig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4300" y="1844824"/>
            <a:ext cx="4254204" cy="3592836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25" name="Espace réservé du numéro de diapositive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20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555776" y="2780928"/>
            <a:ext cx="4752528" cy="2952328"/>
            <a:chOff x="161" y="1318"/>
            <a:chExt cx="1198" cy="1340"/>
          </a:xfrm>
        </p:grpSpPr>
        <p:graphicFrame>
          <p:nvGraphicFramePr>
            <p:cNvPr id="8" name="Object 3"/>
            <p:cNvGraphicFramePr>
              <a:graphicFrameLocks noChangeAspect="1"/>
            </p:cNvGraphicFramePr>
            <p:nvPr/>
          </p:nvGraphicFramePr>
          <p:xfrm>
            <a:off x="161" y="1318"/>
            <a:ext cx="1192" cy="602"/>
          </p:xfrm>
          <a:graphic>
            <a:graphicData uri="http://schemas.openxmlformats.org/presentationml/2006/ole">
              <p:oleObj spid="_x0000_s1026" name="Image" r:id="rId3" imgW="2935404" imgH="1677374" progId="">
                <p:embed/>
              </p:oleObj>
            </a:graphicData>
          </a:graphic>
        </p:graphicFrame>
        <p:pic>
          <p:nvPicPr>
            <p:cNvPr id="9" name="Picture 4"/>
            <p:cNvPicPr>
              <a:picLocks noChangeArrowheads="1"/>
            </p:cNvPicPr>
            <p:nvPr/>
          </p:nvPicPr>
          <p:blipFill>
            <a:blip r:embed="rId4" cstate="print">
              <a:lum bright="10000"/>
            </a:blip>
            <a:srcRect t="6286" r="4963" b="65792"/>
            <a:stretch>
              <a:fillRect/>
            </a:stretch>
          </p:blipFill>
          <p:spPr bwMode="auto">
            <a:xfrm>
              <a:off x="168" y="1686"/>
              <a:ext cx="1191" cy="9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Origin of carbon-14 in </a:t>
            </a:r>
            <a:r>
              <a:rPr lang="en-US" dirty="0" err="1" smtClean="0"/>
              <a:t>zircaloy</a:t>
            </a:r>
            <a:r>
              <a:rPr lang="en-US" dirty="0" smtClean="0"/>
              <a:t> claddings</a:t>
            </a:r>
            <a:endParaRPr lang="en-US" dirty="0"/>
          </a:p>
        </p:txBody>
      </p:sp>
      <p:sp>
        <p:nvSpPr>
          <p:cNvPr id="30" name="Espace réservé du contenu 29"/>
          <p:cNvSpPr>
            <a:spLocks noGrp="1"/>
          </p:cNvSpPr>
          <p:nvPr>
            <p:ph idx="1"/>
          </p:nvPr>
        </p:nvSpPr>
        <p:spPr>
          <a:xfrm>
            <a:off x="179512" y="1196752"/>
            <a:ext cx="8424936" cy="4824536"/>
          </a:xfrm>
        </p:spPr>
        <p:txBody>
          <a:bodyPr/>
          <a:lstStyle/>
          <a:p>
            <a:pPr lvl="0">
              <a:lnSpc>
                <a:spcPct val="114000"/>
              </a:lnSpc>
              <a:spcBef>
                <a:spcPts val="0"/>
              </a:spcBef>
            </a:pPr>
            <a:r>
              <a:rPr lang="en-US" dirty="0" smtClean="0">
                <a:solidFill>
                  <a:srgbClr val="1F497D"/>
                </a:solidFill>
              </a:rPr>
              <a:t>Formation via neutron activation</a:t>
            </a:r>
          </a:p>
          <a:p>
            <a:pPr lvl="1">
              <a:lnSpc>
                <a:spcPct val="114000"/>
              </a:lnSpc>
            </a:pPr>
            <a:r>
              <a:rPr lang="en-US" dirty="0" smtClean="0">
                <a:solidFill>
                  <a:prstClr val="black"/>
                </a:solidFill>
              </a:rPr>
              <a:t>From impurity in </a:t>
            </a:r>
            <a:r>
              <a:rPr lang="en-US" dirty="0" err="1" smtClean="0">
                <a:solidFill>
                  <a:prstClr val="black"/>
                </a:solidFill>
              </a:rPr>
              <a:t>zircaloy</a:t>
            </a:r>
            <a:r>
              <a:rPr lang="en-US" dirty="0" smtClean="0">
                <a:solidFill>
                  <a:prstClr val="black"/>
                </a:solidFill>
              </a:rPr>
              <a:t> cladding : </a:t>
            </a:r>
            <a:r>
              <a:rPr lang="en-US" baseline="30000" dirty="0" smtClean="0">
                <a:solidFill>
                  <a:prstClr val="black"/>
                </a:solidFill>
              </a:rPr>
              <a:t>14</a:t>
            </a:r>
            <a:r>
              <a:rPr lang="en-US" dirty="0" smtClean="0">
                <a:solidFill>
                  <a:prstClr val="black"/>
                </a:solidFill>
              </a:rPr>
              <a:t>N (n, p) </a:t>
            </a:r>
            <a:r>
              <a:rPr lang="en-US" baseline="30000" dirty="0" smtClean="0">
                <a:solidFill>
                  <a:prstClr val="black"/>
                </a:solidFill>
              </a:rPr>
              <a:t>14</a:t>
            </a:r>
            <a:r>
              <a:rPr lang="en-US" dirty="0" smtClean="0">
                <a:solidFill>
                  <a:prstClr val="black"/>
                </a:solidFill>
              </a:rPr>
              <a:t>C</a:t>
            </a:r>
          </a:p>
          <a:p>
            <a:pPr lvl="1">
              <a:lnSpc>
                <a:spcPct val="114000"/>
              </a:lnSpc>
            </a:pPr>
            <a:r>
              <a:rPr lang="en-US" dirty="0" smtClean="0">
                <a:solidFill>
                  <a:prstClr val="black"/>
                </a:solidFill>
              </a:rPr>
              <a:t>From zirconium oxide layer formed at surface : </a:t>
            </a:r>
            <a:r>
              <a:rPr lang="en-US" baseline="30000" dirty="0" smtClean="0">
                <a:solidFill>
                  <a:prstClr val="black"/>
                </a:solidFill>
              </a:rPr>
              <a:t>17</a:t>
            </a:r>
            <a:r>
              <a:rPr lang="en-US" dirty="0" smtClean="0">
                <a:solidFill>
                  <a:prstClr val="black"/>
                </a:solidFill>
              </a:rPr>
              <a:t>O (n, α) </a:t>
            </a:r>
            <a:r>
              <a:rPr lang="en-US" baseline="30000" dirty="0" smtClean="0">
                <a:solidFill>
                  <a:prstClr val="black"/>
                </a:solidFill>
              </a:rPr>
              <a:t>14</a:t>
            </a:r>
            <a:r>
              <a:rPr lang="en-US" dirty="0" smtClean="0">
                <a:solidFill>
                  <a:prstClr val="black"/>
                </a:solidFill>
              </a:rPr>
              <a:t>C</a:t>
            </a:r>
          </a:p>
          <a:p>
            <a:pPr>
              <a:lnSpc>
                <a:spcPct val="114000"/>
              </a:lnSpc>
              <a:spcBef>
                <a:spcPts val="0"/>
              </a:spcBef>
            </a:pPr>
            <a:endParaRPr lang="en-US" dirty="0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10" name="Image 9" descr="fig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44480" y="3115912"/>
            <a:ext cx="4355912" cy="2549692"/>
          </a:xfrm>
          <a:prstGeom prst="rect">
            <a:avLst/>
          </a:prstGeom>
        </p:spPr>
      </p:pic>
      <p:sp>
        <p:nvSpPr>
          <p:cNvPr id="11" name="ZoneTexte 5"/>
          <p:cNvSpPr txBox="1">
            <a:spLocks noChangeArrowheads="1"/>
          </p:cNvSpPr>
          <p:nvPr/>
        </p:nvSpPr>
        <p:spPr bwMode="auto">
          <a:xfrm>
            <a:off x="0" y="6248345"/>
            <a:ext cx="780348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r>
              <a:rPr lang="en-GB" sz="1200" dirty="0" smtClean="0"/>
              <a:t>Ewing (2015) </a:t>
            </a:r>
            <a:r>
              <a:rPr lang="en-US" sz="1200" dirty="0" smtClean="0"/>
              <a:t> Long-term storage of spent nuclear fuel,</a:t>
            </a:r>
            <a:r>
              <a:rPr lang="en-GB" sz="1200" dirty="0" smtClean="0"/>
              <a:t> Nature / Ewing and Bruno, Elements, 2 (2006) 343 / </a:t>
            </a:r>
            <a:r>
              <a:rPr lang="en-US" sz="1200" dirty="0" smtClean="0"/>
              <a:t>Photo from </a:t>
            </a:r>
            <a:r>
              <a:rPr lang="en-US" sz="1200" dirty="0" err="1" smtClean="0"/>
              <a:t>CEA</a:t>
            </a:r>
            <a:endParaRPr lang="en-US" sz="12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489183" y="5765194"/>
            <a:ext cx="413504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2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 </a:t>
            </a:r>
            <a:r>
              <a:rPr lang="en-US" sz="2200" b="1" dirty="0" smtClean="0">
                <a:solidFill>
                  <a:srgbClr val="C00000"/>
                </a:solidFill>
              </a:rPr>
              <a:t>Complex chemical composition</a:t>
            </a:r>
          </a:p>
        </p:txBody>
      </p:sp>
      <p:sp>
        <p:nvSpPr>
          <p:cNvPr id="16" name="Explosion 2 15"/>
          <p:cNvSpPr/>
          <p:nvPr/>
        </p:nvSpPr>
        <p:spPr>
          <a:xfrm>
            <a:off x="2699792" y="3284984"/>
            <a:ext cx="360040" cy="360040"/>
          </a:xfrm>
          <a:prstGeom prst="irregularSeal2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Explosion 2 16"/>
          <p:cNvSpPr/>
          <p:nvPr/>
        </p:nvSpPr>
        <p:spPr>
          <a:xfrm>
            <a:off x="6804248" y="3306688"/>
            <a:ext cx="144016" cy="266328"/>
          </a:xfrm>
          <a:prstGeom prst="irregularSeal2">
            <a:avLst/>
          </a:prstGeom>
          <a:solidFill>
            <a:srgbClr val="FF0000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475656" y="2785284"/>
            <a:ext cx="1819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Neutron activation</a:t>
            </a:r>
            <a:endParaRPr lang="en-US" dirty="0"/>
          </a:p>
        </p:txBody>
      </p:sp>
      <p:sp>
        <p:nvSpPr>
          <p:cNvPr id="21" name="Explosion 2 20"/>
          <p:cNvSpPr/>
          <p:nvPr/>
        </p:nvSpPr>
        <p:spPr>
          <a:xfrm>
            <a:off x="4860032" y="2852936"/>
            <a:ext cx="144016" cy="266328"/>
          </a:xfrm>
          <a:prstGeom prst="irregularSeal2">
            <a:avLst/>
          </a:prstGeom>
          <a:solidFill>
            <a:srgbClr val="FF0000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Connecteur droit 18"/>
          <p:cNvCxnSpPr/>
          <p:nvPr/>
        </p:nvCxnSpPr>
        <p:spPr>
          <a:xfrm flipH="1">
            <a:off x="2195736" y="3865404"/>
            <a:ext cx="1296144" cy="0"/>
          </a:xfrm>
          <a:prstGeom prst="line">
            <a:avLst/>
          </a:prstGeom>
          <a:ln w="44450">
            <a:solidFill>
              <a:srgbClr val="C00000"/>
            </a:solidFill>
            <a:headEnd type="oval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1115616" y="3712096"/>
            <a:ext cx="1137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 smtClean="0"/>
              <a:t>Spent fuel</a:t>
            </a:r>
            <a:endParaRPr lang="en-US" dirty="0"/>
          </a:p>
        </p:txBody>
      </p:sp>
      <p:cxnSp>
        <p:nvCxnSpPr>
          <p:cNvPr id="24" name="Connecteur droit 23"/>
          <p:cNvCxnSpPr/>
          <p:nvPr/>
        </p:nvCxnSpPr>
        <p:spPr>
          <a:xfrm flipH="1">
            <a:off x="2195736" y="4513476"/>
            <a:ext cx="612000" cy="0"/>
          </a:xfrm>
          <a:prstGeom prst="line">
            <a:avLst/>
          </a:prstGeom>
          <a:ln w="44450">
            <a:solidFill>
              <a:srgbClr val="C00000"/>
            </a:solidFill>
            <a:headEnd type="oval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971600" y="4360168"/>
            <a:ext cx="1287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 err="1" smtClean="0"/>
              <a:t>Zircaloy</a:t>
            </a:r>
            <a:r>
              <a:rPr lang="en-US" dirty="0" smtClean="0"/>
              <a:t> (</a:t>
            </a:r>
            <a:r>
              <a:rPr lang="en-US" dirty="0" err="1" smtClean="0"/>
              <a:t>Zr</a:t>
            </a:r>
            <a:r>
              <a:rPr lang="en-US" dirty="0" smtClean="0"/>
              <a:t>)</a:t>
            </a:r>
            <a:endParaRPr lang="en-US" dirty="0"/>
          </a:p>
        </p:txBody>
      </p:sp>
      <p:cxnSp>
        <p:nvCxnSpPr>
          <p:cNvPr id="26" name="Connecteur droit 25"/>
          <p:cNvCxnSpPr/>
          <p:nvPr/>
        </p:nvCxnSpPr>
        <p:spPr>
          <a:xfrm flipH="1">
            <a:off x="2195736" y="5161548"/>
            <a:ext cx="432000" cy="0"/>
          </a:xfrm>
          <a:prstGeom prst="line">
            <a:avLst/>
          </a:prstGeom>
          <a:ln w="44450">
            <a:solidFill>
              <a:srgbClr val="C00000"/>
            </a:solidFill>
            <a:headEnd type="oval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1664694" y="5008240"/>
            <a:ext cx="60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dirty="0" smtClean="0"/>
              <a:t>ZrO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sp>
        <p:nvSpPr>
          <p:cNvPr id="28" name="Ellipse 27"/>
          <p:cNvSpPr>
            <a:spLocks noChangeAspect="1"/>
          </p:cNvSpPr>
          <p:nvPr/>
        </p:nvSpPr>
        <p:spPr>
          <a:xfrm>
            <a:off x="2907142" y="5107556"/>
            <a:ext cx="126000" cy="126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uild="p"/>
      <p:bldP spid="12" grpId="0"/>
      <p:bldP spid="16" grpId="0" animBg="1"/>
      <p:bldP spid="17" grpId="0" animBg="1"/>
      <p:bldP spid="20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Fate of fuel rods in nuclear fuel cycle</a:t>
            </a:r>
            <a:endParaRPr lang="en-US" dirty="0"/>
          </a:p>
        </p:txBody>
      </p:sp>
      <p:sp>
        <p:nvSpPr>
          <p:cNvPr id="32" name="Espace réservé du numéro de diapositive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4" name="Image 3" descr="COG268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596802"/>
            <a:ext cx="1377000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 l="12111" t="23417" r="62468" b="32771"/>
          <a:stretch>
            <a:fillRect/>
          </a:stretch>
        </p:blipFill>
        <p:spPr bwMode="auto">
          <a:xfrm>
            <a:off x="3057849" y="2597082"/>
            <a:ext cx="1675863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6021288"/>
            <a:ext cx="7511865" cy="46166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b">
            <a:spAutoFit/>
          </a:bodyPr>
          <a:lstStyle/>
          <a:p>
            <a:r>
              <a:rPr lang="fr-FR" sz="1200" dirty="0" smtClean="0"/>
              <a:t>Christian </a:t>
            </a:r>
            <a:r>
              <a:rPr lang="fr-FR" sz="1200" dirty="0" err="1"/>
              <a:t>BARANDAS</a:t>
            </a:r>
            <a:r>
              <a:rPr lang="fr-FR" sz="1200" dirty="0"/>
              <a:t> / </a:t>
            </a:r>
            <a:r>
              <a:rPr lang="fr-FR" sz="1200" dirty="0" err="1" smtClean="0"/>
              <a:t>AREVA</a:t>
            </a:r>
            <a:r>
              <a:rPr lang="fr-FR" sz="1200" dirty="0" smtClean="0"/>
              <a:t>, </a:t>
            </a:r>
            <a:r>
              <a:rPr lang="en-US" sz="1200" dirty="0" err="1" smtClean="0"/>
              <a:t>COGEMA</a:t>
            </a:r>
            <a:r>
              <a:rPr lang="en-US" sz="1200" dirty="0" smtClean="0"/>
              <a:t>/DR, </a:t>
            </a:r>
            <a:r>
              <a:rPr lang="fr-FR" sz="1200" dirty="0" smtClean="0"/>
              <a:t>Les combustibles nucléaires - Le combustible des réacteurs à eau » (CEA)</a:t>
            </a:r>
          </a:p>
          <a:p>
            <a:r>
              <a:rPr lang="en-US" sz="1200" dirty="0" smtClean="0">
                <a:hlinkClick r:id="rId4"/>
              </a:rPr>
              <a:t>http://www.laradioactivite.com/fr/site/pages/OperationRetraitement.htm</a:t>
            </a:r>
            <a:r>
              <a:rPr lang="en-US" sz="1200" dirty="0" smtClean="0"/>
              <a:t>, </a:t>
            </a:r>
            <a:r>
              <a:rPr lang="en-US" sz="1200" dirty="0" err="1" smtClean="0"/>
              <a:t>POSIVA</a:t>
            </a:r>
            <a:r>
              <a:rPr lang="en-US" sz="1200" dirty="0" smtClean="0"/>
              <a:t>, Pictures from </a:t>
            </a:r>
            <a:r>
              <a:rPr lang="en-US" sz="1200" dirty="0" err="1" smtClean="0"/>
              <a:t>AREVA</a:t>
            </a:r>
            <a:endParaRPr lang="fr-FR" sz="1200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8714" y="2596802"/>
            <a:ext cx="903398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cray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1228690"/>
            <a:ext cx="488216" cy="4392488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368152" y="1516722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000" dirty="0" smtClean="0"/>
              <a:t>Separation of metallic structures and nuclear spent fuel during reprocessing 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5" name="Flèche droite 24"/>
          <p:cNvSpPr/>
          <p:nvPr/>
        </p:nvSpPr>
        <p:spPr>
          <a:xfrm>
            <a:off x="971600" y="3532946"/>
            <a:ext cx="432000" cy="288000"/>
          </a:xfrm>
          <a:prstGeom prst="rightArrow">
            <a:avLst>
              <a:gd name="adj1" fmla="val 50000"/>
              <a:gd name="adj2" fmla="val 8884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lèche droite 25"/>
          <p:cNvSpPr/>
          <p:nvPr/>
        </p:nvSpPr>
        <p:spPr>
          <a:xfrm>
            <a:off x="2708688" y="3532946"/>
            <a:ext cx="432000" cy="288000"/>
          </a:xfrm>
          <a:prstGeom prst="rightArrow">
            <a:avLst>
              <a:gd name="adj1" fmla="val 50000"/>
              <a:gd name="adj2" fmla="val 8884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lèche droite 26"/>
          <p:cNvSpPr/>
          <p:nvPr/>
        </p:nvSpPr>
        <p:spPr>
          <a:xfrm>
            <a:off x="4724864" y="3532946"/>
            <a:ext cx="432000" cy="288000"/>
          </a:xfrm>
          <a:prstGeom prst="rightArrow">
            <a:avLst>
              <a:gd name="adj1" fmla="val 50000"/>
              <a:gd name="adj2" fmla="val 8884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èche droite 27"/>
          <p:cNvSpPr/>
          <p:nvPr/>
        </p:nvSpPr>
        <p:spPr>
          <a:xfrm>
            <a:off x="6012160" y="3532946"/>
            <a:ext cx="432000" cy="288000"/>
          </a:xfrm>
          <a:prstGeom prst="rightArrow">
            <a:avLst>
              <a:gd name="adj1" fmla="val 50000"/>
              <a:gd name="adj2" fmla="val 8884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1296939" y="4757082"/>
            <a:ext cx="13800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Hulls</a:t>
            </a:r>
          </a:p>
          <a:p>
            <a:pPr algn="ctr"/>
            <a:r>
              <a:rPr lang="en-US" sz="2000" dirty="0" smtClean="0"/>
              <a:t>End-fittings</a:t>
            </a:r>
            <a:endParaRPr lang="en-US" sz="2000" dirty="0"/>
          </a:p>
        </p:txBody>
      </p:sp>
      <p:sp>
        <p:nvSpPr>
          <p:cNvPr id="34" name="Rectangle 33"/>
          <p:cNvSpPr/>
          <p:nvPr/>
        </p:nvSpPr>
        <p:spPr>
          <a:xfrm>
            <a:off x="3137664" y="4757082"/>
            <a:ext cx="14430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Compaction</a:t>
            </a:r>
            <a:endParaRPr lang="en-US" sz="2000" dirty="0"/>
          </a:p>
        </p:txBody>
      </p:sp>
      <p:sp>
        <p:nvSpPr>
          <p:cNvPr id="35" name="Rectangle 34"/>
          <p:cNvSpPr/>
          <p:nvPr/>
        </p:nvSpPr>
        <p:spPr>
          <a:xfrm>
            <a:off x="4819082" y="4757082"/>
            <a:ext cx="14841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Waste </a:t>
            </a:r>
          </a:p>
          <a:p>
            <a:pPr algn="ctr"/>
            <a:r>
              <a:rPr lang="en-US" sz="2000" dirty="0" smtClean="0"/>
              <a:t>conditioning</a:t>
            </a:r>
            <a:endParaRPr lang="en-US" sz="2000" dirty="0"/>
          </a:p>
        </p:txBody>
      </p:sp>
      <p:sp>
        <p:nvSpPr>
          <p:cNvPr id="36" name="Rectangle 35"/>
          <p:cNvSpPr/>
          <p:nvPr/>
        </p:nvSpPr>
        <p:spPr>
          <a:xfrm>
            <a:off x="6300192" y="4758823"/>
            <a:ext cx="23255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Repository in deep </a:t>
            </a:r>
          </a:p>
          <a:p>
            <a:pPr algn="ctr"/>
            <a:r>
              <a:rPr lang="en-US" sz="2000" dirty="0" smtClean="0"/>
              <a:t>geological formation</a:t>
            </a:r>
            <a:endParaRPr lang="en-US" sz="2000" dirty="0"/>
          </a:p>
        </p:txBody>
      </p:sp>
      <p:pic>
        <p:nvPicPr>
          <p:cNvPr id="37" name="Image 36" descr="logo_new.png"/>
          <p:cNvPicPr>
            <a:picLocks noChangeAspect="1"/>
          </p:cNvPicPr>
          <p:nvPr/>
        </p:nvPicPr>
        <p:blipFill>
          <a:blip r:embed="rId7" cstate="print"/>
          <a:srcRect b="20799"/>
          <a:stretch>
            <a:fillRect/>
          </a:stretch>
        </p:blipFill>
        <p:spPr>
          <a:xfrm>
            <a:off x="6372203" y="1264778"/>
            <a:ext cx="771341" cy="756000"/>
          </a:xfrm>
          <a:prstGeom prst="rect">
            <a:avLst/>
          </a:prstGeom>
        </p:spPr>
      </p:pic>
      <p:pic>
        <p:nvPicPr>
          <p:cNvPr id="38" name="Image 37" descr="logo_new.png"/>
          <p:cNvPicPr>
            <a:picLocks noChangeAspect="1"/>
          </p:cNvPicPr>
          <p:nvPr/>
        </p:nvPicPr>
        <p:blipFill>
          <a:blip r:embed="rId7" cstate="print"/>
          <a:srcRect b="20799"/>
          <a:stretch>
            <a:fillRect/>
          </a:stretch>
        </p:blipFill>
        <p:spPr>
          <a:xfrm>
            <a:off x="7092280" y="1264778"/>
            <a:ext cx="771341" cy="756000"/>
          </a:xfrm>
          <a:prstGeom prst="rect">
            <a:avLst/>
          </a:prstGeom>
        </p:spPr>
      </p:pic>
      <p:pic>
        <p:nvPicPr>
          <p:cNvPr id="39" name="Image 38" descr="logo_new.png"/>
          <p:cNvPicPr>
            <a:picLocks noChangeAspect="1"/>
          </p:cNvPicPr>
          <p:nvPr/>
        </p:nvPicPr>
        <p:blipFill>
          <a:blip r:embed="rId7" cstate="print"/>
          <a:srcRect b="20799"/>
          <a:stretch>
            <a:fillRect/>
          </a:stretch>
        </p:blipFill>
        <p:spPr>
          <a:xfrm>
            <a:off x="7761099" y="1264778"/>
            <a:ext cx="771341" cy="756000"/>
          </a:xfrm>
          <a:prstGeom prst="rect">
            <a:avLst/>
          </a:prstGeom>
        </p:spPr>
      </p:pic>
      <p:sp>
        <p:nvSpPr>
          <p:cNvPr id="40" name="ZoneTexte 39"/>
          <p:cNvSpPr txBox="1"/>
          <p:nvPr/>
        </p:nvSpPr>
        <p:spPr>
          <a:xfrm>
            <a:off x="1119508" y="5517232"/>
            <a:ext cx="712490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 Compaction of metallic s</a:t>
            </a:r>
            <a:r>
              <a:rPr lang="en-US" sz="2200" b="1" dirty="0" smtClean="0">
                <a:solidFill>
                  <a:srgbClr val="C00000"/>
                </a:solidFill>
              </a:rPr>
              <a:t>tructures in cementitious media</a:t>
            </a:r>
          </a:p>
        </p:txBody>
      </p:sp>
      <p:grpSp>
        <p:nvGrpSpPr>
          <p:cNvPr id="3" name="Groupe 32"/>
          <p:cNvGrpSpPr>
            <a:grpSpLocks noChangeAspect="1"/>
          </p:cNvGrpSpPr>
          <p:nvPr/>
        </p:nvGrpSpPr>
        <p:grpSpPr>
          <a:xfrm>
            <a:off x="6401002" y="2020778"/>
            <a:ext cx="2131438" cy="2735984"/>
            <a:chOff x="6256986" y="1844824"/>
            <a:chExt cx="2131438" cy="2735984"/>
          </a:xfrm>
        </p:grpSpPr>
        <p:sp>
          <p:nvSpPr>
            <p:cNvPr id="11" name="Rectangle 10"/>
            <p:cNvSpPr/>
            <p:nvPr/>
          </p:nvSpPr>
          <p:spPr>
            <a:xfrm>
              <a:off x="6256986" y="1844824"/>
              <a:ext cx="2131438" cy="273598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487412" y="2060848"/>
              <a:ext cx="1670586" cy="199384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6372200" y="4149080"/>
              <a:ext cx="19586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bg1"/>
                  </a:solidFill>
                </a:rPr>
                <a:t>Clayey host rock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6516216" y="3645024"/>
              <a:ext cx="15869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Eng. Barr. Syst.</a:t>
              </a:r>
              <a:endParaRPr lang="en-US" b="1" dirty="0"/>
            </a:p>
          </p:txBody>
        </p:sp>
        <p:pic>
          <p:nvPicPr>
            <p:cNvPr id="15" name="Picture 4" descr="colis MA-VL"/>
            <p:cNvPicPr>
              <a:picLocks noChangeAspect="1" noChangeArrowheads="1"/>
            </p:cNvPicPr>
            <p:nvPr/>
          </p:nvPicPr>
          <p:blipFill>
            <a:blip r:embed="rId8" cstate="print"/>
            <a:srcRect l="54537" t="10125" r="5971" b="19001"/>
            <a:stretch>
              <a:fillRect/>
            </a:stretch>
          </p:blipFill>
          <p:spPr bwMode="auto">
            <a:xfrm>
              <a:off x="6698932" y="2356233"/>
              <a:ext cx="1255383" cy="1255385"/>
            </a:xfrm>
            <a:prstGeom prst="rect">
              <a:avLst/>
            </a:prstGeom>
            <a:noFill/>
          </p:spPr>
        </p:pic>
        <p:pic>
          <p:nvPicPr>
            <p:cNvPr id="16" name="Picture 6" descr="colis MA-VL"/>
            <p:cNvPicPr>
              <a:picLocks noChangeAspect="1" noChangeArrowheads="1"/>
            </p:cNvPicPr>
            <p:nvPr/>
          </p:nvPicPr>
          <p:blipFill>
            <a:blip r:embed="rId8" cstate="print"/>
            <a:srcRect l="3761" t="10125" r="83075" b="19001"/>
            <a:stretch>
              <a:fillRect/>
            </a:stretch>
          </p:blipFill>
          <p:spPr bwMode="auto">
            <a:xfrm>
              <a:off x="6994317" y="2430079"/>
              <a:ext cx="443076" cy="886154"/>
            </a:xfrm>
            <a:prstGeom prst="rect">
              <a:avLst/>
            </a:prstGeom>
            <a:noFill/>
          </p:spPr>
        </p:pic>
      </p:grpSp>
      <p:sp>
        <p:nvSpPr>
          <p:cNvPr id="41" name="ZoneTexte 40"/>
          <p:cNvSpPr txBox="1"/>
          <p:nvPr/>
        </p:nvSpPr>
        <p:spPr>
          <a:xfrm rot="16200000">
            <a:off x="7291381" y="2859319"/>
            <a:ext cx="979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Cement </a:t>
            </a:r>
            <a:endParaRPr lang="en-US" b="1" dirty="0"/>
          </a:p>
        </p:txBody>
      </p:sp>
      <p:sp>
        <p:nvSpPr>
          <p:cNvPr id="31" name="Espace réservé du pied de page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4653302" y="2276873"/>
            <a:ext cx="4167170" cy="309634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5013342" y="2420888"/>
            <a:ext cx="3735122" cy="288032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ZoneTexte 27"/>
          <p:cNvSpPr txBox="1"/>
          <p:nvPr/>
        </p:nvSpPr>
        <p:spPr>
          <a:xfrm rot="16200000">
            <a:off x="3962797" y="3746608"/>
            <a:ext cx="1731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Clayey host rock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9" name="ZoneTexte 28"/>
          <p:cNvSpPr txBox="1"/>
          <p:nvPr/>
        </p:nvSpPr>
        <p:spPr>
          <a:xfrm rot="16200000">
            <a:off x="4395229" y="3677781"/>
            <a:ext cx="158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Eng. Barr. Syst.</a:t>
            </a:r>
            <a:endParaRPr lang="en-US" b="1" dirty="0"/>
          </a:p>
        </p:txBody>
      </p:sp>
      <p:pic>
        <p:nvPicPr>
          <p:cNvPr id="20" name="Image 19" descr="logo_new.png"/>
          <p:cNvPicPr>
            <a:picLocks noChangeAspect="1"/>
          </p:cNvPicPr>
          <p:nvPr/>
        </p:nvPicPr>
        <p:blipFill>
          <a:blip r:embed="rId2" cstate="print"/>
          <a:srcRect b="20799"/>
          <a:stretch>
            <a:fillRect/>
          </a:stretch>
        </p:blipFill>
        <p:spPr>
          <a:xfrm>
            <a:off x="4644008" y="1556792"/>
            <a:ext cx="771341" cy="756000"/>
          </a:xfrm>
          <a:prstGeom prst="rect">
            <a:avLst/>
          </a:prstGeom>
        </p:spPr>
      </p:pic>
      <p:pic>
        <p:nvPicPr>
          <p:cNvPr id="21" name="Image 20" descr="logo_new.png"/>
          <p:cNvPicPr>
            <a:picLocks noChangeAspect="1"/>
          </p:cNvPicPr>
          <p:nvPr/>
        </p:nvPicPr>
        <p:blipFill>
          <a:blip r:embed="rId2" cstate="print"/>
          <a:srcRect b="20799"/>
          <a:stretch>
            <a:fillRect/>
          </a:stretch>
        </p:blipFill>
        <p:spPr>
          <a:xfrm>
            <a:off x="5312827" y="1556792"/>
            <a:ext cx="771341" cy="756000"/>
          </a:xfrm>
          <a:prstGeom prst="rect">
            <a:avLst/>
          </a:prstGeom>
        </p:spPr>
      </p:pic>
      <p:pic>
        <p:nvPicPr>
          <p:cNvPr id="22" name="Image 21" descr="logo_new.png"/>
          <p:cNvPicPr>
            <a:picLocks noChangeAspect="1"/>
          </p:cNvPicPr>
          <p:nvPr/>
        </p:nvPicPr>
        <p:blipFill>
          <a:blip r:embed="rId2" cstate="print"/>
          <a:srcRect b="20799"/>
          <a:stretch>
            <a:fillRect/>
          </a:stretch>
        </p:blipFill>
        <p:spPr>
          <a:xfrm>
            <a:off x="5960899" y="1556792"/>
            <a:ext cx="771341" cy="756000"/>
          </a:xfrm>
          <a:prstGeom prst="rect">
            <a:avLst/>
          </a:prstGeom>
        </p:spPr>
      </p:pic>
      <p:pic>
        <p:nvPicPr>
          <p:cNvPr id="33" name="Image 32" descr="logo_new.png"/>
          <p:cNvPicPr>
            <a:picLocks noChangeAspect="1"/>
          </p:cNvPicPr>
          <p:nvPr/>
        </p:nvPicPr>
        <p:blipFill>
          <a:blip r:embed="rId2" cstate="print"/>
          <a:srcRect b="20799"/>
          <a:stretch>
            <a:fillRect/>
          </a:stretch>
        </p:blipFill>
        <p:spPr>
          <a:xfrm>
            <a:off x="6608971" y="1556792"/>
            <a:ext cx="771341" cy="756000"/>
          </a:xfrm>
          <a:prstGeom prst="rect">
            <a:avLst/>
          </a:prstGeom>
        </p:spPr>
      </p:pic>
      <p:pic>
        <p:nvPicPr>
          <p:cNvPr id="34" name="Image 33" descr="logo_new.png"/>
          <p:cNvPicPr>
            <a:picLocks noChangeAspect="1"/>
          </p:cNvPicPr>
          <p:nvPr/>
        </p:nvPicPr>
        <p:blipFill>
          <a:blip r:embed="rId2" cstate="print"/>
          <a:srcRect b="20799"/>
          <a:stretch>
            <a:fillRect/>
          </a:stretch>
        </p:blipFill>
        <p:spPr>
          <a:xfrm>
            <a:off x="7257043" y="1556792"/>
            <a:ext cx="771341" cy="756000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Issues for long-term repository</a:t>
            </a:r>
            <a:endParaRPr lang="en-US" dirty="0"/>
          </a:p>
        </p:txBody>
      </p:sp>
      <p:sp>
        <p:nvSpPr>
          <p:cNvPr id="72" name="Espace réservé du contenu 71"/>
          <p:cNvSpPr>
            <a:spLocks noGrp="1"/>
          </p:cNvSpPr>
          <p:nvPr>
            <p:ph idx="1"/>
          </p:nvPr>
        </p:nvSpPr>
        <p:spPr>
          <a:xfrm>
            <a:off x="179512" y="1484784"/>
            <a:ext cx="4104456" cy="4641379"/>
          </a:xfrm>
        </p:spPr>
        <p:txBody>
          <a:bodyPr>
            <a:normAutofit/>
          </a:bodyPr>
          <a:lstStyle/>
          <a:p>
            <a:r>
              <a:rPr lang="en-US" dirty="0" smtClean="0"/>
              <a:t>Importance of </a:t>
            </a:r>
            <a:r>
              <a:rPr lang="en-US" baseline="30000" dirty="0" smtClean="0"/>
              <a:t>14</a:t>
            </a:r>
            <a:r>
              <a:rPr lang="en-US" dirty="0" smtClean="0"/>
              <a:t>C</a:t>
            </a:r>
            <a:r>
              <a:rPr lang="en-US" baseline="-25000" dirty="0" smtClean="0"/>
              <a:t>organic</a:t>
            </a:r>
            <a:r>
              <a:rPr lang="en-US" dirty="0" smtClean="0"/>
              <a:t> in the radioactive waste inventory</a:t>
            </a:r>
          </a:p>
          <a:p>
            <a:pPr lvl="1"/>
            <a:r>
              <a:rPr lang="en-US" dirty="0" smtClean="0"/>
              <a:t>Contribution to the total dose </a:t>
            </a:r>
          </a:p>
          <a:p>
            <a:r>
              <a:rPr lang="en-US" dirty="0" smtClean="0">
                <a:sym typeface="Wingdings"/>
              </a:rPr>
              <a:t>Focus on the characterization of </a:t>
            </a:r>
            <a:r>
              <a:rPr lang="en-US" baseline="30000" dirty="0" smtClean="0"/>
              <a:t>14</a:t>
            </a:r>
            <a:r>
              <a:rPr lang="en-US" dirty="0" smtClean="0"/>
              <a:t>C</a:t>
            </a:r>
            <a:r>
              <a:rPr lang="en-US" baseline="-25000" dirty="0" smtClean="0"/>
              <a:t>organic</a:t>
            </a:r>
            <a:r>
              <a:rPr lang="en-US" dirty="0" smtClean="0"/>
              <a:t> </a:t>
            </a:r>
            <a:r>
              <a:rPr lang="en-US" dirty="0" smtClean="0">
                <a:sym typeface="Wingdings"/>
              </a:rPr>
              <a:t>fraction released in the leaching solution</a:t>
            </a:r>
          </a:p>
          <a:p>
            <a:pPr lvl="1"/>
            <a:r>
              <a:rPr lang="en-US" dirty="0" smtClean="0">
                <a:sym typeface="Wingdings"/>
              </a:rPr>
              <a:t>particularly analysis of ion carboxylic acids having a short carbon chain ≤ 5.</a:t>
            </a:r>
            <a:endParaRPr lang="en-US" dirty="0" smtClean="0"/>
          </a:p>
          <a:p>
            <a:pPr lvl="2"/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38" name="Image 37" descr="logo_new.png"/>
          <p:cNvPicPr>
            <a:picLocks noChangeAspect="1"/>
          </p:cNvPicPr>
          <p:nvPr/>
        </p:nvPicPr>
        <p:blipFill>
          <a:blip r:embed="rId2" cstate="print"/>
          <a:srcRect b="20799"/>
          <a:stretch>
            <a:fillRect/>
          </a:stretch>
        </p:blipFill>
        <p:spPr>
          <a:xfrm>
            <a:off x="7956376" y="1556792"/>
            <a:ext cx="771341" cy="756000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5373382" y="2564904"/>
            <a:ext cx="3312368" cy="26642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l="30483" r="23792"/>
          <a:stretch>
            <a:fillRect/>
          </a:stretch>
        </p:blipFill>
        <p:spPr bwMode="auto">
          <a:xfrm>
            <a:off x="5733422" y="2636912"/>
            <a:ext cx="108012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Rectangle 44"/>
          <p:cNvSpPr/>
          <p:nvPr/>
        </p:nvSpPr>
        <p:spPr>
          <a:xfrm>
            <a:off x="5992854" y="4643844"/>
            <a:ext cx="521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baseline="30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14</a:t>
            </a:r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</a:t>
            </a:r>
            <a:endParaRPr lang="en-US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6" name="Connecteur droit avec flèche 41"/>
          <p:cNvCxnSpPr>
            <a:stCxn id="45" idx="3"/>
            <a:endCxn id="55" idx="1"/>
          </p:cNvCxnSpPr>
          <p:nvPr/>
        </p:nvCxnSpPr>
        <p:spPr>
          <a:xfrm>
            <a:off x="6514151" y="4828510"/>
            <a:ext cx="443407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>
            <a:off x="7164288" y="3428999"/>
            <a:ext cx="121539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baseline="30000" dirty="0" smtClean="0">
                <a:latin typeface="Arial" pitchFamily="34" charset="0"/>
                <a:cs typeface="Arial" pitchFamily="34" charset="0"/>
              </a:rPr>
              <a:t>14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b="1" baseline="-25000" dirty="0" smtClean="0">
                <a:latin typeface="Arial" pitchFamily="34" charset="0"/>
                <a:cs typeface="Arial" pitchFamily="34" charset="0"/>
              </a:rPr>
              <a:t>organic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b="1" baseline="30000" dirty="0" smtClean="0">
                <a:latin typeface="Arial" pitchFamily="34" charset="0"/>
                <a:cs typeface="Arial" pitchFamily="34" charset="0"/>
              </a:rPr>
              <a:t>14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en-US" b="1" baseline="-25000" dirty="0" smtClean="0">
                <a:latin typeface="Arial" pitchFamily="34" charset="0"/>
                <a:cs typeface="Arial" pitchFamily="34" charset="0"/>
              </a:rPr>
              <a:t>inorganic</a:t>
            </a:r>
          </a:p>
        </p:txBody>
      </p:sp>
      <p:sp>
        <p:nvSpPr>
          <p:cNvPr id="51" name="Rectangle 50"/>
          <p:cNvSpPr/>
          <p:nvPr/>
        </p:nvSpPr>
        <p:spPr>
          <a:xfrm>
            <a:off x="6893083" y="2691467"/>
            <a:ext cx="1783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SPECIATION ?</a:t>
            </a:r>
          </a:p>
        </p:txBody>
      </p:sp>
      <p:cxnSp>
        <p:nvCxnSpPr>
          <p:cNvPr id="52" name="Connecteur droit avec flèche 51"/>
          <p:cNvCxnSpPr>
            <a:stCxn id="65" idx="0"/>
            <a:endCxn id="51" idx="2"/>
          </p:cNvCxnSpPr>
          <p:nvPr/>
        </p:nvCxnSpPr>
        <p:spPr>
          <a:xfrm flipV="1">
            <a:off x="7746610" y="3060799"/>
            <a:ext cx="0" cy="422756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7533622" y="4397041"/>
            <a:ext cx="325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54" name="ZoneTexte 53"/>
          <p:cNvSpPr txBox="1"/>
          <p:nvPr/>
        </p:nvSpPr>
        <p:spPr>
          <a:xfrm rot="16200000">
            <a:off x="5036761" y="3733955"/>
            <a:ext cx="979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Cement </a:t>
            </a:r>
            <a:endParaRPr lang="en-US" b="1" dirty="0"/>
          </a:p>
        </p:txBody>
      </p:sp>
      <p:sp>
        <p:nvSpPr>
          <p:cNvPr id="55" name="Rectangle 54"/>
          <p:cNvSpPr/>
          <p:nvPr/>
        </p:nvSpPr>
        <p:spPr>
          <a:xfrm>
            <a:off x="6957558" y="4643844"/>
            <a:ext cx="5212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baseline="30000" smtClean="0">
                <a:latin typeface="Arial" pitchFamily="34" charset="0"/>
                <a:cs typeface="Arial" pitchFamily="34" charset="0"/>
              </a:rPr>
              <a:t>14</a:t>
            </a:r>
            <a:r>
              <a:rPr lang="en-US" b="1" smtClean="0">
                <a:latin typeface="Arial" pitchFamily="34" charset="0"/>
                <a:cs typeface="Arial" pitchFamily="34" charset="0"/>
              </a:rPr>
              <a:t>C</a:t>
            </a:r>
            <a:endParaRPr lang="en-US" b="1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2" name="Connecteur droit avec flèche 41"/>
          <p:cNvCxnSpPr>
            <a:stCxn id="55" idx="3"/>
            <a:endCxn id="47" idx="2"/>
          </p:cNvCxnSpPr>
          <p:nvPr/>
        </p:nvCxnSpPr>
        <p:spPr>
          <a:xfrm flipV="1">
            <a:off x="7478855" y="4352329"/>
            <a:ext cx="293132" cy="476181"/>
          </a:xfrm>
          <a:prstGeom prst="bentConnector2">
            <a:avLst/>
          </a:prstGeom>
          <a:ln w="28575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7278558" y="3483555"/>
            <a:ext cx="936104" cy="4495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 rot="16200000">
            <a:off x="5451944" y="3579571"/>
            <a:ext cx="1633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66FFCC"/>
                </a:solidFill>
                <a:latin typeface="Arial" pitchFamily="34" charset="0"/>
                <a:cs typeface="Arial" pitchFamily="34" charset="0"/>
              </a:rPr>
              <a:t>DIFFUSION ?</a:t>
            </a:r>
          </a:p>
        </p:txBody>
      </p:sp>
      <p:sp>
        <p:nvSpPr>
          <p:cNvPr id="48" name="ZoneTexte 47"/>
          <p:cNvSpPr txBox="1"/>
          <p:nvPr/>
        </p:nvSpPr>
        <p:spPr>
          <a:xfrm>
            <a:off x="104776" y="5733256"/>
            <a:ext cx="899611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2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 </a:t>
            </a:r>
            <a:r>
              <a:rPr lang="en-US" sz="2200" b="1" dirty="0" smtClean="0">
                <a:solidFill>
                  <a:srgbClr val="C00000"/>
                </a:solidFill>
              </a:rPr>
              <a:t>Determination of </a:t>
            </a:r>
            <a:r>
              <a:rPr lang="en-US" sz="2200" b="1" baseline="30000" dirty="0" smtClean="0">
                <a:solidFill>
                  <a:srgbClr val="C00000"/>
                </a:solidFill>
              </a:rPr>
              <a:t>14</a:t>
            </a:r>
            <a:r>
              <a:rPr lang="en-US" sz="2200" b="1" dirty="0" smtClean="0">
                <a:solidFill>
                  <a:srgbClr val="C00000"/>
                </a:solidFill>
              </a:rPr>
              <a:t>C</a:t>
            </a:r>
            <a:r>
              <a:rPr lang="en-US" sz="2200" b="1" baseline="-25000" dirty="0" smtClean="0">
                <a:solidFill>
                  <a:srgbClr val="C00000"/>
                </a:solidFill>
              </a:rPr>
              <a:t>organic</a:t>
            </a:r>
            <a:r>
              <a:rPr lang="en-US" sz="2200" b="1" dirty="0" smtClean="0">
                <a:solidFill>
                  <a:srgbClr val="C00000"/>
                </a:solidFill>
              </a:rPr>
              <a:t>  speciation in alkaline aqueous media (pH ~12)</a:t>
            </a:r>
          </a:p>
        </p:txBody>
      </p:sp>
      <p:sp>
        <p:nvSpPr>
          <p:cNvPr id="49" name="Espace réservé du pied de page 4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Methodology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4"/>
          <p:cNvPicPr>
            <a:picLocks noChangeAspect="1" noChangeArrowheads="1"/>
          </p:cNvPicPr>
          <p:nvPr/>
        </p:nvPicPr>
        <p:blipFill>
          <a:blip r:embed="rId2" cstate="print"/>
          <a:srcRect l="3709" t="4255" r="11490" b="4255"/>
          <a:stretch>
            <a:fillRect/>
          </a:stretch>
        </p:blipFill>
        <p:spPr bwMode="auto">
          <a:xfrm>
            <a:off x="5004048" y="620688"/>
            <a:ext cx="4056279" cy="3060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26" name="Rectangle 25"/>
          <p:cNvSpPr/>
          <p:nvPr/>
        </p:nvSpPr>
        <p:spPr>
          <a:xfrm>
            <a:off x="179512" y="1863291"/>
            <a:ext cx="4032448" cy="3221893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539552" y="1988840"/>
            <a:ext cx="3600400" cy="302433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ZoneTexte 27"/>
          <p:cNvSpPr txBox="1"/>
          <p:nvPr/>
        </p:nvSpPr>
        <p:spPr>
          <a:xfrm rot="16200000">
            <a:off x="-501699" y="3390148"/>
            <a:ext cx="1731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Clayey host rock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9" name="ZoneTexte 28"/>
          <p:cNvSpPr txBox="1"/>
          <p:nvPr/>
        </p:nvSpPr>
        <p:spPr>
          <a:xfrm rot="16200000">
            <a:off x="-78561" y="3317741"/>
            <a:ext cx="158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Eng. Barr. Syst.</a:t>
            </a:r>
            <a:endParaRPr lang="en-US" b="1" dirty="0"/>
          </a:p>
        </p:txBody>
      </p:sp>
      <p:pic>
        <p:nvPicPr>
          <p:cNvPr id="20" name="Image 19" descr="logo_new.png"/>
          <p:cNvPicPr>
            <a:picLocks noChangeAspect="1"/>
          </p:cNvPicPr>
          <p:nvPr/>
        </p:nvPicPr>
        <p:blipFill>
          <a:blip r:embed="rId3" cstate="print"/>
          <a:srcRect b="20799"/>
          <a:stretch>
            <a:fillRect/>
          </a:stretch>
        </p:blipFill>
        <p:spPr>
          <a:xfrm>
            <a:off x="107504" y="1124744"/>
            <a:ext cx="771341" cy="756000"/>
          </a:xfrm>
          <a:prstGeom prst="rect">
            <a:avLst/>
          </a:prstGeom>
        </p:spPr>
      </p:pic>
      <p:pic>
        <p:nvPicPr>
          <p:cNvPr id="21" name="Image 20" descr="logo_new.png"/>
          <p:cNvPicPr>
            <a:picLocks noChangeAspect="1"/>
          </p:cNvPicPr>
          <p:nvPr/>
        </p:nvPicPr>
        <p:blipFill>
          <a:blip r:embed="rId3" cstate="print"/>
          <a:srcRect b="20799"/>
          <a:stretch>
            <a:fillRect/>
          </a:stretch>
        </p:blipFill>
        <p:spPr>
          <a:xfrm>
            <a:off x="848331" y="1124744"/>
            <a:ext cx="771341" cy="756000"/>
          </a:xfrm>
          <a:prstGeom prst="rect">
            <a:avLst/>
          </a:prstGeom>
        </p:spPr>
      </p:pic>
      <p:pic>
        <p:nvPicPr>
          <p:cNvPr id="22" name="Image 21" descr="logo_new.png"/>
          <p:cNvPicPr>
            <a:picLocks noChangeAspect="1"/>
          </p:cNvPicPr>
          <p:nvPr/>
        </p:nvPicPr>
        <p:blipFill>
          <a:blip r:embed="rId3" cstate="print"/>
          <a:srcRect b="20799"/>
          <a:stretch>
            <a:fillRect/>
          </a:stretch>
        </p:blipFill>
        <p:spPr>
          <a:xfrm>
            <a:off x="1568411" y="1124744"/>
            <a:ext cx="771341" cy="756000"/>
          </a:xfrm>
          <a:prstGeom prst="rect">
            <a:avLst/>
          </a:prstGeom>
        </p:spPr>
      </p:pic>
      <p:pic>
        <p:nvPicPr>
          <p:cNvPr id="33" name="Image 32" descr="logo_new.png"/>
          <p:cNvPicPr>
            <a:picLocks noChangeAspect="1"/>
          </p:cNvPicPr>
          <p:nvPr/>
        </p:nvPicPr>
        <p:blipFill>
          <a:blip r:embed="rId3" cstate="print"/>
          <a:srcRect b="20799"/>
          <a:stretch>
            <a:fillRect/>
          </a:stretch>
        </p:blipFill>
        <p:spPr>
          <a:xfrm>
            <a:off x="2288491" y="1124744"/>
            <a:ext cx="771341" cy="756000"/>
          </a:xfrm>
          <a:prstGeom prst="rect">
            <a:avLst/>
          </a:prstGeom>
        </p:spPr>
      </p:pic>
      <p:pic>
        <p:nvPicPr>
          <p:cNvPr id="34" name="Image 33" descr="logo_new.png"/>
          <p:cNvPicPr>
            <a:picLocks noChangeAspect="1"/>
          </p:cNvPicPr>
          <p:nvPr/>
        </p:nvPicPr>
        <p:blipFill>
          <a:blip r:embed="rId3" cstate="print"/>
          <a:srcRect b="20799"/>
          <a:stretch>
            <a:fillRect/>
          </a:stretch>
        </p:blipFill>
        <p:spPr>
          <a:xfrm>
            <a:off x="2987824" y="1124744"/>
            <a:ext cx="771341" cy="756000"/>
          </a:xfrm>
          <a:prstGeom prst="rect">
            <a:avLst/>
          </a:prstGeom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 repository conditions</a:t>
            </a:r>
            <a:endParaRPr lang="en-US" dirty="0"/>
          </a:p>
        </p:txBody>
      </p:sp>
      <p:sp>
        <p:nvSpPr>
          <p:cNvPr id="36" name="Espace réservé du pied de page 3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38" name="Image 37" descr="logo_new.png"/>
          <p:cNvPicPr>
            <a:picLocks noChangeAspect="1"/>
          </p:cNvPicPr>
          <p:nvPr/>
        </p:nvPicPr>
        <p:blipFill>
          <a:blip r:embed="rId3" cstate="print"/>
          <a:srcRect b="20799"/>
          <a:stretch>
            <a:fillRect/>
          </a:stretch>
        </p:blipFill>
        <p:spPr>
          <a:xfrm>
            <a:off x="3656643" y="1124744"/>
            <a:ext cx="771341" cy="756000"/>
          </a:xfrm>
          <a:prstGeom prst="rect">
            <a:avLst/>
          </a:prstGeom>
        </p:spPr>
      </p:pic>
      <p:sp>
        <p:nvSpPr>
          <p:cNvPr id="43" name="Rectangle 42"/>
          <p:cNvSpPr/>
          <p:nvPr/>
        </p:nvSpPr>
        <p:spPr>
          <a:xfrm>
            <a:off x="899592" y="2132856"/>
            <a:ext cx="3168352" cy="28083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 l="30483" r="23792"/>
          <a:stretch>
            <a:fillRect/>
          </a:stretch>
        </p:blipFill>
        <p:spPr bwMode="auto">
          <a:xfrm>
            <a:off x="1259632" y="2276873"/>
            <a:ext cx="151216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Rectangle 44"/>
          <p:cNvSpPr/>
          <p:nvPr/>
        </p:nvSpPr>
        <p:spPr>
          <a:xfrm>
            <a:off x="1703293" y="4283804"/>
            <a:ext cx="463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baseline="30000" dirty="0" smtClean="0">
                <a:solidFill>
                  <a:schemeClr val="bg1"/>
                </a:solidFill>
                <a:cs typeface="Arial" pitchFamily="34" charset="0"/>
              </a:rPr>
              <a:t>14</a:t>
            </a:r>
            <a:r>
              <a:rPr lang="en-US" b="1" dirty="0" smtClean="0">
                <a:solidFill>
                  <a:schemeClr val="bg1"/>
                </a:solidFill>
                <a:cs typeface="Arial" pitchFamily="34" charset="0"/>
              </a:rPr>
              <a:t>C</a:t>
            </a:r>
            <a:endParaRPr lang="en-US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083509" y="2996952"/>
            <a:ext cx="82093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baseline="30000" dirty="0" smtClean="0">
                <a:cs typeface="Arial" pitchFamily="34" charset="0"/>
              </a:rPr>
              <a:t>14</a:t>
            </a:r>
            <a:r>
              <a:rPr lang="en-US" b="1" dirty="0" smtClean="0">
                <a:cs typeface="Arial" pitchFamily="34" charset="0"/>
              </a:rPr>
              <a:t>C</a:t>
            </a:r>
            <a:r>
              <a:rPr lang="en-US" b="1" baseline="-25000" dirty="0" smtClean="0">
                <a:cs typeface="Arial" pitchFamily="34" charset="0"/>
              </a:rPr>
              <a:t>org</a:t>
            </a:r>
            <a:r>
              <a:rPr lang="en-US" b="1" dirty="0" smtClean="0"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b="1" i="1" baseline="30000" dirty="0" smtClean="0">
                <a:cs typeface="Arial" pitchFamily="34" charset="0"/>
              </a:rPr>
              <a:t>14</a:t>
            </a:r>
            <a:r>
              <a:rPr lang="en-US" b="1" i="1" dirty="0" smtClean="0">
                <a:cs typeface="Arial" pitchFamily="34" charset="0"/>
              </a:rPr>
              <a:t>C</a:t>
            </a:r>
            <a:r>
              <a:rPr lang="en-US" b="1" i="1" baseline="-25000" dirty="0" smtClean="0">
                <a:cs typeface="Arial" pitchFamily="34" charset="0"/>
              </a:rPr>
              <a:t>inorg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843808" y="2331428"/>
            <a:ext cx="1144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Arial" pitchFamily="34" charset="0"/>
              </a:rPr>
              <a:t>speciation</a:t>
            </a:r>
          </a:p>
        </p:txBody>
      </p:sp>
      <p:cxnSp>
        <p:nvCxnSpPr>
          <p:cNvPr id="52" name="Connecteur droit avec flèche 51"/>
          <p:cNvCxnSpPr>
            <a:stCxn id="65" idx="0"/>
            <a:endCxn id="51" idx="2"/>
          </p:cNvCxnSpPr>
          <p:nvPr/>
        </p:nvCxnSpPr>
        <p:spPr>
          <a:xfrm flipH="1" flipV="1">
            <a:off x="3415984" y="2700760"/>
            <a:ext cx="0" cy="350748"/>
          </a:xfrm>
          <a:prstGeom prst="straightConnector1">
            <a:avLst/>
          </a:prstGeom>
          <a:ln w="28575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ZoneTexte 53"/>
          <p:cNvSpPr txBox="1"/>
          <p:nvPr/>
        </p:nvSpPr>
        <p:spPr>
          <a:xfrm rot="16200000">
            <a:off x="585345" y="3329459"/>
            <a:ext cx="979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Cement </a:t>
            </a:r>
            <a:endParaRPr lang="en-US" b="1" dirty="0"/>
          </a:p>
        </p:txBody>
      </p:sp>
      <p:cxnSp>
        <p:nvCxnSpPr>
          <p:cNvPr id="62" name="Connecteur droit avec flèche 41"/>
          <p:cNvCxnSpPr>
            <a:stCxn id="45" idx="3"/>
            <a:endCxn id="47" idx="2"/>
          </p:cNvCxnSpPr>
          <p:nvPr/>
        </p:nvCxnSpPr>
        <p:spPr>
          <a:xfrm flipV="1">
            <a:off x="2166881" y="3920282"/>
            <a:ext cx="1327093" cy="548188"/>
          </a:xfrm>
          <a:prstGeom prst="bentConnector2">
            <a:avLst/>
          </a:prstGeom>
          <a:ln w="28575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/>
          <p:cNvSpPr/>
          <p:nvPr/>
        </p:nvSpPr>
        <p:spPr>
          <a:xfrm>
            <a:off x="3027441" y="3051508"/>
            <a:ext cx="864096" cy="44950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ZoneTexte 68"/>
          <p:cNvSpPr txBox="1"/>
          <p:nvPr/>
        </p:nvSpPr>
        <p:spPr>
          <a:xfrm>
            <a:off x="1423081" y="5157192"/>
            <a:ext cx="6405343" cy="76944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marL="268288" indent="-268288" algn="ctr">
              <a:buFont typeface="Wingdings"/>
              <a:buChar char="ð"/>
            </a:pPr>
            <a:r>
              <a:rPr lang="en-US" sz="2200" b="1" baseline="30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14</a:t>
            </a:r>
            <a:r>
              <a:rPr lang="en-US" sz="22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 activities expected to be extremely low</a:t>
            </a:r>
          </a:p>
          <a:p>
            <a:pPr marL="268288" indent="-268288" algn="ctr">
              <a:buFont typeface="Wingdings"/>
              <a:buChar char="ð"/>
            </a:pPr>
            <a:r>
              <a:rPr lang="en-US" sz="22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highly diluted compared to the other </a:t>
            </a:r>
            <a:r>
              <a:rPr lang="en-US" sz="2200" b="1" dirty="0" err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radionuclides</a:t>
            </a:r>
            <a:endParaRPr lang="en-US" sz="2200" b="1" dirty="0" smtClean="0">
              <a:solidFill>
                <a:srgbClr val="C00000"/>
              </a:solidFill>
              <a:cs typeface="Times New Roman" panose="02020603050405020304" pitchFamily="18" charset="0"/>
              <a:sym typeface="Wingding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847729" y="2987660"/>
            <a:ext cx="633507" cy="369332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b="1" baseline="30000" dirty="0" smtClean="0">
                <a:solidFill>
                  <a:srgbClr val="FFFF00"/>
                </a:solidFill>
                <a:cs typeface="Arial" pitchFamily="34" charset="0"/>
              </a:rPr>
              <a:t>137</a:t>
            </a:r>
            <a:r>
              <a:rPr lang="en-US" dirty="0" smtClean="0">
                <a:solidFill>
                  <a:srgbClr val="FFFF00"/>
                </a:solidFill>
                <a:cs typeface="Arial" pitchFamily="34" charset="0"/>
              </a:rPr>
              <a:t>Cs</a:t>
            </a:r>
          </a:p>
        </p:txBody>
      </p:sp>
      <p:sp>
        <p:nvSpPr>
          <p:cNvPr id="48" name="Rectangle 47"/>
          <p:cNvSpPr/>
          <p:nvPr/>
        </p:nvSpPr>
        <p:spPr>
          <a:xfrm>
            <a:off x="1567292" y="3275692"/>
            <a:ext cx="527709" cy="369332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b="1" baseline="30000" dirty="0" smtClean="0">
                <a:solidFill>
                  <a:srgbClr val="FFFF00"/>
                </a:solidFill>
                <a:cs typeface="Arial" pitchFamily="34" charset="0"/>
              </a:rPr>
              <a:t>90</a:t>
            </a:r>
            <a:r>
              <a:rPr lang="en-US" dirty="0" smtClean="0">
                <a:solidFill>
                  <a:srgbClr val="FFFF00"/>
                </a:solidFill>
                <a:cs typeface="Arial" pitchFamily="34" charset="0"/>
              </a:rPr>
              <a:t>Sr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376704" y="3635732"/>
            <a:ext cx="1239442" cy="369332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b="1" baseline="30000" dirty="0" smtClean="0">
                <a:solidFill>
                  <a:srgbClr val="FFFF00"/>
                </a:solidFill>
                <a:cs typeface="Arial" pitchFamily="34" charset="0"/>
              </a:rPr>
              <a:t>106</a:t>
            </a:r>
            <a:r>
              <a:rPr lang="en-US" dirty="0" smtClean="0">
                <a:solidFill>
                  <a:srgbClr val="FFFF00"/>
                </a:solidFill>
                <a:cs typeface="Arial" pitchFamily="34" charset="0"/>
              </a:rPr>
              <a:t>Ru/</a:t>
            </a:r>
            <a:r>
              <a:rPr lang="en-US" b="1" baseline="30000" dirty="0" smtClean="0">
                <a:solidFill>
                  <a:srgbClr val="FFFF00"/>
                </a:solidFill>
                <a:cs typeface="Arial" pitchFamily="34" charset="0"/>
              </a:rPr>
              <a:t>106</a:t>
            </a:r>
            <a:r>
              <a:rPr lang="en-US" dirty="0" smtClean="0">
                <a:solidFill>
                  <a:srgbClr val="FFFF00"/>
                </a:solidFill>
                <a:cs typeface="Arial" pitchFamily="34" charset="0"/>
              </a:rPr>
              <a:t>Rh</a:t>
            </a:r>
          </a:p>
        </p:txBody>
      </p:sp>
      <p:sp>
        <p:nvSpPr>
          <p:cNvPr id="56" name="Rectangle 55"/>
          <p:cNvSpPr/>
          <p:nvPr/>
        </p:nvSpPr>
        <p:spPr>
          <a:xfrm>
            <a:off x="1552484" y="2627620"/>
            <a:ext cx="647933" cy="369332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b="1" baseline="30000" dirty="0" smtClean="0">
                <a:solidFill>
                  <a:srgbClr val="FFFF00"/>
                </a:solidFill>
                <a:cs typeface="Arial" pitchFamily="34" charset="0"/>
              </a:rPr>
              <a:t>125</a:t>
            </a:r>
            <a:r>
              <a:rPr lang="en-US" dirty="0" smtClean="0">
                <a:solidFill>
                  <a:srgbClr val="FFFF00"/>
                </a:solidFill>
                <a:cs typeface="Arial" pitchFamily="34" charset="0"/>
              </a:rPr>
              <a:t>Sb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495870" y="3995772"/>
            <a:ext cx="1024639" cy="369332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cs typeface="Arial" pitchFamily="34" charset="0"/>
              </a:rPr>
              <a:t>actinides</a:t>
            </a:r>
          </a:p>
        </p:txBody>
      </p:sp>
      <p:graphicFrame>
        <p:nvGraphicFramePr>
          <p:cNvPr id="64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951004"/>
              </p:ext>
            </p:extLst>
          </p:nvPr>
        </p:nvGraphicFramePr>
        <p:xfrm>
          <a:off x="4583363" y="3968472"/>
          <a:ext cx="4271329" cy="108088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2443"/>
                <a:gridCol w="1381443"/>
                <a:gridCol w="1127443"/>
              </a:tblGrid>
              <a:tr h="326519">
                <a:tc>
                  <a:txBody>
                    <a:bodyPr/>
                    <a:lstStyle/>
                    <a:p>
                      <a:pPr algn="ctr"/>
                      <a:endParaRPr lang="fr-FR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fr-FR" sz="16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fr-FR" sz="1600" b="1" dirty="0" err="1" smtClean="0">
                          <a:latin typeface="Arial" pitchFamily="34" charset="0"/>
                          <a:cs typeface="Arial" pitchFamily="34" charset="0"/>
                        </a:rPr>
                        <a:t>months</a:t>
                      </a:r>
                      <a:endParaRPr lang="fr-FR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latin typeface="Arial" pitchFamily="34" charset="0"/>
                          <a:cs typeface="Arial" pitchFamily="34" charset="0"/>
                        </a:rPr>
                        <a:t>3 </a:t>
                      </a:r>
                      <a:r>
                        <a:rPr lang="fr-FR" sz="1600" b="1" dirty="0" err="1" smtClean="0">
                          <a:latin typeface="Arial" pitchFamily="34" charset="0"/>
                          <a:cs typeface="Arial" pitchFamily="34" charset="0"/>
                        </a:rPr>
                        <a:t>years</a:t>
                      </a:r>
                      <a:endParaRPr lang="fr-FR" sz="16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93560"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latin typeface="Arial" pitchFamily="34" charset="0"/>
                          <a:cs typeface="Arial" pitchFamily="34" charset="0"/>
                        </a:rPr>
                        <a:t>C-14 (Bq*)</a:t>
                      </a:r>
                      <a:endParaRPr lang="fr-FR" sz="1600" b="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latin typeface="Arial" pitchFamily="34" charset="0"/>
                          <a:cs typeface="Arial" pitchFamily="34" charset="0"/>
                        </a:rPr>
                        <a:t>0,1</a:t>
                      </a:r>
                      <a:endParaRPr lang="fr-FR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fr-FR" sz="16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EAEAEA"/>
                    </a:solidFill>
                  </a:tcPr>
                </a:tc>
              </a:tr>
              <a:tr h="35204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Cs-137 (Bq*)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150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  <a:endParaRPr lang="fr-FR" sz="16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66" name="TextBox 7"/>
          <p:cNvSpPr txBox="1"/>
          <p:nvPr/>
        </p:nvSpPr>
        <p:spPr>
          <a:xfrm>
            <a:off x="4572000" y="3645024"/>
            <a:ext cx="2767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cs typeface="Arial" pitchFamily="34" charset="0"/>
              </a:rPr>
              <a:t>Scaling</a:t>
            </a:r>
            <a:r>
              <a:rPr lang="fr-FR" b="1" dirty="0" smtClean="0">
                <a:cs typeface="Arial" pitchFamily="34" charset="0"/>
              </a:rPr>
              <a:t> ratio C-14 vs Cs-137</a:t>
            </a:r>
            <a:endParaRPr lang="fr-FR" b="1" dirty="0">
              <a:cs typeface="Arial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0" y="5949280"/>
            <a:ext cx="9144000" cy="60016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100" dirty="0" smtClean="0"/>
              <a:t>* Activity </a:t>
            </a:r>
            <a:r>
              <a:rPr lang="en-US" altLang="ja-JP" sz="1100" dirty="0"/>
              <a:t>after </a:t>
            </a:r>
            <a:r>
              <a:rPr lang="en-US" altLang="ja-JP" sz="1100" i="1" dirty="0"/>
              <a:t>6 </a:t>
            </a:r>
            <a:r>
              <a:rPr lang="en-US" altLang="ja-JP" sz="1100" i="1" dirty="0" smtClean="0"/>
              <a:t>months </a:t>
            </a:r>
            <a:r>
              <a:rPr kumimoji="1" lang="en-US" altLang="ja-JP" sz="1100" dirty="0"/>
              <a:t>corrected to </a:t>
            </a:r>
            <a:r>
              <a:rPr kumimoji="1" lang="en-US" altLang="ja-JP" sz="1100" dirty="0" smtClean="0"/>
              <a:t>the </a:t>
            </a:r>
            <a:r>
              <a:rPr lang="en-US" altLang="ja-JP" sz="1100" dirty="0" smtClean="0"/>
              <a:t>value </a:t>
            </a:r>
            <a:r>
              <a:rPr lang="en-US" altLang="ja-JP" sz="1100" dirty="0"/>
              <a:t>at </a:t>
            </a:r>
            <a:r>
              <a:rPr lang="en-US" altLang="ja-JP" sz="1100" dirty="0" smtClean="0"/>
              <a:t>the </a:t>
            </a:r>
            <a:r>
              <a:rPr lang="en-US" altLang="ja-JP" sz="1100" dirty="0"/>
              <a:t>start of the immersion </a:t>
            </a:r>
            <a:r>
              <a:rPr lang="en-US" altLang="ja-JP" sz="1100" dirty="0" smtClean="0"/>
              <a:t>test, V =20mL </a:t>
            </a:r>
            <a:r>
              <a:rPr lang="en-US" sz="1100" dirty="0"/>
              <a:t>(Tanabe and al.)</a:t>
            </a:r>
          </a:p>
          <a:p>
            <a:r>
              <a:rPr lang="en-US" sz="1100" dirty="0" smtClean="0"/>
              <a:t>T</a:t>
            </a:r>
            <a:r>
              <a:rPr lang="en-US" sz="1100" dirty="0"/>
              <a:t>. Y</a:t>
            </a:r>
            <a:r>
              <a:rPr lang="en-US" sz="1100" dirty="0" smtClean="0"/>
              <a:t>amaguchi and al. A study on chemical forms and migration behavior of radionuclides in hull waste</a:t>
            </a:r>
            <a:r>
              <a:rPr lang="en-US" sz="1100" dirty="0"/>
              <a:t>, </a:t>
            </a:r>
            <a:r>
              <a:rPr lang="en-US" sz="1100" dirty="0" smtClean="0"/>
              <a:t>1999</a:t>
            </a:r>
          </a:p>
          <a:p>
            <a:r>
              <a:rPr lang="fr-FR" sz="1100" dirty="0" err="1"/>
              <a:t>European</a:t>
            </a:r>
            <a:r>
              <a:rPr lang="fr-FR" sz="1100" dirty="0"/>
              <a:t> Commission Final Report (EUR 19132 EN), </a:t>
            </a:r>
            <a:r>
              <a:rPr lang="fr-FR" sz="1100" dirty="0" err="1"/>
              <a:t>Spent</a:t>
            </a:r>
            <a:r>
              <a:rPr lang="fr-FR" sz="1100" dirty="0"/>
              <a:t> Fuel </a:t>
            </a:r>
            <a:r>
              <a:rPr lang="fr-FR" sz="1100" dirty="0" err="1" smtClean="0"/>
              <a:t>Disposal</a:t>
            </a:r>
            <a:r>
              <a:rPr lang="fr-FR" sz="1100" dirty="0"/>
              <a:t> </a:t>
            </a:r>
            <a:r>
              <a:rPr lang="en-US" sz="1100" dirty="0" smtClean="0"/>
              <a:t>Performance </a:t>
            </a:r>
            <a:r>
              <a:rPr lang="en-US" sz="1100" dirty="0"/>
              <a:t>Assessment (SPA project), Nuclear Science and Technology, </a:t>
            </a:r>
            <a:r>
              <a:rPr lang="en-US" sz="1100" dirty="0" smtClean="0"/>
              <a:t>2000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re 12"/>
          <p:cNvSpPr>
            <a:spLocks noGrp="1"/>
          </p:cNvSpPr>
          <p:nvPr>
            <p:ph type="title"/>
          </p:nvPr>
        </p:nvSpPr>
        <p:spPr>
          <a:xfrm>
            <a:off x="1331640" y="274637"/>
            <a:ext cx="5616624" cy="850107"/>
          </a:xfrm>
        </p:spPr>
        <p:txBody>
          <a:bodyPr>
            <a:normAutofit/>
          </a:bodyPr>
          <a:lstStyle/>
          <a:p>
            <a:r>
              <a:rPr lang="en-US" dirty="0" smtClean="0"/>
              <a:t>Analytical strategy</a:t>
            </a:r>
            <a:endParaRPr lang="en-US" dirty="0"/>
          </a:p>
        </p:txBody>
      </p:sp>
      <p:sp>
        <p:nvSpPr>
          <p:cNvPr id="17" name="Espace réservé du contenu 16"/>
          <p:cNvSpPr>
            <a:spLocks noGrp="1"/>
          </p:cNvSpPr>
          <p:nvPr>
            <p:ph idx="1"/>
          </p:nvPr>
        </p:nvSpPr>
        <p:spPr>
          <a:xfrm>
            <a:off x="179512" y="1196752"/>
            <a:ext cx="5328592" cy="4824536"/>
          </a:xfrm>
        </p:spPr>
        <p:txBody>
          <a:bodyPr>
            <a:noAutofit/>
          </a:bodyPr>
          <a:lstStyle/>
          <a:p>
            <a:pPr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Extreme low </a:t>
            </a:r>
            <a:r>
              <a:rPr lang="en-US" sz="2000" baseline="30000" dirty="0" smtClean="0">
                <a:latin typeface="+mn-lt"/>
              </a:rPr>
              <a:t>14</a:t>
            </a:r>
            <a:r>
              <a:rPr lang="en-US" sz="2000" dirty="0" smtClean="0">
                <a:latin typeface="+mn-lt"/>
              </a:rPr>
              <a:t>C activity released in solution  </a:t>
            </a:r>
          </a:p>
          <a:p>
            <a:pPr lvl="1"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Separation from other RNs</a:t>
            </a:r>
          </a:p>
          <a:p>
            <a:pPr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Non </a:t>
            </a:r>
            <a:r>
              <a:rPr lang="en-US" sz="2000" dirty="0" err="1" smtClean="0">
                <a:latin typeface="+mn-lt"/>
              </a:rPr>
              <a:t>neglectible</a:t>
            </a:r>
            <a:r>
              <a:rPr lang="en-US" sz="2000" dirty="0" smtClean="0">
                <a:latin typeface="+mn-lt"/>
              </a:rPr>
              <a:t> contributions of beta emitters </a:t>
            </a:r>
            <a:r>
              <a:rPr lang="en-US" sz="2000" b="0" dirty="0" smtClean="0">
                <a:latin typeface="+mn-lt"/>
              </a:rPr>
              <a:t>(</a:t>
            </a:r>
            <a:r>
              <a:rPr lang="en-US" sz="2000" b="0" baseline="30000" dirty="0" smtClean="0">
                <a:latin typeface="+mn-lt"/>
              </a:rPr>
              <a:t>137</a:t>
            </a:r>
            <a:r>
              <a:rPr lang="en-US" sz="2000" b="0" dirty="0" smtClean="0">
                <a:latin typeface="+mn-lt"/>
              </a:rPr>
              <a:t>Cs and </a:t>
            </a:r>
            <a:r>
              <a:rPr lang="en-US" sz="2000" b="0" baseline="30000" dirty="0" smtClean="0">
                <a:latin typeface="+mn-lt"/>
              </a:rPr>
              <a:t>125</a:t>
            </a:r>
            <a:r>
              <a:rPr lang="en-US" sz="2000" b="0" dirty="0" smtClean="0">
                <a:latin typeface="+mn-lt"/>
              </a:rPr>
              <a:t>Sb)</a:t>
            </a:r>
          </a:p>
          <a:p>
            <a:pPr>
              <a:spcBef>
                <a:spcPts val="200"/>
              </a:spcBef>
            </a:pPr>
            <a:r>
              <a:rPr lang="en-GB" sz="2000" dirty="0" smtClean="0">
                <a:latin typeface="+mn-lt"/>
              </a:rPr>
              <a:t>Eliminate a maximum of </a:t>
            </a:r>
            <a:r>
              <a:rPr lang="en-GB" sz="2000" dirty="0" err="1" smtClean="0">
                <a:latin typeface="+mn-lt"/>
              </a:rPr>
              <a:t>radionuclides</a:t>
            </a:r>
            <a:endParaRPr lang="en-GB" sz="2000" dirty="0" smtClean="0">
              <a:latin typeface="+mn-lt"/>
            </a:endParaRPr>
          </a:p>
          <a:p>
            <a:pPr lvl="1">
              <a:spcBef>
                <a:spcPts val="200"/>
              </a:spcBef>
            </a:pPr>
            <a:r>
              <a:rPr lang="en-GB" sz="2000" dirty="0" smtClean="0">
                <a:latin typeface="+mn-lt"/>
              </a:rPr>
              <a:t>Preservation of </a:t>
            </a:r>
            <a:r>
              <a:rPr lang="en-GB" sz="2000" baseline="30000" dirty="0" smtClean="0">
                <a:latin typeface="+mn-lt"/>
              </a:rPr>
              <a:t>14</a:t>
            </a:r>
            <a:r>
              <a:rPr lang="en-GB" sz="2000" dirty="0" smtClean="0">
                <a:latin typeface="+mn-lt"/>
              </a:rPr>
              <a:t>C speciation</a:t>
            </a:r>
            <a:endParaRPr lang="en-US" sz="2000" dirty="0" smtClean="0">
              <a:latin typeface="+mn-lt"/>
            </a:endParaRPr>
          </a:p>
          <a:p>
            <a:pPr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Need to develop analytical strategy</a:t>
            </a:r>
          </a:p>
          <a:p>
            <a:pPr lvl="1"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Decontamination </a:t>
            </a:r>
          </a:p>
          <a:p>
            <a:pPr lvl="1"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Separation, analyses, measurements</a:t>
            </a:r>
          </a:p>
          <a:p>
            <a:pPr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Decontamination </a:t>
            </a:r>
            <a:r>
              <a:rPr lang="en-US" sz="2000" b="0" i="1" dirty="0" smtClean="0">
                <a:latin typeface="+mn-lt"/>
              </a:rPr>
              <a:t>(</a:t>
            </a:r>
            <a:r>
              <a:rPr lang="en-US" sz="2000" i="1" dirty="0" smtClean="0">
                <a:solidFill>
                  <a:schemeClr val="accent5">
                    <a:lumMod val="75000"/>
                  </a:schemeClr>
                </a:solidFill>
                <a:latin typeface="+mn-lt"/>
                <a:sym typeface="Symbol"/>
              </a:rPr>
              <a:t> </a:t>
            </a:r>
            <a:r>
              <a:rPr lang="en-US" sz="2000" i="1" dirty="0" smtClean="0">
                <a:solidFill>
                  <a:schemeClr val="accent5">
                    <a:lumMod val="75000"/>
                  </a:schemeClr>
                </a:solidFill>
                <a:latin typeface="+mn-lt"/>
              </a:rPr>
              <a:t>details in Poster</a:t>
            </a:r>
            <a:r>
              <a:rPr lang="en-US" sz="2000" b="0" i="1" dirty="0" smtClean="0">
                <a:latin typeface="+mn-lt"/>
              </a:rPr>
              <a:t>)</a:t>
            </a:r>
            <a:endParaRPr lang="en-US" sz="2000" b="0" i="1" noProof="1" smtClean="0">
              <a:latin typeface="+mn-lt"/>
            </a:endParaRPr>
          </a:p>
          <a:p>
            <a:pPr lvl="1">
              <a:spcBef>
                <a:spcPts val="200"/>
              </a:spcBef>
            </a:pPr>
            <a:r>
              <a:rPr lang="en-US" sz="2000" noProof="1" smtClean="0">
                <a:latin typeface="+mn-lt"/>
              </a:rPr>
              <a:t>K</a:t>
            </a:r>
            <a:r>
              <a:rPr lang="en-US" sz="2000" baseline="-25000" noProof="1" smtClean="0">
                <a:latin typeface="+mn-lt"/>
              </a:rPr>
              <a:t>2</a:t>
            </a:r>
            <a:r>
              <a:rPr lang="en-US" sz="2000" noProof="1" smtClean="0">
                <a:latin typeface="+mn-lt"/>
              </a:rPr>
              <a:t>[CuFe(CN)</a:t>
            </a:r>
            <a:r>
              <a:rPr lang="en-US" sz="2000" baseline="-25000" noProof="1" smtClean="0">
                <a:latin typeface="+mn-lt"/>
              </a:rPr>
              <a:t>6</a:t>
            </a:r>
            <a:r>
              <a:rPr lang="en-US" sz="2000" noProof="1" smtClean="0">
                <a:latin typeface="+mn-lt"/>
              </a:rPr>
              <a:t>] without organic binding</a:t>
            </a:r>
          </a:p>
          <a:p>
            <a:pPr lvl="1"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High selectivity and high exchange capacity</a:t>
            </a:r>
          </a:p>
          <a:p>
            <a:pPr lvl="1"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Extraction of major RNs</a:t>
            </a:r>
          </a:p>
          <a:p>
            <a:pPr lvl="1">
              <a:spcBef>
                <a:spcPts val="200"/>
              </a:spcBef>
            </a:pPr>
            <a:r>
              <a:rPr lang="en-US" sz="2000" dirty="0" smtClean="0">
                <a:latin typeface="+mn-lt"/>
              </a:rPr>
              <a:t>Radiation resistance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21" name="ZoneTexte 20"/>
          <p:cNvSpPr txBox="1"/>
          <p:nvPr/>
        </p:nvSpPr>
        <p:spPr>
          <a:xfrm>
            <a:off x="5292080" y="1732746"/>
            <a:ext cx="3472425" cy="707886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2000" noProof="1" smtClean="0">
                <a:cs typeface="Arial" panose="020B0604020202020204" pitchFamily="34" charset="0"/>
              </a:rPr>
              <a:t>Leaching solution NaOH, pH 12 </a:t>
            </a:r>
          </a:p>
          <a:p>
            <a:pPr algn="ctr"/>
            <a:r>
              <a:rPr lang="en-US" sz="2000" noProof="1" smtClean="0">
                <a:cs typeface="Arial" panose="020B0604020202020204" pitchFamily="34" charset="0"/>
              </a:rPr>
              <a:t>(</a:t>
            </a:r>
            <a:r>
              <a:rPr lang="en-US" sz="2000" baseline="30000" noProof="1" smtClean="0">
                <a:cs typeface="Arial" panose="020B0604020202020204" pitchFamily="34" charset="0"/>
              </a:rPr>
              <a:t>14</a:t>
            </a:r>
            <a:r>
              <a:rPr lang="en-US" sz="2000" noProof="1" smtClean="0">
                <a:cs typeface="Arial" panose="020B0604020202020204" pitchFamily="34" charset="0"/>
              </a:rPr>
              <a:t>C, </a:t>
            </a:r>
            <a:r>
              <a:rPr lang="en-US" sz="2000" baseline="30000" noProof="1" smtClean="0">
                <a:cs typeface="Arial" panose="020B0604020202020204" pitchFamily="34" charset="0"/>
              </a:rPr>
              <a:t>60</a:t>
            </a:r>
            <a:r>
              <a:rPr lang="en-US" sz="2000" noProof="1" smtClean="0">
                <a:cs typeface="Arial" panose="020B0604020202020204" pitchFamily="34" charset="0"/>
              </a:rPr>
              <a:t>Co, </a:t>
            </a:r>
            <a:r>
              <a:rPr lang="en-US" sz="2000" baseline="30000" noProof="1" smtClean="0">
                <a:cs typeface="Arial" panose="020B0604020202020204" pitchFamily="34" charset="0"/>
              </a:rPr>
              <a:t>137</a:t>
            </a:r>
            <a:r>
              <a:rPr lang="en-US" sz="2000" noProof="1" smtClean="0">
                <a:cs typeface="Arial" panose="020B0604020202020204" pitchFamily="34" charset="0"/>
              </a:rPr>
              <a:t>Cs, </a:t>
            </a:r>
            <a:r>
              <a:rPr lang="en-US" sz="2000" baseline="30000" noProof="1" smtClean="0">
                <a:cs typeface="Arial" panose="020B0604020202020204" pitchFamily="34" charset="0"/>
              </a:rPr>
              <a:t>125</a:t>
            </a:r>
            <a:r>
              <a:rPr lang="en-US" sz="2000" noProof="1" smtClean="0">
                <a:cs typeface="Arial" panose="020B0604020202020204" pitchFamily="34" charset="0"/>
              </a:rPr>
              <a:t>Sb, …)</a:t>
            </a:r>
            <a:endParaRPr lang="en-US" sz="2000" noProof="1">
              <a:cs typeface="Arial" panose="020B0604020202020204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6058824" y="2825060"/>
            <a:ext cx="1971794" cy="707886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noProof="1" smtClean="0">
                <a:cs typeface="Arial" panose="020B0604020202020204" pitchFamily="34" charset="0"/>
              </a:rPr>
              <a:t>Decontamination leaching solution</a:t>
            </a:r>
            <a:endParaRPr lang="en-US" sz="2000" noProof="1">
              <a:cs typeface="Arial" panose="020B0604020202020204" pitchFamily="34" charset="0"/>
            </a:endParaRPr>
          </a:p>
        </p:txBody>
      </p:sp>
      <p:cxnSp>
        <p:nvCxnSpPr>
          <p:cNvPr id="23" name="Connecteur droit avec flèche 22"/>
          <p:cNvCxnSpPr>
            <a:stCxn id="21" idx="2"/>
          </p:cNvCxnSpPr>
          <p:nvPr/>
        </p:nvCxnSpPr>
        <p:spPr>
          <a:xfrm>
            <a:off x="7028293" y="2440632"/>
            <a:ext cx="0" cy="357647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/>
          <p:cNvSpPr txBox="1"/>
          <p:nvPr/>
        </p:nvSpPr>
        <p:spPr>
          <a:xfrm>
            <a:off x="5480048" y="4720315"/>
            <a:ext cx="3088602" cy="40011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lvl="0" algn="ctr"/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L</a:t>
            </a:r>
            <a:r>
              <a:rPr lang="en-US" sz="2000" noProof="1" smtClean="0">
                <a:cs typeface="Arial" panose="020B0604020202020204" pitchFamily="34" charset="0"/>
              </a:rPr>
              <a:t>iquid </a:t>
            </a:r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sz="2000" noProof="1" smtClean="0">
                <a:cs typeface="Arial" panose="020B0604020202020204" pitchFamily="34" charset="0"/>
              </a:rPr>
              <a:t>cintillation </a:t>
            </a:r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sz="2000" noProof="1" smtClean="0">
                <a:cs typeface="Arial" panose="020B0604020202020204" pitchFamily="34" charset="0"/>
              </a:rPr>
              <a:t>ounting</a:t>
            </a:r>
          </a:p>
        </p:txBody>
      </p:sp>
      <p:cxnSp>
        <p:nvCxnSpPr>
          <p:cNvPr id="25" name="Connecteur droit avec flèche 24"/>
          <p:cNvCxnSpPr>
            <a:stCxn id="22" idx="2"/>
          </p:cNvCxnSpPr>
          <p:nvPr/>
        </p:nvCxnSpPr>
        <p:spPr>
          <a:xfrm>
            <a:off x="7044721" y="3532945"/>
            <a:ext cx="0" cy="360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5292080" y="5477162"/>
            <a:ext cx="3464538" cy="40011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lvl="0" algn="ctr"/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A</a:t>
            </a:r>
            <a:r>
              <a:rPr lang="en-US" sz="2000" noProof="1" smtClean="0">
                <a:cs typeface="Arial" panose="020B0604020202020204" pitchFamily="34" charset="0"/>
              </a:rPr>
              <a:t>ccelerator </a:t>
            </a:r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M</a:t>
            </a:r>
            <a:r>
              <a:rPr lang="en-US" sz="2000" noProof="1" smtClean="0">
                <a:cs typeface="Arial" panose="020B0604020202020204" pitchFamily="34" charset="0"/>
              </a:rPr>
              <a:t>ass </a:t>
            </a:r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sz="2000" noProof="1" smtClean="0">
                <a:cs typeface="Arial" panose="020B0604020202020204" pitchFamily="34" charset="0"/>
              </a:rPr>
              <a:t>pectrometry</a:t>
            </a:r>
          </a:p>
        </p:txBody>
      </p:sp>
      <p:cxnSp>
        <p:nvCxnSpPr>
          <p:cNvPr id="27" name="Connecteur droit avec flèche 26"/>
          <p:cNvCxnSpPr>
            <a:stCxn id="24" idx="2"/>
          </p:cNvCxnSpPr>
          <p:nvPr/>
        </p:nvCxnSpPr>
        <p:spPr>
          <a:xfrm>
            <a:off x="7024349" y="5120425"/>
            <a:ext cx="0" cy="360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oneTexte 27"/>
          <p:cNvSpPr txBox="1"/>
          <p:nvPr/>
        </p:nvSpPr>
        <p:spPr>
          <a:xfrm>
            <a:off x="5884660" y="3892986"/>
            <a:ext cx="2320123" cy="40011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I</a:t>
            </a:r>
            <a:r>
              <a:rPr lang="en-US" sz="2000" noProof="1" smtClean="0">
                <a:cs typeface="Arial" panose="020B0604020202020204" pitchFamily="34" charset="0"/>
              </a:rPr>
              <a:t>on </a:t>
            </a:r>
            <a:r>
              <a:rPr lang="en-US" sz="2000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sz="2000" noProof="1" smtClean="0">
                <a:cs typeface="Arial" panose="020B0604020202020204" pitchFamily="34" charset="0"/>
              </a:rPr>
              <a:t>hromatography</a:t>
            </a:r>
            <a:endParaRPr lang="en-US" sz="2000" noProof="1">
              <a:cs typeface="Arial" panose="020B0604020202020204" pitchFamily="34" charset="0"/>
            </a:endParaRPr>
          </a:p>
        </p:txBody>
      </p:sp>
      <p:cxnSp>
        <p:nvCxnSpPr>
          <p:cNvPr id="36" name="Connecteur droit avec flèche 35"/>
          <p:cNvCxnSpPr>
            <a:stCxn id="28" idx="2"/>
            <a:endCxn id="24" idx="0"/>
          </p:cNvCxnSpPr>
          <p:nvPr/>
        </p:nvCxnSpPr>
        <p:spPr>
          <a:xfrm flipH="1">
            <a:off x="7024349" y="4293096"/>
            <a:ext cx="0" cy="427219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Espace réservé du pied de page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77582" cy="12096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236296" y="23025"/>
            <a:ext cx="1828798" cy="1211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Leaching experiment performed at CEA</a:t>
            </a:r>
            <a:endParaRPr lang="en-US" dirty="0"/>
          </a:p>
        </p:txBody>
      </p:sp>
      <p:sp>
        <p:nvSpPr>
          <p:cNvPr id="38" name="Espace réservé du pied de page 3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32" name="Espace réservé du numéro de diapositive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10</a:t>
            </a:fld>
            <a:endParaRPr lang="en-GB"/>
          </a:p>
        </p:txBody>
      </p:sp>
      <p:graphicFrame>
        <p:nvGraphicFramePr>
          <p:cNvPr id="35" name="Tableau 34"/>
          <p:cNvGraphicFramePr>
            <a:graphicFrameLocks noGrp="1"/>
          </p:cNvGraphicFramePr>
          <p:nvPr/>
        </p:nvGraphicFramePr>
        <p:xfrm>
          <a:off x="467544" y="1484784"/>
          <a:ext cx="8156575" cy="451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0680"/>
                <a:gridCol w="2616200"/>
                <a:gridCol w="2639695"/>
              </a:tblGrid>
              <a:tr h="29351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Calibri (Corps)"/>
                        </a:rPr>
                        <a:t>H</a:t>
                      </a:r>
                      <a:r>
                        <a:rPr sz="1600" spc="30" dirty="0">
                          <a:latin typeface="Calibri (Corps)"/>
                        </a:rPr>
                        <a:t>u</a:t>
                      </a:r>
                      <a:r>
                        <a:rPr sz="1600" spc="5" dirty="0">
                          <a:latin typeface="Calibri (Corps)"/>
                        </a:rPr>
                        <a:t>ll</a:t>
                      </a:r>
                      <a:r>
                        <a:rPr sz="1600" dirty="0">
                          <a:latin typeface="Calibri (Corps)"/>
                        </a:rPr>
                        <a:t>s </a:t>
                      </a:r>
                      <a:r>
                        <a:rPr sz="1600" spc="20" dirty="0">
                          <a:latin typeface="Calibri (Corps)"/>
                        </a:rPr>
                        <a:t>r</a:t>
                      </a:r>
                      <a:r>
                        <a:rPr sz="1600" spc="-5" dirty="0">
                          <a:latin typeface="Calibri (Corps)"/>
                        </a:rPr>
                        <a:t>efe</a:t>
                      </a:r>
                      <a:r>
                        <a:rPr sz="1600" spc="20" dirty="0">
                          <a:latin typeface="Calibri (Corps)"/>
                        </a:rPr>
                        <a:t>r</a:t>
                      </a:r>
                      <a:r>
                        <a:rPr sz="1600" spc="-5" dirty="0">
                          <a:latin typeface="Calibri (Corps)"/>
                        </a:rPr>
                        <a:t>e</a:t>
                      </a:r>
                      <a:r>
                        <a:rPr sz="1600" spc="30" dirty="0">
                          <a:latin typeface="Calibri (Corps)"/>
                        </a:rPr>
                        <a:t>n</a:t>
                      </a:r>
                      <a:r>
                        <a:rPr sz="1600" spc="20" dirty="0">
                          <a:latin typeface="Calibri (Corps)"/>
                        </a:rPr>
                        <a:t>c</a:t>
                      </a:r>
                      <a:r>
                        <a:rPr sz="1600" dirty="0">
                          <a:latin typeface="Calibri (Corps)"/>
                        </a:rPr>
                        <a:t>e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Calibri (Corps)"/>
                        </a:rPr>
                        <a:t>M5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sz="1600" dirty="0" err="1" smtClean="0">
                          <a:latin typeface="Calibri (Corps)"/>
                        </a:rPr>
                        <a:t>M</a:t>
                      </a:r>
                      <a:r>
                        <a:rPr lang="en-US" sz="1600" spc="-65" dirty="0" err="1" smtClean="0">
                          <a:latin typeface="Calibri (Corps)"/>
                        </a:rPr>
                        <a:t>O</a:t>
                      </a:r>
                      <a:r>
                        <a:rPr lang="en-US" sz="1600" dirty="0" err="1" smtClean="0">
                          <a:latin typeface="Calibri (Corps)"/>
                        </a:rPr>
                        <a:t>X</a:t>
                      </a:r>
                      <a:r>
                        <a:rPr lang="en-US" sz="1600" spc="40" dirty="0" smtClean="0">
                          <a:latin typeface="Calibri (Corps)"/>
                        </a:rPr>
                        <a:t> </a:t>
                      </a:r>
                      <a:r>
                        <a:rPr lang="en-US" sz="1600" spc="-10" dirty="0" smtClean="0">
                          <a:latin typeface="Calibri (Corps)"/>
                        </a:rPr>
                        <a:t>D</a:t>
                      </a:r>
                      <a:r>
                        <a:rPr lang="en-US" sz="1600" dirty="0" smtClean="0">
                          <a:latin typeface="Calibri (Corps)"/>
                        </a:rPr>
                        <a:t>4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50697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Cladding material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55" dirty="0">
                          <a:latin typeface="Calibri (Corps)"/>
                        </a:rPr>
                        <a:t>M</a:t>
                      </a:r>
                      <a:r>
                        <a:rPr sz="1600" dirty="0">
                          <a:latin typeface="Calibri (Corps)"/>
                        </a:rPr>
                        <a:t>5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sz="1600" spc="-5" smtClean="0">
                          <a:latin typeface="Calibri (Corps)"/>
                          <a:cs typeface="Calibri"/>
                        </a:rPr>
                        <a:t>I</a:t>
                      </a:r>
                      <a:r>
                        <a:rPr lang="en-US" sz="1600" spc="-35" smtClean="0">
                          <a:latin typeface="Calibri (Corps)"/>
                          <a:cs typeface="Calibri"/>
                        </a:rPr>
                        <a:t>nn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er</a:t>
                      </a:r>
                      <a:r>
                        <a:rPr lang="en-US" sz="1600" spc="60" smtClean="0">
                          <a:latin typeface="Calibri (Corps)"/>
                          <a:cs typeface="Calibri"/>
                        </a:rPr>
                        <a:t> </a:t>
                      </a:r>
                      <a:r>
                        <a:rPr lang="en-US" sz="1600" spc="20" smtClean="0">
                          <a:latin typeface="Calibri (Corps)"/>
                          <a:cs typeface="Calibri"/>
                        </a:rPr>
                        <a:t>l</a:t>
                      </a:r>
                      <a:r>
                        <a:rPr lang="en-US" sz="1600" spc="25" smtClean="0">
                          <a:latin typeface="Calibri (Corps)"/>
                          <a:cs typeface="Calibri"/>
                        </a:rPr>
                        <a:t>a</a:t>
                      </a:r>
                      <a:r>
                        <a:rPr lang="en-US" sz="1600" spc="-20" smtClean="0">
                          <a:latin typeface="Calibri (Corps)"/>
                          <a:cs typeface="Calibri"/>
                        </a:rPr>
                        <a:t>y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er</a:t>
                      </a:r>
                      <a:r>
                        <a:rPr lang="en-US" sz="1600" spc="-95" smtClean="0">
                          <a:latin typeface="Calibri (Corps)"/>
                          <a:cs typeface="Calibri"/>
                        </a:rPr>
                        <a:t> 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=</a:t>
                      </a:r>
                      <a:r>
                        <a:rPr lang="en-US" sz="1600" spc="30" smtClean="0">
                          <a:latin typeface="Calibri (Corps)"/>
                          <a:cs typeface="Calibri"/>
                        </a:rPr>
                        <a:t> </a:t>
                      </a:r>
                      <a:r>
                        <a:rPr lang="en-US" sz="1600" spc="35" smtClean="0">
                          <a:latin typeface="Calibri (Corps)"/>
                          <a:cs typeface="Calibri"/>
                        </a:rPr>
                        <a:t>Z</a:t>
                      </a:r>
                      <a:r>
                        <a:rPr lang="en-US" sz="1600" spc="-20" smtClean="0">
                          <a:latin typeface="Calibri (Corps)"/>
                          <a:cs typeface="Calibri"/>
                        </a:rPr>
                        <a:t>y</a:t>
                      </a:r>
                      <a:r>
                        <a:rPr lang="en-US" sz="1600" spc="5" smtClean="0">
                          <a:latin typeface="Calibri (Corps)"/>
                          <a:cs typeface="Calibri"/>
                        </a:rPr>
                        <a:t>-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4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sz="1600" spc="-35" smtClean="0">
                          <a:latin typeface="Calibri (Corps)"/>
                          <a:cs typeface="Calibri"/>
                        </a:rPr>
                        <a:t>Ou</a:t>
                      </a:r>
                      <a:r>
                        <a:rPr lang="en-US" sz="1600" spc="-30" smtClean="0">
                          <a:latin typeface="Calibri (Corps)"/>
                          <a:cs typeface="Calibri"/>
                        </a:rPr>
                        <a:t>t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er</a:t>
                      </a:r>
                      <a:r>
                        <a:rPr lang="en-US" sz="1600" spc="55" smtClean="0">
                          <a:latin typeface="Calibri (Corps)"/>
                          <a:cs typeface="Calibri"/>
                        </a:rPr>
                        <a:t> </a:t>
                      </a:r>
                      <a:r>
                        <a:rPr lang="en-US" sz="1600" spc="20" smtClean="0">
                          <a:latin typeface="Calibri (Corps)"/>
                          <a:cs typeface="Calibri"/>
                        </a:rPr>
                        <a:t>l</a:t>
                      </a:r>
                      <a:r>
                        <a:rPr lang="en-US" sz="1600" spc="25" smtClean="0">
                          <a:latin typeface="Calibri (Corps)"/>
                          <a:cs typeface="Calibri"/>
                        </a:rPr>
                        <a:t>a</a:t>
                      </a:r>
                      <a:r>
                        <a:rPr lang="en-US" sz="1600" spc="-20" smtClean="0">
                          <a:latin typeface="Calibri (Corps)"/>
                          <a:cs typeface="Calibri"/>
                        </a:rPr>
                        <a:t>y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e</a:t>
                      </a:r>
                      <a:r>
                        <a:rPr lang="en-US" sz="1600" spc="-45" smtClean="0">
                          <a:latin typeface="Calibri (Corps)"/>
                          <a:cs typeface="Calibri"/>
                        </a:rPr>
                        <a:t>r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=</a:t>
                      </a:r>
                      <a:r>
                        <a:rPr lang="en-US" sz="1600" spc="-45" smtClean="0">
                          <a:latin typeface="Calibri (Corps)"/>
                          <a:cs typeface="Calibri"/>
                        </a:rPr>
                        <a:t> </a:t>
                      </a:r>
                      <a:r>
                        <a:rPr lang="en-US" sz="1600" spc="35" smtClean="0">
                          <a:latin typeface="Calibri (Corps)"/>
                          <a:cs typeface="Calibri"/>
                        </a:rPr>
                        <a:t>Z</a:t>
                      </a:r>
                      <a:r>
                        <a:rPr lang="en-US" sz="1600" spc="-45" smtClean="0">
                          <a:latin typeface="Calibri (Corps)"/>
                          <a:cs typeface="Calibri"/>
                        </a:rPr>
                        <a:t>r</a:t>
                      </a:r>
                      <a:r>
                        <a:rPr lang="en-US" sz="1600" spc="5" smtClean="0">
                          <a:latin typeface="Calibri (Corps)"/>
                          <a:cs typeface="Calibri"/>
                        </a:rPr>
                        <a:t>-</a:t>
                      </a:r>
                      <a:r>
                        <a:rPr lang="en-US" sz="1600" spc="-10" smtClean="0">
                          <a:latin typeface="Calibri (Corps)"/>
                          <a:cs typeface="Calibri"/>
                        </a:rPr>
                        <a:t>0</a:t>
                      </a:r>
                      <a:r>
                        <a:rPr lang="en-US" sz="1600" spc="-5" smtClean="0">
                          <a:latin typeface="Calibri (Corps)"/>
                          <a:cs typeface="Calibri"/>
                        </a:rPr>
                        <a:t>.</a:t>
                      </a:r>
                      <a:r>
                        <a:rPr lang="en-US" sz="1600" spc="-10" smtClean="0">
                          <a:latin typeface="Calibri (Corps)"/>
                          <a:cs typeface="Calibri"/>
                        </a:rPr>
                        <a:t>8</a:t>
                      </a:r>
                      <a:r>
                        <a:rPr lang="en-US" sz="1600" spc="-35" smtClean="0">
                          <a:latin typeface="Calibri (Corps)"/>
                          <a:cs typeface="Calibri"/>
                        </a:rPr>
                        <a:t>%</a:t>
                      </a:r>
                      <a:r>
                        <a:rPr lang="en-US" sz="1600" spc="-30" smtClean="0">
                          <a:latin typeface="Calibri (Corps)"/>
                          <a:cs typeface="Calibri"/>
                        </a:rPr>
                        <a:t>S</a:t>
                      </a:r>
                      <a:r>
                        <a:rPr lang="en-US" sz="1600" smtClean="0">
                          <a:latin typeface="Calibri (Corps)"/>
                          <a:cs typeface="Calibri"/>
                        </a:rPr>
                        <a:t>n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Fuel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20" dirty="0">
                          <a:latin typeface="Calibri (Corps)"/>
                        </a:rPr>
                        <a:t>U</a:t>
                      </a:r>
                      <a:r>
                        <a:rPr sz="1600" spc="30" dirty="0">
                          <a:latin typeface="Calibri (Corps)"/>
                        </a:rPr>
                        <a:t>O</a:t>
                      </a:r>
                      <a:r>
                        <a:rPr sz="1600" dirty="0">
                          <a:latin typeface="Calibri (Corps)"/>
                        </a:rPr>
                        <a:t>x</a:t>
                      </a:r>
                      <a:r>
                        <a:rPr sz="1600" spc="30" dirty="0">
                          <a:latin typeface="Calibri (Corps)"/>
                        </a:rPr>
                        <a:t> </a:t>
                      </a:r>
                      <a:r>
                        <a:rPr sz="1600" spc="10" dirty="0">
                          <a:latin typeface="Calibri (Corps)"/>
                        </a:rPr>
                        <a:t>(</a:t>
                      </a:r>
                      <a:r>
                        <a:rPr sz="1600" spc="-10" dirty="0">
                          <a:latin typeface="Calibri (Corps)"/>
                        </a:rPr>
                        <a:t>3</a:t>
                      </a:r>
                      <a:r>
                        <a:rPr sz="1600" spc="-5" dirty="0">
                          <a:latin typeface="Calibri (Corps)"/>
                        </a:rPr>
                        <a:t>.</a:t>
                      </a:r>
                      <a:r>
                        <a:rPr sz="1600" spc="-10" dirty="0">
                          <a:latin typeface="Calibri (Corps)"/>
                        </a:rPr>
                        <a:t>88</a:t>
                      </a:r>
                      <a:r>
                        <a:rPr sz="1600" dirty="0">
                          <a:latin typeface="Calibri (Corps)"/>
                        </a:rPr>
                        <a:t>%</a:t>
                      </a:r>
                      <a:r>
                        <a:rPr sz="1600" spc="-5" dirty="0">
                          <a:latin typeface="Calibri (Corps)"/>
                        </a:rPr>
                        <a:t> </a:t>
                      </a:r>
                      <a:r>
                        <a:rPr sz="1600" spc="44" baseline="27777" dirty="0">
                          <a:latin typeface="Calibri (Corps)"/>
                        </a:rPr>
                        <a:t>235</a:t>
                      </a:r>
                      <a:r>
                        <a:rPr sz="1600" spc="-20" dirty="0">
                          <a:latin typeface="Calibri (Corps)"/>
                        </a:rPr>
                        <a:t>U)</a:t>
                      </a:r>
                      <a:endParaRPr sz="160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55" dirty="0">
                          <a:latin typeface="Calibri (Corps)"/>
                        </a:rPr>
                        <a:t>M</a:t>
                      </a:r>
                      <a:r>
                        <a:rPr sz="1600" spc="30" dirty="0">
                          <a:latin typeface="Calibri (Corps)"/>
                        </a:rPr>
                        <a:t>O</a:t>
                      </a:r>
                      <a:r>
                        <a:rPr sz="1600" dirty="0">
                          <a:latin typeface="Calibri (Corps)"/>
                        </a:rPr>
                        <a:t>X</a:t>
                      </a:r>
                      <a:r>
                        <a:rPr sz="1600" spc="5" dirty="0">
                          <a:latin typeface="Calibri (Corps)"/>
                        </a:rPr>
                        <a:t> </a:t>
                      </a:r>
                      <a:r>
                        <a:rPr sz="1600" spc="10" dirty="0">
                          <a:latin typeface="Calibri (Corps)"/>
                        </a:rPr>
                        <a:t>(</a:t>
                      </a:r>
                      <a:r>
                        <a:rPr sz="1600" spc="-10" dirty="0">
                          <a:latin typeface="Calibri (Corps)"/>
                        </a:rPr>
                        <a:t>7</a:t>
                      </a:r>
                      <a:r>
                        <a:rPr sz="1600" spc="-5" dirty="0">
                          <a:latin typeface="Calibri (Corps)"/>
                        </a:rPr>
                        <a:t>.</a:t>
                      </a:r>
                      <a:r>
                        <a:rPr sz="1600" spc="-10" dirty="0">
                          <a:latin typeface="Calibri (Corps)"/>
                        </a:rPr>
                        <a:t>2</a:t>
                      </a:r>
                      <a:r>
                        <a:rPr sz="1600" dirty="0">
                          <a:latin typeface="Calibri (Corps)"/>
                        </a:rPr>
                        <a:t>%</a:t>
                      </a:r>
                      <a:r>
                        <a:rPr sz="1600" spc="-5" dirty="0">
                          <a:latin typeface="Calibri (Corps)"/>
                        </a:rPr>
                        <a:t> </a:t>
                      </a:r>
                      <a:r>
                        <a:rPr sz="1600" spc="-20" dirty="0">
                          <a:latin typeface="Calibri (Corps)"/>
                        </a:rPr>
                        <a:t>P</a:t>
                      </a:r>
                      <a:r>
                        <a:rPr sz="1600" spc="-35" dirty="0">
                          <a:latin typeface="Calibri (Corps)"/>
                        </a:rPr>
                        <a:t>u</a:t>
                      </a:r>
                      <a:r>
                        <a:rPr sz="1600" dirty="0">
                          <a:latin typeface="Calibri (Corps)"/>
                        </a:rPr>
                        <a:t>)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Number of cycles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Calibri (Corps)"/>
                        </a:rPr>
                        <a:t>3</a:t>
                      </a:r>
                      <a:endParaRPr sz="160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dirty="0">
                          <a:latin typeface="Calibri (Corps)"/>
                        </a:rPr>
                        <a:t>4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Irradiation time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fr-FR" sz="1600" spc="-10" dirty="0" smtClean="0">
                          <a:latin typeface="Calibri (Corps)"/>
                        </a:rPr>
                        <a:t>1937 </a:t>
                      </a:r>
                      <a:r>
                        <a:rPr lang="fr-FR" sz="1600" spc="-10" dirty="0" err="1" smtClean="0">
                          <a:latin typeface="Calibri (Corps)"/>
                        </a:rPr>
                        <a:t>days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8255" indent="0" algn="ctr">
                        <a:lnSpc>
                          <a:spcPct val="100000"/>
                        </a:lnSpc>
                      </a:pPr>
                      <a:r>
                        <a:rPr lang="fr-FR" sz="1600" spc="-10" dirty="0" smtClean="0">
                          <a:latin typeface="Calibri (Corps)"/>
                        </a:rPr>
                        <a:t>2293 </a:t>
                      </a:r>
                      <a:r>
                        <a:rPr lang="fr-FR" sz="1600" spc="-10" dirty="0" err="1" smtClean="0">
                          <a:latin typeface="Calibri (Corps)"/>
                        </a:rPr>
                        <a:t>days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Mean Burn up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10" dirty="0" smtClean="0">
                          <a:latin typeface="Calibri (Corps)"/>
                        </a:rPr>
                        <a:t>46</a:t>
                      </a:r>
                      <a:r>
                        <a:rPr lang="fr-FR" sz="1600" spc="-10" dirty="0" smtClean="0">
                          <a:latin typeface="Calibri (Corps)"/>
                        </a:rPr>
                        <a:t>,</a:t>
                      </a:r>
                      <a:r>
                        <a:rPr sz="1600" spc="-10" dirty="0" smtClean="0">
                          <a:latin typeface="Calibri (Corps)"/>
                        </a:rPr>
                        <a:t>57</a:t>
                      </a:r>
                      <a:r>
                        <a:rPr lang="fr-FR" sz="1600" spc="-10" dirty="0" smtClean="0">
                          <a:latin typeface="Calibri (Corps)"/>
                        </a:rPr>
                        <a:t>0</a:t>
                      </a:r>
                      <a:r>
                        <a:rPr sz="1600" spc="15" dirty="0" smtClean="0">
                          <a:latin typeface="Calibri (Corps)"/>
                        </a:rPr>
                        <a:t> </a:t>
                      </a:r>
                      <a:r>
                        <a:rPr sz="1600" spc="-55" dirty="0">
                          <a:latin typeface="Calibri (Corps)"/>
                        </a:rPr>
                        <a:t>M</a:t>
                      </a:r>
                      <a:r>
                        <a:rPr sz="1600" spc="-95" dirty="0">
                          <a:latin typeface="Calibri (Corps)"/>
                        </a:rPr>
                        <a:t>W</a:t>
                      </a:r>
                      <a:r>
                        <a:rPr sz="1600" spc="-35" dirty="0">
                          <a:latin typeface="Calibri (Corps)"/>
                        </a:rPr>
                        <a:t>d</a:t>
                      </a:r>
                      <a:r>
                        <a:rPr sz="1600" spc="-15" dirty="0">
                          <a:latin typeface="Calibri (Corps)"/>
                        </a:rPr>
                        <a:t>/</a:t>
                      </a:r>
                      <a:r>
                        <a:rPr sz="1600" spc="-25" dirty="0">
                          <a:latin typeface="Calibri (Corps)"/>
                        </a:rPr>
                        <a:t>t</a:t>
                      </a:r>
                      <a:r>
                        <a:rPr sz="1600" spc="15" baseline="-17361" dirty="0">
                          <a:latin typeface="Calibri (Corps)"/>
                        </a:rPr>
                        <a:t>HM</a:t>
                      </a:r>
                      <a:endParaRPr sz="1600" baseline="-17361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10" dirty="0" smtClean="0">
                          <a:latin typeface="Calibri (Corps)"/>
                        </a:rPr>
                        <a:t>54</a:t>
                      </a:r>
                      <a:r>
                        <a:rPr lang="fr-FR" sz="1600" spc="-10" dirty="0" smtClean="0">
                          <a:latin typeface="Calibri (Corps)"/>
                        </a:rPr>
                        <a:t>,</a:t>
                      </a:r>
                      <a:r>
                        <a:rPr sz="1600" spc="-10" dirty="0" smtClean="0">
                          <a:latin typeface="Calibri (Corps)"/>
                        </a:rPr>
                        <a:t>50</a:t>
                      </a:r>
                      <a:r>
                        <a:rPr lang="fr-FR" sz="1600" spc="-10" dirty="0" smtClean="0">
                          <a:latin typeface="Calibri (Corps)"/>
                        </a:rPr>
                        <a:t>0</a:t>
                      </a:r>
                      <a:r>
                        <a:rPr sz="1600" spc="15" dirty="0" smtClean="0">
                          <a:latin typeface="Calibri (Corps)"/>
                        </a:rPr>
                        <a:t> </a:t>
                      </a:r>
                      <a:r>
                        <a:rPr sz="1600" spc="-55" dirty="0">
                          <a:latin typeface="Calibri (Corps)"/>
                        </a:rPr>
                        <a:t>M</a:t>
                      </a:r>
                      <a:r>
                        <a:rPr sz="1600" spc="-95" dirty="0">
                          <a:latin typeface="Calibri (Corps)"/>
                        </a:rPr>
                        <a:t>W</a:t>
                      </a:r>
                      <a:r>
                        <a:rPr sz="1600" spc="-35" dirty="0">
                          <a:latin typeface="Calibri (Corps)"/>
                        </a:rPr>
                        <a:t>d</a:t>
                      </a:r>
                      <a:r>
                        <a:rPr sz="1600" spc="-15" dirty="0">
                          <a:latin typeface="Calibri (Corps)"/>
                        </a:rPr>
                        <a:t>/</a:t>
                      </a:r>
                      <a:r>
                        <a:rPr sz="1600" spc="-30" dirty="0">
                          <a:latin typeface="Calibri (Corps)"/>
                        </a:rPr>
                        <a:t>t</a:t>
                      </a:r>
                      <a:r>
                        <a:rPr sz="1600" spc="15" baseline="-17361" dirty="0">
                          <a:latin typeface="Calibri (Corps)"/>
                        </a:rPr>
                        <a:t>HM</a:t>
                      </a:r>
                      <a:endParaRPr sz="1600" baseline="-17361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Reactor (PWR)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10" dirty="0">
                          <a:latin typeface="Calibri (Corps)"/>
                        </a:rPr>
                        <a:t>ED</a:t>
                      </a:r>
                      <a:r>
                        <a:rPr sz="1600" dirty="0">
                          <a:latin typeface="Calibri (Corps)"/>
                        </a:rPr>
                        <a:t>F </a:t>
                      </a:r>
                      <a:r>
                        <a:rPr sz="1600" spc="-25" dirty="0" err="1">
                          <a:latin typeface="Calibri (Corps)"/>
                        </a:rPr>
                        <a:t>N</a:t>
                      </a:r>
                      <a:r>
                        <a:rPr sz="1600" spc="-35" dirty="0" err="1">
                          <a:latin typeface="Calibri (Corps)"/>
                        </a:rPr>
                        <a:t>o</a:t>
                      </a:r>
                      <a:r>
                        <a:rPr sz="1600" spc="35" dirty="0" err="1">
                          <a:latin typeface="Calibri (Corps)"/>
                        </a:rPr>
                        <a:t>g</a:t>
                      </a:r>
                      <a:r>
                        <a:rPr sz="1600" dirty="0" err="1">
                          <a:latin typeface="Calibri (Corps)"/>
                        </a:rPr>
                        <a:t>e</a:t>
                      </a:r>
                      <a:r>
                        <a:rPr sz="1600" spc="-35" dirty="0" err="1">
                          <a:latin typeface="Calibri (Corps)"/>
                        </a:rPr>
                        <a:t>n</a:t>
                      </a:r>
                      <a:r>
                        <a:rPr sz="1600" dirty="0" err="1">
                          <a:latin typeface="Calibri (Corps)"/>
                        </a:rPr>
                        <a:t>t</a:t>
                      </a:r>
                      <a:r>
                        <a:rPr sz="1600" dirty="0">
                          <a:latin typeface="Calibri (Corps)"/>
                        </a:rPr>
                        <a:t> </a:t>
                      </a:r>
                      <a:r>
                        <a:rPr sz="1600" dirty="0" smtClean="0">
                          <a:latin typeface="Calibri (Corps)"/>
                        </a:rPr>
                        <a:t>2</a:t>
                      </a:r>
                      <a:r>
                        <a:rPr lang="fr-FR" sz="1600" dirty="0" smtClean="0">
                          <a:latin typeface="Calibri (Corps)"/>
                        </a:rPr>
                        <a:t> (France)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Calibri (Corps)"/>
                        </a:rPr>
                        <a:t>G</a:t>
                      </a:r>
                      <a:r>
                        <a:rPr sz="1600" spc="-35" dirty="0">
                          <a:latin typeface="Calibri (Corps)"/>
                        </a:rPr>
                        <a:t>ö</a:t>
                      </a:r>
                      <a:r>
                        <a:rPr sz="1600" spc="55" dirty="0">
                          <a:latin typeface="Calibri (Corps)"/>
                        </a:rPr>
                        <a:t>s</a:t>
                      </a:r>
                      <a:r>
                        <a:rPr sz="1600" spc="35" dirty="0">
                          <a:latin typeface="Calibri (Corps)"/>
                        </a:rPr>
                        <a:t>g</a:t>
                      </a:r>
                      <a:r>
                        <a:rPr sz="1600" dirty="0">
                          <a:latin typeface="Calibri (Corps)"/>
                        </a:rPr>
                        <a:t>en</a:t>
                      </a:r>
                      <a:r>
                        <a:rPr sz="1600" spc="-80" dirty="0">
                          <a:latin typeface="Calibri (Corps)"/>
                        </a:rPr>
                        <a:t> </a:t>
                      </a:r>
                      <a:r>
                        <a:rPr sz="1600" spc="10" dirty="0">
                          <a:latin typeface="Calibri (Corps)"/>
                        </a:rPr>
                        <a:t>(</a:t>
                      </a:r>
                      <a:r>
                        <a:rPr sz="1600" spc="-30" dirty="0">
                          <a:latin typeface="Calibri (Corps)"/>
                        </a:rPr>
                        <a:t>S</a:t>
                      </a:r>
                      <a:r>
                        <a:rPr sz="1600" spc="-35" dirty="0">
                          <a:latin typeface="Calibri (Corps)"/>
                        </a:rPr>
                        <a:t>w</a:t>
                      </a:r>
                      <a:r>
                        <a:rPr sz="1600" spc="20" dirty="0">
                          <a:latin typeface="Calibri (Corps)"/>
                        </a:rPr>
                        <a:t>i</a:t>
                      </a:r>
                      <a:r>
                        <a:rPr sz="1600" spc="-30" dirty="0">
                          <a:latin typeface="Calibri (Corps)"/>
                        </a:rPr>
                        <a:t>t</a:t>
                      </a:r>
                      <a:r>
                        <a:rPr sz="1600" spc="-25" dirty="0">
                          <a:latin typeface="Calibri (Corps)"/>
                        </a:rPr>
                        <a:t>z</a:t>
                      </a:r>
                      <a:r>
                        <a:rPr sz="1600" dirty="0">
                          <a:latin typeface="Calibri (Corps)"/>
                        </a:rPr>
                        <a:t>e</a:t>
                      </a:r>
                      <a:r>
                        <a:rPr sz="1600" spc="-45" dirty="0">
                          <a:latin typeface="Calibri (Corps)"/>
                        </a:rPr>
                        <a:t>r</a:t>
                      </a:r>
                      <a:r>
                        <a:rPr sz="1600" spc="20" dirty="0">
                          <a:latin typeface="Calibri (Corps)"/>
                        </a:rPr>
                        <a:t>la</a:t>
                      </a:r>
                      <a:r>
                        <a:rPr sz="1600" spc="-30" dirty="0">
                          <a:latin typeface="Calibri (Corps)"/>
                        </a:rPr>
                        <a:t>n</a:t>
                      </a:r>
                      <a:r>
                        <a:rPr sz="1600" spc="-35" dirty="0">
                          <a:latin typeface="Calibri (Corps)"/>
                        </a:rPr>
                        <a:t>d</a:t>
                      </a:r>
                      <a:r>
                        <a:rPr sz="1600" dirty="0">
                          <a:latin typeface="Calibri (Corps)"/>
                        </a:rPr>
                        <a:t>)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Discharged from reactor</a:t>
                      </a:r>
                      <a:endParaRPr lang="en-US" sz="1600" b="1" dirty="0">
                        <a:latin typeface="Calibri (Corps)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Calibri (Corps)"/>
                        </a:rPr>
                        <a:t>J</a:t>
                      </a:r>
                      <a:r>
                        <a:rPr sz="1600" spc="-35" dirty="0">
                          <a:latin typeface="Calibri (Corps)"/>
                        </a:rPr>
                        <a:t>un</a:t>
                      </a:r>
                      <a:r>
                        <a:rPr sz="1600" dirty="0">
                          <a:latin typeface="Calibri (Corps)"/>
                        </a:rPr>
                        <a:t>e</a:t>
                      </a:r>
                      <a:r>
                        <a:rPr sz="1600" spc="30" dirty="0">
                          <a:latin typeface="Calibri (Corps)"/>
                        </a:rPr>
                        <a:t> </a:t>
                      </a:r>
                      <a:r>
                        <a:rPr sz="1600" spc="-10" dirty="0">
                          <a:latin typeface="Calibri (Corps)"/>
                        </a:rPr>
                        <a:t>2004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Calibri (Corps)"/>
                        </a:rPr>
                        <a:t>J</a:t>
                      </a:r>
                      <a:r>
                        <a:rPr sz="1600" spc="-35" dirty="0">
                          <a:latin typeface="Calibri (Corps)"/>
                        </a:rPr>
                        <a:t>un</a:t>
                      </a:r>
                      <a:r>
                        <a:rPr sz="1600" dirty="0">
                          <a:latin typeface="Calibri (Corps)"/>
                        </a:rPr>
                        <a:t>e</a:t>
                      </a:r>
                      <a:r>
                        <a:rPr sz="1600" spc="30" dirty="0">
                          <a:latin typeface="Calibri (Corps)"/>
                        </a:rPr>
                        <a:t> </a:t>
                      </a:r>
                      <a:r>
                        <a:rPr sz="1600" spc="-10" dirty="0">
                          <a:latin typeface="Calibri (Corps)"/>
                        </a:rPr>
                        <a:t>2002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Output of AREVA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30" dirty="0">
                          <a:latin typeface="Calibri (Corps)"/>
                        </a:rPr>
                        <a:t>O</a:t>
                      </a:r>
                      <a:r>
                        <a:rPr sz="1600" spc="15" dirty="0">
                          <a:latin typeface="Calibri (Corps)"/>
                        </a:rPr>
                        <a:t>c</a:t>
                      </a:r>
                      <a:r>
                        <a:rPr sz="1600" spc="-30" dirty="0">
                          <a:latin typeface="Calibri (Corps)"/>
                        </a:rPr>
                        <a:t>t</a:t>
                      </a:r>
                      <a:r>
                        <a:rPr sz="1600" spc="-35" dirty="0">
                          <a:latin typeface="Calibri (Corps)"/>
                        </a:rPr>
                        <a:t>ob</a:t>
                      </a:r>
                      <a:r>
                        <a:rPr sz="1600" dirty="0">
                          <a:latin typeface="Calibri (Corps)"/>
                        </a:rPr>
                        <a:t>er</a:t>
                      </a:r>
                      <a:r>
                        <a:rPr sz="1600" spc="55" dirty="0">
                          <a:latin typeface="Calibri (Corps)"/>
                        </a:rPr>
                        <a:t> </a:t>
                      </a:r>
                      <a:r>
                        <a:rPr sz="1600" spc="-10" dirty="0">
                          <a:latin typeface="Calibri (Corps)"/>
                        </a:rPr>
                        <a:t>2009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30" dirty="0">
                          <a:latin typeface="Calibri (Corps)"/>
                        </a:rPr>
                        <a:t>S</a:t>
                      </a:r>
                      <a:r>
                        <a:rPr sz="1600" dirty="0">
                          <a:latin typeface="Calibri (Corps)"/>
                        </a:rPr>
                        <a:t>e</a:t>
                      </a:r>
                      <a:r>
                        <a:rPr sz="1600" spc="-35" dirty="0">
                          <a:latin typeface="Calibri (Corps)"/>
                        </a:rPr>
                        <a:t>p</a:t>
                      </a:r>
                      <a:r>
                        <a:rPr sz="1600" spc="-30" dirty="0">
                          <a:latin typeface="Calibri (Corps)"/>
                        </a:rPr>
                        <a:t>t</a:t>
                      </a:r>
                      <a:r>
                        <a:rPr sz="1600" dirty="0">
                          <a:latin typeface="Calibri (Corps)"/>
                        </a:rPr>
                        <a:t>.</a:t>
                      </a:r>
                      <a:r>
                        <a:rPr sz="1600" spc="100" dirty="0">
                          <a:latin typeface="Calibri (Corps)"/>
                        </a:rPr>
                        <a:t> </a:t>
                      </a:r>
                      <a:r>
                        <a:rPr sz="1600" spc="-10" dirty="0">
                          <a:latin typeface="Calibri (Corps)"/>
                        </a:rPr>
                        <a:t>2008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b="1" kern="1200" dirty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Activity (GBq)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Calibri (Corps)"/>
                        </a:rPr>
                        <a:t>0</a:t>
                      </a:r>
                      <a:r>
                        <a:rPr sz="1600" spc="-5" dirty="0">
                          <a:latin typeface="Calibri (Corps)"/>
                        </a:rPr>
                        <a:t>.</a:t>
                      </a:r>
                      <a:r>
                        <a:rPr sz="1600" spc="-10" dirty="0">
                          <a:latin typeface="Calibri (Corps)"/>
                        </a:rPr>
                        <a:t>81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1270" indent="0" algn="ctr">
                        <a:lnSpc>
                          <a:spcPct val="100000"/>
                        </a:lnSpc>
                      </a:pPr>
                      <a:r>
                        <a:rPr sz="1600" spc="-10" dirty="0">
                          <a:latin typeface="Calibri (Corps)"/>
                        </a:rPr>
                        <a:t>3</a:t>
                      </a:r>
                      <a:r>
                        <a:rPr sz="1600" spc="-5" dirty="0">
                          <a:latin typeface="Calibri (Corps)"/>
                        </a:rPr>
                        <a:t>.</a:t>
                      </a:r>
                      <a:r>
                        <a:rPr sz="1600" spc="-10" dirty="0">
                          <a:latin typeface="Calibri (Corps)"/>
                        </a:rPr>
                        <a:t>57</a:t>
                      </a:r>
                      <a:endParaRPr sz="1600" dirty="0">
                        <a:latin typeface="Calibri (Corps)"/>
                        <a:cs typeface="Calibri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97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Characteristics of hulls</a:t>
                      </a:r>
                      <a:endParaRPr sz="1600" b="1" kern="1200" dirty="0">
                        <a:solidFill>
                          <a:schemeClr val="tx1"/>
                        </a:solidFill>
                        <a:latin typeface="Calibri (Corps)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~35 mm length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diameter = 9.5mm / thickness = 0.57mm</a:t>
                      </a:r>
                      <a:endParaRPr sz="1600" kern="1200" dirty="0">
                        <a:solidFill>
                          <a:schemeClr val="tx1"/>
                        </a:solidFill>
                        <a:latin typeface="Calibri (Corps)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marL="0" marR="1270" indent="0" algn="ctr">
                        <a:lnSpc>
                          <a:spcPct val="100000"/>
                        </a:lnSpc>
                      </a:pPr>
                      <a:endParaRPr sz="18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  <a:tr h="32464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</a:pPr>
                      <a:r>
                        <a:rPr lang="en-US" sz="1600" b="1" kern="1200" dirty="0" smtClean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Mass </a:t>
                      </a:r>
                      <a:endParaRPr sz="1600" b="1" kern="1200" dirty="0">
                        <a:solidFill>
                          <a:schemeClr val="tx1"/>
                        </a:solidFill>
                        <a:latin typeface="Calibri (Corps)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chemeClr val="tx1"/>
                          </a:solidFill>
                          <a:latin typeface="Calibri (Corps)"/>
                          <a:ea typeface="+mn-ea"/>
                          <a:cs typeface="+mn-cs"/>
                        </a:rPr>
                        <a:t>~ 3.5 – 5.5 g / hull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1270" indent="0" algn="ctr">
                        <a:lnSpc>
                          <a:spcPct val="100000"/>
                        </a:lnSpc>
                      </a:pPr>
                      <a:endParaRPr sz="1800" dirty="0">
                        <a:latin typeface="Calibri (Corps)"/>
                        <a:cs typeface="Calibri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2" name="Image 11" descr="Areva_Logo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935" y="6237312"/>
            <a:ext cx="897665" cy="540000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0" y="0"/>
            <a:ext cx="977582" cy="12096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236296" y="23025"/>
            <a:ext cx="1828798" cy="1211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95536" y="1340768"/>
            <a:ext cx="6480720" cy="3168352"/>
          </a:xfrm>
          <a:custGeom>
            <a:avLst/>
            <a:gdLst/>
            <a:ahLst/>
            <a:cxnLst/>
            <a:rect l="l" t="t" r="r" b="b"/>
            <a:pathLst>
              <a:path w="3600450" h="1789429">
                <a:moveTo>
                  <a:pt x="0" y="0"/>
                </a:moveTo>
                <a:lnTo>
                  <a:pt x="3600399" y="0"/>
                </a:lnTo>
                <a:lnTo>
                  <a:pt x="3600399" y="1789429"/>
                </a:lnTo>
                <a:lnTo>
                  <a:pt x="0" y="178942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71600" y="1412776"/>
            <a:ext cx="1781898" cy="276999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spc="-5" dirty="0">
                <a:cs typeface="Calibri"/>
              </a:rPr>
              <a:t>Ho</a:t>
            </a:r>
            <a:r>
              <a:rPr b="1" spc="5" dirty="0">
                <a:cs typeface="Calibri"/>
              </a:rPr>
              <a:t>t</a:t>
            </a:r>
            <a:r>
              <a:rPr b="1" spc="95" dirty="0">
                <a:cs typeface="Calibri"/>
              </a:rPr>
              <a:t> </a:t>
            </a:r>
            <a:r>
              <a:rPr b="1" spc="10" dirty="0" smtClean="0">
                <a:cs typeface="Calibri"/>
              </a:rPr>
              <a:t>c</a:t>
            </a:r>
            <a:r>
              <a:rPr b="1" spc="-30" dirty="0" smtClean="0">
                <a:cs typeface="Calibri"/>
              </a:rPr>
              <a:t>e</a:t>
            </a:r>
            <a:r>
              <a:rPr b="1" spc="10" dirty="0" smtClean="0">
                <a:cs typeface="Calibri"/>
              </a:rPr>
              <a:t>lls</a:t>
            </a:r>
            <a:r>
              <a:rPr lang="fr-FR" b="1" spc="10" dirty="0" smtClean="0">
                <a:cs typeface="Calibri"/>
              </a:rPr>
              <a:t> (</a:t>
            </a:r>
            <a:r>
              <a:rPr lang="fr-FR" b="1" spc="10" dirty="0" err="1" smtClean="0">
                <a:cs typeface="Calibri"/>
              </a:rPr>
              <a:t>RT</a:t>
            </a:r>
            <a:r>
              <a:rPr lang="fr-FR" b="1" spc="10" dirty="0" smtClean="0">
                <a:cs typeface="Calibri"/>
              </a:rPr>
              <a:t> 25°C)</a:t>
            </a:r>
            <a:endParaRPr b="1" dirty="0"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20072" y="1412776"/>
            <a:ext cx="1324658" cy="276999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spc="-15" dirty="0">
                <a:cs typeface="Calibri"/>
              </a:rPr>
              <a:t>G</a:t>
            </a:r>
            <a:r>
              <a:rPr b="1" spc="10" dirty="0">
                <a:cs typeface="Calibri"/>
              </a:rPr>
              <a:t>l</a:t>
            </a:r>
            <a:r>
              <a:rPr b="1" spc="-5" dirty="0">
                <a:cs typeface="Calibri"/>
              </a:rPr>
              <a:t>o</a:t>
            </a:r>
            <a:r>
              <a:rPr b="1" spc="-35" dirty="0">
                <a:cs typeface="Calibri"/>
              </a:rPr>
              <a:t>v</a:t>
            </a:r>
            <a:r>
              <a:rPr b="1" spc="5" dirty="0">
                <a:cs typeface="Calibri"/>
              </a:rPr>
              <a:t>e</a:t>
            </a:r>
            <a:r>
              <a:rPr b="1" spc="140" dirty="0">
                <a:cs typeface="Calibri"/>
              </a:rPr>
              <a:t> </a:t>
            </a:r>
            <a:r>
              <a:rPr b="1" dirty="0">
                <a:cs typeface="Calibri"/>
              </a:rPr>
              <a:t>b</a:t>
            </a:r>
            <a:r>
              <a:rPr b="1" spc="-5" dirty="0">
                <a:cs typeface="Calibri"/>
              </a:rPr>
              <a:t>o</a:t>
            </a:r>
            <a:r>
              <a:rPr b="1" spc="5" dirty="0">
                <a:cs typeface="Calibri"/>
              </a:rPr>
              <a:t>x</a:t>
            </a:r>
            <a:r>
              <a:rPr b="1" spc="15" dirty="0">
                <a:cs typeface="Calibri"/>
              </a:rPr>
              <a:t> </a:t>
            </a:r>
            <a:r>
              <a:rPr b="1" spc="10" dirty="0">
                <a:cs typeface="Calibri"/>
              </a:rPr>
              <a:t>l</a:t>
            </a:r>
            <a:r>
              <a:rPr b="1" dirty="0">
                <a:cs typeface="Calibri"/>
              </a:rPr>
              <a:t>ab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11560" y="3789040"/>
            <a:ext cx="2088457" cy="276999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spc="-20" dirty="0" smtClean="0">
                <a:solidFill>
                  <a:srgbClr val="C00000"/>
                </a:solidFill>
                <a:cs typeface="Calibri"/>
              </a:rPr>
              <a:t>L</a:t>
            </a:r>
            <a:r>
              <a:rPr b="1" spc="50" dirty="0" smtClean="0">
                <a:solidFill>
                  <a:srgbClr val="C00000"/>
                </a:solidFill>
                <a:cs typeface="Calibri"/>
              </a:rPr>
              <a:t>e</a:t>
            </a:r>
            <a:r>
              <a:rPr b="1" spc="-5" dirty="0" smtClean="0">
                <a:solidFill>
                  <a:srgbClr val="C00000"/>
                </a:solidFill>
                <a:cs typeface="Calibri"/>
              </a:rPr>
              <a:t>a</a:t>
            </a:r>
            <a:r>
              <a:rPr b="1" spc="-25" dirty="0" smtClean="0">
                <a:solidFill>
                  <a:srgbClr val="C00000"/>
                </a:solidFill>
                <a:cs typeface="Calibri"/>
              </a:rPr>
              <a:t>c</a:t>
            </a:r>
            <a:r>
              <a:rPr b="1" spc="15" dirty="0" smtClean="0">
                <a:solidFill>
                  <a:srgbClr val="C00000"/>
                </a:solidFill>
                <a:cs typeface="Calibri"/>
              </a:rPr>
              <a:t>h</a:t>
            </a:r>
            <a:r>
              <a:rPr b="1" spc="45" dirty="0" smtClean="0">
                <a:solidFill>
                  <a:srgbClr val="C00000"/>
                </a:solidFill>
                <a:cs typeface="Calibri"/>
              </a:rPr>
              <a:t>i</a:t>
            </a:r>
            <a:r>
              <a:rPr b="1" spc="15" dirty="0" smtClean="0">
                <a:solidFill>
                  <a:srgbClr val="C00000"/>
                </a:solidFill>
                <a:cs typeface="Calibri"/>
              </a:rPr>
              <a:t>n</a:t>
            </a:r>
            <a:r>
              <a:rPr b="1" spc="10" dirty="0" smtClean="0">
                <a:solidFill>
                  <a:srgbClr val="C00000"/>
                </a:solidFill>
                <a:cs typeface="Calibri"/>
              </a:rPr>
              <a:t>g</a:t>
            </a:r>
            <a:r>
              <a:rPr b="1" spc="-105" dirty="0" smtClean="0">
                <a:solidFill>
                  <a:srgbClr val="C00000"/>
                </a:solidFill>
                <a:cs typeface="Calibri"/>
              </a:rPr>
              <a:t> </a:t>
            </a:r>
            <a:r>
              <a:rPr lang="en-US" b="1" dirty="0" smtClean="0">
                <a:solidFill>
                  <a:srgbClr val="C00000"/>
                </a:solidFill>
                <a:cs typeface="Calibri"/>
              </a:rPr>
              <a:t>experiments</a:t>
            </a:r>
            <a:endParaRPr lang="en-US" b="1" dirty="0">
              <a:solidFill>
                <a:srgbClr val="C00000"/>
              </a:solidFill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63248" y="3789040"/>
            <a:ext cx="2218300" cy="276999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b="1" spc="-5" dirty="0">
                <a:solidFill>
                  <a:srgbClr val="C00000"/>
                </a:solidFill>
                <a:cs typeface="Calibri"/>
              </a:rPr>
              <a:t>Ra</a:t>
            </a:r>
            <a:r>
              <a:rPr b="1" spc="15" dirty="0">
                <a:solidFill>
                  <a:srgbClr val="C00000"/>
                </a:solidFill>
                <a:cs typeface="Calibri"/>
              </a:rPr>
              <a:t>d</a:t>
            </a:r>
            <a:r>
              <a:rPr b="1" spc="45" dirty="0">
                <a:solidFill>
                  <a:srgbClr val="C00000"/>
                </a:solidFill>
                <a:cs typeface="Calibri"/>
              </a:rPr>
              <a:t>i</a:t>
            </a:r>
            <a:r>
              <a:rPr b="1" spc="15" dirty="0">
                <a:solidFill>
                  <a:srgbClr val="C00000"/>
                </a:solidFill>
                <a:cs typeface="Calibri"/>
              </a:rPr>
              <a:t>o</a:t>
            </a:r>
            <a:r>
              <a:rPr b="1" spc="-25" dirty="0">
                <a:solidFill>
                  <a:srgbClr val="C00000"/>
                </a:solidFill>
                <a:cs typeface="Calibri"/>
              </a:rPr>
              <a:t>c</a:t>
            </a:r>
            <a:r>
              <a:rPr b="1" spc="15" dirty="0">
                <a:solidFill>
                  <a:srgbClr val="C00000"/>
                </a:solidFill>
                <a:cs typeface="Calibri"/>
              </a:rPr>
              <a:t>h</a:t>
            </a:r>
            <a:r>
              <a:rPr b="1" spc="50" dirty="0">
                <a:solidFill>
                  <a:srgbClr val="C00000"/>
                </a:solidFill>
                <a:cs typeface="Calibri"/>
              </a:rPr>
              <a:t>e</a:t>
            </a:r>
            <a:r>
              <a:rPr b="1" spc="15" dirty="0">
                <a:solidFill>
                  <a:srgbClr val="C00000"/>
                </a:solidFill>
                <a:cs typeface="Calibri"/>
              </a:rPr>
              <a:t>m</a:t>
            </a:r>
            <a:r>
              <a:rPr b="1" spc="45" dirty="0">
                <a:solidFill>
                  <a:srgbClr val="C00000"/>
                </a:solidFill>
                <a:cs typeface="Calibri"/>
              </a:rPr>
              <a:t>i</a:t>
            </a:r>
            <a:r>
              <a:rPr b="1" spc="-25" dirty="0">
                <a:solidFill>
                  <a:srgbClr val="C00000"/>
                </a:solidFill>
                <a:cs typeface="Calibri"/>
              </a:rPr>
              <a:t>c</a:t>
            </a:r>
            <a:r>
              <a:rPr b="1" spc="-5" dirty="0">
                <a:solidFill>
                  <a:srgbClr val="C00000"/>
                </a:solidFill>
                <a:cs typeface="Calibri"/>
              </a:rPr>
              <a:t>a</a:t>
            </a:r>
            <a:r>
              <a:rPr b="1" spc="5" dirty="0">
                <a:solidFill>
                  <a:srgbClr val="C00000"/>
                </a:solidFill>
                <a:cs typeface="Calibri"/>
              </a:rPr>
              <a:t>l</a:t>
            </a:r>
            <a:r>
              <a:rPr b="1" spc="-60" dirty="0">
                <a:solidFill>
                  <a:srgbClr val="C00000"/>
                </a:solidFill>
                <a:cs typeface="Calibri"/>
              </a:rPr>
              <a:t> </a:t>
            </a:r>
            <a:r>
              <a:rPr b="1" spc="-5" dirty="0">
                <a:solidFill>
                  <a:srgbClr val="C00000"/>
                </a:solidFill>
                <a:cs typeface="Calibri"/>
              </a:rPr>
              <a:t>a</a:t>
            </a:r>
            <a:r>
              <a:rPr b="1" spc="15" dirty="0">
                <a:solidFill>
                  <a:srgbClr val="C00000"/>
                </a:solidFill>
                <a:cs typeface="Calibri"/>
              </a:rPr>
              <a:t>n</a:t>
            </a:r>
            <a:r>
              <a:rPr b="1" spc="-5" dirty="0">
                <a:solidFill>
                  <a:srgbClr val="C00000"/>
                </a:solidFill>
                <a:cs typeface="Calibri"/>
              </a:rPr>
              <a:t>a</a:t>
            </a:r>
            <a:r>
              <a:rPr b="1" spc="45" dirty="0">
                <a:solidFill>
                  <a:srgbClr val="C00000"/>
                </a:solidFill>
                <a:cs typeface="Calibri"/>
              </a:rPr>
              <a:t>l</a:t>
            </a:r>
            <a:r>
              <a:rPr b="1" spc="-50" dirty="0">
                <a:solidFill>
                  <a:srgbClr val="C00000"/>
                </a:solidFill>
                <a:cs typeface="Calibri"/>
              </a:rPr>
              <a:t>y</a:t>
            </a:r>
            <a:r>
              <a:rPr b="1" spc="15" dirty="0">
                <a:solidFill>
                  <a:srgbClr val="C00000"/>
                </a:solidFill>
                <a:cs typeface="Calibri"/>
              </a:rPr>
              <a:t>s</a:t>
            </a:r>
            <a:r>
              <a:rPr b="1" spc="-30" dirty="0">
                <a:solidFill>
                  <a:srgbClr val="C00000"/>
                </a:solidFill>
                <a:cs typeface="Calibri"/>
              </a:rPr>
              <a:t>i</a:t>
            </a:r>
            <a:r>
              <a:rPr b="1" spc="5" dirty="0">
                <a:solidFill>
                  <a:srgbClr val="C00000"/>
                </a:solidFill>
                <a:cs typeface="Calibri"/>
              </a:rPr>
              <a:t>s</a:t>
            </a:r>
            <a:endParaRPr b="1" dirty="0">
              <a:solidFill>
                <a:srgbClr val="C00000"/>
              </a:solidFill>
              <a:cs typeface="Calibri"/>
            </a:endParaRPr>
          </a:p>
        </p:txBody>
      </p:sp>
      <p:sp>
        <p:nvSpPr>
          <p:cNvPr id="14" name="object 14"/>
          <p:cNvSpPr>
            <a:spLocks noChangeAspect="1"/>
          </p:cNvSpPr>
          <p:nvPr/>
        </p:nvSpPr>
        <p:spPr>
          <a:xfrm>
            <a:off x="4932040" y="1772816"/>
            <a:ext cx="1927913" cy="198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>
            <a:spLocks noChangeAspect="1"/>
          </p:cNvSpPr>
          <p:nvPr/>
        </p:nvSpPr>
        <p:spPr>
          <a:xfrm>
            <a:off x="395538" y="1772816"/>
            <a:ext cx="2639794" cy="198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Leaching experiment performed at CEA</a:t>
            </a:r>
            <a:endParaRPr lang="en-US" dirty="0"/>
          </a:p>
        </p:txBody>
      </p:sp>
      <p:sp>
        <p:nvSpPr>
          <p:cNvPr id="39" name="Espace réservé du pied de page 3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38" name="Espace réservé du numéro de diapositive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11</a:t>
            </a:fld>
            <a:endParaRPr lang="en-GB"/>
          </a:p>
        </p:txBody>
      </p:sp>
      <p:cxnSp>
        <p:nvCxnSpPr>
          <p:cNvPr id="58" name="Connecteur droit 57"/>
          <p:cNvCxnSpPr/>
          <p:nvPr/>
        </p:nvCxnSpPr>
        <p:spPr>
          <a:xfrm>
            <a:off x="3923928" y="1340768"/>
            <a:ext cx="0" cy="316835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bject 17"/>
          <p:cNvSpPr txBox="1"/>
          <p:nvPr/>
        </p:nvSpPr>
        <p:spPr>
          <a:xfrm>
            <a:off x="3203848" y="2312656"/>
            <a:ext cx="1530099" cy="6924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none" lIns="0" tIns="0" rIns="0" bIns="0" rtlCol="0">
            <a:spAutoFit/>
          </a:bodyPr>
          <a:lstStyle/>
          <a:p>
            <a:r>
              <a:rPr spc="20" dirty="0">
                <a:cs typeface="Calibri"/>
              </a:rPr>
              <a:t>I</a:t>
            </a:r>
            <a:r>
              <a:rPr spc="15" dirty="0">
                <a:cs typeface="Calibri"/>
              </a:rPr>
              <a:t>n</a:t>
            </a:r>
            <a:r>
              <a:rPr dirty="0">
                <a:cs typeface="Calibri"/>
              </a:rPr>
              <a:t>t</a:t>
            </a:r>
            <a:r>
              <a:rPr spc="50" dirty="0">
                <a:cs typeface="Calibri"/>
              </a:rPr>
              <a:t>e</a:t>
            </a:r>
            <a:r>
              <a:rPr spc="-15" dirty="0">
                <a:cs typeface="Calibri"/>
              </a:rPr>
              <a:t>r</a:t>
            </a:r>
            <a:r>
              <a:rPr spc="15" dirty="0">
                <a:cs typeface="Calibri"/>
              </a:rPr>
              <a:t>n</a:t>
            </a:r>
            <a:r>
              <a:rPr spc="-5" dirty="0">
                <a:cs typeface="Calibri"/>
              </a:rPr>
              <a:t>a</a:t>
            </a:r>
            <a:r>
              <a:rPr spc="5" dirty="0">
                <a:cs typeface="Calibri"/>
              </a:rPr>
              <a:t>l</a:t>
            </a:r>
            <a:r>
              <a:rPr spc="-60" dirty="0">
                <a:cs typeface="Calibri"/>
              </a:rPr>
              <a:t> </a:t>
            </a:r>
            <a:r>
              <a:rPr spc="15" dirty="0" smtClean="0">
                <a:cs typeface="Calibri"/>
              </a:rPr>
              <a:t>s</a:t>
            </a:r>
            <a:r>
              <a:rPr spc="-5" dirty="0" smtClean="0">
                <a:cs typeface="Calibri"/>
              </a:rPr>
              <a:t>a</a:t>
            </a:r>
            <a:r>
              <a:rPr spc="15" dirty="0" smtClean="0">
                <a:cs typeface="Calibri"/>
              </a:rPr>
              <a:t>mp</a:t>
            </a:r>
            <a:r>
              <a:rPr spc="45" dirty="0" smtClean="0">
                <a:cs typeface="Calibri"/>
              </a:rPr>
              <a:t>l</a:t>
            </a:r>
            <a:r>
              <a:rPr spc="10" dirty="0" smtClean="0">
                <a:cs typeface="Calibri"/>
              </a:rPr>
              <a:t>e</a:t>
            </a:r>
            <a:r>
              <a:rPr lang="fr-FR" spc="10" dirty="0" smtClean="0">
                <a:cs typeface="Calibri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dirty="0" smtClean="0">
                <a:cs typeface="Calibri"/>
              </a:rPr>
              <a:t>t</a:t>
            </a:r>
            <a:r>
              <a:rPr lang="en-US" spc="-15" dirty="0" smtClean="0">
                <a:cs typeface="Calibri"/>
              </a:rPr>
              <a:t>r</a:t>
            </a:r>
            <a:r>
              <a:rPr lang="en-US" spc="-5" dirty="0" smtClean="0">
                <a:cs typeface="Calibri"/>
              </a:rPr>
              <a:t>a</a:t>
            </a:r>
            <a:r>
              <a:rPr lang="en-US" spc="15" dirty="0" smtClean="0">
                <a:cs typeface="Calibri"/>
              </a:rPr>
              <a:t>ns</a:t>
            </a:r>
            <a:r>
              <a:rPr lang="en-US" spc="35" dirty="0" smtClean="0">
                <a:cs typeface="Calibri"/>
              </a:rPr>
              <a:t>f</a:t>
            </a:r>
            <a:r>
              <a:rPr lang="en-US" spc="50" dirty="0" smtClean="0">
                <a:cs typeface="Calibri"/>
              </a:rPr>
              <a:t>e</a:t>
            </a:r>
            <a:r>
              <a:rPr lang="en-US" spc="5" dirty="0" smtClean="0">
                <a:cs typeface="Calibri"/>
              </a:rPr>
              <a:t>r</a:t>
            </a:r>
            <a:endParaRPr dirty="0">
              <a:cs typeface="Calibri"/>
            </a:endParaRPr>
          </a:p>
        </p:txBody>
      </p:sp>
      <p:cxnSp>
        <p:nvCxnSpPr>
          <p:cNvPr id="61" name="Connecteur droit avec flèche 60"/>
          <p:cNvCxnSpPr>
            <a:stCxn id="59" idx="1"/>
            <a:endCxn id="59" idx="3"/>
          </p:cNvCxnSpPr>
          <p:nvPr/>
        </p:nvCxnSpPr>
        <p:spPr>
          <a:xfrm>
            <a:off x="3203848" y="2658905"/>
            <a:ext cx="1530099" cy="0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bject 22"/>
          <p:cNvSpPr txBox="1"/>
          <p:nvPr/>
        </p:nvSpPr>
        <p:spPr>
          <a:xfrm>
            <a:off x="3275856" y="1495817"/>
            <a:ext cx="1327030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non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20" dirty="0" err="1" smtClean="0">
                <a:cs typeface="Calibri"/>
              </a:rPr>
              <a:t>C</a:t>
            </a:r>
            <a:r>
              <a:rPr spc="-15" dirty="0" err="1" smtClean="0">
                <a:cs typeface="Calibri"/>
              </a:rPr>
              <a:t>E</a:t>
            </a:r>
            <a:r>
              <a:rPr spc="10" dirty="0" err="1" smtClean="0">
                <a:cs typeface="Calibri"/>
              </a:rPr>
              <a:t>A</a:t>
            </a:r>
            <a:r>
              <a:rPr dirty="0" smtClean="0">
                <a:cs typeface="Calibri"/>
              </a:rPr>
              <a:t> </a:t>
            </a:r>
            <a:r>
              <a:rPr spc="25" dirty="0" err="1" smtClean="0">
                <a:cs typeface="Calibri"/>
              </a:rPr>
              <a:t>Ma</a:t>
            </a:r>
            <a:r>
              <a:rPr spc="-10" dirty="0" err="1" smtClean="0">
                <a:cs typeface="Calibri"/>
              </a:rPr>
              <a:t>r</a:t>
            </a:r>
            <a:r>
              <a:rPr spc="-15" dirty="0" err="1" smtClean="0">
                <a:cs typeface="Calibri"/>
              </a:rPr>
              <a:t>c</a:t>
            </a:r>
            <a:r>
              <a:rPr spc="25" dirty="0" err="1" smtClean="0">
                <a:cs typeface="Calibri"/>
              </a:rPr>
              <a:t>ou</a:t>
            </a:r>
            <a:r>
              <a:rPr spc="-30" dirty="0" err="1" smtClean="0">
                <a:cs typeface="Calibri"/>
              </a:rPr>
              <a:t>l</a:t>
            </a:r>
            <a:r>
              <a:rPr spc="10" dirty="0" err="1" smtClean="0">
                <a:cs typeface="Calibri"/>
              </a:rPr>
              <a:t>e</a:t>
            </a:r>
            <a:endParaRPr dirty="0">
              <a:cs typeface="Calibri"/>
            </a:endParaRPr>
          </a:p>
        </p:txBody>
      </p:sp>
      <p:cxnSp>
        <p:nvCxnSpPr>
          <p:cNvPr id="64" name="Forme 63"/>
          <p:cNvCxnSpPr/>
          <p:nvPr/>
        </p:nvCxnSpPr>
        <p:spPr>
          <a:xfrm>
            <a:off x="6859953" y="2313128"/>
            <a:ext cx="1168431" cy="2268000"/>
          </a:xfrm>
          <a:prstGeom prst="bentConnector2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bject 25"/>
          <p:cNvSpPr txBox="1"/>
          <p:nvPr/>
        </p:nvSpPr>
        <p:spPr>
          <a:xfrm>
            <a:off x="7668216" y="1953088"/>
            <a:ext cx="775340" cy="692497"/>
          </a:xfrm>
          <a:prstGeom prst="rect">
            <a:avLst/>
          </a:prstGeom>
          <a:solidFill>
            <a:schemeClr val="bg1"/>
          </a:solidFill>
        </p:spPr>
        <p:txBody>
          <a:bodyPr vert="horz" wrap="non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lang="fr-FR" spc="-5" dirty="0" err="1" smtClean="0">
                <a:cs typeface="Calibri"/>
              </a:rPr>
              <a:t>External</a:t>
            </a:r>
            <a:endParaRPr lang="en-US" spc="35" dirty="0" smtClean="0">
              <a:cs typeface="Calibri"/>
            </a:endParaRPr>
          </a:p>
          <a:p>
            <a:pPr marL="12700" algn="ctr">
              <a:lnSpc>
                <a:spcPct val="150000"/>
              </a:lnSpc>
            </a:pPr>
            <a:r>
              <a:rPr lang="en-US" spc="-15" dirty="0" smtClean="0">
                <a:cs typeface="Calibri"/>
              </a:rPr>
              <a:t>transfer</a:t>
            </a:r>
          </a:p>
        </p:txBody>
      </p:sp>
      <p:sp>
        <p:nvSpPr>
          <p:cNvPr id="71" name="object 6"/>
          <p:cNvSpPr/>
          <p:nvPr/>
        </p:nvSpPr>
        <p:spPr>
          <a:xfrm>
            <a:off x="6156176" y="5085184"/>
            <a:ext cx="2880320" cy="1080120"/>
          </a:xfrm>
          <a:custGeom>
            <a:avLst/>
            <a:gdLst/>
            <a:ahLst/>
            <a:cxnLst/>
            <a:rect l="l" t="t" r="r" b="b"/>
            <a:pathLst>
              <a:path w="3600450" h="1789429">
                <a:moveTo>
                  <a:pt x="0" y="0"/>
                </a:moveTo>
                <a:lnTo>
                  <a:pt x="3600399" y="0"/>
                </a:lnTo>
                <a:lnTo>
                  <a:pt x="3600399" y="1789429"/>
                </a:lnTo>
                <a:lnTo>
                  <a:pt x="0" y="178942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9525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Rectangle 74"/>
          <p:cNvSpPr/>
          <p:nvPr/>
        </p:nvSpPr>
        <p:spPr>
          <a:xfrm>
            <a:off x="6240184" y="5157192"/>
            <a:ext cx="636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10" dirty="0" err="1" smtClean="0">
                <a:solidFill>
                  <a:prstClr val="black"/>
                </a:solidFill>
                <a:cs typeface="Calibri"/>
              </a:rPr>
              <a:t>L</a:t>
            </a:r>
            <a:r>
              <a:rPr lang="en-US" spc="-15" dirty="0" err="1" smtClean="0">
                <a:solidFill>
                  <a:prstClr val="black"/>
                </a:solidFill>
                <a:cs typeface="Calibri"/>
              </a:rPr>
              <a:t>A</a:t>
            </a:r>
            <a:r>
              <a:rPr lang="en-US" spc="25" dirty="0" err="1" smtClean="0">
                <a:solidFill>
                  <a:prstClr val="black"/>
                </a:solidFill>
                <a:cs typeface="Calibri"/>
              </a:rPr>
              <a:t>S</a:t>
            </a:r>
            <a:r>
              <a:rPr lang="en-US" dirty="0" err="1" smtClean="0">
                <a:solidFill>
                  <a:prstClr val="black"/>
                </a:solidFill>
                <a:cs typeface="Calibri"/>
              </a:rPr>
              <a:t>E</a:t>
            </a:r>
            <a:endParaRPr lang="en-US" dirty="0"/>
          </a:p>
        </p:txBody>
      </p:sp>
      <p:sp>
        <p:nvSpPr>
          <p:cNvPr id="76" name="Rectangle 75"/>
          <p:cNvSpPr/>
          <p:nvPr/>
        </p:nvSpPr>
        <p:spPr>
          <a:xfrm>
            <a:off x="7057986" y="5157192"/>
            <a:ext cx="754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10" dirty="0" err="1" smtClean="0">
                <a:solidFill>
                  <a:prstClr val="black"/>
                </a:solidFill>
                <a:cs typeface="Calibri"/>
              </a:rPr>
              <a:t>L</a:t>
            </a:r>
            <a:r>
              <a:rPr lang="en-US" spc="-30" dirty="0" err="1" smtClean="0">
                <a:solidFill>
                  <a:prstClr val="black"/>
                </a:solidFill>
                <a:cs typeface="Calibri"/>
              </a:rPr>
              <a:t>R</a:t>
            </a:r>
            <a:r>
              <a:rPr lang="en-US" dirty="0" err="1" smtClean="0">
                <a:solidFill>
                  <a:prstClr val="black"/>
                </a:solidFill>
                <a:cs typeface="Calibri"/>
              </a:rPr>
              <a:t>MO</a:t>
            </a:r>
            <a:endParaRPr lang="en-US" dirty="0"/>
          </a:p>
        </p:txBody>
      </p:sp>
      <p:sp>
        <p:nvSpPr>
          <p:cNvPr id="77" name="Rectangle 76"/>
          <p:cNvSpPr/>
          <p:nvPr/>
        </p:nvSpPr>
        <p:spPr>
          <a:xfrm>
            <a:off x="7905930" y="5157192"/>
            <a:ext cx="1130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25" dirty="0" err="1" smtClean="0">
                <a:solidFill>
                  <a:prstClr val="black"/>
                </a:solidFill>
                <a:cs typeface="Calibri"/>
              </a:rPr>
              <a:t>S</a:t>
            </a:r>
            <a:r>
              <a:rPr lang="en-US" spc="-40" dirty="0" err="1" smtClean="0">
                <a:solidFill>
                  <a:prstClr val="black"/>
                </a:solidFill>
                <a:cs typeface="Calibri"/>
              </a:rPr>
              <a:t>U</a:t>
            </a:r>
            <a:r>
              <a:rPr lang="en-US" spc="-35" dirty="0" err="1" smtClean="0">
                <a:solidFill>
                  <a:prstClr val="black"/>
                </a:solidFill>
                <a:cs typeface="Calibri"/>
              </a:rPr>
              <a:t>B</a:t>
            </a:r>
            <a:r>
              <a:rPr lang="en-US" spc="-165" dirty="0" err="1" smtClean="0">
                <a:solidFill>
                  <a:prstClr val="black"/>
                </a:solidFill>
                <a:cs typeface="Calibri"/>
              </a:rPr>
              <a:t>A</a:t>
            </a:r>
            <a:r>
              <a:rPr lang="en-US" spc="-20" dirty="0" err="1" smtClean="0">
                <a:solidFill>
                  <a:prstClr val="black"/>
                </a:solidFill>
                <a:cs typeface="Calibri"/>
              </a:rPr>
              <a:t>TE</a:t>
            </a:r>
            <a:r>
              <a:rPr lang="en-US" spc="-15" dirty="0" err="1" smtClean="0">
                <a:solidFill>
                  <a:prstClr val="black"/>
                </a:solidFill>
                <a:cs typeface="Calibri"/>
              </a:rPr>
              <a:t>C</a:t>
            </a:r>
            <a:r>
              <a:rPr lang="en-US" dirty="0" err="1" smtClean="0">
                <a:solidFill>
                  <a:prstClr val="black"/>
                </a:solidFill>
                <a:cs typeface="Calibri"/>
              </a:rPr>
              <a:t>H</a:t>
            </a:r>
            <a:endParaRPr lang="en-US" dirty="0"/>
          </a:p>
        </p:txBody>
      </p:sp>
      <p:sp>
        <p:nvSpPr>
          <p:cNvPr id="79" name="Rectangle 78"/>
          <p:cNvSpPr/>
          <p:nvPr/>
        </p:nvSpPr>
        <p:spPr>
          <a:xfrm>
            <a:off x="7884368" y="5518973"/>
            <a:ext cx="11930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pc="25" dirty="0" err="1" smtClean="0">
                <a:solidFill>
                  <a:prstClr val="black"/>
                </a:solidFill>
                <a:cs typeface="Calibri"/>
              </a:rPr>
              <a:t>IMT</a:t>
            </a:r>
            <a:endParaRPr lang="en-US" spc="25" dirty="0" smtClean="0">
              <a:solidFill>
                <a:prstClr val="black"/>
              </a:solidFill>
              <a:cs typeface="Calibri"/>
            </a:endParaRPr>
          </a:p>
          <a:p>
            <a:pPr algn="ctr"/>
            <a:r>
              <a:rPr lang="en-US" spc="25" dirty="0" err="1" smtClean="0">
                <a:solidFill>
                  <a:prstClr val="black"/>
                </a:solidFill>
                <a:cs typeface="Calibri"/>
              </a:rPr>
              <a:t>Atlantique</a:t>
            </a:r>
            <a:endParaRPr lang="en-US" dirty="0"/>
          </a:p>
        </p:txBody>
      </p:sp>
      <p:cxnSp>
        <p:nvCxnSpPr>
          <p:cNvPr id="80" name="Connecteur droit 79"/>
          <p:cNvCxnSpPr/>
          <p:nvPr/>
        </p:nvCxnSpPr>
        <p:spPr>
          <a:xfrm>
            <a:off x="7020272" y="5085184"/>
            <a:ext cx="0" cy="1080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object 27"/>
          <p:cNvSpPr txBox="1"/>
          <p:nvPr/>
        </p:nvSpPr>
        <p:spPr>
          <a:xfrm>
            <a:off x="6505844" y="5733256"/>
            <a:ext cx="1018484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non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20" dirty="0">
                <a:latin typeface="Calibri"/>
                <a:cs typeface="Calibri"/>
              </a:rPr>
              <a:t>C</a:t>
            </a:r>
            <a:r>
              <a:rPr spc="-15" dirty="0">
                <a:latin typeface="Calibri"/>
                <a:cs typeface="Calibri"/>
              </a:rPr>
              <a:t>E</a:t>
            </a:r>
            <a:r>
              <a:rPr spc="10" dirty="0">
                <a:latin typeface="Calibri"/>
                <a:cs typeface="Calibri"/>
              </a:rPr>
              <a:t>A</a:t>
            </a:r>
            <a:r>
              <a:rPr dirty="0">
                <a:latin typeface="Calibri"/>
                <a:cs typeface="Calibri"/>
              </a:rPr>
              <a:t> </a:t>
            </a:r>
            <a:r>
              <a:rPr spc="25" dirty="0">
                <a:latin typeface="Calibri"/>
                <a:cs typeface="Calibri"/>
              </a:rPr>
              <a:t>Sa</a:t>
            </a:r>
            <a:r>
              <a:rPr spc="-15" dirty="0">
                <a:latin typeface="Calibri"/>
                <a:cs typeface="Calibri"/>
              </a:rPr>
              <a:t>c</a:t>
            </a:r>
            <a:r>
              <a:rPr spc="-30" dirty="0">
                <a:latin typeface="Calibri"/>
                <a:cs typeface="Calibri"/>
              </a:rPr>
              <a:t>l</a:t>
            </a:r>
            <a:r>
              <a:rPr spc="25" dirty="0">
                <a:latin typeface="Calibri"/>
                <a:cs typeface="Calibri"/>
              </a:rPr>
              <a:t>ay</a:t>
            </a:r>
            <a:endParaRPr dirty="0">
              <a:latin typeface="Calibri"/>
              <a:cs typeface="Calibri"/>
            </a:endParaRPr>
          </a:p>
        </p:txBody>
      </p:sp>
      <p:cxnSp>
        <p:nvCxnSpPr>
          <p:cNvPr id="83" name="Connecteur droit 82"/>
          <p:cNvCxnSpPr/>
          <p:nvPr/>
        </p:nvCxnSpPr>
        <p:spPr>
          <a:xfrm>
            <a:off x="7905930" y="5085184"/>
            <a:ext cx="0" cy="10801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4860032" y="4077072"/>
            <a:ext cx="1424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dirty="0" smtClean="0"/>
              <a:t>αβγ</a:t>
            </a:r>
            <a:r>
              <a:rPr lang="fr-FR" dirty="0" smtClean="0"/>
              <a:t> </a:t>
            </a:r>
            <a:r>
              <a:rPr lang="en-US" dirty="0" smtClean="0"/>
              <a:t>activities</a:t>
            </a:r>
            <a:endParaRPr lang="en-US" dirty="0"/>
          </a:p>
        </p:txBody>
      </p:sp>
      <p:sp>
        <p:nvSpPr>
          <p:cNvPr id="33" name="object 12"/>
          <p:cNvSpPr txBox="1"/>
          <p:nvPr/>
        </p:nvSpPr>
        <p:spPr>
          <a:xfrm>
            <a:off x="7044014" y="4797152"/>
            <a:ext cx="1128386" cy="276999"/>
          </a:xfrm>
          <a:prstGeom prst="rect">
            <a:avLst/>
          </a:prstGeom>
        </p:spPr>
        <p:txBody>
          <a:bodyPr vert="horz" wrap="non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fr-FR" b="1" spc="-20" baseline="30000" dirty="0" smtClean="0">
                <a:solidFill>
                  <a:srgbClr val="C00000"/>
                </a:solidFill>
                <a:cs typeface="Calibri"/>
              </a:rPr>
              <a:t>14</a:t>
            </a:r>
            <a:r>
              <a:rPr lang="fr-FR" b="1" spc="-20" dirty="0" smtClean="0">
                <a:solidFill>
                  <a:srgbClr val="C00000"/>
                </a:solidFill>
                <a:cs typeface="Calibri"/>
              </a:rPr>
              <a:t>C analyses</a:t>
            </a:r>
            <a:endParaRPr lang="en-US" b="1" dirty="0">
              <a:solidFill>
                <a:srgbClr val="C00000"/>
              </a:solidFill>
              <a:cs typeface="Calibri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7232355" y="3262006"/>
            <a:ext cx="1660125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Ensure the </a:t>
            </a:r>
            <a:r>
              <a:rPr lang="en-US" spc="-15" dirty="0" smtClean="0">
                <a:cs typeface="Calibri"/>
              </a:rPr>
              <a:t>acceptability</a:t>
            </a:r>
            <a:r>
              <a:rPr lang="en-US" dirty="0" smtClean="0"/>
              <a:t> of  the samples </a:t>
            </a:r>
            <a:endParaRPr lang="en-US" dirty="0"/>
          </a:p>
        </p:txBody>
      </p:sp>
      <p:pic>
        <p:nvPicPr>
          <p:cNvPr id="44" name="Picture 4" descr="Afficher l'image d'orig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18000"/>
            <a:ext cx="662040" cy="540000"/>
          </a:xfrm>
          <a:prstGeom prst="rect">
            <a:avLst/>
          </a:prstGeom>
          <a:noFill/>
        </p:spPr>
      </p:pic>
      <p:sp>
        <p:nvSpPr>
          <p:cNvPr id="45" name="Flèche droite 44"/>
          <p:cNvSpPr/>
          <p:nvPr/>
        </p:nvSpPr>
        <p:spPr>
          <a:xfrm>
            <a:off x="203712" y="5244244"/>
            <a:ext cx="5760000" cy="468000"/>
          </a:xfrm>
          <a:prstGeom prst="rightArrow">
            <a:avLst>
              <a:gd name="adj1" fmla="val 50000"/>
              <a:gd name="adj2" fmla="val 111569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107504" y="4941168"/>
            <a:ext cx="2525371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130"/>
              </a:lnSpc>
              <a:spcBef>
                <a:spcPts val="90"/>
              </a:spcBef>
            </a:pPr>
            <a:r>
              <a:rPr lang="en-US" spc="15" dirty="0" smtClean="0">
                <a:cs typeface="Calibri"/>
              </a:rPr>
              <a:t>M</a:t>
            </a:r>
            <a:r>
              <a:rPr lang="en-US" spc="-10" dirty="0" smtClean="0">
                <a:cs typeface="Calibri"/>
              </a:rPr>
              <a:t>5</a:t>
            </a:r>
            <a:r>
              <a:rPr lang="en-US" spc="-45" dirty="0" smtClean="0">
                <a:cs typeface="Calibri"/>
              </a:rPr>
              <a:t> </a:t>
            </a:r>
            <a:r>
              <a:rPr lang="en-US" spc="25" dirty="0" smtClean="0">
                <a:cs typeface="Calibri"/>
              </a:rPr>
              <a:t>hu</a:t>
            </a:r>
            <a:r>
              <a:rPr lang="en-US" spc="35" dirty="0" smtClean="0">
                <a:cs typeface="Calibri"/>
              </a:rPr>
              <a:t>ll</a:t>
            </a:r>
            <a:r>
              <a:rPr lang="en-US" dirty="0" smtClean="0">
                <a:cs typeface="Calibri"/>
              </a:rPr>
              <a:t>s </a:t>
            </a:r>
            <a:r>
              <a:rPr lang="en-US" spc="-140" dirty="0" smtClean="0">
                <a:cs typeface="Calibri"/>
              </a:rPr>
              <a:t> </a:t>
            </a:r>
            <a:r>
              <a:rPr lang="en-US" dirty="0" smtClean="0">
                <a:latin typeface="Symbol"/>
                <a:cs typeface="Symbol"/>
              </a:rPr>
              <a:t>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  <a:r>
              <a:rPr lang="en-US" b="1" spc="-25" dirty="0" smtClean="0">
                <a:cs typeface="Calibri"/>
              </a:rPr>
              <a:t>02</a:t>
            </a:r>
            <a:r>
              <a:rPr lang="en-US" b="1" spc="-35" dirty="0" smtClean="0">
                <a:cs typeface="Calibri"/>
              </a:rPr>
              <a:t>/</a:t>
            </a:r>
            <a:r>
              <a:rPr lang="en-US" b="1" spc="-25" dirty="0" smtClean="0">
                <a:cs typeface="Calibri"/>
              </a:rPr>
              <a:t>02</a:t>
            </a:r>
            <a:r>
              <a:rPr lang="en-US" b="1" spc="-35" dirty="0" smtClean="0">
                <a:cs typeface="Calibri"/>
              </a:rPr>
              <a:t>/</a:t>
            </a:r>
            <a:r>
              <a:rPr lang="en-US" b="1" spc="-25" dirty="0" smtClean="0">
                <a:cs typeface="Calibri"/>
              </a:rPr>
              <a:t>2016</a:t>
            </a:r>
            <a:endParaRPr lang="en-US" dirty="0">
              <a:cs typeface="Calibri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898310" y="5659651"/>
            <a:ext cx="2426305" cy="3616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130"/>
              </a:lnSpc>
            </a:pPr>
            <a:r>
              <a:rPr lang="en-US" spc="15" dirty="0" smtClean="0">
                <a:cs typeface="Calibri"/>
              </a:rPr>
              <a:t>D</a:t>
            </a:r>
            <a:r>
              <a:rPr lang="en-US" spc="-10" dirty="0" smtClean="0">
                <a:cs typeface="Calibri"/>
              </a:rPr>
              <a:t>4</a:t>
            </a:r>
            <a:r>
              <a:rPr lang="en-US" spc="-45" dirty="0" smtClean="0">
                <a:cs typeface="Calibri"/>
              </a:rPr>
              <a:t> </a:t>
            </a:r>
            <a:r>
              <a:rPr lang="en-US" spc="25" dirty="0" smtClean="0">
                <a:cs typeface="Calibri"/>
              </a:rPr>
              <a:t>hu</a:t>
            </a:r>
            <a:r>
              <a:rPr lang="en-US" spc="35" dirty="0" smtClean="0">
                <a:cs typeface="Calibri"/>
              </a:rPr>
              <a:t>ll</a:t>
            </a:r>
            <a:r>
              <a:rPr lang="en-US" dirty="0" smtClean="0">
                <a:cs typeface="Calibri"/>
              </a:rPr>
              <a:t>s </a:t>
            </a:r>
            <a:r>
              <a:rPr lang="en-US" dirty="0" smtClean="0">
                <a:latin typeface="Symbol"/>
                <a:cs typeface="Symbol"/>
              </a:rPr>
              <a:t></a:t>
            </a:r>
            <a:r>
              <a:rPr lang="en-US" dirty="0" smtClean="0">
                <a:latin typeface="Times New Roman"/>
                <a:cs typeface="Times New Roman"/>
              </a:rPr>
              <a:t> </a:t>
            </a:r>
            <a:r>
              <a:rPr lang="en-US" b="1" spc="-25" dirty="0" smtClean="0">
                <a:cs typeface="Calibri"/>
              </a:rPr>
              <a:t>20</a:t>
            </a:r>
            <a:r>
              <a:rPr lang="en-US" b="1" spc="-35" dirty="0" smtClean="0">
                <a:cs typeface="Calibri"/>
              </a:rPr>
              <a:t>/</a:t>
            </a:r>
            <a:r>
              <a:rPr lang="en-US" b="1" spc="-25" dirty="0" smtClean="0">
                <a:cs typeface="Calibri"/>
              </a:rPr>
              <a:t>09</a:t>
            </a:r>
            <a:r>
              <a:rPr lang="en-US" b="1" spc="-35" dirty="0" smtClean="0">
                <a:cs typeface="Calibri"/>
              </a:rPr>
              <a:t>/</a:t>
            </a:r>
            <a:r>
              <a:rPr lang="en-US" b="1" spc="-25" dirty="0" smtClean="0">
                <a:cs typeface="Calibri"/>
              </a:rPr>
              <a:t>2016</a:t>
            </a:r>
            <a:endParaRPr lang="en-US" dirty="0">
              <a:cs typeface="Calibri"/>
            </a:endParaRPr>
          </a:p>
        </p:txBody>
      </p:sp>
      <p:sp>
        <p:nvSpPr>
          <p:cNvPr id="48" name="Ellipse 47"/>
          <p:cNvSpPr>
            <a:spLocks noChangeAspect="1"/>
          </p:cNvSpPr>
          <p:nvPr/>
        </p:nvSpPr>
        <p:spPr>
          <a:xfrm>
            <a:off x="203712" y="5374813"/>
            <a:ext cx="216000" cy="216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Ellipse 48"/>
          <p:cNvSpPr>
            <a:spLocks noChangeAspect="1"/>
          </p:cNvSpPr>
          <p:nvPr/>
        </p:nvSpPr>
        <p:spPr>
          <a:xfrm>
            <a:off x="2940040" y="5374813"/>
            <a:ext cx="216000" cy="21600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Ellipse 49"/>
          <p:cNvSpPr>
            <a:spLocks noChangeAspect="1"/>
          </p:cNvSpPr>
          <p:nvPr/>
        </p:nvSpPr>
        <p:spPr>
          <a:xfrm>
            <a:off x="2339752" y="5374813"/>
            <a:ext cx="216000" cy="216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Ellipse 50"/>
          <p:cNvSpPr>
            <a:spLocks noChangeAspect="1"/>
          </p:cNvSpPr>
          <p:nvPr/>
        </p:nvSpPr>
        <p:spPr>
          <a:xfrm>
            <a:off x="5004048" y="5374813"/>
            <a:ext cx="216000" cy="216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ZoneTexte 51"/>
          <p:cNvSpPr txBox="1"/>
          <p:nvPr/>
        </p:nvSpPr>
        <p:spPr>
          <a:xfrm>
            <a:off x="2339752" y="5291916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+</a:t>
            </a:r>
            <a:r>
              <a:rPr lang="en-US" dirty="0" smtClean="0"/>
              <a:t>6m</a:t>
            </a:r>
            <a:endParaRPr lang="en-US" dirty="0"/>
          </a:p>
        </p:txBody>
      </p:sp>
      <p:sp>
        <p:nvSpPr>
          <p:cNvPr id="53" name="ZoneTexte 52"/>
          <p:cNvSpPr txBox="1"/>
          <p:nvPr/>
        </p:nvSpPr>
        <p:spPr>
          <a:xfrm>
            <a:off x="4978665" y="5291916"/>
            <a:ext cx="601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+</a:t>
            </a:r>
            <a:r>
              <a:rPr lang="en-US" dirty="0" smtClean="0"/>
              <a:t>6m</a:t>
            </a:r>
            <a:endParaRPr lang="en-US" dirty="0"/>
          </a:p>
        </p:txBody>
      </p:sp>
      <p:sp>
        <p:nvSpPr>
          <p:cNvPr id="54" name="Ellipse 53"/>
          <p:cNvSpPr>
            <a:spLocks noChangeAspect="1"/>
          </p:cNvSpPr>
          <p:nvPr/>
        </p:nvSpPr>
        <p:spPr>
          <a:xfrm>
            <a:off x="473691" y="5374837"/>
            <a:ext cx="216000" cy="2160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Ellipse 54"/>
          <p:cNvSpPr>
            <a:spLocks noChangeAspect="1"/>
          </p:cNvSpPr>
          <p:nvPr/>
        </p:nvSpPr>
        <p:spPr>
          <a:xfrm>
            <a:off x="3209995" y="5374837"/>
            <a:ext cx="216000" cy="2160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ZoneTexte 55"/>
          <p:cNvSpPr txBox="1"/>
          <p:nvPr/>
        </p:nvSpPr>
        <p:spPr>
          <a:xfrm>
            <a:off x="467544" y="529351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+</a:t>
            </a:r>
            <a:r>
              <a:rPr lang="en-US" dirty="0" smtClean="0"/>
              <a:t>2w</a:t>
            </a:r>
            <a:endParaRPr lang="en-US" dirty="0"/>
          </a:p>
        </p:txBody>
      </p:sp>
      <p:sp>
        <p:nvSpPr>
          <p:cNvPr id="57" name="ZoneTexte 56"/>
          <p:cNvSpPr txBox="1"/>
          <p:nvPr/>
        </p:nvSpPr>
        <p:spPr>
          <a:xfrm>
            <a:off x="3203848" y="5293513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+</a:t>
            </a:r>
            <a:r>
              <a:rPr lang="en-US" dirty="0" smtClean="0"/>
              <a:t>2w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7" grpId="0"/>
      <p:bldP spid="48" grpId="0" animBg="1"/>
      <p:bldP spid="49" grpId="0" animBg="1"/>
      <p:bldP spid="50" grpId="0" animBg="1"/>
      <p:bldP spid="51" grpId="0" animBg="1"/>
      <p:bldP spid="52" grpId="0"/>
      <p:bldP spid="53" grpId="0"/>
      <p:bldP spid="54" grpId="0" animBg="1"/>
      <p:bldP spid="55" grpId="0" animBg="1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4" y="44624"/>
            <a:ext cx="3626480" cy="4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1187624" y="274638"/>
            <a:ext cx="4032448" cy="922114"/>
          </a:xfrm>
        </p:spPr>
        <p:txBody>
          <a:bodyPr/>
          <a:lstStyle/>
          <a:p>
            <a:r>
              <a:rPr lang="en-US" dirty="0" smtClean="0"/>
              <a:t>Leaching experiment performed at </a:t>
            </a:r>
            <a:r>
              <a:rPr lang="en-US" dirty="0" err="1" smtClean="0"/>
              <a:t>CEA</a:t>
            </a:r>
            <a:endParaRPr lang="en-US" dirty="0"/>
          </a:p>
        </p:txBody>
      </p:sp>
      <p:sp>
        <p:nvSpPr>
          <p:cNvPr id="25" name="Espace réservé du contenu 24"/>
          <p:cNvSpPr>
            <a:spLocks noGrp="1"/>
          </p:cNvSpPr>
          <p:nvPr>
            <p:ph idx="1"/>
          </p:nvPr>
        </p:nvSpPr>
        <p:spPr>
          <a:xfrm>
            <a:off x="72008" y="1412776"/>
            <a:ext cx="5292080" cy="4525963"/>
          </a:xfrm>
        </p:spPr>
        <p:txBody>
          <a:bodyPr/>
          <a:lstStyle/>
          <a:p>
            <a:pPr>
              <a:spcBef>
                <a:spcPts val="400"/>
              </a:spcBef>
            </a:pPr>
            <a:r>
              <a:rPr lang="en-US" dirty="0" smtClean="0"/>
              <a:t>Static leaching solution</a:t>
            </a:r>
          </a:p>
          <a:p>
            <a:pPr lvl="1">
              <a:spcBef>
                <a:spcPts val="400"/>
              </a:spcBef>
            </a:pPr>
            <a:r>
              <a:rPr lang="en-US" dirty="0" smtClean="0"/>
              <a:t>Alkaline </a:t>
            </a:r>
            <a:r>
              <a:rPr lang="en-US" dirty="0" err="1" smtClean="0"/>
              <a:t>NaOH</a:t>
            </a:r>
            <a:r>
              <a:rPr lang="en-US" dirty="0" smtClean="0"/>
              <a:t> solution, pH12</a:t>
            </a:r>
          </a:p>
          <a:p>
            <a:pPr lvl="1">
              <a:spcBef>
                <a:spcPts val="400"/>
              </a:spcBef>
            </a:pPr>
            <a:r>
              <a:rPr lang="en-US" dirty="0" smtClean="0"/>
              <a:t>De-aerated water by bubbling with </a:t>
            </a:r>
            <a:r>
              <a:rPr lang="en-US" dirty="0" err="1" smtClean="0"/>
              <a:t>Ar</a:t>
            </a:r>
            <a:endParaRPr lang="en-US" dirty="0" smtClean="0"/>
          </a:p>
          <a:p>
            <a:pPr lvl="1">
              <a:spcBef>
                <a:spcPts val="400"/>
              </a:spcBef>
            </a:pPr>
            <a:r>
              <a:rPr lang="en-US" dirty="0" smtClean="0"/>
              <a:t>No solution renewal</a:t>
            </a:r>
          </a:p>
          <a:p>
            <a:pPr lvl="1">
              <a:spcBef>
                <a:spcPts val="400"/>
              </a:spcBef>
            </a:pPr>
            <a:r>
              <a:rPr lang="en-US" dirty="0" smtClean="0"/>
              <a:t>Anoxic conditions : </a:t>
            </a:r>
            <a:r>
              <a:rPr lang="en-US" dirty="0" err="1" smtClean="0"/>
              <a:t>Ar</a:t>
            </a:r>
            <a:r>
              <a:rPr lang="en-US" dirty="0" smtClean="0"/>
              <a:t>-gas glove box</a:t>
            </a:r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21" name="Espace réservé du numéro de diapositive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19" name="object 19"/>
          <p:cNvSpPr>
            <a:spLocks noChangeAspect="1"/>
          </p:cNvSpPr>
          <p:nvPr/>
        </p:nvSpPr>
        <p:spPr>
          <a:xfrm>
            <a:off x="3203848" y="4149081"/>
            <a:ext cx="2784001" cy="208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8" name="Groupe 47"/>
          <p:cNvGrpSpPr>
            <a:grpSpLocks noChangeAspect="1"/>
          </p:cNvGrpSpPr>
          <p:nvPr/>
        </p:nvGrpSpPr>
        <p:grpSpPr>
          <a:xfrm>
            <a:off x="6180167" y="4149080"/>
            <a:ext cx="2887233" cy="2160242"/>
            <a:chOff x="5436095" y="4797151"/>
            <a:chExt cx="2289620" cy="1713104"/>
          </a:xfrm>
        </p:grpSpPr>
        <p:sp>
          <p:nvSpPr>
            <p:cNvPr id="20" name="object 20"/>
            <p:cNvSpPr>
              <a:spLocks noChangeAspect="1"/>
            </p:cNvSpPr>
            <p:nvPr/>
          </p:nvSpPr>
          <p:spPr>
            <a:xfrm>
              <a:off x="5436095" y="4797151"/>
              <a:ext cx="2208006" cy="16560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6379254" y="6217369"/>
              <a:ext cx="1346461" cy="292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rgbClr val="FFFF00"/>
                  </a:solidFill>
                </a:rPr>
                <a:t>2 hulls / reactor</a:t>
              </a:r>
              <a:endParaRPr lang="en-US" b="1" dirty="0">
                <a:solidFill>
                  <a:srgbClr val="FFFF00"/>
                </a:solidFill>
              </a:endParaRPr>
            </a:p>
          </p:txBody>
        </p:sp>
      </p:grp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6" cstate="print"/>
          <a:srcRect l="12115" r="12770"/>
          <a:stretch>
            <a:fillRect/>
          </a:stretch>
        </p:blipFill>
        <p:spPr bwMode="auto">
          <a:xfrm>
            <a:off x="827584" y="3573016"/>
            <a:ext cx="1873194" cy="3005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ZoneTexte 68"/>
          <p:cNvSpPr txBox="1"/>
          <p:nvPr/>
        </p:nvSpPr>
        <p:spPr>
          <a:xfrm>
            <a:off x="4932040" y="836712"/>
            <a:ext cx="1227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Ar</a:t>
            </a:r>
            <a:r>
              <a:rPr lang="en-US" dirty="0" smtClean="0"/>
              <a:t> gas inlet</a:t>
            </a:r>
            <a:endParaRPr lang="en-US" dirty="0"/>
          </a:p>
        </p:txBody>
      </p:sp>
      <p:sp>
        <p:nvSpPr>
          <p:cNvPr id="70" name="ZoneTexte 69"/>
          <p:cNvSpPr txBox="1"/>
          <p:nvPr/>
        </p:nvSpPr>
        <p:spPr>
          <a:xfrm>
            <a:off x="6181329" y="764704"/>
            <a:ext cx="1126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Gas purge</a:t>
            </a:r>
            <a:endParaRPr lang="en-US" dirty="0"/>
          </a:p>
        </p:txBody>
      </p:sp>
      <p:sp>
        <p:nvSpPr>
          <p:cNvPr id="71" name="ZoneTexte 70"/>
          <p:cNvSpPr txBox="1"/>
          <p:nvPr/>
        </p:nvSpPr>
        <p:spPr>
          <a:xfrm>
            <a:off x="7092280" y="1052736"/>
            <a:ext cx="1688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Solution sample</a:t>
            </a:r>
            <a:endParaRPr lang="en-US" dirty="0"/>
          </a:p>
        </p:txBody>
      </p:sp>
      <p:sp>
        <p:nvSpPr>
          <p:cNvPr id="72" name="ZoneTexte 71"/>
          <p:cNvSpPr txBox="1"/>
          <p:nvPr/>
        </p:nvSpPr>
        <p:spPr>
          <a:xfrm>
            <a:off x="7524328" y="1556792"/>
            <a:ext cx="510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Lid </a:t>
            </a:r>
            <a:endParaRPr lang="en-US" dirty="0"/>
          </a:p>
        </p:txBody>
      </p:sp>
      <p:sp>
        <p:nvSpPr>
          <p:cNvPr id="73" name="ZoneTexte 72"/>
          <p:cNvSpPr txBox="1"/>
          <p:nvPr/>
        </p:nvSpPr>
        <p:spPr>
          <a:xfrm>
            <a:off x="7510170" y="1916832"/>
            <a:ext cx="878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Ar</a:t>
            </a:r>
            <a:r>
              <a:rPr lang="en-US" dirty="0" smtClean="0"/>
              <a:t> atm.</a:t>
            </a:r>
            <a:endParaRPr lang="en-US" dirty="0"/>
          </a:p>
        </p:txBody>
      </p:sp>
      <p:sp>
        <p:nvSpPr>
          <p:cNvPr id="74" name="ZoneTexte 73"/>
          <p:cNvSpPr txBox="1"/>
          <p:nvPr/>
        </p:nvSpPr>
        <p:spPr>
          <a:xfrm>
            <a:off x="7380312" y="2519790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 liner</a:t>
            </a:r>
            <a:endParaRPr lang="en-US" dirty="0"/>
          </a:p>
        </p:txBody>
      </p:sp>
      <p:sp>
        <p:nvSpPr>
          <p:cNvPr id="75" name="ZoneTexte 74"/>
          <p:cNvSpPr txBox="1"/>
          <p:nvPr/>
        </p:nvSpPr>
        <p:spPr>
          <a:xfrm>
            <a:off x="7375083" y="2780928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Leaching solution</a:t>
            </a:r>
          </a:p>
        </p:txBody>
      </p:sp>
      <p:sp>
        <p:nvSpPr>
          <p:cNvPr id="76" name="ZoneTexte 75"/>
          <p:cNvSpPr txBox="1"/>
          <p:nvPr/>
        </p:nvSpPr>
        <p:spPr>
          <a:xfrm>
            <a:off x="7380312" y="3131676"/>
            <a:ext cx="699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Hulls </a:t>
            </a:r>
            <a:endParaRPr lang="en-US" dirty="0"/>
          </a:p>
        </p:txBody>
      </p:sp>
      <p:sp>
        <p:nvSpPr>
          <p:cNvPr id="78" name="ZoneTexte 77"/>
          <p:cNvSpPr txBox="1"/>
          <p:nvPr/>
        </p:nvSpPr>
        <p:spPr>
          <a:xfrm>
            <a:off x="7380312" y="2267580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SS / Ti cylinder</a:t>
            </a:r>
            <a:endParaRPr lang="en-US" dirty="0"/>
          </a:p>
        </p:txBody>
      </p:sp>
      <p:pic>
        <p:nvPicPr>
          <p:cNvPr id="79" name="Picture 4" descr="Afficher l'image d'orig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18000"/>
            <a:ext cx="662040" cy="5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Analytical methods</a:t>
            </a:r>
            <a:endParaRPr lang="en-US" dirty="0"/>
          </a:p>
        </p:txBody>
      </p:sp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>
          <a:xfrm>
            <a:off x="72008" y="1600200"/>
            <a:ext cx="4427984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Ion chromatography</a:t>
            </a:r>
          </a:p>
          <a:p>
            <a:pPr marL="631825" lvl="1" indent="-268288"/>
            <a:r>
              <a:rPr lang="en-US" dirty="0" smtClean="0"/>
              <a:t>Ion column exclusion</a:t>
            </a:r>
          </a:p>
          <a:p>
            <a:pPr marL="901700" lvl="2" indent="-188913"/>
            <a:r>
              <a:rPr lang="en-US" dirty="0" err="1" smtClean="0"/>
              <a:t>Formate</a:t>
            </a:r>
            <a:r>
              <a:rPr lang="en-US" dirty="0" smtClean="0"/>
              <a:t>, acetate, propionate</a:t>
            </a:r>
          </a:p>
          <a:p>
            <a:pPr marL="631825" lvl="1" indent="-268288"/>
            <a:r>
              <a:rPr lang="en-US" dirty="0" smtClean="0"/>
              <a:t>Anion column</a:t>
            </a:r>
          </a:p>
          <a:p>
            <a:pPr marL="901700" lvl="2" indent="-188913"/>
            <a:r>
              <a:rPr lang="en-US" dirty="0" smtClean="0"/>
              <a:t>Oxalate </a:t>
            </a:r>
          </a:p>
          <a:p>
            <a:r>
              <a:rPr lang="en-US" dirty="0" smtClean="0"/>
              <a:t>Liquid scintillation counting</a:t>
            </a:r>
          </a:p>
          <a:p>
            <a:pPr marL="631825" lvl="1" indent="-268288"/>
            <a:r>
              <a:rPr lang="en-US" dirty="0" smtClean="0"/>
              <a:t>Detection limit 0.02 </a:t>
            </a:r>
            <a:r>
              <a:rPr lang="en-US" dirty="0" err="1" smtClean="0"/>
              <a:t>Bq</a:t>
            </a:r>
            <a:r>
              <a:rPr lang="en-US" dirty="0" smtClean="0"/>
              <a:t>/</a:t>
            </a:r>
            <a:r>
              <a:rPr lang="en-US" dirty="0" err="1" smtClean="0"/>
              <a:t>mL</a:t>
            </a:r>
            <a:endParaRPr lang="en-US" dirty="0" smtClean="0"/>
          </a:p>
          <a:p>
            <a:r>
              <a:rPr lang="en-US" dirty="0" err="1" smtClean="0"/>
              <a:t>AMS</a:t>
            </a:r>
            <a:endParaRPr lang="en-US" dirty="0" smtClean="0"/>
          </a:p>
          <a:p>
            <a:pPr marL="631825" lvl="1" indent="-268288"/>
            <a:r>
              <a:rPr lang="en-US" dirty="0" smtClean="0"/>
              <a:t>@ VERA: Vienna Environmental Research Accelerator</a:t>
            </a:r>
          </a:p>
          <a:p>
            <a:pPr marL="631825" lvl="1" indent="-268288"/>
            <a:r>
              <a:rPr lang="en-US" baseline="30000" dirty="0" smtClean="0"/>
              <a:t>14</a:t>
            </a:r>
            <a:r>
              <a:rPr lang="en-US" dirty="0" smtClean="0"/>
              <a:t>C organic fractions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graphicFrame>
        <p:nvGraphicFramePr>
          <p:cNvPr id="9" name="Table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4039188"/>
              </p:ext>
            </p:extLst>
          </p:nvPr>
        </p:nvGraphicFramePr>
        <p:xfrm>
          <a:off x="4499992" y="2039201"/>
          <a:ext cx="4495316" cy="35500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029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878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04568"/>
              </a:tblGrid>
              <a:tr h="349639">
                <a:tc>
                  <a:txBody>
                    <a:bodyPr/>
                    <a:lstStyle/>
                    <a:p>
                      <a:pPr algn="l"/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i="0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Anion. Col.</a:t>
                      </a: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i="0" u="none" strike="noStrike" dirty="0" err="1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ICE</a:t>
                      </a:r>
                      <a:endParaRPr lang="fr-FR" sz="1400" b="1" i="0" u="none" strike="noStrike" dirty="0" smtClean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639">
                <a:tc>
                  <a:txBody>
                    <a:bodyPr/>
                    <a:lstStyle/>
                    <a:p>
                      <a:pPr algn="l"/>
                      <a:r>
                        <a:rPr lang="fr-FR" sz="1400" b="1" dirty="0" err="1" smtClean="0">
                          <a:latin typeface="+mn-lt"/>
                          <a:cs typeface="Arial" panose="020B0604020202020204" pitchFamily="34" charset="0"/>
                        </a:rPr>
                        <a:t>Device</a:t>
                      </a:r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IC Compact 881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err="1" smtClean="0">
                          <a:latin typeface="+mn-lt"/>
                          <a:cs typeface="Arial" panose="020B0604020202020204" pitchFamily="34" charset="0"/>
                        </a:rPr>
                        <a:t>Metrohm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fr-FR" sz="1400" b="0" i="0" u="none" strike="noStrike" dirty="0" smtClean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IC Compact 881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err="1" smtClean="0">
                          <a:latin typeface="+mn-lt"/>
                          <a:cs typeface="Arial" panose="020B0604020202020204" pitchFamily="34" charset="0"/>
                        </a:rPr>
                        <a:t>Metrohm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fr-FR" sz="1400" b="0" i="0" u="none" strike="noStrike" dirty="0" smtClean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9639">
                <a:tc>
                  <a:txBody>
                    <a:bodyPr/>
                    <a:lstStyle/>
                    <a:p>
                      <a:pPr algn="l"/>
                      <a:r>
                        <a:rPr lang="fr-FR" sz="1400" b="1" dirty="0" err="1" smtClean="0">
                          <a:latin typeface="+mn-lt"/>
                          <a:cs typeface="Arial" panose="020B0604020202020204" pitchFamily="34" charset="0"/>
                        </a:rPr>
                        <a:t>Column</a:t>
                      </a:r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u="none" strike="noStrike" dirty="0" err="1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Metrosep</a:t>
                      </a:r>
                      <a:endParaRPr lang="fr-FR" sz="1400" u="none" strike="noStrike" dirty="0" smtClean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fr-FR" sz="1400" u="none" strike="noStrike" dirty="0" err="1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Asupp</a:t>
                      </a:r>
                      <a:r>
                        <a:rPr lang="fr-FR" sz="1400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 16 250-2.0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u="none" strike="noStrike" dirty="0" err="1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IonPac</a:t>
                      </a:r>
                      <a:r>
                        <a:rPr lang="fr-FR" sz="1400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400" u="none" strike="noStrike" dirty="0" err="1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ICE</a:t>
                      </a:r>
                      <a:r>
                        <a:rPr lang="fr-FR" sz="1400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-AS6 </a:t>
                      </a:r>
                    </a:p>
                    <a:p>
                      <a:pPr algn="l"/>
                      <a:r>
                        <a:rPr lang="fr-FR" sz="1400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Exclusion </a:t>
                      </a:r>
                      <a:r>
                        <a:rPr lang="fr-FR" sz="1400" u="none" strike="noStrike" dirty="0" err="1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Column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02422">
                <a:tc>
                  <a:txBody>
                    <a:bodyPr/>
                    <a:lstStyle/>
                    <a:p>
                      <a:pPr algn="l"/>
                      <a:r>
                        <a:rPr lang="fr-FR" sz="1400" b="1" dirty="0" err="1" smtClean="0">
                          <a:latin typeface="+mn-lt"/>
                          <a:cs typeface="Arial" panose="020B0604020202020204" pitchFamily="34" charset="0"/>
                        </a:rPr>
                        <a:t>Detection</a:t>
                      </a:r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dirty="0" err="1" smtClean="0">
                          <a:latin typeface="+mn-lt"/>
                          <a:cs typeface="Arial" panose="020B0604020202020204" pitchFamily="34" charset="0"/>
                        </a:rPr>
                        <a:t>Conductivity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aseline="0" dirty="0" err="1" smtClean="0">
                          <a:latin typeface="+mn-lt"/>
                          <a:cs typeface="Arial" panose="020B0604020202020204" pitchFamily="34" charset="0"/>
                        </a:rPr>
                        <a:t>Conductivity</a:t>
                      </a:r>
                      <a:endParaRPr lang="fr-FR" sz="1400" dirty="0" smtClean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49639">
                <a:tc>
                  <a:txBody>
                    <a:bodyPr/>
                    <a:lstStyle/>
                    <a:p>
                      <a:pPr algn="l"/>
                      <a:r>
                        <a:rPr lang="fr-FR" sz="1400" b="1" dirty="0" smtClean="0">
                          <a:latin typeface="+mn-lt"/>
                          <a:cs typeface="Arial" panose="020B0604020202020204" pitchFamily="34" charset="0"/>
                        </a:rPr>
                        <a:t>pH solution</a:t>
                      </a:r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Adjusted</a:t>
                      </a:r>
                      <a:r>
                        <a:rPr lang="fr-FR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at 8</a:t>
                      </a:r>
                      <a:endParaRPr lang="fr-FR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Adjusted</a:t>
                      </a:r>
                      <a:r>
                        <a:rPr lang="fr-FR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at 8</a:t>
                      </a:r>
                      <a:endParaRPr lang="fr-FR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49639">
                <a:tc>
                  <a:txBody>
                    <a:bodyPr/>
                    <a:lstStyle/>
                    <a:p>
                      <a:pPr algn="l"/>
                      <a:r>
                        <a:rPr lang="fr-FR" sz="1400" b="1" dirty="0" err="1" smtClean="0">
                          <a:latin typeface="+mn-lt"/>
                          <a:cs typeface="Arial" panose="020B0604020202020204" pitchFamily="34" charset="0"/>
                        </a:rPr>
                        <a:t>Eluant</a:t>
                      </a:r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Na</a:t>
                      </a:r>
                      <a:r>
                        <a:rPr lang="fr-FR" sz="1400" baseline="-25000" dirty="0" smtClean="0"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CO</a:t>
                      </a:r>
                      <a:r>
                        <a:rPr lang="fr-FR" sz="1400" baseline="-25000" dirty="0" smtClean="0"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 : 7.5 </a:t>
                      </a:r>
                      <a:r>
                        <a:rPr lang="fr-FR" sz="1400" dirty="0" err="1" smtClean="0">
                          <a:latin typeface="+mn-lt"/>
                          <a:cs typeface="Arial" panose="020B0604020202020204" pitchFamily="34" charset="0"/>
                        </a:rPr>
                        <a:t>mM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err="1" smtClean="0">
                          <a:latin typeface="+mn-lt"/>
                          <a:cs typeface="Arial" panose="020B0604020202020204" pitchFamily="34" charset="0"/>
                        </a:rPr>
                        <a:t>NaOH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 : 0.75mM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0.1 </a:t>
                      </a:r>
                      <a:r>
                        <a:rPr lang="fr-FR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mM</a:t>
                      </a:r>
                      <a:r>
                        <a:rPr lang="fr-FR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4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TFA</a:t>
                      </a:r>
                      <a:endParaRPr lang="fr-FR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02422">
                <a:tc>
                  <a:txBody>
                    <a:bodyPr/>
                    <a:lstStyle/>
                    <a:p>
                      <a:pPr algn="l"/>
                      <a:r>
                        <a:rPr lang="fr-FR" sz="1400" b="1" dirty="0" err="1" smtClean="0">
                          <a:latin typeface="+mn-lt"/>
                          <a:cs typeface="Arial" panose="020B0604020202020204" pitchFamily="34" charset="0"/>
                        </a:rPr>
                        <a:t>Pump</a:t>
                      </a:r>
                      <a:r>
                        <a:rPr lang="fr-FR" sz="1400" b="1" dirty="0" smtClean="0">
                          <a:latin typeface="+mn-lt"/>
                          <a:cs typeface="Arial" panose="020B0604020202020204" pitchFamily="34" charset="0"/>
                        </a:rPr>
                        <a:t> flow</a:t>
                      </a:r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0.15 </a:t>
                      </a:r>
                      <a:r>
                        <a:rPr lang="fr-FR" sz="1400" dirty="0" err="1" smtClean="0">
                          <a:latin typeface="+mn-lt"/>
                          <a:cs typeface="Arial" panose="020B0604020202020204" pitchFamily="34" charset="0"/>
                        </a:rPr>
                        <a:t>mL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/min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1 </a:t>
                      </a:r>
                      <a:r>
                        <a:rPr lang="fr-FR" sz="1400" dirty="0" err="1" smtClean="0">
                          <a:latin typeface="+mn-lt"/>
                          <a:cs typeface="Arial" panose="020B0604020202020204" pitchFamily="34" charset="0"/>
                        </a:rPr>
                        <a:t>mL</a:t>
                      </a:r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/min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02422">
                <a:tc>
                  <a:txBody>
                    <a:bodyPr/>
                    <a:lstStyle/>
                    <a:p>
                      <a:pPr algn="l"/>
                      <a:r>
                        <a:rPr lang="fr-FR" sz="1400" b="1" u="none" strike="noStrike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Injection volume </a:t>
                      </a:r>
                      <a:endParaRPr lang="fr-FR" sz="1400" b="1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250 µL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fr-FR" sz="1400" dirty="0" smtClean="0">
                          <a:latin typeface="+mn-lt"/>
                          <a:cs typeface="Arial" panose="020B0604020202020204" pitchFamily="34" charset="0"/>
                        </a:rPr>
                        <a:t>250 µL</a:t>
                      </a:r>
                      <a:endParaRPr lang="fr-FR" sz="14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AMS</a:t>
            </a:r>
            <a:endParaRPr lang="en-US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184576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AMS</a:t>
            </a:r>
            <a:r>
              <a:rPr lang="en-US" dirty="0" smtClean="0"/>
              <a:t> counts individual atoms in a sample rather than radioactive decay events (=</a:t>
            </a:r>
            <a:r>
              <a:rPr lang="en-US" dirty="0" err="1" smtClean="0"/>
              <a:t>LSC</a:t>
            </a:r>
            <a:r>
              <a:rPr lang="en-US" dirty="0" smtClean="0"/>
              <a:t>) </a:t>
            </a:r>
          </a:p>
          <a:p>
            <a:pPr lvl="1"/>
            <a:r>
              <a:rPr lang="en-US" dirty="0" smtClean="0"/>
              <a:t>the most sensitive analytical technique</a:t>
            </a:r>
          </a:p>
          <a:p>
            <a:r>
              <a:rPr lang="en-US" dirty="0" err="1" smtClean="0"/>
              <a:t>AMS</a:t>
            </a:r>
            <a:r>
              <a:rPr lang="en-US" dirty="0" smtClean="0"/>
              <a:t> measures radioisotopes through isotope ratios</a:t>
            </a:r>
          </a:p>
          <a:p>
            <a:pPr lvl="1"/>
            <a:r>
              <a:rPr lang="en-US" dirty="0" smtClean="0"/>
              <a:t>Typical radioisotope/stable isotope ratios = 10</a:t>
            </a:r>
            <a:r>
              <a:rPr lang="en-US" baseline="30000" dirty="0" smtClean="0"/>
              <a:t>−12 </a:t>
            </a:r>
            <a:r>
              <a:rPr lang="en-US" dirty="0" smtClean="0"/>
              <a:t>to 10</a:t>
            </a:r>
            <a:r>
              <a:rPr lang="en-US" baseline="30000" dirty="0" smtClean="0"/>
              <a:t>−16</a:t>
            </a:r>
          </a:p>
          <a:p>
            <a:pPr lvl="1"/>
            <a:r>
              <a:rPr lang="en-US" dirty="0" smtClean="0"/>
              <a:t>In CAST project, total ratio </a:t>
            </a:r>
            <a:r>
              <a:rPr lang="en-US" baseline="30000" dirty="0" smtClean="0"/>
              <a:t>14</a:t>
            </a:r>
            <a:r>
              <a:rPr lang="en-US" dirty="0" smtClean="0"/>
              <a:t>C/</a:t>
            </a:r>
            <a:r>
              <a:rPr lang="en-US" baseline="30000" dirty="0" smtClean="0"/>
              <a:t>12</a:t>
            </a:r>
            <a:r>
              <a:rPr lang="en-US" dirty="0" smtClean="0"/>
              <a:t>C = ~10</a:t>
            </a:r>
            <a:r>
              <a:rPr lang="en-US" baseline="30000" dirty="0" smtClean="0"/>
              <a:t>-6</a:t>
            </a:r>
            <a:endParaRPr lang="en-US" dirty="0" smtClean="0"/>
          </a:p>
          <a:p>
            <a:pPr marL="1076325" lvl="2" indent="-269875">
              <a:buFont typeface="Symbol" pitchFamily="18" charset="2"/>
              <a:buChar char="Þ"/>
            </a:pPr>
            <a:r>
              <a:rPr lang="en-US" dirty="0" smtClean="0"/>
              <a:t>6 orders of magnitude higher than the acceptable ratio</a:t>
            </a:r>
          </a:p>
          <a:p>
            <a:pPr marL="1076325" lvl="2" indent="-269875">
              <a:buFont typeface="Symbol" pitchFamily="18" charset="2"/>
              <a:buChar char="Þ"/>
            </a:pPr>
            <a:r>
              <a:rPr lang="en-US" dirty="0" smtClean="0"/>
              <a:t>Typical measurement </a:t>
            </a:r>
            <a:r>
              <a:rPr lang="en-US" baseline="30000" dirty="0" smtClean="0"/>
              <a:t>14</a:t>
            </a:r>
            <a:r>
              <a:rPr lang="en-US" dirty="0" smtClean="0"/>
              <a:t>C/</a:t>
            </a:r>
            <a:r>
              <a:rPr lang="en-US" baseline="30000" dirty="0" smtClean="0"/>
              <a:t>12</a:t>
            </a:r>
            <a:r>
              <a:rPr lang="en-US" dirty="0" smtClean="0"/>
              <a:t>C not performed: </a:t>
            </a:r>
          </a:p>
          <a:p>
            <a:pPr marL="1533525" lvl="3" indent="-269875">
              <a:buFont typeface="Symbol" pitchFamily="18" charset="2"/>
              <a:buChar char=""/>
            </a:pPr>
            <a:r>
              <a:rPr lang="en-US" dirty="0" smtClean="0"/>
              <a:t>to prevent underestimation of </a:t>
            </a:r>
            <a:r>
              <a:rPr lang="en-US" baseline="30000" dirty="0" smtClean="0"/>
              <a:t>14</a:t>
            </a:r>
            <a:r>
              <a:rPr lang="en-US" dirty="0" smtClean="0"/>
              <a:t>C </a:t>
            </a:r>
          </a:p>
          <a:p>
            <a:pPr marL="1076325" lvl="2" indent="-269875">
              <a:buFont typeface="Symbol" pitchFamily="18" charset="2"/>
              <a:buChar char="Þ"/>
            </a:pPr>
            <a:r>
              <a:rPr lang="en-US" dirty="0" smtClean="0"/>
              <a:t>Ratio </a:t>
            </a:r>
            <a:r>
              <a:rPr lang="en-US" baseline="30000" dirty="0" smtClean="0"/>
              <a:t>14</a:t>
            </a:r>
            <a:r>
              <a:rPr lang="en-US" dirty="0" smtClean="0"/>
              <a:t>C/</a:t>
            </a:r>
            <a:r>
              <a:rPr lang="en-US" baseline="30000" dirty="0" smtClean="0"/>
              <a:t>13</a:t>
            </a:r>
            <a:r>
              <a:rPr lang="en-US" dirty="0" smtClean="0"/>
              <a:t>C measured: addition of an isotopic pure carbon 13: glucose</a:t>
            </a:r>
          </a:p>
          <a:p>
            <a:r>
              <a:rPr lang="en-US" dirty="0" smtClean="0"/>
              <a:t>Sample treatment</a:t>
            </a:r>
          </a:p>
          <a:p>
            <a:pPr lvl="1"/>
            <a:r>
              <a:rPr lang="en-US" dirty="0" smtClean="0"/>
              <a:t>Oxidation of organic carbon by UV light inside closed quartz vials. </a:t>
            </a:r>
          </a:p>
          <a:p>
            <a:pPr lvl="1"/>
            <a:r>
              <a:rPr lang="en-US" dirty="0" smtClean="0"/>
              <a:t>Oxidation process formed CO</a:t>
            </a:r>
            <a:r>
              <a:rPr lang="en-US" baseline="-25000" dirty="0" smtClean="0"/>
              <a:t>2</a:t>
            </a:r>
            <a:r>
              <a:rPr lang="en-US" dirty="0" smtClean="0"/>
              <a:t>(g) and the fraction released in the head volume was extracted for </a:t>
            </a:r>
            <a:r>
              <a:rPr lang="en-US" dirty="0" err="1" smtClean="0"/>
              <a:t>AMS</a:t>
            </a:r>
            <a:r>
              <a:rPr lang="en-US" dirty="0" smtClean="0"/>
              <a:t> measurements.</a:t>
            </a:r>
          </a:p>
          <a:p>
            <a:pPr lvl="1"/>
            <a:r>
              <a:rPr lang="en-US" dirty="0" smtClean="0"/>
              <a:t>The chemical yield of this method is 50-70%.</a:t>
            </a:r>
            <a:endParaRPr lang="en-US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Speciation of </a:t>
            </a:r>
            <a:r>
              <a:rPr lang="en-US" baseline="30000" dirty="0" smtClean="0"/>
              <a:t>14</a:t>
            </a:r>
            <a:r>
              <a:rPr lang="en-US" dirty="0" smtClean="0"/>
              <a:t>C in alkaline aqueous media</a:t>
            </a:r>
            <a:endParaRPr lang="en-US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Leaching solution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16</a:t>
            </a:fld>
            <a:endParaRPr lang="en-GB"/>
          </a:p>
        </p:txBody>
      </p:sp>
      <p:sp>
        <p:nvSpPr>
          <p:cNvPr id="7" name="ZoneTexte 6"/>
          <p:cNvSpPr txBox="1"/>
          <p:nvPr/>
        </p:nvSpPr>
        <p:spPr>
          <a:xfrm>
            <a:off x="107504" y="1487291"/>
            <a:ext cx="2813592" cy="584775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600" noProof="1" smtClean="0">
                <a:cs typeface="Arial" panose="020B0604020202020204" pitchFamily="34" charset="0"/>
              </a:rPr>
              <a:t>Leaching solution NaOH, pH 12 </a:t>
            </a:r>
          </a:p>
          <a:p>
            <a:pPr algn="ctr"/>
            <a:r>
              <a:rPr lang="en-US" sz="1600" noProof="1" smtClean="0">
                <a:cs typeface="Arial" panose="020B0604020202020204" pitchFamily="34" charset="0"/>
              </a:rPr>
              <a:t>(</a:t>
            </a:r>
            <a:r>
              <a:rPr lang="en-US" sz="1600" baseline="30000" noProof="1" smtClean="0">
                <a:cs typeface="Arial" panose="020B0604020202020204" pitchFamily="34" charset="0"/>
              </a:rPr>
              <a:t>14</a:t>
            </a:r>
            <a:r>
              <a:rPr lang="en-US" sz="1600" noProof="1" smtClean="0">
                <a:cs typeface="Arial" panose="020B0604020202020204" pitchFamily="34" charset="0"/>
              </a:rPr>
              <a:t>C, </a:t>
            </a:r>
            <a:r>
              <a:rPr lang="en-US" sz="1600" baseline="30000" noProof="1" smtClean="0">
                <a:cs typeface="Arial" panose="020B0604020202020204" pitchFamily="34" charset="0"/>
              </a:rPr>
              <a:t>60</a:t>
            </a:r>
            <a:r>
              <a:rPr lang="en-US" sz="1600" noProof="1" smtClean="0">
                <a:cs typeface="Arial" panose="020B0604020202020204" pitchFamily="34" charset="0"/>
              </a:rPr>
              <a:t>Co, </a:t>
            </a:r>
            <a:r>
              <a:rPr lang="en-US" sz="1600" baseline="30000" noProof="1" smtClean="0">
                <a:cs typeface="Arial" panose="020B0604020202020204" pitchFamily="34" charset="0"/>
              </a:rPr>
              <a:t>137</a:t>
            </a:r>
            <a:r>
              <a:rPr lang="en-US" sz="1600" noProof="1" smtClean="0">
                <a:cs typeface="Arial" panose="020B0604020202020204" pitchFamily="34" charset="0"/>
              </a:rPr>
              <a:t>Cs, </a:t>
            </a:r>
            <a:r>
              <a:rPr lang="en-US" sz="1600" baseline="30000" noProof="1" smtClean="0">
                <a:cs typeface="Arial" panose="020B0604020202020204" pitchFamily="34" charset="0"/>
              </a:rPr>
              <a:t>125</a:t>
            </a:r>
            <a:r>
              <a:rPr lang="en-US" sz="1600" noProof="1" smtClean="0">
                <a:cs typeface="Arial" panose="020B0604020202020204" pitchFamily="34" charset="0"/>
              </a:rPr>
              <a:t>Sb, …)</a:t>
            </a:r>
            <a:endParaRPr lang="en-US" sz="1600" noProof="1">
              <a:cs typeface="Arial" panose="020B0604020202020204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44832" y="2348880"/>
            <a:ext cx="1971794" cy="83099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noProof="1" smtClean="0">
                <a:cs typeface="Arial" panose="020B0604020202020204" pitchFamily="34" charset="0"/>
              </a:rPr>
              <a:t>Decontamination leaching solution</a:t>
            </a:r>
          </a:p>
          <a:p>
            <a:pPr algn="ctr"/>
            <a:r>
              <a:rPr lang="en-US" sz="1600" noProof="1" smtClean="0"/>
              <a:t>K</a:t>
            </a:r>
            <a:r>
              <a:rPr lang="en-US" sz="1600" baseline="-25000" noProof="1" smtClean="0"/>
              <a:t>2</a:t>
            </a:r>
            <a:r>
              <a:rPr lang="en-US" sz="1600" noProof="1" smtClean="0"/>
              <a:t>[CuFe(CN)</a:t>
            </a:r>
            <a:r>
              <a:rPr lang="en-US" sz="1600" baseline="-25000" noProof="1" smtClean="0"/>
              <a:t>6</a:t>
            </a:r>
            <a:r>
              <a:rPr lang="en-US" sz="1600" noProof="1" smtClean="0"/>
              <a:t>]</a:t>
            </a:r>
            <a:endParaRPr lang="en-US" sz="1600" noProof="1">
              <a:cs typeface="Arial" panose="020B0604020202020204" pitchFamily="34" charset="0"/>
            </a:endParaRPr>
          </a:p>
        </p:txBody>
      </p:sp>
      <p:cxnSp>
        <p:nvCxnSpPr>
          <p:cNvPr id="9" name="Connecteur droit avec flèche 8"/>
          <p:cNvCxnSpPr>
            <a:stCxn id="7" idx="2"/>
          </p:cNvCxnSpPr>
          <p:nvPr/>
        </p:nvCxnSpPr>
        <p:spPr>
          <a:xfrm>
            <a:off x="1514300" y="2072066"/>
            <a:ext cx="0" cy="288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>
            <a:stCxn id="8" idx="2"/>
          </p:cNvCxnSpPr>
          <p:nvPr/>
        </p:nvCxnSpPr>
        <p:spPr>
          <a:xfrm>
            <a:off x="1530729" y="3179877"/>
            <a:ext cx="0" cy="288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pied de page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657" name="Rectangle 656"/>
          <p:cNvSpPr/>
          <p:nvPr/>
        </p:nvSpPr>
        <p:spPr>
          <a:xfrm>
            <a:off x="3533304" y="1268760"/>
            <a:ext cx="360000" cy="180000"/>
          </a:xfrm>
          <a:prstGeom prst="rect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58" name="Rectangle 657"/>
          <p:cNvSpPr/>
          <p:nvPr/>
        </p:nvSpPr>
        <p:spPr>
          <a:xfrm>
            <a:off x="4829488" y="1268760"/>
            <a:ext cx="360000" cy="180000"/>
          </a:xfrm>
          <a:prstGeom prst="rect">
            <a:avLst/>
          </a:prstGeom>
          <a:solidFill>
            <a:srgbClr val="0000FF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59" name="Rectangle 658"/>
          <p:cNvSpPr/>
          <p:nvPr/>
        </p:nvSpPr>
        <p:spPr>
          <a:xfrm>
            <a:off x="6305297" y="1268760"/>
            <a:ext cx="360000" cy="180000"/>
          </a:xfrm>
          <a:prstGeom prst="rect">
            <a:avLst/>
          </a:prstGeom>
          <a:solidFill>
            <a:srgbClr val="66FF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60" name="ZoneTexte 659"/>
          <p:cNvSpPr txBox="1"/>
          <p:nvPr/>
        </p:nvSpPr>
        <p:spPr>
          <a:xfrm>
            <a:off x="3821336" y="1213095"/>
            <a:ext cx="82426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M5-14days</a:t>
            </a:r>
            <a:endParaRPr lang="en-US" sz="1100" dirty="0"/>
          </a:p>
        </p:txBody>
      </p:sp>
      <p:sp>
        <p:nvSpPr>
          <p:cNvPr id="661" name="ZoneTexte 660"/>
          <p:cNvSpPr txBox="1"/>
          <p:nvPr/>
        </p:nvSpPr>
        <p:spPr>
          <a:xfrm>
            <a:off x="5129998" y="1213095"/>
            <a:ext cx="9268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M5-6months</a:t>
            </a:r>
            <a:endParaRPr lang="en-US" sz="1100" dirty="0"/>
          </a:p>
        </p:txBody>
      </p:sp>
      <p:sp>
        <p:nvSpPr>
          <p:cNvPr id="662" name="ZoneTexte 661"/>
          <p:cNvSpPr txBox="1"/>
          <p:nvPr/>
        </p:nvSpPr>
        <p:spPr>
          <a:xfrm>
            <a:off x="6613440" y="1213095"/>
            <a:ext cx="79060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D4-14days</a:t>
            </a:r>
            <a:endParaRPr lang="en-US" sz="1100" dirty="0"/>
          </a:p>
        </p:txBody>
      </p:sp>
      <p:sp>
        <p:nvSpPr>
          <p:cNvPr id="663" name="Rectangle 662"/>
          <p:cNvSpPr/>
          <p:nvPr/>
        </p:nvSpPr>
        <p:spPr>
          <a:xfrm>
            <a:off x="7691144" y="1268760"/>
            <a:ext cx="360000" cy="180000"/>
          </a:xfrm>
          <a:prstGeom prst="rect">
            <a:avLst/>
          </a:prstGeom>
          <a:solidFill>
            <a:srgbClr val="66FFFF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664" name="ZoneTexte 663"/>
          <p:cNvSpPr txBox="1"/>
          <p:nvPr/>
        </p:nvSpPr>
        <p:spPr>
          <a:xfrm>
            <a:off x="7999287" y="1213095"/>
            <a:ext cx="8931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D4-6months</a:t>
            </a:r>
            <a:endParaRPr lang="en-US" sz="1100" dirty="0"/>
          </a:p>
        </p:txBody>
      </p:sp>
      <p:pic>
        <p:nvPicPr>
          <p:cNvPr id="19077" name="Picture 6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29119"/>
            <a:ext cx="3004893" cy="256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079" name="Picture 6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3972" y="1511027"/>
            <a:ext cx="3014532" cy="249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081" name="Picture 64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57166" y="3789040"/>
            <a:ext cx="4159250" cy="290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71" name="ZoneTexte 670"/>
          <p:cNvSpPr txBox="1"/>
          <p:nvPr/>
        </p:nvSpPr>
        <p:spPr>
          <a:xfrm>
            <a:off x="107504" y="5323855"/>
            <a:ext cx="42900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Char char="ð"/>
            </a:pPr>
            <a:r>
              <a:rPr lang="en-US" sz="2200" b="1" dirty="0" smtClean="0">
                <a:solidFill>
                  <a:srgbClr val="C00000"/>
                </a:solidFill>
              </a:rPr>
              <a:t>Efficient decontamination</a:t>
            </a:r>
          </a:p>
          <a:p>
            <a:pPr algn="ctr">
              <a:buFont typeface="Wingdings" pitchFamily="2" charset="2"/>
              <a:buChar char="ð"/>
            </a:pPr>
            <a:r>
              <a:rPr lang="en-US" sz="2200" b="1" dirty="0" smtClean="0">
                <a:solidFill>
                  <a:srgbClr val="C00000"/>
                </a:solidFill>
              </a:rPr>
              <a:t>Confirmed with </a:t>
            </a:r>
            <a:r>
              <a:rPr lang="el-GR" sz="2200" b="1" dirty="0" smtClean="0">
                <a:solidFill>
                  <a:srgbClr val="C00000"/>
                </a:solidFill>
                <a:latin typeface="Arial"/>
                <a:cs typeface="Arial"/>
              </a:rPr>
              <a:t>α</a:t>
            </a:r>
            <a:r>
              <a:rPr lang="fr-FR" sz="2200" b="1" baseline="-25000" dirty="0" smtClean="0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lang="el-GR" sz="2200" b="1" dirty="0" smtClean="0">
                <a:solidFill>
                  <a:srgbClr val="C00000"/>
                </a:solidFill>
                <a:latin typeface="Arial"/>
                <a:cs typeface="Arial"/>
              </a:rPr>
              <a:t>β</a:t>
            </a:r>
            <a:r>
              <a:rPr lang="fr-FR" sz="2200" b="1" baseline="-25000" dirty="0" smtClean="0">
                <a:solidFill>
                  <a:srgbClr val="C00000"/>
                </a:solidFill>
                <a:latin typeface="Arial"/>
                <a:cs typeface="Arial"/>
              </a:rPr>
              <a:t>T</a:t>
            </a:r>
            <a:r>
              <a:rPr lang="fr-FR" sz="2200" b="1" dirty="0" smtClean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lang="fr-FR" sz="2200" b="1" dirty="0" err="1" smtClean="0">
                <a:solidFill>
                  <a:srgbClr val="C00000"/>
                </a:solidFill>
                <a:latin typeface="Arial"/>
                <a:cs typeface="Arial"/>
              </a:rPr>
              <a:t>counting</a:t>
            </a:r>
            <a:endParaRPr lang="en-US" sz="2200" b="1" dirty="0" smtClean="0">
              <a:solidFill>
                <a:srgbClr val="C00000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273359" y="4144066"/>
            <a:ext cx="2498441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lvl="0" algn="ctr"/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L</a:t>
            </a:r>
            <a:r>
              <a:rPr lang="en-US" sz="1600" noProof="1" smtClean="0">
                <a:cs typeface="Arial" panose="020B0604020202020204" pitchFamily="34" charset="0"/>
              </a:rPr>
              <a:t>iquid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sz="1600" noProof="1" smtClean="0">
                <a:cs typeface="Arial" panose="020B0604020202020204" pitchFamily="34" charset="0"/>
              </a:rPr>
              <a:t>cintillation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sz="1600" noProof="1" smtClean="0">
                <a:cs typeface="Arial" panose="020B0604020202020204" pitchFamily="34" charset="0"/>
              </a:rPr>
              <a:t>ounting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107504" y="4761941"/>
            <a:ext cx="2803653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lvl="0" algn="ctr"/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A</a:t>
            </a:r>
            <a:r>
              <a:rPr lang="en-US" sz="1600" noProof="1" smtClean="0">
                <a:cs typeface="Arial" panose="020B0604020202020204" pitchFamily="34" charset="0"/>
              </a:rPr>
              <a:t>ccelerator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M</a:t>
            </a:r>
            <a:r>
              <a:rPr lang="en-US" sz="1600" noProof="1" smtClean="0">
                <a:cs typeface="Arial" panose="020B0604020202020204" pitchFamily="34" charset="0"/>
              </a:rPr>
              <a:t>ass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sz="1600" noProof="1" smtClean="0">
                <a:cs typeface="Arial" panose="020B0604020202020204" pitchFamily="34" charset="0"/>
              </a:rPr>
              <a:t>pectrometry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323528" y="3498501"/>
            <a:ext cx="2412000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I</a:t>
            </a:r>
            <a:r>
              <a:rPr lang="en-US" sz="1600" noProof="1" smtClean="0">
                <a:cs typeface="Arial" panose="020B0604020202020204" pitchFamily="34" charset="0"/>
              </a:rPr>
              <a:t>on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sz="1600" noProof="1" smtClean="0">
                <a:cs typeface="Arial" panose="020B0604020202020204" pitchFamily="34" charset="0"/>
              </a:rPr>
              <a:t>hromatography</a:t>
            </a:r>
            <a:endParaRPr lang="en-US" sz="1600" noProof="1">
              <a:cs typeface="Arial" panose="020B0604020202020204" pitchFamily="34" charset="0"/>
            </a:endParaRPr>
          </a:p>
        </p:txBody>
      </p:sp>
      <p:cxnSp>
        <p:nvCxnSpPr>
          <p:cNvPr id="29" name="Connecteur droit avec flèche 28"/>
          <p:cNvCxnSpPr/>
          <p:nvPr/>
        </p:nvCxnSpPr>
        <p:spPr>
          <a:xfrm flipH="1">
            <a:off x="1522579" y="4482620"/>
            <a:ext cx="1" cy="288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avec flèche 29"/>
          <p:cNvCxnSpPr/>
          <p:nvPr/>
        </p:nvCxnSpPr>
        <p:spPr>
          <a:xfrm flipH="1">
            <a:off x="1522580" y="3837055"/>
            <a:ext cx="6948" cy="307011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Leaching solution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7" name="ZoneTexte 6"/>
          <p:cNvSpPr txBox="1"/>
          <p:nvPr/>
        </p:nvSpPr>
        <p:spPr>
          <a:xfrm>
            <a:off x="107504" y="1487291"/>
            <a:ext cx="2813592" cy="584775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600" noProof="1" smtClean="0">
                <a:cs typeface="Arial" panose="020B0604020202020204" pitchFamily="34" charset="0"/>
              </a:rPr>
              <a:t>Leaching solution NaOH, pH 12 </a:t>
            </a:r>
          </a:p>
          <a:p>
            <a:pPr algn="ctr"/>
            <a:r>
              <a:rPr lang="en-US" sz="1600" noProof="1" smtClean="0">
                <a:cs typeface="Arial" panose="020B0604020202020204" pitchFamily="34" charset="0"/>
              </a:rPr>
              <a:t>(</a:t>
            </a:r>
            <a:r>
              <a:rPr lang="en-US" sz="1600" baseline="30000" noProof="1" smtClean="0">
                <a:cs typeface="Arial" panose="020B0604020202020204" pitchFamily="34" charset="0"/>
              </a:rPr>
              <a:t>14</a:t>
            </a:r>
            <a:r>
              <a:rPr lang="en-US" sz="1600" noProof="1" smtClean="0">
                <a:cs typeface="Arial" panose="020B0604020202020204" pitchFamily="34" charset="0"/>
              </a:rPr>
              <a:t>C, </a:t>
            </a:r>
            <a:r>
              <a:rPr lang="en-US" sz="1600" baseline="30000" noProof="1" smtClean="0">
                <a:cs typeface="Arial" panose="020B0604020202020204" pitchFamily="34" charset="0"/>
              </a:rPr>
              <a:t>60</a:t>
            </a:r>
            <a:r>
              <a:rPr lang="en-US" sz="1600" noProof="1" smtClean="0">
                <a:cs typeface="Arial" panose="020B0604020202020204" pitchFamily="34" charset="0"/>
              </a:rPr>
              <a:t>Co, </a:t>
            </a:r>
            <a:r>
              <a:rPr lang="en-US" sz="1600" baseline="30000" noProof="1" smtClean="0">
                <a:cs typeface="Arial" panose="020B0604020202020204" pitchFamily="34" charset="0"/>
              </a:rPr>
              <a:t>137</a:t>
            </a:r>
            <a:r>
              <a:rPr lang="en-US" sz="1600" noProof="1" smtClean="0">
                <a:cs typeface="Arial" panose="020B0604020202020204" pitchFamily="34" charset="0"/>
              </a:rPr>
              <a:t>Cs, </a:t>
            </a:r>
            <a:r>
              <a:rPr lang="en-US" sz="1600" baseline="30000" noProof="1" smtClean="0">
                <a:cs typeface="Arial" panose="020B0604020202020204" pitchFamily="34" charset="0"/>
              </a:rPr>
              <a:t>125</a:t>
            </a:r>
            <a:r>
              <a:rPr lang="en-US" sz="1600" noProof="1" smtClean="0">
                <a:cs typeface="Arial" panose="020B0604020202020204" pitchFamily="34" charset="0"/>
              </a:rPr>
              <a:t>Sb, …)</a:t>
            </a:r>
            <a:endParaRPr lang="en-US" sz="1600" noProof="1">
              <a:cs typeface="Arial" panose="020B0604020202020204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44832" y="2348880"/>
            <a:ext cx="1971794" cy="83099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noProof="1" smtClean="0">
                <a:cs typeface="Arial" panose="020B0604020202020204" pitchFamily="34" charset="0"/>
              </a:rPr>
              <a:t>Decontamination leaching solution</a:t>
            </a:r>
          </a:p>
          <a:p>
            <a:pPr algn="ctr"/>
            <a:r>
              <a:rPr lang="en-US" sz="1600" noProof="1" smtClean="0"/>
              <a:t>K</a:t>
            </a:r>
            <a:r>
              <a:rPr lang="en-US" sz="1600" baseline="-25000" noProof="1" smtClean="0"/>
              <a:t>2</a:t>
            </a:r>
            <a:r>
              <a:rPr lang="en-US" sz="1600" noProof="1" smtClean="0"/>
              <a:t>[CuFe(CN)</a:t>
            </a:r>
            <a:r>
              <a:rPr lang="en-US" sz="1600" baseline="-25000" noProof="1" smtClean="0"/>
              <a:t>6</a:t>
            </a:r>
            <a:r>
              <a:rPr lang="en-US" sz="1600" noProof="1" smtClean="0"/>
              <a:t>]</a:t>
            </a:r>
            <a:endParaRPr lang="en-US" sz="1600" noProof="1">
              <a:cs typeface="Arial" panose="020B0604020202020204" pitchFamily="34" charset="0"/>
            </a:endParaRPr>
          </a:p>
        </p:txBody>
      </p:sp>
      <p:cxnSp>
        <p:nvCxnSpPr>
          <p:cNvPr id="9" name="Connecteur droit avec flèche 8"/>
          <p:cNvCxnSpPr>
            <a:stCxn id="7" idx="2"/>
          </p:cNvCxnSpPr>
          <p:nvPr/>
        </p:nvCxnSpPr>
        <p:spPr>
          <a:xfrm>
            <a:off x="1514300" y="2072066"/>
            <a:ext cx="0" cy="288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273359" y="4144066"/>
            <a:ext cx="2498441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lvl="0" algn="ctr"/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L</a:t>
            </a:r>
            <a:r>
              <a:rPr lang="en-US" sz="1600" noProof="1" smtClean="0">
                <a:cs typeface="Arial" panose="020B0604020202020204" pitchFamily="34" charset="0"/>
              </a:rPr>
              <a:t>iquid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sz="1600" noProof="1" smtClean="0">
                <a:cs typeface="Arial" panose="020B0604020202020204" pitchFamily="34" charset="0"/>
              </a:rPr>
              <a:t>cintillation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sz="1600" noProof="1" smtClean="0">
                <a:cs typeface="Arial" panose="020B0604020202020204" pitchFamily="34" charset="0"/>
              </a:rPr>
              <a:t>ounting</a:t>
            </a:r>
          </a:p>
        </p:txBody>
      </p:sp>
      <p:cxnSp>
        <p:nvCxnSpPr>
          <p:cNvPr id="11" name="Connecteur droit avec flèche 10"/>
          <p:cNvCxnSpPr>
            <a:stCxn id="8" idx="2"/>
          </p:cNvCxnSpPr>
          <p:nvPr/>
        </p:nvCxnSpPr>
        <p:spPr>
          <a:xfrm>
            <a:off x="1530729" y="3179877"/>
            <a:ext cx="0" cy="288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107504" y="4761941"/>
            <a:ext cx="2803653" cy="338554"/>
          </a:xfrm>
          <a:prstGeom prst="rect">
            <a:avLst/>
          </a:prstGeom>
          <a:solidFill>
            <a:schemeClr val="bg1">
              <a:lumMod val="75000"/>
            </a:schemeClr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lvl="0" algn="ctr"/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A</a:t>
            </a:r>
            <a:r>
              <a:rPr lang="en-US" sz="1600" noProof="1" smtClean="0">
                <a:cs typeface="Arial" panose="020B0604020202020204" pitchFamily="34" charset="0"/>
              </a:rPr>
              <a:t>ccelerator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M</a:t>
            </a:r>
            <a:r>
              <a:rPr lang="en-US" sz="1600" noProof="1" smtClean="0">
                <a:cs typeface="Arial" panose="020B0604020202020204" pitchFamily="34" charset="0"/>
              </a:rPr>
              <a:t>ass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sz="1600" noProof="1" smtClean="0">
                <a:cs typeface="Arial" panose="020B0604020202020204" pitchFamily="34" charset="0"/>
              </a:rPr>
              <a:t>pectrometry</a:t>
            </a:r>
          </a:p>
        </p:txBody>
      </p:sp>
      <p:cxnSp>
        <p:nvCxnSpPr>
          <p:cNvPr id="13" name="Connecteur droit avec flèche 12"/>
          <p:cNvCxnSpPr>
            <a:stCxn id="10" idx="2"/>
          </p:cNvCxnSpPr>
          <p:nvPr/>
        </p:nvCxnSpPr>
        <p:spPr>
          <a:xfrm flipH="1">
            <a:off x="1522579" y="4482620"/>
            <a:ext cx="1" cy="28800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323528" y="3498501"/>
            <a:ext cx="2412000" cy="338554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I</a:t>
            </a:r>
            <a:r>
              <a:rPr lang="en-US" sz="1600" noProof="1" smtClean="0">
                <a:cs typeface="Arial" panose="020B0604020202020204" pitchFamily="34" charset="0"/>
              </a:rPr>
              <a:t>on </a:t>
            </a:r>
            <a:r>
              <a:rPr lang="en-US" sz="1600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sz="1600" noProof="1" smtClean="0">
                <a:cs typeface="Arial" panose="020B0604020202020204" pitchFamily="34" charset="0"/>
              </a:rPr>
              <a:t>hromatography</a:t>
            </a:r>
            <a:endParaRPr lang="en-US" sz="1600" noProof="1">
              <a:cs typeface="Arial" panose="020B0604020202020204" pitchFamily="34" charset="0"/>
            </a:endParaRPr>
          </a:p>
        </p:txBody>
      </p:sp>
      <p:cxnSp>
        <p:nvCxnSpPr>
          <p:cNvPr id="19" name="Connecteur droit avec flèche 18"/>
          <p:cNvCxnSpPr>
            <a:stCxn id="14" idx="2"/>
            <a:endCxn id="10" idx="0"/>
          </p:cNvCxnSpPr>
          <p:nvPr/>
        </p:nvCxnSpPr>
        <p:spPr>
          <a:xfrm flipH="1">
            <a:off x="1522580" y="3837055"/>
            <a:ext cx="6948" cy="307011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pied de page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pic>
        <p:nvPicPr>
          <p:cNvPr id="19468" name="Picture 12" descr="Vérifier, Liste De Contrôle, Crochet, Oiseau, Mar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852936"/>
            <a:ext cx="288032" cy="311386"/>
          </a:xfrm>
          <a:prstGeom prst="rect">
            <a:avLst/>
          </a:prstGeom>
          <a:noFill/>
        </p:spPr>
      </p:pic>
      <p:grpSp>
        <p:nvGrpSpPr>
          <p:cNvPr id="36" name="Groupe 35"/>
          <p:cNvGrpSpPr>
            <a:grpSpLocks noChangeAspect="1"/>
          </p:cNvGrpSpPr>
          <p:nvPr/>
        </p:nvGrpSpPr>
        <p:grpSpPr>
          <a:xfrm>
            <a:off x="3707904" y="980728"/>
            <a:ext cx="4629925" cy="2761141"/>
            <a:chOff x="3131840" y="1628800"/>
            <a:chExt cx="5795720" cy="3456384"/>
          </a:xfrm>
        </p:grpSpPr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131840" y="1628800"/>
              <a:ext cx="5795720" cy="3456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3" name="ZoneTexte 35"/>
            <p:cNvSpPr txBox="1"/>
            <p:nvPr/>
          </p:nvSpPr>
          <p:spPr>
            <a:xfrm>
              <a:off x="4679088" y="2082334"/>
              <a:ext cx="1123474" cy="4238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fr-FR"/>
              </a:defPPr>
              <a:lvl1pPr>
                <a:defRPr sz="2000" b="1">
                  <a:solidFill>
                    <a:srgbClr val="0070C0"/>
                  </a:solidFill>
                  <a:latin typeface="+mj-lt"/>
                  <a:cs typeface="Times New Roman" panose="02020603050405020304" pitchFamily="18" charset="0"/>
                </a:defRPr>
              </a:lvl1pPr>
            </a:lstStyle>
            <a:p>
              <a:r>
                <a:rPr lang="en-US" sz="1600" b="0" dirty="0" err="1" smtClean="0">
                  <a:solidFill>
                    <a:schemeClr val="tx1"/>
                  </a:solidFill>
                </a:rPr>
                <a:t>Formate</a:t>
              </a:r>
              <a:endParaRPr lang="en-US" sz="1600" b="0" dirty="0">
                <a:solidFill>
                  <a:schemeClr val="tx1"/>
                </a:solidFill>
              </a:endParaRPr>
            </a:p>
          </p:txBody>
        </p:sp>
        <p:sp>
          <p:nvSpPr>
            <p:cNvPr id="34" name="ZoneTexte 35"/>
            <p:cNvSpPr txBox="1"/>
            <p:nvPr/>
          </p:nvSpPr>
          <p:spPr>
            <a:xfrm>
              <a:off x="5385323" y="3882534"/>
              <a:ext cx="1046098" cy="4238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fr-FR"/>
              </a:defPPr>
              <a:lvl1pPr>
                <a:defRPr sz="2000" b="1">
                  <a:solidFill>
                    <a:srgbClr val="0070C0"/>
                  </a:solidFill>
                  <a:latin typeface="+mj-lt"/>
                  <a:cs typeface="Times New Roman" panose="02020603050405020304" pitchFamily="18" charset="0"/>
                </a:defRPr>
              </a:lvl1pPr>
            </a:lstStyle>
            <a:p>
              <a:r>
                <a:rPr lang="en-US" sz="1600" b="0" dirty="0" smtClean="0">
                  <a:solidFill>
                    <a:schemeClr val="tx1"/>
                  </a:solidFill>
                </a:rPr>
                <a:t>Acetate</a:t>
              </a:r>
              <a:endParaRPr lang="en-US" sz="1600" b="0" dirty="0">
                <a:solidFill>
                  <a:schemeClr val="tx1"/>
                </a:solidFill>
              </a:endParaRPr>
            </a:p>
          </p:txBody>
        </p:sp>
        <p:sp>
          <p:nvSpPr>
            <p:cNvPr id="35" name="ZoneTexte 35"/>
            <p:cNvSpPr txBox="1"/>
            <p:nvPr/>
          </p:nvSpPr>
          <p:spPr>
            <a:xfrm>
              <a:off x="7415392" y="4026551"/>
              <a:ext cx="1410422" cy="4238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fr-FR"/>
              </a:defPPr>
              <a:lvl1pPr>
                <a:defRPr sz="2000" b="1">
                  <a:solidFill>
                    <a:srgbClr val="0070C0"/>
                  </a:solidFill>
                  <a:latin typeface="+mj-lt"/>
                  <a:cs typeface="Times New Roman" panose="02020603050405020304" pitchFamily="18" charset="0"/>
                </a:defRPr>
              </a:lvl1pPr>
            </a:lstStyle>
            <a:p>
              <a:r>
                <a:rPr lang="en-US" sz="1600" b="0" dirty="0" smtClean="0">
                  <a:solidFill>
                    <a:schemeClr val="tx1"/>
                  </a:solidFill>
                </a:rPr>
                <a:t>Propionate</a:t>
              </a:r>
              <a:endParaRPr lang="en-US" sz="1600" b="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7" name="Groupe 46"/>
          <p:cNvGrpSpPr>
            <a:grpSpLocks noChangeAspect="1"/>
          </p:cNvGrpSpPr>
          <p:nvPr/>
        </p:nvGrpSpPr>
        <p:grpSpPr>
          <a:xfrm>
            <a:off x="3858116" y="3717032"/>
            <a:ext cx="4314283" cy="2780928"/>
            <a:chOff x="2699792" y="3376847"/>
            <a:chExt cx="5400600" cy="3481153"/>
          </a:xfrm>
        </p:grpSpPr>
        <p:pic>
          <p:nvPicPr>
            <p:cNvPr id="37" name="Picture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99792" y="3567572"/>
              <a:ext cx="5400600" cy="3290428"/>
            </a:xfrm>
            <a:prstGeom prst="rect">
              <a:avLst/>
            </a:prstGeom>
          </p:spPr>
        </p:pic>
        <p:sp>
          <p:nvSpPr>
            <p:cNvPr id="38" name="ZoneTexte 35"/>
            <p:cNvSpPr txBox="1"/>
            <p:nvPr/>
          </p:nvSpPr>
          <p:spPr>
            <a:xfrm>
              <a:off x="3408069" y="3659236"/>
              <a:ext cx="639435" cy="28221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endParaRPr lang="en-US" sz="105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39" name="ZoneTexte 35"/>
            <p:cNvSpPr txBox="1"/>
            <p:nvPr/>
          </p:nvSpPr>
          <p:spPr>
            <a:xfrm>
              <a:off x="3232872" y="3376847"/>
              <a:ext cx="1778599" cy="38527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 err="1" smtClean="0">
                  <a:latin typeface="+mj-lt"/>
                  <a:cs typeface="Times New Roman" panose="02020603050405020304" pitchFamily="18" charset="0"/>
                </a:rPr>
                <a:t>Formate</a:t>
              </a:r>
              <a:r>
                <a:rPr lang="en-US" sz="1400" dirty="0" smtClean="0">
                  <a:latin typeface="+mj-lt"/>
                  <a:cs typeface="Times New Roman" panose="02020603050405020304" pitchFamily="18" charset="0"/>
                </a:rPr>
                <a:t>/</a:t>
              </a:r>
              <a:r>
                <a:rPr lang="en-US" sz="1400" dirty="0" smtClean="0">
                  <a:cs typeface="Times New Roman" panose="02020603050405020304" pitchFamily="18" charset="0"/>
                </a:rPr>
                <a:t>Acetate</a:t>
              </a:r>
              <a:endParaRPr lang="en-US" sz="140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40" name="ZoneTexte 35"/>
            <p:cNvSpPr txBox="1"/>
            <p:nvPr/>
          </p:nvSpPr>
          <p:spPr>
            <a:xfrm>
              <a:off x="4413136" y="5027854"/>
              <a:ext cx="1641746" cy="38527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+mj-lt"/>
                  <a:cs typeface="Times New Roman" panose="02020603050405020304" pitchFamily="18" charset="0"/>
                </a:rPr>
                <a:t>Propionate        </a:t>
              </a:r>
              <a:endParaRPr lang="en-US" sz="120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41" name="ZoneTexte 35"/>
            <p:cNvSpPr txBox="1"/>
            <p:nvPr/>
          </p:nvSpPr>
          <p:spPr>
            <a:xfrm>
              <a:off x="4391692" y="3694546"/>
              <a:ext cx="699375" cy="23945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endParaRPr lang="en-US" sz="80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42" name="ZoneTexte 35"/>
            <p:cNvSpPr txBox="1"/>
            <p:nvPr/>
          </p:nvSpPr>
          <p:spPr>
            <a:xfrm>
              <a:off x="5506112" y="5269772"/>
              <a:ext cx="870236" cy="3852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latin typeface="+mj-lt"/>
                  <a:cs typeface="Times New Roman" panose="02020603050405020304" pitchFamily="18" charset="0"/>
                </a:rPr>
                <a:t>Nitrate</a:t>
              </a:r>
              <a:endParaRPr lang="en-US" sz="120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43" name="ZoneTexte 35"/>
            <p:cNvSpPr txBox="1"/>
            <p:nvPr/>
          </p:nvSpPr>
          <p:spPr>
            <a:xfrm>
              <a:off x="6183242" y="4070141"/>
              <a:ext cx="925619" cy="38527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 smtClean="0">
                  <a:latin typeface="+mj-lt"/>
                  <a:cs typeface="Times New Roman" panose="02020603050405020304" pitchFamily="18" charset="0"/>
                </a:rPr>
                <a:t>Oxalate</a:t>
              </a:r>
              <a:endParaRPr lang="en-US" sz="120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44" name="ZoneTexte 35"/>
            <p:cNvSpPr txBox="1"/>
            <p:nvPr/>
          </p:nvSpPr>
          <p:spPr>
            <a:xfrm>
              <a:off x="6901235" y="5269772"/>
              <a:ext cx="1016721" cy="38527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 smtClean="0">
                  <a:latin typeface="+mj-lt"/>
                  <a:cs typeface="Times New Roman" panose="02020603050405020304" pitchFamily="18" charset="0"/>
                </a:rPr>
                <a:t>Butyrate</a:t>
              </a:r>
              <a:endParaRPr lang="en-US" sz="120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45" name="ZoneTexte 35"/>
            <p:cNvSpPr txBox="1"/>
            <p:nvPr/>
          </p:nvSpPr>
          <p:spPr>
            <a:xfrm>
              <a:off x="4224404" y="3819928"/>
              <a:ext cx="1001711" cy="3852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00" dirty="0" smtClean="0">
                  <a:latin typeface="+mj-lt"/>
                  <a:cs typeface="Times New Roman" panose="02020603050405020304" pitchFamily="18" charset="0"/>
                </a:rPr>
                <a:t>Chloride</a:t>
              </a:r>
              <a:endParaRPr lang="en-US" sz="1200" dirty="0">
                <a:latin typeface="+mj-lt"/>
                <a:cs typeface="Times New Roman" panose="02020603050405020304" pitchFamily="18" charset="0"/>
              </a:endParaRPr>
            </a:p>
          </p:txBody>
        </p:sp>
        <p:sp>
          <p:nvSpPr>
            <p:cNvPr id="46" name="ZoneTexte 35"/>
            <p:cNvSpPr txBox="1"/>
            <p:nvPr/>
          </p:nvSpPr>
          <p:spPr>
            <a:xfrm>
              <a:off x="4357519" y="4561912"/>
              <a:ext cx="184731" cy="2616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endParaRPr lang="en-US" sz="1100" dirty="0">
                <a:latin typeface="+mj-lt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Titre 1"/>
          <p:cNvSpPr txBox="1">
            <a:spLocks/>
          </p:cNvSpPr>
          <p:nvPr/>
        </p:nvSpPr>
        <p:spPr>
          <a:xfrm>
            <a:off x="6300192" y="1556792"/>
            <a:ext cx="2019335" cy="40011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/>
            <a:r>
              <a:rPr lang="en-US" sz="2000" b="0" dirty="0" smtClean="0">
                <a:solidFill>
                  <a:srgbClr val="C00000"/>
                </a:solidFill>
              </a:rPr>
              <a:t>Exclusion column</a:t>
            </a:r>
            <a:endParaRPr lang="en-US" sz="2000" b="0" dirty="0">
              <a:solidFill>
                <a:srgbClr val="C00000"/>
              </a:solidFill>
            </a:endParaRPr>
          </a:p>
        </p:txBody>
      </p:sp>
      <p:sp>
        <p:nvSpPr>
          <p:cNvPr id="49" name="Titre 1"/>
          <p:cNvSpPr txBox="1">
            <a:spLocks/>
          </p:cNvSpPr>
          <p:nvPr/>
        </p:nvSpPr>
        <p:spPr>
          <a:xfrm>
            <a:off x="6516216" y="3861048"/>
            <a:ext cx="1630062" cy="40011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/>
            <a:r>
              <a:rPr lang="en-US" sz="2000" b="0" dirty="0" smtClean="0">
                <a:solidFill>
                  <a:srgbClr val="C00000"/>
                </a:solidFill>
              </a:rPr>
              <a:t>Anion column</a:t>
            </a:r>
            <a:endParaRPr lang="en-US" sz="2000" b="0" dirty="0">
              <a:solidFill>
                <a:srgbClr val="C00000"/>
              </a:solidFill>
            </a:endParaRPr>
          </a:p>
        </p:txBody>
      </p:sp>
      <p:sp>
        <p:nvSpPr>
          <p:cNvPr id="50" name="ZoneTexte 49"/>
          <p:cNvSpPr txBox="1"/>
          <p:nvPr/>
        </p:nvSpPr>
        <p:spPr>
          <a:xfrm>
            <a:off x="107504" y="5373216"/>
            <a:ext cx="38500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>
              <a:buFont typeface="Wingdings" pitchFamily="2" charset="2"/>
              <a:buChar char="ð"/>
            </a:pPr>
            <a:r>
              <a:rPr lang="fr-FR" sz="2200" b="1" dirty="0" smtClean="0">
                <a:solidFill>
                  <a:srgbClr val="C00000"/>
                </a:solidFill>
              </a:rPr>
              <a:t>Collection of fractions </a:t>
            </a:r>
            <a:r>
              <a:rPr lang="fr-FR" sz="2200" b="1" dirty="0" err="1" smtClean="0">
                <a:solidFill>
                  <a:srgbClr val="C00000"/>
                </a:solidFill>
              </a:rPr>
              <a:t>yield</a:t>
            </a:r>
            <a:r>
              <a:rPr lang="fr-FR" sz="2200" b="1" dirty="0" smtClean="0">
                <a:solidFill>
                  <a:srgbClr val="C00000"/>
                </a:solidFill>
              </a:rPr>
              <a:t> </a:t>
            </a:r>
            <a:r>
              <a:rPr lang="fr-FR" sz="2200" b="1" dirty="0" err="1" smtClean="0">
                <a:solidFill>
                  <a:srgbClr val="C00000"/>
                </a:solidFill>
              </a:rPr>
              <a:t>between</a:t>
            </a:r>
            <a:r>
              <a:rPr lang="fr-FR" sz="2200" b="1" dirty="0" smtClean="0">
                <a:solidFill>
                  <a:srgbClr val="C00000"/>
                </a:solidFill>
              </a:rPr>
              <a:t> 25-85%</a:t>
            </a:r>
            <a:endParaRPr lang="en-US" sz="22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3" name="Picture 3"/>
          <p:cNvPicPr>
            <a:picLocks noChangeAspect="1" noChangeArrowheads="1"/>
          </p:cNvPicPr>
          <p:nvPr/>
        </p:nvPicPr>
        <p:blipFill>
          <a:blip r:embed="rId2" cstate="print"/>
          <a:srcRect l="8449" t="10385" r="46537" b="17813"/>
          <a:stretch>
            <a:fillRect/>
          </a:stretch>
        </p:blipFill>
        <p:spPr bwMode="auto">
          <a:xfrm rot="5400000">
            <a:off x="575556" y="3289950"/>
            <a:ext cx="187220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Quantification / Speciation of carboxylic acids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ZoneTexte 5"/>
          <p:cNvSpPr txBox="1"/>
          <p:nvPr/>
        </p:nvSpPr>
        <p:spPr>
          <a:xfrm>
            <a:off x="755576" y="4703398"/>
            <a:ext cx="1329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TIC = 93%TC</a:t>
            </a:r>
            <a:endParaRPr lang="en-US" dirty="0"/>
          </a:p>
        </p:txBody>
      </p:sp>
      <p:sp>
        <p:nvSpPr>
          <p:cNvPr id="7" name="ZoneTexte 6"/>
          <p:cNvSpPr txBox="1"/>
          <p:nvPr/>
        </p:nvSpPr>
        <p:spPr>
          <a:xfrm>
            <a:off x="877686" y="4406074"/>
            <a:ext cx="1024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M5-hulls</a:t>
            </a:r>
            <a:endParaRPr lang="en-US" b="1" dirty="0"/>
          </a:p>
        </p:txBody>
      </p:sp>
      <p:sp>
        <p:nvSpPr>
          <p:cNvPr id="9" name="Légende à une bordure 1 8"/>
          <p:cNvSpPr/>
          <p:nvPr/>
        </p:nvSpPr>
        <p:spPr>
          <a:xfrm>
            <a:off x="3134022" y="3336987"/>
            <a:ext cx="1527982" cy="276999"/>
          </a:xfrm>
          <a:prstGeom prst="accentCallout1">
            <a:avLst>
              <a:gd name="adj1" fmla="val 18750"/>
              <a:gd name="adj2" fmla="val -8333"/>
              <a:gd name="adj3" fmla="val 203728"/>
              <a:gd name="adj4" fmla="val -4957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r"/>
            <a:r>
              <a:rPr lang="en-US" dirty="0" err="1" smtClean="0">
                <a:solidFill>
                  <a:schemeClr val="tx1"/>
                </a:solidFill>
              </a:rPr>
              <a:t>Formate</a:t>
            </a:r>
            <a:r>
              <a:rPr lang="en-US" dirty="0" smtClean="0">
                <a:solidFill>
                  <a:schemeClr val="tx1"/>
                </a:solidFill>
              </a:rPr>
              <a:t> 1.0%TC</a:t>
            </a:r>
          </a:p>
        </p:txBody>
      </p:sp>
      <p:sp>
        <p:nvSpPr>
          <p:cNvPr id="10" name="Légende à une bordure 1 9"/>
          <p:cNvSpPr/>
          <p:nvPr/>
        </p:nvSpPr>
        <p:spPr>
          <a:xfrm>
            <a:off x="3131840" y="3697027"/>
            <a:ext cx="1458156" cy="276999"/>
          </a:xfrm>
          <a:prstGeom prst="accentCallout1">
            <a:avLst>
              <a:gd name="adj1" fmla="val 50582"/>
              <a:gd name="adj2" fmla="val -8333"/>
              <a:gd name="adj3" fmla="val 105361"/>
              <a:gd name="adj4" fmla="val -5021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Acetate 1.1%TC</a:t>
            </a:r>
          </a:p>
        </p:txBody>
      </p:sp>
      <p:sp>
        <p:nvSpPr>
          <p:cNvPr id="11" name="Légende à une bordure 1 10"/>
          <p:cNvSpPr/>
          <p:nvPr/>
        </p:nvSpPr>
        <p:spPr>
          <a:xfrm>
            <a:off x="3156310" y="4057067"/>
            <a:ext cx="1774268" cy="276999"/>
          </a:xfrm>
          <a:prstGeom prst="accentCallout1">
            <a:avLst>
              <a:gd name="adj1" fmla="val 54119"/>
              <a:gd name="adj2" fmla="val -8333"/>
              <a:gd name="adj3" fmla="val -66"/>
              <a:gd name="adj4" fmla="val -4111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Propionate 1.6%TC</a:t>
            </a:r>
          </a:p>
        </p:txBody>
      </p:sp>
      <p:sp>
        <p:nvSpPr>
          <p:cNvPr id="12" name="Légende à une bordure 1 11"/>
          <p:cNvSpPr/>
          <p:nvPr/>
        </p:nvSpPr>
        <p:spPr>
          <a:xfrm>
            <a:off x="3131840" y="4417107"/>
            <a:ext cx="1448666" cy="276999"/>
          </a:xfrm>
          <a:prstGeom prst="accentCallout1">
            <a:avLst>
              <a:gd name="adj1" fmla="val 61193"/>
              <a:gd name="adj2" fmla="val -8889"/>
              <a:gd name="adj3" fmla="val -85136"/>
              <a:gd name="adj4" fmla="val -46692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Oxalate 2.5%TC</a:t>
            </a:r>
          </a:p>
        </p:txBody>
      </p:sp>
      <p:sp>
        <p:nvSpPr>
          <p:cNvPr id="13" name="Légende à une bordure 1 12"/>
          <p:cNvSpPr/>
          <p:nvPr/>
        </p:nvSpPr>
        <p:spPr>
          <a:xfrm>
            <a:off x="3175066" y="4777147"/>
            <a:ext cx="2014526" cy="276999"/>
          </a:xfrm>
          <a:prstGeom prst="accentCallout1">
            <a:avLst>
              <a:gd name="adj1" fmla="val 54119"/>
              <a:gd name="adj2" fmla="val -8333"/>
              <a:gd name="adj3" fmla="val -168001"/>
              <a:gd name="adj4" fmla="val -3560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not identified 1.3%TC</a:t>
            </a:r>
          </a:p>
        </p:txBody>
      </p:sp>
      <p:pic>
        <p:nvPicPr>
          <p:cNvPr id="102404" name="Picture 4"/>
          <p:cNvPicPr>
            <a:picLocks noChangeAspect="1" noChangeArrowheads="1"/>
          </p:cNvPicPr>
          <p:nvPr/>
        </p:nvPicPr>
        <p:blipFill>
          <a:blip r:embed="rId3" cstate="print"/>
          <a:srcRect l="11912" t="10385" r="39612" b="20289"/>
          <a:stretch>
            <a:fillRect/>
          </a:stretch>
        </p:blipFill>
        <p:spPr bwMode="auto">
          <a:xfrm rot="5760000">
            <a:off x="539552" y="1287179"/>
            <a:ext cx="201622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ZoneTexte 17"/>
          <p:cNvSpPr txBox="1"/>
          <p:nvPr/>
        </p:nvSpPr>
        <p:spPr>
          <a:xfrm>
            <a:off x="755576" y="2589558"/>
            <a:ext cx="1329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TIC = 96%TC</a:t>
            </a:r>
            <a:endParaRPr lang="en-US" dirty="0"/>
          </a:p>
        </p:txBody>
      </p:sp>
      <p:sp>
        <p:nvSpPr>
          <p:cNvPr id="19" name="ZoneTexte 18"/>
          <p:cNvSpPr txBox="1"/>
          <p:nvPr/>
        </p:nvSpPr>
        <p:spPr>
          <a:xfrm>
            <a:off x="866606" y="2347493"/>
            <a:ext cx="1038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Zy4-hulls</a:t>
            </a:r>
            <a:endParaRPr lang="en-US" b="1" dirty="0"/>
          </a:p>
        </p:txBody>
      </p:sp>
      <p:sp>
        <p:nvSpPr>
          <p:cNvPr id="20" name="Rectangle 19"/>
          <p:cNvSpPr/>
          <p:nvPr/>
        </p:nvSpPr>
        <p:spPr>
          <a:xfrm>
            <a:off x="5148064" y="4069261"/>
            <a:ext cx="3344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aseline="30000" dirty="0" smtClean="0">
                <a:solidFill>
                  <a:srgbClr val="C00000"/>
                </a:solidFill>
                <a:cs typeface="Arial" pitchFamily="34" charset="0"/>
              </a:rPr>
              <a:t>14</a:t>
            </a:r>
            <a:r>
              <a:rPr lang="en-US" sz="2000" dirty="0" smtClean="0">
                <a:solidFill>
                  <a:srgbClr val="C00000"/>
                </a:solidFill>
                <a:cs typeface="Arial" pitchFamily="34" charset="0"/>
              </a:rPr>
              <a:t>C-carboxilic acid 0.002%TOC </a:t>
            </a:r>
          </a:p>
          <a:p>
            <a:r>
              <a:rPr lang="en-US" sz="2000" dirty="0" smtClean="0">
                <a:solidFill>
                  <a:srgbClr val="C00000"/>
                </a:solidFill>
                <a:cs typeface="Arial" pitchFamily="34" charset="0"/>
              </a:rPr>
              <a:t>                                 0.0002%TC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1" name="Accolade fermante 20"/>
          <p:cNvSpPr/>
          <p:nvPr/>
        </p:nvSpPr>
        <p:spPr>
          <a:xfrm>
            <a:off x="4860032" y="3336987"/>
            <a:ext cx="288032" cy="1368152"/>
          </a:xfrm>
          <a:prstGeom prst="rightBrace">
            <a:avLst>
              <a:gd name="adj1" fmla="val 41843"/>
              <a:gd name="adj2" fmla="val 5000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Légende à une bordure 1 21"/>
          <p:cNvSpPr/>
          <p:nvPr/>
        </p:nvSpPr>
        <p:spPr>
          <a:xfrm>
            <a:off x="3134022" y="1304447"/>
            <a:ext cx="1527982" cy="276999"/>
          </a:xfrm>
          <a:prstGeom prst="accentCallout1">
            <a:avLst>
              <a:gd name="adj1" fmla="val 18750"/>
              <a:gd name="adj2" fmla="val -8333"/>
              <a:gd name="adj3" fmla="val 302276"/>
              <a:gd name="adj4" fmla="val -4470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r>
              <a:rPr lang="en-US" dirty="0" err="1" smtClean="0">
                <a:solidFill>
                  <a:schemeClr val="tx1"/>
                </a:solidFill>
              </a:rPr>
              <a:t>Formate</a:t>
            </a:r>
            <a:r>
              <a:rPr lang="en-US" dirty="0" smtClean="0">
                <a:solidFill>
                  <a:schemeClr val="tx1"/>
                </a:solidFill>
              </a:rPr>
              <a:t> 0.5%TC</a:t>
            </a:r>
          </a:p>
        </p:txBody>
      </p:sp>
      <p:sp>
        <p:nvSpPr>
          <p:cNvPr id="23" name="Légende à une bordure 1 22"/>
          <p:cNvSpPr/>
          <p:nvPr/>
        </p:nvSpPr>
        <p:spPr>
          <a:xfrm>
            <a:off x="3131840" y="1664487"/>
            <a:ext cx="1458156" cy="276999"/>
          </a:xfrm>
          <a:prstGeom prst="accentCallout1">
            <a:avLst>
              <a:gd name="adj1" fmla="val 50582"/>
              <a:gd name="adj2" fmla="val -8333"/>
              <a:gd name="adj3" fmla="val 182548"/>
              <a:gd name="adj4" fmla="val -4498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Acetate 0.4%TC</a:t>
            </a:r>
          </a:p>
        </p:txBody>
      </p:sp>
      <p:sp>
        <p:nvSpPr>
          <p:cNvPr id="24" name="Légende à une bordure 1 23"/>
          <p:cNvSpPr/>
          <p:nvPr/>
        </p:nvSpPr>
        <p:spPr>
          <a:xfrm>
            <a:off x="3129416" y="2024527"/>
            <a:ext cx="1442383" cy="276999"/>
          </a:xfrm>
          <a:prstGeom prst="accentCallout1">
            <a:avLst>
              <a:gd name="adj1" fmla="val 54119"/>
              <a:gd name="adj2" fmla="val -8333"/>
              <a:gd name="adj3" fmla="val 55114"/>
              <a:gd name="adj4" fmla="val -4700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Propionate &lt;LD</a:t>
            </a:r>
          </a:p>
        </p:txBody>
      </p:sp>
      <p:sp>
        <p:nvSpPr>
          <p:cNvPr id="25" name="Légende à une bordure 1 24"/>
          <p:cNvSpPr/>
          <p:nvPr/>
        </p:nvSpPr>
        <p:spPr>
          <a:xfrm>
            <a:off x="3131840" y="2384567"/>
            <a:ext cx="1448666" cy="276999"/>
          </a:xfrm>
          <a:prstGeom prst="accentCallout1">
            <a:avLst>
              <a:gd name="adj1" fmla="val 61193"/>
              <a:gd name="adj2" fmla="val -8889"/>
              <a:gd name="adj3" fmla="val -63614"/>
              <a:gd name="adj4" fmla="val -4511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Oxalate 0.1%TC</a:t>
            </a:r>
          </a:p>
        </p:txBody>
      </p:sp>
      <p:sp>
        <p:nvSpPr>
          <p:cNvPr id="26" name="Légende à une bordure 1 25"/>
          <p:cNvSpPr/>
          <p:nvPr/>
        </p:nvSpPr>
        <p:spPr>
          <a:xfrm>
            <a:off x="3175066" y="2744607"/>
            <a:ext cx="2014526" cy="276999"/>
          </a:xfrm>
          <a:prstGeom prst="accentCallout1">
            <a:avLst>
              <a:gd name="adj1" fmla="val 54119"/>
              <a:gd name="adj2" fmla="val -8333"/>
              <a:gd name="adj3" fmla="val -160365"/>
              <a:gd name="adj4" fmla="val -3451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not identified 2.7%TC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148064" y="2108729"/>
            <a:ext cx="33442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aseline="30000" dirty="0" smtClean="0">
                <a:solidFill>
                  <a:srgbClr val="C00000"/>
                </a:solidFill>
                <a:cs typeface="Arial" pitchFamily="34" charset="0"/>
              </a:rPr>
              <a:t>14</a:t>
            </a:r>
            <a:r>
              <a:rPr lang="en-US" sz="2000" dirty="0" smtClean="0">
                <a:solidFill>
                  <a:srgbClr val="C00000"/>
                </a:solidFill>
                <a:cs typeface="Arial" pitchFamily="34" charset="0"/>
              </a:rPr>
              <a:t>C-carboxilic acid 0.004%TOC </a:t>
            </a:r>
          </a:p>
          <a:p>
            <a:r>
              <a:rPr lang="en-US" sz="2000" dirty="0" smtClean="0">
                <a:solidFill>
                  <a:srgbClr val="C00000"/>
                </a:solidFill>
                <a:cs typeface="Arial" pitchFamily="34" charset="0"/>
              </a:rPr>
              <a:t>                                 0.0002%TC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8" name="Accolade fermante 27"/>
          <p:cNvSpPr/>
          <p:nvPr/>
        </p:nvSpPr>
        <p:spPr>
          <a:xfrm>
            <a:off x="4860032" y="1304447"/>
            <a:ext cx="288032" cy="1368152"/>
          </a:xfrm>
          <a:prstGeom prst="rightBrace">
            <a:avLst>
              <a:gd name="adj1" fmla="val 41843"/>
              <a:gd name="adj2" fmla="val 5000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ZoneTexte 29"/>
          <p:cNvSpPr txBox="1"/>
          <p:nvPr/>
        </p:nvSpPr>
        <p:spPr>
          <a:xfrm>
            <a:off x="107504" y="5281203"/>
            <a:ext cx="9036496" cy="421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Inorganic carbon dominates the contribution of </a:t>
            </a:r>
            <a:r>
              <a:rPr lang="en-US" sz="2000" dirty="0" err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TC</a:t>
            </a: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 inventory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: TOC </a:t>
            </a:r>
            <a:r>
              <a:rPr lang="en-US" sz="2000" b="1" dirty="0" smtClean="0">
                <a:solidFill>
                  <a:srgbClr val="C00000"/>
                </a:solidFill>
                <a:latin typeface="Times" pitchFamily="18" charset="0"/>
                <a:cs typeface="Times New Roman" panose="02020603050405020304" pitchFamily="18" charset="0"/>
                <a:sym typeface="Wingdings"/>
              </a:rPr>
              <a:t>~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4-7%TC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148064" y="1624417"/>
            <a:ext cx="26309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C00000"/>
                </a:solidFill>
                <a:cs typeface="Arial" pitchFamily="34" charset="0"/>
              </a:rPr>
              <a:t>carboxylic acid 27%TOC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148064" y="3553011"/>
            <a:ext cx="26309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C00000"/>
                </a:solidFill>
                <a:cs typeface="Arial" pitchFamily="34" charset="0"/>
              </a:rPr>
              <a:t>carboxylic acid 83%TOC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7504" y="6010138"/>
            <a:ext cx="7517443" cy="443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8288" lvl="0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Low contribution of </a:t>
            </a:r>
            <a:r>
              <a:rPr lang="en-US" sz="2000" b="1" baseline="30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14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C-carboxylic acid regarding the </a:t>
            </a:r>
            <a:r>
              <a:rPr lang="en-US" sz="2000" b="1" dirty="0" err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TC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 inventory</a:t>
            </a:r>
          </a:p>
        </p:txBody>
      </p:sp>
      <p:sp>
        <p:nvSpPr>
          <p:cNvPr id="33" name="Triangle isocèle 32"/>
          <p:cNvSpPr/>
          <p:nvPr/>
        </p:nvSpPr>
        <p:spPr>
          <a:xfrm rot="16140000">
            <a:off x="1869853" y="1729858"/>
            <a:ext cx="245064" cy="1008599"/>
          </a:xfrm>
          <a:prstGeom prst="triangle">
            <a:avLst>
              <a:gd name="adj" fmla="val 48711"/>
            </a:avLst>
          </a:prstGeom>
          <a:solidFill>
            <a:srgbClr val="0099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riangle isocèle 35"/>
          <p:cNvSpPr/>
          <p:nvPr/>
        </p:nvSpPr>
        <p:spPr>
          <a:xfrm rot="15360000">
            <a:off x="1723587" y="3665335"/>
            <a:ext cx="554543" cy="1111706"/>
          </a:xfrm>
          <a:prstGeom prst="triangle">
            <a:avLst>
              <a:gd name="adj" fmla="val 51884"/>
            </a:avLst>
          </a:prstGeom>
          <a:solidFill>
            <a:srgbClr val="0099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107504" y="5641243"/>
            <a:ext cx="5862246" cy="4231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Successful collection of carboxylic organic fractions</a:t>
            </a:r>
          </a:p>
        </p:txBody>
      </p:sp>
      <p:sp>
        <p:nvSpPr>
          <p:cNvPr id="37" name="Espace réservé du pied de page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20" grpId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1"/>
      <p:bldP spid="28" grpId="0" animBg="1"/>
      <p:bldP spid="29" grpId="0"/>
      <p:bldP spid="31" grpId="0"/>
      <p:bldP spid="32" grpId="0"/>
      <p:bldP spid="33" grpId="0" animBg="1"/>
      <p:bldP spid="36" grpId="0" animBg="1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Quantification / Speciation of carboxylic acids</a:t>
            </a:r>
            <a:endParaRPr lang="en-US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19</a:t>
            </a:fld>
            <a:endParaRPr lang="en-GB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5564806"/>
              </p:ext>
            </p:extLst>
          </p:nvPr>
        </p:nvGraphicFramePr>
        <p:xfrm>
          <a:off x="324472" y="1409966"/>
          <a:ext cx="8496000" cy="226800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440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56000">
                  <a:extLst>
                    <a:ext uri="{9D8B030D-6E8A-4147-A177-3AD203B41FA5}">
                      <a16:colId xmlns:a16="http://schemas.microsoft.com/office/drawing/2014/main" xmlns="" val="3053577675"/>
                    </a:ext>
                  </a:extLst>
                </a:gridCol>
                <a:gridCol w="1872000"/>
                <a:gridCol w="1656000"/>
                <a:gridCol w="1872000"/>
              </a:tblGrid>
              <a:tr h="684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aseline="0" noProof="0" dirty="0" smtClean="0">
                          <a:effectLst/>
                          <a:latin typeface="+mn-lt"/>
                        </a:rPr>
                        <a:t>carboxylic acids</a:t>
                      </a:r>
                      <a:endParaRPr lang="en-US" sz="18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zircaloy-4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/ 14 days</a:t>
                      </a: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zircaloy-4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/ 6 months</a:t>
                      </a: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err="1" smtClean="0">
                          <a:effectLst/>
                          <a:latin typeface="+mn-lt"/>
                        </a:rPr>
                        <a:t>Formate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370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23×10</a:t>
                      </a:r>
                      <a:r>
                        <a:rPr lang="fr-FR" sz="1800" baseline="300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365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22×10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Acetate</a:t>
                      </a:r>
                      <a:endParaRPr lang="en-US" sz="1800" b="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249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15×10</a:t>
                      </a:r>
                      <a:r>
                        <a:rPr lang="fr-FR" sz="1800" baseline="300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327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20×10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Propionate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119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 7×10</a:t>
                      </a:r>
                      <a:r>
                        <a:rPr lang="fr-FR" sz="1800" baseline="300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36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2×10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Oxalate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 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14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0.9×10</a:t>
                      </a:r>
                      <a:r>
                        <a:rPr lang="fr-FR" sz="1800" baseline="300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36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2×10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13" name="Tableau 12"/>
          <p:cNvGraphicFramePr>
            <a:graphicFrameLocks noGrp="1"/>
          </p:cNvGraphicFramePr>
          <p:nvPr/>
        </p:nvGraphicFramePr>
        <p:xfrm>
          <a:off x="3779912" y="3897304"/>
          <a:ext cx="5060755" cy="226800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532755"/>
                <a:gridCol w="1656000"/>
                <a:gridCol w="1872000"/>
              </a:tblGrid>
              <a:tr h="684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aseline="0" noProof="0" dirty="0" smtClean="0">
                          <a:effectLst/>
                          <a:latin typeface="+mn-lt"/>
                        </a:rPr>
                        <a:t>carboxylic acids</a:t>
                      </a:r>
                      <a:endParaRPr lang="en-US" sz="18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M5® / 6 months</a:t>
                      </a: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err="1" smtClean="0">
                          <a:effectLst/>
                          <a:latin typeface="+mn-lt"/>
                        </a:rPr>
                        <a:t>Formate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>
                          <a:latin typeface="+mn-lt"/>
                          <a:cs typeface="Times New Roman"/>
                        </a:rPr>
                        <a:t>179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11×10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Acetate</a:t>
                      </a:r>
                      <a:endParaRPr lang="en-US" sz="1800" b="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71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4×10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Propionate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65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4×10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Oxalate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19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1×10</a:t>
                      </a:r>
                      <a:r>
                        <a:rPr lang="fr-FR" sz="1800" baseline="30000" dirty="0" smtClean="0">
                          <a:latin typeface="+mn-lt"/>
                          <a:cs typeface="Times New Roman"/>
                        </a:rPr>
                        <a:t>-10</a:t>
                      </a: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>
                          <a:latin typeface="+mn-lt"/>
                          <a:cs typeface="Times New Roman"/>
                        </a:rPr>
                        <a:t>g/g </a:t>
                      </a:r>
                      <a:r>
                        <a:rPr lang="fr-FR" sz="1800" dirty="0" err="1">
                          <a:latin typeface="+mn-lt"/>
                          <a:cs typeface="Times New Roman"/>
                        </a:rPr>
                        <a:t>hulls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ZoneTexte 13"/>
          <p:cNvSpPr txBox="1"/>
          <p:nvPr/>
        </p:nvSpPr>
        <p:spPr>
          <a:xfrm>
            <a:off x="107504" y="4237462"/>
            <a:ext cx="3564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aseline="30000" dirty="0" smtClean="0">
                <a:solidFill>
                  <a:srgbClr val="C00000"/>
                </a:solidFill>
                <a:ea typeface="Times New Roman"/>
              </a:rPr>
              <a:t>14</a:t>
            </a:r>
            <a:r>
              <a:rPr lang="en-US" sz="2000" dirty="0" smtClean="0">
                <a:solidFill>
                  <a:srgbClr val="C00000"/>
                </a:solidFill>
                <a:ea typeface="Times New Roman"/>
              </a:rPr>
              <a:t>C Zy4</a:t>
            </a:r>
            <a:r>
              <a:rPr lang="en-US" sz="2000" dirty="0" smtClean="0">
                <a:solidFill>
                  <a:srgbClr val="C00000"/>
                </a:solidFill>
              </a:rPr>
              <a:t> : ~800 </a:t>
            </a:r>
            <a:r>
              <a:rPr lang="en-US" sz="2000" dirty="0" err="1" smtClean="0">
                <a:solidFill>
                  <a:srgbClr val="C00000"/>
                </a:solidFill>
              </a:rPr>
              <a:t>Bq</a:t>
            </a:r>
            <a:r>
              <a:rPr lang="en-US" sz="2000" dirty="0" smtClean="0">
                <a:solidFill>
                  <a:srgbClr val="C00000"/>
                </a:solidFill>
              </a:rPr>
              <a:t>/g hulls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aseline="30000" dirty="0" smtClean="0">
                <a:solidFill>
                  <a:srgbClr val="C00000"/>
                </a:solidFill>
                <a:ea typeface="Times New Roman"/>
              </a:rPr>
              <a:t>14</a:t>
            </a:r>
            <a:r>
              <a:rPr lang="en-US" sz="2000" dirty="0" smtClean="0">
                <a:solidFill>
                  <a:srgbClr val="C00000"/>
                </a:solidFill>
                <a:ea typeface="Times New Roman"/>
              </a:rPr>
              <a:t>C M5</a:t>
            </a:r>
            <a:r>
              <a:rPr lang="en-US" sz="2000" dirty="0" smtClean="0">
                <a:solidFill>
                  <a:srgbClr val="C00000"/>
                </a:solidFill>
              </a:rPr>
              <a:t> : ~330 </a:t>
            </a:r>
            <a:r>
              <a:rPr lang="en-US" sz="2000" dirty="0" err="1" smtClean="0">
                <a:solidFill>
                  <a:srgbClr val="C00000"/>
                </a:solidFill>
              </a:rPr>
              <a:t>Bq</a:t>
            </a:r>
            <a:r>
              <a:rPr lang="en-US" sz="2000" dirty="0" smtClean="0">
                <a:solidFill>
                  <a:srgbClr val="C00000"/>
                </a:solidFill>
              </a:rPr>
              <a:t>/g hulls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Influence of ZrO</a:t>
            </a:r>
            <a:r>
              <a:rPr lang="en-US" sz="2000" baseline="-25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2</a:t>
            </a: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 layer?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Activities close to DL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High uncertainties : ~50-100%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Quantification / Speciation of carboxylic acids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6" name="ZoneTexte 5"/>
          <p:cNvSpPr txBox="1"/>
          <p:nvPr/>
        </p:nvSpPr>
        <p:spPr>
          <a:xfrm>
            <a:off x="971600" y="3940372"/>
            <a:ext cx="3456384" cy="114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r">
              <a:lnSpc>
                <a:spcPct val="114000"/>
              </a:lnSpc>
            </a:pPr>
            <a:r>
              <a:rPr lang="en-US" sz="2000" b="1" dirty="0" err="1" smtClean="0"/>
              <a:t>LSC</a:t>
            </a:r>
            <a:r>
              <a:rPr lang="en-US" sz="2000" b="1" dirty="0" smtClean="0"/>
              <a:t> (uncertainties 50-100%)</a:t>
            </a:r>
          </a:p>
          <a:p>
            <a:pPr marL="268288" indent="-268288" algn="r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ea typeface="Times New Roman"/>
              </a:rPr>
              <a:t>14 days</a:t>
            </a:r>
            <a:r>
              <a:rPr lang="en-US" sz="2000" dirty="0" smtClean="0"/>
              <a:t>: ~800 </a:t>
            </a:r>
            <a:r>
              <a:rPr lang="en-US" sz="2000" dirty="0" err="1" smtClean="0"/>
              <a:t>Bq</a:t>
            </a:r>
            <a:r>
              <a:rPr lang="en-US" sz="2000" dirty="0" smtClean="0"/>
              <a:t>/g hulls</a:t>
            </a:r>
          </a:p>
          <a:p>
            <a:pPr marL="268288" indent="-268288" algn="r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ea typeface="Times New Roman"/>
              </a:rPr>
              <a:t>6 months</a:t>
            </a:r>
            <a:r>
              <a:rPr lang="en-US" sz="2000" dirty="0" smtClean="0"/>
              <a:t>: ~760 </a:t>
            </a:r>
            <a:r>
              <a:rPr lang="en-US" sz="2000" dirty="0" err="1" smtClean="0"/>
              <a:t>Bq</a:t>
            </a:r>
            <a:r>
              <a:rPr lang="en-US" sz="2000" dirty="0" smtClean="0"/>
              <a:t>/g hulls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4788024" y="3933056"/>
            <a:ext cx="3456384" cy="114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14000"/>
              </a:lnSpc>
            </a:pPr>
            <a:r>
              <a:rPr lang="en-US" sz="2000" b="1" dirty="0" err="1" smtClean="0"/>
              <a:t>AMS</a:t>
            </a:r>
            <a:r>
              <a:rPr lang="en-US" sz="2000" b="1" dirty="0" smtClean="0"/>
              <a:t> (uncertainties 25%)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ea typeface="Times New Roman"/>
              </a:rPr>
              <a:t>14 days </a:t>
            </a:r>
            <a:r>
              <a:rPr lang="en-US" sz="2000" dirty="0" smtClean="0"/>
              <a:t>: ~1.5 </a:t>
            </a:r>
            <a:r>
              <a:rPr lang="en-US" sz="2000" dirty="0" err="1" smtClean="0"/>
              <a:t>Bq</a:t>
            </a:r>
            <a:r>
              <a:rPr lang="en-US" sz="2000" dirty="0" smtClean="0"/>
              <a:t>/g hulls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ea typeface="Times New Roman"/>
              </a:rPr>
              <a:t>6 months </a:t>
            </a:r>
            <a:r>
              <a:rPr lang="en-US" sz="2000" dirty="0" smtClean="0"/>
              <a:t>: ~3 </a:t>
            </a:r>
            <a:r>
              <a:rPr lang="en-US" sz="2000" dirty="0" err="1" smtClean="0"/>
              <a:t>Bq</a:t>
            </a:r>
            <a:r>
              <a:rPr lang="en-US" sz="2000" dirty="0" smtClean="0"/>
              <a:t>/g hulls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1126781" y="5157192"/>
            <a:ext cx="6853928" cy="11449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8288" indent="-268288" algn="ctr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High </a:t>
            </a:r>
            <a:r>
              <a:rPr lang="en-US" sz="2000" b="1" baseline="30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14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 activities by </a:t>
            </a:r>
            <a:r>
              <a:rPr lang="en-US" sz="2000" b="1" dirty="0" err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LSC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 compared with </a:t>
            </a:r>
            <a:r>
              <a:rPr lang="en-US" sz="2000" b="1" dirty="0" err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AMS</a:t>
            </a:r>
            <a:endParaRPr lang="en-US" sz="2000" b="1" dirty="0" smtClean="0">
              <a:solidFill>
                <a:srgbClr val="C00000"/>
              </a:solidFill>
              <a:cs typeface="Times New Roman" panose="02020603050405020304" pitchFamily="18" charset="0"/>
              <a:sym typeface="Wingdings"/>
            </a:endParaRPr>
          </a:p>
          <a:p>
            <a:pPr marL="268288" indent="-268288" algn="ctr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Confirmation of </a:t>
            </a:r>
            <a:r>
              <a:rPr lang="en-US" sz="2000" b="1" baseline="30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14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 organic fraction by </a:t>
            </a:r>
            <a:r>
              <a:rPr lang="en-US" sz="2000" b="1" dirty="0" err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AMS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: </a:t>
            </a: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carboxylic acids</a:t>
            </a:r>
          </a:p>
          <a:p>
            <a:pPr marL="268288" indent="-268288" algn="ctr">
              <a:lnSpc>
                <a:spcPct val="114000"/>
              </a:lnSpc>
              <a:buFont typeface="Wingdings"/>
              <a:buChar char="ð"/>
            </a:pPr>
            <a:r>
              <a:rPr lang="en-US" sz="2000" dirty="0" smtClean="0">
                <a:solidFill>
                  <a:srgbClr val="0070C0"/>
                </a:solidFill>
                <a:cs typeface="Times New Roman" panose="02020603050405020304" pitchFamily="18" charset="0"/>
                <a:sym typeface="Wingdings"/>
              </a:rPr>
              <a:t>Need of complementary analyses to correct </a:t>
            </a:r>
            <a:r>
              <a:rPr lang="en-US" sz="2000" dirty="0" err="1" smtClean="0">
                <a:solidFill>
                  <a:srgbClr val="0070C0"/>
                </a:solidFill>
                <a:cs typeface="Times New Roman" panose="02020603050405020304" pitchFamily="18" charset="0"/>
                <a:sym typeface="Wingdings"/>
              </a:rPr>
              <a:t>LSC</a:t>
            </a:r>
            <a:r>
              <a:rPr lang="en-US" sz="2000" dirty="0" smtClean="0">
                <a:solidFill>
                  <a:srgbClr val="0070C0"/>
                </a:solidFill>
                <a:cs typeface="Times New Roman" panose="02020603050405020304" pitchFamily="18" charset="0"/>
                <a:sym typeface="Wingdings"/>
              </a:rPr>
              <a:t>/</a:t>
            </a:r>
            <a:r>
              <a:rPr lang="en-US" sz="2000" dirty="0" err="1" smtClean="0">
                <a:solidFill>
                  <a:srgbClr val="0070C0"/>
                </a:solidFill>
                <a:cs typeface="Times New Roman" panose="02020603050405020304" pitchFamily="18" charset="0"/>
                <a:sym typeface="Wingdings"/>
              </a:rPr>
              <a:t>AMS</a:t>
            </a:r>
            <a:r>
              <a:rPr lang="en-US" sz="2000" dirty="0" smtClean="0">
                <a:solidFill>
                  <a:srgbClr val="0070C0"/>
                </a:solidFill>
                <a:cs typeface="Times New Roman" panose="02020603050405020304" pitchFamily="18" charset="0"/>
                <a:sym typeface="Wingdings"/>
              </a:rPr>
              <a:t> data</a:t>
            </a:r>
          </a:p>
        </p:txBody>
      </p:sp>
      <p:graphicFrame>
        <p:nvGraphicFramePr>
          <p:cNvPr id="15" name="Tableau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5564806"/>
              </p:ext>
            </p:extLst>
          </p:nvPr>
        </p:nvGraphicFramePr>
        <p:xfrm>
          <a:off x="323528" y="1412776"/>
          <a:ext cx="8444755" cy="237600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5327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xmlns="" val="3053577675"/>
                    </a:ext>
                  </a:extLst>
                </a:gridCol>
                <a:gridCol w="1728000"/>
                <a:gridCol w="1728000"/>
                <a:gridCol w="1728000"/>
              </a:tblGrid>
              <a:tr h="3960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aseline="0" noProof="0" dirty="0" smtClean="0">
                          <a:effectLst/>
                          <a:latin typeface="+mn-lt"/>
                        </a:rPr>
                        <a:t>carboxylic acids</a:t>
                      </a:r>
                      <a:endParaRPr lang="en-US" sz="18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zircaloy-4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/ 14 days</a:t>
                      </a: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zircaloy-4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/ 6</a:t>
                      </a:r>
                      <a:r>
                        <a:rPr lang="en-US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months</a:t>
                      </a: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AMS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AMS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err="1" smtClean="0">
                          <a:effectLst/>
                          <a:latin typeface="+mn-lt"/>
                        </a:rPr>
                        <a:t>Formate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370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0.1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365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0.06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Acetate</a:t>
                      </a:r>
                      <a:endParaRPr lang="en-US" sz="1800" b="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249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0.6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327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0.09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Propionate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119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0.3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36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0.07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Oxalate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 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14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0.3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B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q/g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36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i="1" dirty="0" err="1" smtClean="0">
                          <a:latin typeface="+mn-lt"/>
                          <a:cs typeface="Times New Roman"/>
                        </a:rPr>
                        <a:t>pending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2" name="Accolade fermante 11"/>
          <p:cNvSpPr/>
          <p:nvPr/>
        </p:nvSpPr>
        <p:spPr>
          <a:xfrm>
            <a:off x="4283968" y="3969301"/>
            <a:ext cx="288032" cy="1080000"/>
          </a:xfrm>
          <a:prstGeom prst="rightBrace">
            <a:avLst>
              <a:gd name="adj1" fmla="val 44709"/>
              <a:gd name="adj2" fmla="val 5000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ccolade fermante 13"/>
          <p:cNvSpPr/>
          <p:nvPr/>
        </p:nvSpPr>
        <p:spPr>
          <a:xfrm flipH="1">
            <a:off x="4644008" y="3969301"/>
            <a:ext cx="288032" cy="1080000"/>
          </a:xfrm>
          <a:prstGeom prst="rightBrace">
            <a:avLst>
              <a:gd name="adj1" fmla="val 44709"/>
              <a:gd name="adj2" fmla="val 5000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Quantification / Speciation of carboxylic acids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21</a:t>
            </a:fld>
            <a:endParaRPr lang="en-GB"/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5564806"/>
              </p:ext>
            </p:extLst>
          </p:nvPr>
        </p:nvGraphicFramePr>
        <p:xfrm>
          <a:off x="323528" y="1412776"/>
          <a:ext cx="8444755" cy="237600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5327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xmlns="" val="3053577675"/>
                    </a:ext>
                  </a:extLst>
                </a:gridCol>
                <a:gridCol w="1728000"/>
                <a:gridCol w="1728000"/>
                <a:gridCol w="1728000"/>
              </a:tblGrid>
              <a:tr h="3960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aseline="0" noProof="0" dirty="0" smtClean="0">
                          <a:effectLst/>
                          <a:latin typeface="+mn-lt"/>
                        </a:rPr>
                        <a:t>carboxylic acids</a:t>
                      </a:r>
                      <a:endParaRPr lang="en-US" sz="18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zircaloy-4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/ 14 days</a:t>
                      </a: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zircaloy-4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/ 6</a:t>
                      </a:r>
                      <a:r>
                        <a:rPr lang="en-US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months</a:t>
                      </a: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6000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AMS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AMS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err="1" smtClean="0">
                          <a:effectLst/>
                          <a:latin typeface="+mn-lt"/>
                        </a:rPr>
                        <a:t>Formate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370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0.1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365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0.06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Acetate</a:t>
                      </a:r>
                      <a:endParaRPr lang="en-US" sz="1800" b="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249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0.6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327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0.09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Propionate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119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0.3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36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0.07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Oxalate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 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14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0.3</a:t>
                      </a:r>
                      <a:r>
                        <a:rPr lang="fr-FR" sz="180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B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q/g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36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i="1" dirty="0" err="1" smtClean="0">
                          <a:latin typeface="+mn-lt"/>
                          <a:cs typeface="Times New Roman"/>
                        </a:rPr>
                        <a:t>pending</a:t>
                      </a:r>
                      <a:endParaRPr lang="en-US" sz="1800" dirty="0">
                        <a:latin typeface="+mn-lt"/>
                        <a:cs typeface="Times New Roman"/>
                      </a:endParaRP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graphicFrame>
        <p:nvGraphicFramePr>
          <p:cNvPr id="9" name="Tableau 8"/>
          <p:cNvGraphicFramePr>
            <a:graphicFrameLocks noGrp="1"/>
          </p:cNvGraphicFramePr>
          <p:nvPr/>
        </p:nvGraphicFramePr>
        <p:xfrm>
          <a:off x="3779912" y="4005064"/>
          <a:ext cx="4988755" cy="237600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1532755"/>
                <a:gridCol w="1728000"/>
                <a:gridCol w="1728000"/>
              </a:tblGrid>
              <a:tr h="3960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aseline="0" noProof="0" dirty="0" smtClean="0">
                          <a:effectLst/>
                          <a:latin typeface="+mn-lt"/>
                        </a:rPr>
                        <a:t>carboxylic acids</a:t>
                      </a:r>
                      <a:endParaRPr lang="en-US" sz="18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en-US" sz="1800" b="1" baseline="30000" noProof="0" dirty="0" smtClean="0">
                          <a:effectLst/>
                          <a:latin typeface="+mn-lt"/>
                          <a:ea typeface="Times New Roman"/>
                        </a:rPr>
                        <a:t>14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C </a:t>
                      </a:r>
                      <a:r>
                        <a:rPr lang="en-US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M5® / 6 months</a:t>
                      </a: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 anchorCtr="1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6000"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LSC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ctr">
                        <a:spcAft>
                          <a:spcPts val="0"/>
                        </a:spcAft>
                      </a:pPr>
                      <a:r>
                        <a:rPr lang="en-US" sz="1800" b="1" noProof="0" dirty="0" err="1" smtClean="0">
                          <a:effectLst/>
                          <a:latin typeface="+mn-lt"/>
                          <a:ea typeface="Times New Roman"/>
                        </a:rPr>
                        <a:t>AMS</a:t>
                      </a:r>
                      <a:r>
                        <a:rPr lang="en-US" sz="1800" b="1" noProof="0" dirty="0" smtClean="0"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endParaRPr lang="en-US" sz="1800" dirty="0">
                        <a:solidFill>
                          <a:schemeClr val="tx1"/>
                        </a:solidFill>
                        <a:latin typeface="+mn-lt"/>
                        <a:cs typeface="Times New Roman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err="1" smtClean="0">
                          <a:effectLst/>
                          <a:latin typeface="+mn-lt"/>
                        </a:rPr>
                        <a:t>Formate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>
                          <a:latin typeface="+mn-lt"/>
                          <a:cs typeface="Times New Roman"/>
                        </a:rPr>
                        <a:t>179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0.5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Acetate</a:t>
                      </a:r>
                      <a:endParaRPr lang="en-US" sz="1800" b="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71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0.1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Propionate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65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0.1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6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noProof="0" dirty="0" smtClean="0">
                          <a:effectLst/>
                          <a:latin typeface="+mn-lt"/>
                        </a:rPr>
                        <a:t>Oxalate</a:t>
                      </a:r>
                      <a:endParaRPr lang="en-US" sz="1800" b="0" noProof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  19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indent="0" algn="l">
                        <a:spcAft>
                          <a:spcPts val="0"/>
                        </a:spcAft>
                      </a:pPr>
                      <a:r>
                        <a:rPr lang="fr-FR" sz="1800" dirty="0" smtClean="0">
                          <a:latin typeface="+mn-lt"/>
                          <a:cs typeface="Times New Roman"/>
                        </a:rPr>
                        <a:t>8.5</a:t>
                      </a:r>
                      <a:r>
                        <a:rPr lang="en-US" sz="1800" dirty="0" smtClean="0">
                          <a:latin typeface="+mn-lt"/>
                          <a:cs typeface="Times New Roman"/>
                        </a:rPr>
                        <a:t> </a:t>
                      </a:r>
                      <a:r>
                        <a:rPr lang="en-US" sz="1800" dirty="0" err="1">
                          <a:latin typeface="+mn-lt"/>
                          <a:cs typeface="Times New Roman"/>
                        </a:rPr>
                        <a:t>Bq</a:t>
                      </a:r>
                      <a:r>
                        <a:rPr lang="en-US" sz="1800" dirty="0">
                          <a:latin typeface="+mn-lt"/>
                          <a:cs typeface="Times New Roman"/>
                        </a:rPr>
                        <a:t>/g hulls</a:t>
                      </a:r>
                    </a:p>
                  </a:txBody>
                  <a:tcPr marL="68580" marR="68580" marT="9525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ZoneTexte 9"/>
          <p:cNvSpPr txBox="1"/>
          <p:nvPr/>
        </p:nvSpPr>
        <p:spPr>
          <a:xfrm>
            <a:off x="107504" y="4149080"/>
            <a:ext cx="36004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Difficulty to give a clear tendency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In all samples: presence of carbon-14 carboxylic acids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endParaRPr lang="en-US" sz="2000" dirty="0" smtClean="0">
              <a:solidFill>
                <a:srgbClr val="C00000"/>
              </a:solidFill>
              <a:cs typeface="Times New Roman" panose="02020603050405020304" pitchFamily="18" charset="0"/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on the analytical strategy</a:t>
            </a:r>
            <a:endParaRPr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5" name="ZoneTexte 4"/>
          <p:cNvSpPr txBox="1"/>
          <p:nvPr/>
        </p:nvSpPr>
        <p:spPr>
          <a:xfrm>
            <a:off x="420312" y="1556792"/>
            <a:ext cx="3492000" cy="646331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noProof="1" smtClean="0">
                <a:cs typeface="Arial" panose="020B0604020202020204" pitchFamily="34" charset="0"/>
              </a:rPr>
              <a:t>Leaching solution NaOH, pH 12 </a:t>
            </a:r>
          </a:p>
          <a:p>
            <a:pPr algn="ctr"/>
            <a:r>
              <a:rPr lang="en-US" noProof="1" smtClean="0">
                <a:cs typeface="Arial" panose="020B0604020202020204" pitchFamily="34" charset="0"/>
              </a:rPr>
              <a:t>(</a:t>
            </a:r>
            <a:r>
              <a:rPr lang="en-US" baseline="30000" noProof="1" smtClean="0">
                <a:cs typeface="Arial" panose="020B0604020202020204" pitchFamily="34" charset="0"/>
              </a:rPr>
              <a:t>14</a:t>
            </a:r>
            <a:r>
              <a:rPr lang="en-US" noProof="1" smtClean="0">
                <a:cs typeface="Arial" panose="020B0604020202020204" pitchFamily="34" charset="0"/>
              </a:rPr>
              <a:t>C, </a:t>
            </a:r>
            <a:r>
              <a:rPr lang="en-US" baseline="30000" noProof="1" smtClean="0">
                <a:cs typeface="Arial" panose="020B0604020202020204" pitchFamily="34" charset="0"/>
              </a:rPr>
              <a:t>60</a:t>
            </a:r>
            <a:r>
              <a:rPr lang="en-US" noProof="1" smtClean="0">
                <a:cs typeface="Arial" panose="020B0604020202020204" pitchFamily="34" charset="0"/>
              </a:rPr>
              <a:t>Co, </a:t>
            </a:r>
            <a:r>
              <a:rPr lang="en-US" baseline="30000" noProof="1" smtClean="0">
                <a:cs typeface="Arial" panose="020B0604020202020204" pitchFamily="34" charset="0"/>
              </a:rPr>
              <a:t>137</a:t>
            </a:r>
            <a:r>
              <a:rPr lang="en-US" noProof="1" smtClean="0">
                <a:cs typeface="Arial" panose="020B0604020202020204" pitchFamily="34" charset="0"/>
              </a:rPr>
              <a:t>Cs, </a:t>
            </a:r>
            <a:r>
              <a:rPr lang="en-US" baseline="30000" noProof="1" smtClean="0">
                <a:cs typeface="Arial" panose="020B0604020202020204" pitchFamily="34" charset="0"/>
              </a:rPr>
              <a:t>125</a:t>
            </a:r>
            <a:r>
              <a:rPr lang="en-US" noProof="1" smtClean="0">
                <a:cs typeface="Arial" panose="020B0604020202020204" pitchFamily="34" charset="0"/>
              </a:rPr>
              <a:t>Sb, …)</a:t>
            </a:r>
            <a:endParaRPr lang="en-US" noProof="1">
              <a:cs typeface="Arial" panose="020B0604020202020204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36336" y="2549593"/>
            <a:ext cx="3060000" cy="646331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noProof="1" smtClean="0">
                <a:cs typeface="Arial" panose="020B0604020202020204" pitchFamily="34" charset="0"/>
              </a:rPr>
              <a:t>Decontamination leaching solution </a:t>
            </a:r>
            <a:r>
              <a:rPr lang="en-US" noProof="1" smtClean="0"/>
              <a:t>K</a:t>
            </a:r>
            <a:r>
              <a:rPr lang="en-US" baseline="-25000" noProof="1" smtClean="0"/>
              <a:t>2</a:t>
            </a:r>
            <a:r>
              <a:rPr lang="en-US" noProof="1" smtClean="0"/>
              <a:t>[CuFe(CN)</a:t>
            </a:r>
            <a:r>
              <a:rPr lang="en-US" baseline="-25000" noProof="1" smtClean="0"/>
              <a:t>6</a:t>
            </a:r>
            <a:r>
              <a:rPr lang="en-US" noProof="1" smtClean="0"/>
              <a:t>]</a:t>
            </a:r>
            <a:endParaRPr lang="en-US" noProof="1">
              <a:cs typeface="Arial" panose="020B0604020202020204" pitchFamily="34" charset="0"/>
            </a:endParaRPr>
          </a:p>
        </p:txBody>
      </p:sp>
      <p:cxnSp>
        <p:nvCxnSpPr>
          <p:cNvPr id="7" name="Connecteur droit avec flèche 6"/>
          <p:cNvCxnSpPr>
            <a:stCxn id="5" idx="2"/>
            <a:endCxn id="6" idx="0"/>
          </p:cNvCxnSpPr>
          <p:nvPr/>
        </p:nvCxnSpPr>
        <p:spPr>
          <a:xfrm>
            <a:off x="2166312" y="2203123"/>
            <a:ext cx="24" cy="34647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395536" y="4335487"/>
            <a:ext cx="3543311" cy="369332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L</a:t>
            </a:r>
            <a:r>
              <a:rPr lang="en-US" noProof="1" smtClean="0">
                <a:cs typeface="Arial" panose="020B0604020202020204" pitchFamily="34" charset="0"/>
              </a:rPr>
              <a:t>iquid </a:t>
            </a:r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noProof="1" smtClean="0">
                <a:cs typeface="Arial" panose="020B0604020202020204" pitchFamily="34" charset="0"/>
              </a:rPr>
              <a:t>cintillation </a:t>
            </a:r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noProof="1" smtClean="0">
                <a:cs typeface="Arial" panose="020B0604020202020204" pitchFamily="34" charset="0"/>
              </a:rPr>
              <a:t>ounting</a:t>
            </a:r>
          </a:p>
        </p:txBody>
      </p:sp>
      <p:cxnSp>
        <p:nvCxnSpPr>
          <p:cNvPr id="9" name="Connecteur droit avec flèche 8"/>
          <p:cNvCxnSpPr>
            <a:stCxn id="6" idx="2"/>
            <a:endCxn id="12" idx="0"/>
          </p:cNvCxnSpPr>
          <p:nvPr/>
        </p:nvCxnSpPr>
        <p:spPr>
          <a:xfrm>
            <a:off x="2166336" y="3195924"/>
            <a:ext cx="1379" cy="409467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396447" y="5087160"/>
            <a:ext cx="3542400" cy="369332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A</a:t>
            </a:r>
            <a:r>
              <a:rPr lang="en-US" noProof="1" smtClean="0">
                <a:cs typeface="Arial" panose="020B0604020202020204" pitchFamily="34" charset="0"/>
              </a:rPr>
              <a:t>ccelerator </a:t>
            </a:r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M</a:t>
            </a:r>
            <a:r>
              <a:rPr lang="en-US" noProof="1" smtClean="0">
                <a:cs typeface="Arial" panose="020B0604020202020204" pitchFamily="34" charset="0"/>
              </a:rPr>
              <a:t>ass </a:t>
            </a:r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S</a:t>
            </a:r>
            <a:r>
              <a:rPr lang="en-US" noProof="1" smtClean="0">
                <a:cs typeface="Arial" panose="020B0604020202020204" pitchFamily="34" charset="0"/>
              </a:rPr>
              <a:t>pectrometry</a:t>
            </a:r>
          </a:p>
        </p:txBody>
      </p:sp>
      <p:cxnSp>
        <p:nvCxnSpPr>
          <p:cNvPr id="11" name="Connecteur droit avec flèche 10"/>
          <p:cNvCxnSpPr>
            <a:stCxn id="8" idx="2"/>
            <a:endCxn id="10" idx="0"/>
          </p:cNvCxnSpPr>
          <p:nvPr/>
        </p:nvCxnSpPr>
        <p:spPr>
          <a:xfrm>
            <a:off x="2167192" y="4704819"/>
            <a:ext cx="455" cy="382341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oneTexte 11"/>
          <p:cNvSpPr txBox="1"/>
          <p:nvPr/>
        </p:nvSpPr>
        <p:spPr>
          <a:xfrm>
            <a:off x="642013" y="3605391"/>
            <a:ext cx="3051404" cy="369332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I</a:t>
            </a:r>
            <a:r>
              <a:rPr lang="en-US" noProof="1" smtClean="0">
                <a:cs typeface="Arial" panose="020B0604020202020204" pitchFamily="34" charset="0"/>
              </a:rPr>
              <a:t>on </a:t>
            </a:r>
            <a:r>
              <a:rPr lang="en-US" noProof="1" smtClean="0">
                <a:solidFill>
                  <a:srgbClr val="0000FF"/>
                </a:solidFill>
                <a:cs typeface="Arial" panose="020B0604020202020204" pitchFamily="34" charset="0"/>
              </a:rPr>
              <a:t>C</a:t>
            </a:r>
            <a:r>
              <a:rPr lang="en-US" noProof="1" smtClean="0">
                <a:cs typeface="Arial" panose="020B0604020202020204" pitchFamily="34" charset="0"/>
              </a:rPr>
              <a:t>hromatography</a:t>
            </a:r>
            <a:endParaRPr lang="en-US" noProof="1">
              <a:cs typeface="Arial" panose="020B0604020202020204" pitchFamily="34" charset="0"/>
            </a:endParaRPr>
          </a:p>
        </p:txBody>
      </p:sp>
      <p:cxnSp>
        <p:nvCxnSpPr>
          <p:cNvPr id="13" name="Connecteur droit avec flèche 12"/>
          <p:cNvCxnSpPr>
            <a:stCxn id="12" idx="2"/>
            <a:endCxn id="8" idx="0"/>
          </p:cNvCxnSpPr>
          <p:nvPr/>
        </p:nvCxnSpPr>
        <p:spPr>
          <a:xfrm flipH="1">
            <a:off x="2167192" y="3974723"/>
            <a:ext cx="523" cy="360764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2" descr="Vérifier, Liste De Contrôle, Crochet, Oiseau, Mar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285" y="2816882"/>
            <a:ext cx="364387" cy="311386"/>
          </a:xfrm>
          <a:prstGeom prst="rect">
            <a:avLst/>
          </a:prstGeom>
          <a:noFill/>
        </p:spPr>
      </p:pic>
      <p:pic>
        <p:nvPicPr>
          <p:cNvPr id="16" name="Picture 12" descr="Vérifier, Liste De Contrôle, Crochet, Oiseau, Mar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0632" y="3623209"/>
            <a:ext cx="364387" cy="311386"/>
          </a:xfrm>
          <a:prstGeom prst="rect">
            <a:avLst/>
          </a:prstGeom>
          <a:noFill/>
        </p:spPr>
      </p:pic>
      <p:pic>
        <p:nvPicPr>
          <p:cNvPr id="17" name="Picture 12" descr="Vérifier, Liste De Contrôle, Crochet, Oiseau, Mar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4317" y="4365104"/>
            <a:ext cx="364387" cy="311386"/>
          </a:xfrm>
          <a:prstGeom prst="rect">
            <a:avLst/>
          </a:prstGeom>
          <a:noFill/>
        </p:spPr>
      </p:pic>
      <p:pic>
        <p:nvPicPr>
          <p:cNvPr id="24" name="Picture 12" descr="Vérifier, Liste De Contrôle, Crochet, Oiseau, Mar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8517" y="5087160"/>
            <a:ext cx="364387" cy="311386"/>
          </a:xfrm>
          <a:prstGeom prst="rect">
            <a:avLst/>
          </a:prstGeom>
          <a:noFill/>
        </p:spPr>
      </p:pic>
      <p:pic>
        <p:nvPicPr>
          <p:cNvPr id="25" name="Picture 12" descr="Vérifier, Liste De Contrôle, Crochet, Oiseau, Mar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648" y="1857628"/>
            <a:ext cx="364387" cy="311386"/>
          </a:xfrm>
          <a:prstGeom prst="rect">
            <a:avLst/>
          </a:prstGeom>
          <a:noFill/>
        </p:spPr>
      </p:pic>
      <p:sp>
        <p:nvSpPr>
          <p:cNvPr id="26" name="ZoneTexte 25"/>
          <p:cNvSpPr txBox="1"/>
          <p:nvPr/>
        </p:nvSpPr>
        <p:spPr>
          <a:xfrm>
            <a:off x="4082863" y="2276872"/>
            <a:ext cx="949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TIC/TOC</a:t>
            </a:r>
            <a:endParaRPr lang="en-US" dirty="0"/>
          </a:p>
        </p:txBody>
      </p:sp>
      <p:sp>
        <p:nvSpPr>
          <p:cNvPr id="27" name="ZoneTexte 26"/>
          <p:cNvSpPr txBox="1"/>
          <p:nvPr/>
        </p:nvSpPr>
        <p:spPr>
          <a:xfrm>
            <a:off x="4082863" y="2699628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dirty="0" smtClean="0">
                <a:cs typeface="Arial"/>
              </a:rPr>
              <a:t>α</a:t>
            </a:r>
            <a:r>
              <a:rPr lang="fr-FR" baseline="-25000" dirty="0" smtClean="0">
                <a:cs typeface="Arial"/>
              </a:rPr>
              <a:t>T</a:t>
            </a:r>
            <a:r>
              <a:rPr lang="el-GR" dirty="0" smtClean="0">
                <a:cs typeface="Arial"/>
              </a:rPr>
              <a:t>β</a:t>
            </a:r>
            <a:r>
              <a:rPr lang="fr-FR" baseline="-25000" dirty="0" smtClean="0">
                <a:cs typeface="Arial"/>
              </a:rPr>
              <a:t>T</a:t>
            </a:r>
            <a:endParaRPr lang="en-US" baseline="-25000" dirty="0"/>
          </a:p>
        </p:txBody>
      </p:sp>
      <p:sp>
        <p:nvSpPr>
          <p:cNvPr id="28" name="Rectangle 27"/>
          <p:cNvSpPr/>
          <p:nvPr/>
        </p:nvSpPr>
        <p:spPr>
          <a:xfrm>
            <a:off x="4082863" y="3131676"/>
            <a:ext cx="2872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dirty="0" smtClean="0">
                <a:cs typeface="Arial"/>
              </a:rPr>
              <a:t>γ</a:t>
            </a:r>
            <a:endParaRPr lang="en-US" dirty="0"/>
          </a:p>
        </p:txBody>
      </p:sp>
      <p:cxnSp>
        <p:nvCxnSpPr>
          <p:cNvPr id="29" name="Connecteur droit avec flèche 28"/>
          <p:cNvCxnSpPr>
            <a:stCxn id="6" idx="3"/>
            <a:endCxn id="26" idx="1"/>
          </p:cNvCxnSpPr>
          <p:nvPr/>
        </p:nvCxnSpPr>
        <p:spPr>
          <a:xfrm flipV="1">
            <a:off x="3696336" y="2461538"/>
            <a:ext cx="386527" cy="411221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/>
          <p:cNvCxnSpPr>
            <a:stCxn id="6" idx="3"/>
            <a:endCxn id="27" idx="1"/>
          </p:cNvCxnSpPr>
          <p:nvPr/>
        </p:nvCxnSpPr>
        <p:spPr>
          <a:xfrm>
            <a:off x="3696336" y="2872759"/>
            <a:ext cx="386527" cy="11535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/>
          <p:cNvCxnSpPr>
            <a:stCxn id="6" idx="3"/>
            <a:endCxn id="28" idx="1"/>
          </p:cNvCxnSpPr>
          <p:nvPr/>
        </p:nvCxnSpPr>
        <p:spPr>
          <a:xfrm>
            <a:off x="3696336" y="2872759"/>
            <a:ext cx="386527" cy="443583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4082863" y="3439831"/>
            <a:ext cx="2183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Ion Exclusion Column</a:t>
            </a:r>
            <a:endParaRPr lang="en-US" dirty="0"/>
          </a:p>
        </p:txBody>
      </p:sp>
      <p:sp>
        <p:nvSpPr>
          <p:cNvPr id="39" name="ZoneTexte 38"/>
          <p:cNvSpPr txBox="1"/>
          <p:nvPr/>
        </p:nvSpPr>
        <p:spPr>
          <a:xfrm>
            <a:off x="4082863" y="3862587"/>
            <a:ext cx="148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cs typeface="Arial"/>
              </a:rPr>
              <a:t>Anion </a:t>
            </a:r>
            <a:r>
              <a:rPr lang="fr-FR" dirty="0" err="1" smtClean="0">
                <a:cs typeface="Arial"/>
              </a:rPr>
              <a:t>column</a:t>
            </a:r>
            <a:endParaRPr lang="en-US" baseline="-25000" dirty="0"/>
          </a:p>
        </p:txBody>
      </p:sp>
      <p:cxnSp>
        <p:nvCxnSpPr>
          <p:cNvPr id="40" name="Connecteur droit avec flèche 39"/>
          <p:cNvCxnSpPr>
            <a:stCxn id="12" idx="3"/>
            <a:endCxn id="38" idx="1"/>
          </p:cNvCxnSpPr>
          <p:nvPr/>
        </p:nvCxnSpPr>
        <p:spPr>
          <a:xfrm flipV="1">
            <a:off x="3693417" y="3624497"/>
            <a:ext cx="389446" cy="165560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eur droit avec flèche 40"/>
          <p:cNvCxnSpPr>
            <a:stCxn id="12" idx="3"/>
            <a:endCxn id="39" idx="1"/>
          </p:cNvCxnSpPr>
          <p:nvPr/>
        </p:nvCxnSpPr>
        <p:spPr>
          <a:xfrm>
            <a:off x="3693417" y="3790057"/>
            <a:ext cx="389446" cy="257196"/>
          </a:xfrm>
          <a:prstGeom prst="straightConnector1">
            <a:avLst/>
          </a:prstGeom>
          <a:ln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>
            <a:off x="3938847" y="4293096"/>
            <a:ext cx="4968552" cy="79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Small carboxylic acid fractions collected: </a:t>
            </a:r>
            <a:r>
              <a:rPr lang="en-US" sz="2000" dirty="0" err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formate</a:t>
            </a:r>
            <a:r>
              <a:rPr lang="en-US" sz="2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, acetate, propionate, oxalate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938847" y="5085184"/>
            <a:ext cx="4968552" cy="423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Confirmation of </a:t>
            </a:r>
            <a:r>
              <a:rPr lang="en-US" sz="2000" b="1" baseline="30000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14</a:t>
            </a:r>
            <a:r>
              <a:rPr lang="en-US" sz="2000" b="1" dirty="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 labeled molecules</a:t>
            </a:r>
            <a:endParaRPr lang="en-US" sz="2000" dirty="0" smtClean="0">
              <a:solidFill>
                <a:srgbClr val="C00000"/>
              </a:solidFill>
              <a:cs typeface="Times New Roman" panose="02020603050405020304" pitchFamily="18" charset="0"/>
              <a:sym typeface="Wingding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465928" y="5794114"/>
            <a:ext cx="4256358" cy="4431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dirty="0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Correction between </a:t>
            </a:r>
            <a:r>
              <a:rPr lang="en-US" sz="2000" b="1" dirty="0" err="1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LSC</a:t>
            </a:r>
            <a:r>
              <a:rPr lang="en-US" sz="2000" b="1" dirty="0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 - </a:t>
            </a:r>
            <a:r>
              <a:rPr lang="en-US" sz="2000" b="1" dirty="0" err="1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AMS</a:t>
            </a:r>
            <a:r>
              <a:rPr lang="en-US" sz="2000" b="1" dirty="0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 data</a:t>
            </a:r>
            <a:endParaRPr lang="en-US" sz="2000" dirty="0" smtClean="0">
              <a:solidFill>
                <a:schemeClr val="tx2"/>
              </a:solidFill>
              <a:cs typeface="Times New Roman" panose="02020603050405020304" pitchFamily="18" charset="0"/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&amp; Perspective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22" name="Tableau 21"/>
          <p:cNvGraphicFramePr>
            <a:graphicFrameLocks noGrp="1"/>
          </p:cNvGraphicFramePr>
          <p:nvPr/>
        </p:nvGraphicFramePr>
        <p:xfrm>
          <a:off x="3995936" y="1448424"/>
          <a:ext cx="5058858" cy="2798756"/>
        </p:xfrm>
        <a:graphic>
          <a:graphicData uri="http://schemas.openxmlformats.org/drawingml/2006/table">
            <a:tbl>
              <a:tblPr bandRow="1">
                <a:tableStyleId>{F5AB1C69-6EDB-4FF4-983F-18BD219EF322}</a:tableStyleId>
              </a:tblPr>
              <a:tblGrid>
                <a:gridCol w="2034858"/>
                <a:gridCol w="1512000"/>
                <a:gridCol w="1512000"/>
              </a:tblGrid>
              <a:tr h="439258">
                <a:tc>
                  <a:txBody>
                    <a:bodyPr/>
                    <a:lstStyle/>
                    <a:p>
                      <a:endParaRPr lang="en-US" sz="1800" b="0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latin typeface="+mn-lt"/>
                        </a:rPr>
                        <a:t>Zy4-type hulls</a:t>
                      </a:r>
                      <a:endParaRPr lang="en-US" sz="1800" b="1" kern="1200" baseline="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latin typeface="+mn-lt"/>
                        </a:rPr>
                        <a:t>M5-type hulls</a:t>
                      </a:r>
                      <a:endParaRPr lang="en-US" sz="1800" b="1" kern="1200" baseline="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39258">
                <a:tc>
                  <a:txBody>
                    <a:bodyPr/>
                    <a:lstStyle/>
                    <a:p>
                      <a:r>
                        <a:rPr lang="en-US" sz="1800" b="1" kern="1200" baseline="0" dirty="0" smtClean="0">
                          <a:latin typeface="+mn-lt"/>
                        </a:rPr>
                        <a:t>Mean Burn up</a:t>
                      </a:r>
                      <a:endParaRPr lang="en-US" sz="1800" b="1" kern="1200" baseline="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latin typeface="+mn-lt"/>
                        </a:rPr>
                        <a:t>54,500 </a:t>
                      </a:r>
                      <a:r>
                        <a:rPr lang="en-US" sz="1800" kern="1200" baseline="0" dirty="0" err="1" smtClean="0">
                          <a:latin typeface="+mn-lt"/>
                        </a:rPr>
                        <a:t>MWd</a:t>
                      </a:r>
                      <a:r>
                        <a:rPr lang="en-US" sz="1800" kern="1200" baseline="0" dirty="0" smtClean="0">
                          <a:latin typeface="+mn-lt"/>
                        </a:rPr>
                        <a:t>/</a:t>
                      </a:r>
                      <a:r>
                        <a:rPr lang="en-US" sz="1800" kern="1200" baseline="0" dirty="0" err="1" smtClean="0">
                          <a:latin typeface="+mn-lt"/>
                        </a:rPr>
                        <a:t>t</a:t>
                      </a:r>
                      <a:r>
                        <a:rPr lang="en-US" sz="1800" kern="1200" baseline="-25000" dirty="0" err="1" smtClean="0">
                          <a:latin typeface="+mn-lt"/>
                        </a:rPr>
                        <a:t>HM</a:t>
                      </a:r>
                      <a:r>
                        <a:rPr lang="en-US" sz="1800" kern="1200" baseline="0" dirty="0" smtClean="0">
                          <a:latin typeface="+mn-lt"/>
                        </a:rPr>
                        <a:t> 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kern="1200" baseline="0" dirty="0" smtClean="0">
                          <a:latin typeface="+mn-lt"/>
                        </a:rPr>
                        <a:t>46,570 </a:t>
                      </a:r>
                      <a:r>
                        <a:rPr lang="en-US" sz="1800" kern="1200" baseline="0" dirty="0" err="1" smtClean="0">
                          <a:latin typeface="+mn-lt"/>
                        </a:rPr>
                        <a:t>MWd</a:t>
                      </a:r>
                      <a:r>
                        <a:rPr lang="en-US" sz="1800" kern="1200" baseline="0" dirty="0" smtClean="0">
                          <a:latin typeface="+mn-lt"/>
                        </a:rPr>
                        <a:t>/</a:t>
                      </a:r>
                      <a:r>
                        <a:rPr lang="en-US" sz="1800" kern="1200" baseline="0" dirty="0" err="1" smtClean="0">
                          <a:latin typeface="+mn-lt"/>
                        </a:rPr>
                        <a:t>t</a:t>
                      </a:r>
                      <a:r>
                        <a:rPr lang="en-US" sz="1800" kern="1200" baseline="-25000" dirty="0" err="1" smtClean="0">
                          <a:latin typeface="+mn-lt"/>
                        </a:rPr>
                        <a:t>HM</a:t>
                      </a:r>
                      <a:endParaRPr lang="en-US" sz="1800" baseline="-25000" dirty="0">
                        <a:latin typeface="+mn-lt"/>
                      </a:endParaRPr>
                    </a:p>
                  </a:txBody>
                  <a:tcPr anchor="ctr"/>
                </a:tc>
              </a:tr>
              <a:tr h="439258">
                <a:tc>
                  <a:txBody>
                    <a:bodyPr/>
                    <a:lstStyle/>
                    <a:p>
                      <a:r>
                        <a:rPr lang="en-US" sz="1800" b="1" baseline="30000" dirty="0" smtClean="0">
                          <a:latin typeface="+mn-lt"/>
                        </a:rPr>
                        <a:t>14</a:t>
                      </a:r>
                      <a:r>
                        <a:rPr lang="en-US" sz="1800" b="1" dirty="0" smtClean="0">
                          <a:latin typeface="+mn-lt"/>
                        </a:rPr>
                        <a:t>C act.</a:t>
                      </a:r>
                      <a:r>
                        <a:rPr lang="en-US" sz="1800" b="1" baseline="0" dirty="0" smtClean="0">
                          <a:latin typeface="+mn-lt"/>
                        </a:rPr>
                        <a:t> metal. (Calculation)</a:t>
                      </a:r>
                      <a:r>
                        <a:rPr lang="en-US" sz="1800" b="1" dirty="0" smtClean="0">
                          <a:latin typeface="+mn-lt"/>
                        </a:rPr>
                        <a:t> </a:t>
                      </a:r>
                      <a:endParaRPr lang="en-US" sz="18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~17,800 </a:t>
                      </a:r>
                      <a:r>
                        <a:rPr lang="en-US" sz="1800" dirty="0" err="1" smtClean="0">
                          <a:latin typeface="+mn-lt"/>
                        </a:rPr>
                        <a:t>Bq</a:t>
                      </a:r>
                      <a:r>
                        <a:rPr lang="en-US" sz="1800" dirty="0" smtClean="0">
                          <a:latin typeface="+mn-lt"/>
                        </a:rPr>
                        <a:t>/g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~30,300 </a:t>
                      </a:r>
                      <a:r>
                        <a:rPr lang="en-US" sz="1800" dirty="0" err="1" smtClean="0">
                          <a:latin typeface="+mn-lt"/>
                        </a:rPr>
                        <a:t>Bq</a:t>
                      </a:r>
                      <a:r>
                        <a:rPr lang="en-US" sz="1800" dirty="0" smtClean="0">
                          <a:latin typeface="+mn-lt"/>
                        </a:rPr>
                        <a:t>/g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439258">
                <a:tc>
                  <a:txBody>
                    <a:bodyPr/>
                    <a:lstStyle/>
                    <a:p>
                      <a:r>
                        <a:rPr lang="en-US" sz="1800" b="1" baseline="30000" dirty="0" smtClean="0">
                          <a:latin typeface="+mn-lt"/>
                        </a:rPr>
                        <a:t>14</a:t>
                      </a:r>
                      <a:r>
                        <a:rPr lang="en-US" sz="1800" b="1" dirty="0" smtClean="0">
                          <a:latin typeface="+mn-lt"/>
                        </a:rPr>
                        <a:t>C act. leach. (CAST)</a:t>
                      </a:r>
                      <a:endParaRPr lang="en-US" sz="18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800 </a:t>
                      </a:r>
                      <a:r>
                        <a:rPr lang="en-US" sz="1800" dirty="0" err="1" smtClean="0">
                          <a:latin typeface="+mn-lt"/>
                        </a:rPr>
                        <a:t>Bq</a:t>
                      </a:r>
                      <a:r>
                        <a:rPr lang="en-US" sz="1800" dirty="0" smtClean="0">
                          <a:latin typeface="+mn-lt"/>
                        </a:rPr>
                        <a:t>/g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330 </a:t>
                      </a:r>
                      <a:r>
                        <a:rPr lang="en-US" sz="1800" dirty="0" err="1" smtClean="0">
                          <a:latin typeface="+mn-lt"/>
                        </a:rPr>
                        <a:t>Bq</a:t>
                      </a:r>
                      <a:r>
                        <a:rPr lang="en-US" sz="1800" dirty="0" smtClean="0">
                          <a:latin typeface="+mn-lt"/>
                        </a:rPr>
                        <a:t>/g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</a:tr>
              <a:tr h="439258">
                <a:tc>
                  <a:txBody>
                    <a:bodyPr/>
                    <a:lstStyle/>
                    <a:p>
                      <a:r>
                        <a:rPr lang="en-US" sz="1800" b="1" baseline="30000" dirty="0" smtClean="0">
                          <a:latin typeface="+mn-lt"/>
                        </a:rPr>
                        <a:t>14</a:t>
                      </a:r>
                      <a:r>
                        <a:rPr lang="en-US" sz="1800" b="1" dirty="0" smtClean="0">
                          <a:latin typeface="+mn-lt"/>
                        </a:rPr>
                        <a:t>C leach/</a:t>
                      </a:r>
                      <a:r>
                        <a:rPr lang="en-US" sz="1800" b="1" baseline="30000" dirty="0" smtClean="0">
                          <a:latin typeface="+mn-lt"/>
                        </a:rPr>
                        <a:t>14</a:t>
                      </a:r>
                      <a:r>
                        <a:rPr lang="en-US" sz="1800" b="1" dirty="0" smtClean="0">
                          <a:latin typeface="+mn-lt"/>
                        </a:rPr>
                        <a:t>C metal</a:t>
                      </a:r>
                      <a:endParaRPr lang="en-US" sz="18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~4-5 %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+mn-lt"/>
                        </a:rPr>
                        <a:t>~1%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0" y="6022449"/>
            <a:ext cx="9209572" cy="430887"/>
          </a:xfrm>
          <a:prstGeom prst="rect">
            <a:avLst/>
          </a:prstGeom>
          <a:noFill/>
        </p:spPr>
        <p:txBody>
          <a:bodyPr wrap="none" anchor="b">
            <a:spAutoFit/>
          </a:bodyPr>
          <a:lstStyle/>
          <a:p>
            <a:r>
              <a:rPr lang="en-US" sz="1100" dirty="0" smtClean="0"/>
              <a:t>Gras [2014]. State of the art of </a:t>
            </a:r>
            <a:r>
              <a:rPr lang="en-US" sz="1100" baseline="30000" dirty="0" smtClean="0"/>
              <a:t>14</a:t>
            </a:r>
            <a:r>
              <a:rPr lang="en-US" sz="1100" dirty="0" smtClean="0"/>
              <a:t>C in </a:t>
            </a:r>
            <a:r>
              <a:rPr lang="en-US" sz="1100" dirty="0" err="1" smtClean="0"/>
              <a:t>zircaloy</a:t>
            </a:r>
            <a:r>
              <a:rPr lang="en-US" sz="1100" dirty="0" smtClean="0"/>
              <a:t> and </a:t>
            </a:r>
            <a:r>
              <a:rPr lang="en-US" sz="1100" dirty="0" err="1" smtClean="0"/>
              <a:t>Zr</a:t>
            </a:r>
            <a:r>
              <a:rPr lang="en-US" sz="1100" dirty="0" smtClean="0"/>
              <a:t> alloys - </a:t>
            </a:r>
            <a:r>
              <a:rPr lang="en-US" sz="1100" baseline="30000" dirty="0" smtClean="0"/>
              <a:t>14</a:t>
            </a:r>
            <a:r>
              <a:rPr lang="en-US" sz="1100" dirty="0" smtClean="0"/>
              <a:t>C release from zirconium alloy hulls. CAST Project Report.</a:t>
            </a:r>
          </a:p>
          <a:p>
            <a:r>
              <a:rPr lang="en-US" sz="1100" dirty="0" smtClean="0"/>
              <a:t>Caron et al. [2017] Final report on C-15 released from irradiated </a:t>
            </a:r>
            <a:r>
              <a:rPr lang="en-US" sz="1100" dirty="0" err="1" smtClean="0"/>
              <a:t>zircaloys</a:t>
            </a:r>
            <a:r>
              <a:rPr lang="en-US" sz="1100" dirty="0" smtClean="0"/>
              <a:t> in </a:t>
            </a:r>
            <a:r>
              <a:rPr lang="en-US" sz="1100" dirty="0" err="1" smtClean="0"/>
              <a:t>NaOH</a:t>
            </a:r>
            <a:r>
              <a:rPr lang="en-US" sz="1100" dirty="0" smtClean="0"/>
              <a:t> Solution: quantification and speciation of C-14, D3.18. CAST Project Report.</a:t>
            </a:r>
          </a:p>
        </p:txBody>
      </p:sp>
      <p:sp>
        <p:nvSpPr>
          <p:cNvPr id="41" name="ZoneTexte 40"/>
          <p:cNvSpPr txBox="1"/>
          <p:nvPr/>
        </p:nvSpPr>
        <p:spPr>
          <a:xfrm>
            <a:off x="72009" y="4588327"/>
            <a:ext cx="8964487" cy="11449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Small amount of </a:t>
            </a:r>
            <a:r>
              <a:rPr lang="en-US" sz="2000" b="1" baseline="3000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14</a:t>
            </a:r>
            <a:r>
              <a:rPr lang="en-US" sz="2000" b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C</a:t>
            </a:r>
            <a:r>
              <a:rPr lang="en-US" sz="2000" b="1" baseline="-25000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org</a:t>
            </a:r>
            <a:r>
              <a:rPr lang="en-US" sz="2000" b="1" smtClean="0">
                <a:solidFill>
                  <a:srgbClr val="C00000"/>
                </a:solidFill>
                <a:cs typeface="Times New Roman" panose="02020603050405020304" pitchFamily="18" charset="0"/>
                <a:sym typeface="Wingdings"/>
              </a:rPr>
              <a:t> released in aqueous media in repository conditions</a:t>
            </a:r>
          </a:p>
          <a:p>
            <a:pPr marL="268288" indent="-268288">
              <a:lnSpc>
                <a:spcPct val="114000"/>
              </a:lnSpc>
              <a:buFont typeface="Wingdings"/>
              <a:buChar char="ð"/>
            </a:pPr>
            <a:r>
              <a:rPr lang="en-US" sz="2000" b="1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14 days and 6 months leaching at 25°C: </a:t>
            </a:r>
            <a:r>
              <a:rPr lang="en-US" sz="2000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need of long term experiments and higher T°C to confirm the results, micro-characterisation of solid (ZrO</a:t>
            </a:r>
            <a:r>
              <a:rPr lang="en-US" sz="2000" baseline="-25000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2</a:t>
            </a:r>
            <a:r>
              <a:rPr lang="en-US" sz="2000" smtClean="0">
                <a:solidFill>
                  <a:schemeClr val="tx2"/>
                </a:solidFill>
                <a:cs typeface="Times New Roman" panose="02020603050405020304" pitchFamily="18" charset="0"/>
                <a:sym typeface="Wingdings"/>
              </a:rPr>
              <a:t> layer)</a:t>
            </a: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pic>
        <p:nvPicPr>
          <p:cNvPr id="102403" name="Picture 3"/>
          <p:cNvPicPr>
            <a:picLocks noChangeAspect="1" noChangeArrowheads="1"/>
          </p:cNvPicPr>
          <p:nvPr/>
        </p:nvPicPr>
        <p:blipFill>
          <a:blip r:embed="rId2" cstate="print"/>
          <a:srcRect l="5595" t="6001" r="10488"/>
          <a:stretch>
            <a:fillRect/>
          </a:stretch>
        </p:blipFill>
        <p:spPr bwMode="auto">
          <a:xfrm>
            <a:off x="48" y="1340768"/>
            <a:ext cx="4090696" cy="32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Connecteur droit 8"/>
          <p:cNvCxnSpPr/>
          <p:nvPr/>
        </p:nvCxnSpPr>
        <p:spPr>
          <a:xfrm flipV="1">
            <a:off x="611560" y="1628401"/>
            <a:ext cx="3240360" cy="2304655"/>
          </a:xfrm>
          <a:prstGeom prst="line">
            <a:avLst/>
          </a:prstGeom>
          <a:ln w="127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Acknowledgments </a:t>
            </a:r>
            <a:endParaRPr lang="en-US" dirty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31CA0-04D1-4B8A-95DB-4EA9518A6216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14" name="Image 13" descr="Subatech_lar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190330"/>
            <a:ext cx="1914893" cy="900000"/>
          </a:xfrm>
          <a:prstGeom prst="rect">
            <a:avLst/>
          </a:prstGeom>
        </p:spPr>
      </p:pic>
      <p:grpSp>
        <p:nvGrpSpPr>
          <p:cNvPr id="3" name="Groupe 46"/>
          <p:cNvGrpSpPr/>
          <p:nvPr/>
        </p:nvGrpSpPr>
        <p:grpSpPr>
          <a:xfrm>
            <a:off x="4932040" y="4034546"/>
            <a:ext cx="2446962" cy="540000"/>
            <a:chOff x="4860032" y="2420888"/>
            <a:chExt cx="2446962" cy="540000"/>
          </a:xfrm>
        </p:grpSpPr>
        <p:sp>
          <p:nvSpPr>
            <p:cNvPr id="26" name="ZoneTexte 25"/>
            <p:cNvSpPr txBox="1"/>
            <p:nvPr/>
          </p:nvSpPr>
          <p:spPr>
            <a:xfrm>
              <a:off x="5508104" y="2492896"/>
              <a:ext cx="17988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Christophe </a:t>
              </a:r>
              <a:r>
                <a:rPr lang="en-US" dirty="0" err="1" smtClean="0"/>
                <a:t>Jégou</a:t>
              </a:r>
              <a:endParaRPr lang="en-US" dirty="0"/>
            </a:p>
          </p:txBody>
        </p:sp>
        <p:pic>
          <p:nvPicPr>
            <p:cNvPr id="57348" name="Picture 4" descr="Afficher l'image d'origin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860032" y="2420888"/>
              <a:ext cx="662040" cy="540000"/>
            </a:xfrm>
            <a:prstGeom prst="rect">
              <a:avLst/>
            </a:prstGeom>
            <a:noFill/>
          </p:spPr>
        </p:pic>
      </p:grpSp>
      <p:sp>
        <p:nvSpPr>
          <p:cNvPr id="32" name="ZoneTexte 31"/>
          <p:cNvSpPr txBox="1"/>
          <p:nvPr/>
        </p:nvSpPr>
        <p:spPr>
          <a:xfrm>
            <a:off x="5574841" y="1874306"/>
            <a:ext cx="33176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I. </a:t>
            </a:r>
            <a:r>
              <a:rPr lang="en-US" dirty="0" err="1" smtClean="0"/>
              <a:t>Deniau</a:t>
            </a:r>
            <a:r>
              <a:rPr lang="en-US" dirty="0" smtClean="0"/>
              <a:t>, G. </a:t>
            </a:r>
            <a:r>
              <a:rPr lang="en-US" dirty="0" err="1" smtClean="0"/>
              <a:t>Guerel</a:t>
            </a:r>
            <a:r>
              <a:rPr lang="en-US" dirty="0" smtClean="0"/>
              <a:t>, E. </a:t>
            </a:r>
            <a:r>
              <a:rPr lang="en-US" dirty="0" err="1" smtClean="0"/>
              <a:t>Fisson</a:t>
            </a:r>
            <a:r>
              <a:rPr lang="en-US" dirty="0" smtClean="0"/>
              <a:t>, </a:t>
            </a:r>
          </a:p>
          <a:p>
            <a:r>
              <a:rPr lang="en-US" dirty="0" smtClean="0"/>
              <a:t>A. </a:t>
            </a:r>
            <a:r>
              <a:rPr lang="en-US" dirty="0" err="1" smtClean="0"/>
              <a:t>Drouain</a:t>
            </a:r>
            <a:r>
              <a:rPr lang="en-US" dirty="0" smtClean="0"/>
              <a:t>, C. </a:t>
            </a:r>
            <a:r>
              <a:rPr lang="en-US" dirty="0" err="1" smtClean="0"/>
              <a:t>Mérignac</a:t>
            </a:r>
            <a:r>
              <a:rPr lang="en-US" dirty="0" smtClean="0"/>
              <a:t>,  V. </a:t>
            </a:r>
            <a:r>
              <a:rPr lang="en-US" dirty="0" err="1" smtClean="0"/>
              <a:t>Baty</a:t>
            </a:r>
            <a:r>
              <a:rPr lang="en-US" dirty="0" smtClean="0"/>
              <a:t>, A. </a:t>
            </a:r>
            <a:r>
              <a:rPr lang="en-US" dirty="0" err="1" smtClean="0"/>
              <a:t>Piscitelli</a:t>
            </a:r>
            <a:endParaRPr lang="en-US" dirty="0" smtClean="0"/>
          </a:p>
        </p:txBody>
      </p:sp>
      <p:sp>
        <p:nvSpPr>
          <p:cNvPr id="27" name="Rectangle 26"/>
          <p:cNvSpPr/>
          <p:nvPr/>
        </p:nvSpPr>
        <p:spPr>
          <a:xfrm>
            <a:off x="179512" y="4543960"/>
            <a:ext cx="44644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/>
              <a:t>The project has received funding from the European Union’s Seventh Framework Programme for research, technological development and demonstration under grant agreement no. 604779, the CAST project.</a:t>
            </a:r>
            <a:endParaRPr lang="en-GB" dirty="0"/>
          </a:p>
        </p:txBody>
      </p:sp>
      <p:grpSp>
        <p:nvGrpSpPr>
          <p:cNvPr id="4" name="Groupe 43"/>
          <p:cNvGrpSpPr/>
          <p:nvPr/>
        </p:nvGrpSpPr>
        <p:grpSpPr>
          <a:xfrm>
            <a:off x="4907598" y="3098442"/>
            <a:ext cx="2639800" cy="540000"/>
            <a:chOff x="5701465" y="116632"/>
            <a:chExt cx="2639800" cy="540000"/>
          </a:xfrm>
        </p:grpSpPr>
        <p:pic>
          <p:nvPicPr>
            <p:cNvPr id="35" name="Picture 4" descr="logo AREV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01465" y="116632"/>
              <a:ext cx="670735" cy="540000"/>
            </a:xfrm>
            <a:prstGeom prst="rect">
              <a:avLst/>
            </a:prstGeom>
            <a:noFill/>
          </p:spPr>
        </p:pic>
        <p:sp>
          <p:nvSpPr>
            <p:cNvPr id="37" name="Rectangle 36"/>
            <p:cNvSpPr/>
            <p:nvPr/>
          </p:nvSpPr>
          <p:spPr>
            <a:xfrm>
              <a:off x="6372200" y="154197"/>
              <a:ext cx="196906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/>
                <a:t>J. Molina, F. Cochin</a:t>
              </a:r>
              <a:endParaRPr lang="en-US" dirty="0"/>
            </a:p>
          </p:txBody>
        </p:sp>
      </p:grpSp>
      <p:pic>
        <p:nvPicPr>
          <p:cNvPr id="41" name="Picture 2" descr="logo_cast_line_blac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68829" y="1412776"/>
            <a:ext cx="727325" cy="9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Afbeelding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917" y="1412776"/>
            <a:ext cx="1358955" cy="900000"/>
          </a:xfrm>
          <a:prstGeom prst="rect">
            <a:avLst/>
          </a:prstGeom>
        </p:spPr>
      </p:pic>
      <p:pic>
        <p:nvPicPr>
          <p:cNvPr id="28" name="Image 27" descr="vienn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876274" y="5085184"/>
            <a:ext cx="2095500" cy="581025"/>
          </a:xfrm>
          <a:prstGeom prst="rect">
            <a:avLst/>
          </a:prstGeom>
        </p:spPr>
      </p:pic>
      <p:sp>
        <p:nvSpPr>
          <p:cNvPr id="29" name="ZoneTexte 28"/>
          <p:cNvSpPr txBox="1"/>
          <p:nvPr/>
        </p:nvSpPr>
        <p:spPr>
          <a:xfrm>
            <a:off x="7036514" y="5219908"/>
            <a:ext cx="1279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Peter </a:t>
            </a:r>
            <a:r>
              <a:rPr lang="en-US" dirty="0" err="1" smtClean="0"/>
              <a:t>Steier</a:t>
            </a:r>
            <a:endParaRPr lang="en-US" dirty="0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CAST Symposium 16-18 January 2018, Lyon</a:t>
            </a:r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79512" y="2672816"/>
            <a:ext cx="446449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/>
              <a:t>Steve Williams and Simon Norris</a:t>
            </a:r>
          </a:p>
          <a:p>
            <a:pPr algn="ctr">
              <a:spcBef>
                <a:spcPts val="600"/>
              </a:spcBef>
            </a:pPr>
            <a:r>
              <a:rPr lang="en-GB" b="1" dirty="0" smtClean="0"/>
              <a:t>Jens </a:t>
            </a:r>
            <a:r>
              <a:rPr lang="en-GB" b="1" dirty="0" err="1" smtClean="0"/>
              <a:t>Mibus</a:t>
            </a:r>
            <a:r>
              <a:rPr lang="en-GB" b="1" dirty="0" smtClean="0"/>
              <a:t> (WP2-lead) </a:t>
            </a:r>
          </a:p>
          <a:p>
            <a:pPr algn="ctr"/>
            <a:r>
              <a:rPr lang="en-GB" b="1" dirty="0" smtClean="0"/>
              <a:t>and Sophia </a:t>
            </a:r>
            <a:r>
              <a:rPr lang="en-GB" b="1" dirty="0" err="1" smtClean="0"/>
              <a:t>Necib</a:t>
            </a:r>
            <a:r>
              <a:rPr lang="en-GB" b="1" dirty="0" smtClean="0"/>
              <a:t> (WP3 lead)</a:t>
            </a:r>
          </a:p>
          <a:p>
            <a:pPr algn="ctr">
              <a:spcBef>
                <a:spcPts val="600"/>
              </a:spcBef>
            </a:pPr>
            <a:r>
              <a:rPr lang="en-GB" b="1" dirty="0" smtClean="0"/>
              <a:t>All WP2 and WP3 partners</a:t>
            </a:r>
          </a:p>
          <a:p>
            <a:pPr algn="ctr">
              <a:spcBef>
                <a:spcPts val="600"/>
              </a:spcBef>
            </a:pPr>
            <a:r>
              <a:rPr lang="en-GB" b="1" dirty="0" smtClean="0"/>
              <a:t>Reviewers and </a:t>
            </a:r>
            <a:r>
              <a:rPr lang="en-GB" b="1" dirty="0" err="1" smtClean="0"/>
              <a:t>EUG</a:t>
            </a:r>
            <a:r>
              <a:rPr lang="en-GB" b="1" dirty="0" smtClean="0"/>
              <a:t> members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6315</TotalTime>
  <Words>2075</Words>
  <Application>Microsoft Office PowerPoint</Application>
  <PresentationFormat>Affichage à l'écran (4:3)</PresentationFormat>
  <Paragraphs>507</Paragraphs>
  <Slides>24</Slides>
  <Notes>3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6" baseType="lpstr">
      <vt:lpstr>Office Theme</vt:lpstr>
      <vt:lpstr>Image</vt:lpstr>
      <vt:lpstr>CArbon-14 Source Term CAST</vt:lpstr>
      <vt:lpstr>Analytical strategy to measure 14C released from irradiated zircaloy</vt:lpstr>
      <vt:lpstr>Context: Irradiated nuclear materials</vt:lpstr>
      <vt:lpstr>Origin of carbon-14 in zircaloy claddings</vt:lpstr>
      <vt:lpstr>Fate of fuel rods in nuclear fuel cycle</vt:lpstr>
      <vt:lpstr>Issues for long-term repository</vt:lpstr>
      <vt:lpstr>Methodology</vt:lpstr>
      <vt:lpstr>In repository conditions</vt:lpstr>
      <vt:lpstr>Analytical strategy</vt:lpstr>
      <vt:lpstr>Leaching experiment performed at CEA</vt:lpstr>
      <vt:lpstr>Leaching experiment performed at CEA</vt:lpstr>
      <vt:lpstr>Leaching experiment performed at CEA</vt:lpstr>
      <vt:lpstr>Analytical methods</vt:lpstr>
      <vt:lpstr>AMS</vt:lpstr>
      <vt:lpstr>Speciation of 14C in alkaline aqueous media</vt:lpstr>
      <vt:lpstr>Leaching solution</vt:lpstr>
      <vt:lpstr>Leaching solution</vt:lpstr>
      <vt:lpstr>Quantification / Speciation of carboxylic acids</vt:lpstr>
      <vt:lpstr>Quantification / Speciation of carboxylic acids</vt:lpstr>
      <vt:lpstr>Quantification / Speciation of carboxylic acids</vt:lpstr>
      <vt:lpstr>Quantification / Speciation of carboxylic acids</vt:lpstr>
      <vt:lpstr>Conclusion on the analytical strategy</vt:lpstr>
      <vt:lpstr>Conclusion &amp; Perspective</vt:lpstr>
      <vt:lpstr>Acknowledgments </vt:lpstr>
    </vt:vector>
  </TitlesOfParts>
  <Company>NDA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suzuki</cp:lastModifiedBy>
  <cp:revision>408</cp:revision>
  <cp:lastPrinted>2016-10-11T16:37:18Z</cp:lastPrinted>
  <dcterms:created xsi:type="dcterms:W3CDTF">2014-02-26T14:21:24Z</dcterms:created>
  <dcterms:modified xsi:type="dcterms:W3CDTF">2018-01-16T08:50:01Z</dcterms:modified>
</cp:coreProperties>
</file>