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70" r:id="rId5"/>
    <p:sldId id="269" r:id="rId6"/>
    <p:sldId id="260" r:id="rId7"/>
    <p:sldId id="267" r:id="rId8"/>
    <p:sldId id="261" r:id="rId9"/>
    <p:sldId id="271" r:id="rId10"/>
    <p:sldId id="262" r:id="rId11"/>
    <p:sldId id="264" r:id="rId12"/>
    <p:sldId id="268" r:id="rId13"/>
    <p:sldId id="266" r:id="rId14"/>
    <p:sldId id="274" r:id="rId15"/>
    <p:sldId id="272" r:id="rId16"/>
    <p:sldId id="273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110">
          <p15:clr>
            <a:srgbClr val="A4A3A4"/>
          </p15:clr>
        </p15:guide>
        <p15:guide id="3" orient="horz" pos="981">
          <p15:clr>
            <a:srgbClr val="A4A3A4"/>
          </p15:clr>
        </p15:guide>
        <p15:guide id="4" orient="horz" pos="3702">
          <p15:clr>
            <a:srgbClr val="A4A3A4"/>
          </p15:clr>
        </p15:guide>
        <p15:guide id="5" pos="2880">
          <p15:clr>
            <a:srgbClr val="A4A3A4"/>
          </p15:clr>
        </p15:guide>
        <p15:guide id="6" pos="5148">
          <p15:clr>
            <a:srgbClr val="A4A3A4"/>
          </p15:clr>
        </p15:guide>
        <p15:guide id="7" pos="249">
          <p15:clr>
            <a:srgbClr val="A4A3A4"/>
          </p15:clr>
        </p15:guide>
        <p15:guide id="8" pos="551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nette Bernardi" initials="A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33" autoAdjust="0"/>
  </p:normalViewPr>
  <p:slideViewPr>
    <p:cSldViewPr showGuides="1">
      <p:cViewPr varScale="1">
        <p:scale>
          <a:sx n="88" d="100"/>
          <a:sy n="88" d="100"/>
        </p:scale>
        <p:origin x="96" y="360"/>
      </p:cViewPr>
      <p:guideLst>
        <p:guide orient="horz" pos="2160"/>
        <p:guide orient="horz" pos="4110"/>
        <p:guide orient="horz" pos="981"/>
        <p:guide orient="horz" pos="3702"/>
        <p:guide pos="2880"/>
        <p:guide pos="5148"/>
        <p:guide pos="249"/>
        <p:guide pos="551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dirty="0" smtClean="0"/>
              <a:t>Adsorption</a:t>
            </a:r>
            <a:r>
              <a:rPr lang="fr-FR" sz="1800" baseline="0" dirty="0" smtClean="0"/>
              <a:t> </a:t>
            </a:r>
            <a:r>
              <a:rPr lang="fr-FR" sz="1800" baseline="0" dirty="0" err="1" smtClean="0"/>
              <a:t>energy</a:t>
            </a:r>
            <a:r>
              <a:rPr lang="fr-FR" sz="1800" baseline="0" dirty="0" smtClean="0"/>
              <a:t> (</a:t>
            </a:r>
            <a:r>
              <a:rPr lang="fr-FR" sz="1800" baseline="0" dirty="0" err="1" smtClean="0"/>
              <a:t>ref</a:t>
            </a:r>
            <a:r>
              <a:rPr lang="fr-FR" sz="1800" baseline="0" dirty="0" smtClean="0"/>
              <a:t> C </a:t>
            </a:r>
            <a:r>
              <a:rPr lang="fr-FR" sz="1800" baseline="0" dirty="0" err="1" smtClean="0"/>
              <a:t>isolated</a:t>
            </a:r>
            <a:r>
              <a:rPr lang="fr-FR" sz="1800" baseline="0" dirty="0" smtClean="0"/>
              <a:t>)</a:t>
            </a:r>
            <a:endParaRPr lang="fr-FR" sz="18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'evolution energie fct profondeu'!$B$2:$B$5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</c:numCache>
            </c:numRef>
          </c:xVal>
          <c:yVal>
            <c:numRef>
              <c:f>'evolution energie fct profondeu'!$F$2:$F$5</c:f>
              <c:numCache>
                <c:formatCode>0.00</c:formatCode>
                <c:ptCount val="4"/>
                <c:pt idx="0">
                  <c:v>-2.9207999999997409</c:v>
                </c:pt>
                <c:pt idx="1">
                  <c:v>-2.6770000000000036</c:v>
                </c:pt>
                <c:pt idx="2">
                  <c:v>-2.5707999999998319</c:v>
                </c:pt>
                <c:pt idx="3">
                  <c:v>-2.5307999999998683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1805200"/>
        <c:axId val="261805592"/>
      </c:scatterChart>
      <c:valAx>
        <c:axId val="2618052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 smtClean="0"/>
                  <a:t>Layer number</a:t>
                </a:r>
                <a:endParaRPr lang="en-US" sz="120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61805592"/>
        <c:crosses val="autoZero"/>
        <c:crossBetween val="midCat"/>
        <c:majorUnit val="1"/>
      </c:valAx>
      <c:valAx>
        <c:axId val="261805592"/>
        <c:scaling>
          <c:orientation val="minMax"/>
          <c:max val="-2.4499999999999997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400" dirty="0" err="1" smtClean="0"/>
                  <a:t>Energy</a:t>
                </a:r>
                <a:r>
                  <a:rPr lang="fr-FR" sz="1400" dirty="0" smtClean="0"/>
                  <a:t> </a:t>
                </a:r>
                <a:r>
                  <a:rPr lang="fr-FR" sz="1400" baseline="0" dirty="0" smtClean="0"/>
                  <a:t>(eV</a:t>
                </a:r>
                <a:r>
                  <a:rPr lang="fr-FR" sz="1400" baseline="0" dirty="0"/>
                  <a:t>)</a:t>
                </a:r>
                <a:endParaRPr lang="fr-FR" sz="140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618052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C6FFB-FB79-47D1-B5D0-05648DC55AD5}" type="datetimeFigureOut">
              <a:rPr lang="fr-FR" smtClean="0"/>
              <a:pPr/>
              <a:t>15/01/2018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EE165-B28E-43DD-AD9B-C38514D778C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540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BEE165-B28E-43DD-AD9B-C38514D778C8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497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uverture 1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750" y="1844824"/>
            <a:ext cx="4057302" cy="1728192"/>
          </a:xfrm>
        </p:spPr>
        <p:txBody>
          <a:bodyPr lIns="36000" tIns="0" rIns="36000" bIns="0" anchor="t" anchorCtr="0">
            <a:noAutofit/>
          </a:bodyPr>
          <a:lstStyle>
            <a:lvl1pPr algn="l">
              <a:spcBef>
                <a:spcPts val="0"/>
              </a:spcBef>
              <a:defRPr sz="3400" cap="all" baseline="0">
                <a:solidFill>
                  <a:schemeClr val="accent3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9750" y="4509120"/>
            <a:ext cx="4057302" cy="576064"/>
          </a:xfrm>
        </p:spPr>
        <p:txBody>
          <a:bodyPr lIns="36000" tIns="0" rIns="3600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600" b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 hasCustomPrompt="1"/>
          </p:nvPr>
        </p:nvSpPr>
        <p:spPr>
          <a:xfrm>
            <a:off x="539750" y="5144666"/>
            <a:ext cx="4057302" cy="288007"/>
          </a:xfrm>
        </p:spPr>
        <p:txBody>
          <a:bodyPr wrap="none" lIns="36000" tIns="0" rIns="36000" b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200" b="0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FontTx/>
              <a:buNone/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0" indent="0">
              <a:spcBef>
                <a:spcPts val="0"/>
              </a:spcBef>
              <a:buFontTx/>
              <a:buNone/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0" indent="0">
              <a:spcBef>
                <a:spcPts val="0"/>
              </a:spcBef>
              <a:buFontTx/>
              <a:buNone/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0"/>
              </a:spcBef>
              <a:buFontTx/>
              <a:buNone/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fr-FR" smtClean="0"/>
              <a:t>Date</a:t>
            </a:r>
          </a:p>
        </p:txBody>
      </p:sp>
      <p:pic>
        <p:nvPicPr>
          <p:cNvPr id="5" name="Picture 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913" y="482600"/>
            <a:ext cx="1189037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Espace réservé pour une image  8" descr="IMG_ouverture.JPG"/>
          <p:cNvPicPr>
            <a:picLocks noChangeAspect="1"/>
          </p:cNvPicPr>
          <p:nvPr userDrawn="1"/>
        </p:nvPicPr>
        <p:blipFill>
          <a:blip r:embed="rId3" cstate="print"/>
          <a:srcRect l="35" r="35"/>
          <a:stretch>
            <a:fillRect/>
          </a:stretch>
        </p:blipFill>
        <p:spPr bwMode="auto">
          <a:xfrm>
            <a:off x="5699125" y="0"/>
            <a:ext cx="344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2761" y="922710"/>
            <a:ext cx="8353425" cy="850106"/>
          </a:xfrm>
        </p:spPr>
        <p:txBody>
          <a:bodyPr/>
          <a:lstStyle>
            <a:lvl1pPr>
              <a:defRPr sz="3800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1"/>
          </p:nvPr>
        </p:nvSpPr>
        <p:spPr>
          <a:xfrm>
            <a:off x="395288" y="2060575"/>
            <a:ext cx="8353425" cy="4032250"/>
          </a:xfrm>
        </p:spPr>
        <p:txBody>
          <a:bodyPr/>
          <a:lstStyle>
            <a:lvl1pPr marL="358775" indent="-358775">
              <a:buSzPct val="125000"/>
              <a:buFont typeface="+mj-lt"/>
              <a:buAutoNum type="arabicPeriod"/>
              <a:defRPr sz="1300" cap="all" baseline="0"/>
            </a:lvl1pPr>
            <a:lvl2pPr marL="360000" indent="0">
              <a:spcBef>
                <a:spcPts val="0"/>
              </a:spcBef>
              <a:buClr>
                <a:schemeClr val="bg1"/>
              </a:buClr>
              <a:buSzPct val="25000"/>
              <a:buFontTx/>
              <a:buNone/>
              <a:defRPr sz="1300" cap="all" baseline="0"/>
            </a:lvl2pPr>
            <a:lvl3pPr marL="360000" indent="0">
              <a:spcBef>
                <a:spcPts val="0"/>
              </a:spcBef>
              <a:buFontTx/>
              <a:buNone/>
              <a:defRPr sz="1300" cap="all" baseline="0"/>
            </a:lvl3pPr>
            <a:lvl4pPr marL="360000" indent="0">
              <a:spcBef>
                <a:spcPts val="0"/>
              </a:spcBef>
              <a:buFontTx/>
              <a:buNone/>
              <a:defRPr sz="1300" cap="all" baseline="0"/>
            </a:lvl4pPr>
            <a:lvl5pPr marL="360000" indent="0">
              <a:spcBef>
                <a:spcPts val="0"/>
              </a:spcBef>
              <a:buFontTx/>
              <a:buNone/>
              <a:defRPr sz="1300" cap="all" baseline="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288" y="1557338"/>
            <a:ext cx="8353424" cy="4568826"/>
          </a:xfrm>
        </p:spPr>
        <p:txBody>
          <a:bodyPr/>
          <a:lstStyle>
            <a:lvl1pPr marL="0" indent="0">
              <a:buClr>
                <a:schemeClr val="bg1"/>
              </a:buClr>
              <a:buSzPct val="25000"/>
              <a:buFontTx/>
              <a:buNone/>
              <a:defRPr sz="2200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u 1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287" y="1268414"/>
            <a:ext cx="3816673" cy="4857750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7" name="Espace réservé du contenu 2"/>
          <p:cNvSpPr>
            <a:spLocks noGrp="1"/>
          </p:cNvSpPr>
          <p:nvPr>
            <p:ph idx="12"/>
          </p:nvPr>
        </p:nvSpPr>
        <p:spPr>
          <a:xfrm>
            <a:off x="4932040" y="1268413"/>
            <a:ext cx="3816673" cy="4536851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40" y="5876925"/>
            <a:ext cx="3816673" cy="180425"/>
          </a:xfrm>
        </p:spPr>
        <p:txBody>
          <a:bodyPr tIns="36000" bIns="36000">
            <a:spAutoFit/>
          </a:bodyPr>
          <a:lstStyle>
            <a:lvl1pPr marL="0" indent="0" algn="r">
              <a:spcBef>
                <a:spcPts val="0"/>
              </a:spcBef>
              <a:buFontTx/>
              <a:buNone/>
              <a:defRPr sz="700" b="0" baseline="0"/>
            </a:lvl1pPr>
            <a:lvl2pPr marL="0" indent="0" algn="r">
              <a:spcBef>
                <a:spcPts val="0"/>
              </a:spcBef>
              <a:buFontTx/>
              <a:buNone/>
              <a:defRPr sz="600"/>
            </a:lvl2pPr>
            <a:lvl3pPr marL="0" indent="0" algn="r">
              <a:spcBef>
                <a:spcPts val="0"/>
              </a:spcBef>
              <a:buFontTx/>
              <a:buNone/>
              <a:defRPr sz="600"/>
            </a:lvl3pPr>
            <a:lvl4pPr marL="0" indent="0" algn="r">
              <a:spcBef>
                <a:spcPts val="0"/>
              </a:spcBef>
              <a:buFontTx/>
              <a:buNone/>
              <a:defRPr sz="600"/>
            </a:lvl4pPr>
            <a:lvl5pPr marL="0" indent="0" algn="r">
              <a:spcBef>
                <a:spcPts val="0"/>
              </a:spcBef>
              <a:buFontTx/>
              <a:buNone/>
              <a:defRPr sz="600"/>
            </a:lvl5pPr>
          </a:lstStyle>
          <a:p>
            <a:pPr lvl="0"/>
            <a:r>
              <a:rPr lang="fr-FR" smtClean="0"/>
              <a:t>Copyright ou crédit photo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+ encad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287" y="1268414"/>
            <a:ext cx="4176713" cy="4857750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6084888" y="1268413"/>
            <a:ext cx="2663825" cy="4824883"/>
          </a:xfrm>
          <a:solidFill>
            <a:schemeClr val="accent3"/>
          </a:solidFill>
        </p:spPr>
        <p:txBody>
          <a:bodyPr lIns="72000" tIns="72000" rIns="72000" bIns="72000"/>
          <a:lstStyle>
            <a:lvl1pPr marL="0" indent="0" algn="ctr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FontTx/>
              <a:buNone/>
              <a:defRPr sz="1200" b="0" cap="all" baseline="0">
                <a:solidFill>
                  <a:schemeClr val="bg1"/>
                </a:solidFill>
              </a:defRPr>
            </a:lvl1pPr>
            <a:lvl2pPr marL="108000" indent="-108000">
              <a:buClr>
                <a:schemeClr val="bg1"/>
              </a:buClr>
              <a:buFont typeface="Wingdings" pitchFamily="2" charset="2"/>
              <a:buChar char="n"/>
              <a:defRPr sz="1200">
                <a:solidFill>
                  <a:schemeClr val="bg1"/>
                </a:solidFill>
              </a:defRPr>
            </a:lvl2pPr>
            <a:lvl3pPr marL="216000" indent="-108000">
              <a:buClr>
                <a:schemeClr val="bg1"/>
              </a:buClr>
              <a:defRPr sz="1100">
                <a:solidFill>
                  <a:schemeClr val="bg1"/>
                </a:solidFill>
              </a:defRPr>
            </a:lvl3pPr>
            <a:lvl4pPr marL="538163" indent="-174625">
              <a:defRPr sz="1000">
                <a:solidFill>
                  <a:schemeClr val="bg1"/>
                </a:solidFill>
              </a:defRPr>
            </a:lvl4pPr>
            <a:lvl5pPr marL="714375" indent="-176213"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5" name="Espace réservé du graphique 4"/>
          <p:cNvSpPr>
            <a:spLocks noGrp="1"/>
          </p:cNvSpPr>
          <p:nvPr>
            <p:ph type="chart" sz="quarter" idx="11"/>
          </p:nvPr>
        </p:nvSpPr>
        <p:spPr>
          <a:xfrm>
            <a:off x="971550" y="1557338"/>
            <a:ext cx="7200900" cy="4319587"/>
          </a:xfrm>
        </p:spPr>
        <p:txBody>
          <a:bodyPr/>
          <a:lstStyle/>
          <a:p>
            <a:r>
              <a:rPr lang="fr-FR" smtClean="0"/>
              <a:t>Cliquez sur l'icône pour ajouter un graphique</a:t>
            </a:r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7" name="Espace réservé du tableau 6"/>
          <p:cNvSpPr>
            <a:spLocks noGrp="1"/>
          </p:cNvSpPr>
          <p:nvPr>
            <p:ph type="tbl" sz="quarter" idx="11"/>
          </p:nvPr>
        </p:nvSpPr>
        <p:spPr>
          <a:xfrm>
            <a:off x="971550" y="1557338"/>
            <a:ext cx="7200900" cy="4319587"/>
          </a:xfrm>
        </p:spPr>
        <p:txBody>
          <a:bodyPr/>
          <a:lstStyle/>
          <a:p>
            <a:r>
              <a:rPr lang="fr-FR" smtClean="0"/>
              <a:t>Cliquez sur l'icône pour ajouter un tableau</a:t>
            </a:r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ô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logo_EDF_sommair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91263"/>
            <a:ext cx="6223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0" hasCustomPrompt="1"/>
          </p:nvPr>
        </p:nvSpPr>
        <p:spPr>
          <a:xfrm>
            <a:off x="971550" y="2060848"/>
            <a:ext cx="7200900" cy="323974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9000" b="1">
                <a:solidFill>
                  <a:schemeClr val="accent3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FontTx/>
              <a:buNone/>
              <a:defRPr/>
            </a:lvl2pPr>
            <a:lvl3pPr marL="0" indent="0">
              <a:spcBef>
                <a:spcPts val="0"/>
              </a:spcBef>
              <a:buFontTx/>
              <a:buNone/>
              <a:defRPr/>
            </a:lvl3pPr>
            <a:lvl4pPr marL="0" indent="0">
              <a:spcBef>
                <a:spcPts val="0"/>
              </a:spcBef>
              <a:buFontTx/>
              <a:buNone/>
              <a:defRPr/>
            </a:lvl4pPr>
            <a:lvl5pPr marL="0"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fr-FR" smtClean="0"/>
              <a:t>Texte de clôture</a:t>
            </a:r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5287" y="274638"/>
            <a:ext cx="8353425" cy="850106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5287" y="1268414"/>
            <a:ext cx="8353425" cy="4857750"/>
          </a:xfrm>
          <a:prstGeom prst="rect">
            <a:avLst/>
          </a:prstGeom>
        </p:spPr>
        <p:txBody>
          <a:bodyPr vert="horz" lIns="36000" tIns="0" rIns="36000" bIns="0" rtlCol="0">
            <a:no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572000" y="6381328"/>
            <a:ext cx="3888432" cy="153888"/>
          </a:xfrm>
          <a:prstGeom prst="rect">
            <a:avLst/>
          </a:prstGeom>
        </p:spPr>
        <p:txBody>
          <a:bodyPr vert="horz" wrap="none" lIns="36000" tIns="0" rIns="36000" bIns="0" rtlCol="0" anchor="ctr" anchorCtr="0">
            <a:no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Picture 8" descr="logo_EDF_sommair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6291263"/>
            <a:ext cx="6223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8460432" y="6381328"/>
            <a:ext cx="371380" cy="153888"/>
          </a:xfrm>
          <a:prstGeom prst="rect">
            <a:avLst/>
          </a:prstGeom>
          <a:noFill/>
        </p:spPr>
        <p:txBody>
          <a:bodyPr wrap="none" lIns="36000" tIns="0" rIns="0" bIns="0" rtlCol="0" anchor="ctr" anchorCtr="0">
            <a:spAutoFit/>
          </a:bodyPr>
          <a:lstStyle/>
          <a:p>
            <a:r>
              <a:rPr lang="fr-FR" sz="1000" smtClean="0"/>
              <a:t>|  </a:t>
            </a:r>
            <a:fld id="{A4A6FBFB-9464-423D-8908-BCA7DB9DC592}" type="slidenum">
              <a:rPr lang="fr-FR" sz="1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‹N°›</a:t>
            </a:fld>
            <a:endParaRPr lang="fr-FR" sz="10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7" r:id="rId3"/>
    <p:sldLayoutId id="2147483650" r:id="rId4"/>
    <p:sldLayoutId id="2147483656" r:id="rId5"/>
    <p:sldLayoutId id="2147483659" r:id="rId6"/>
    <p:sldLayoutId id="2147483658" r:id="rId7"/>
    <p:sldLayoutId id="2147483660" r:id="rId8"/>
    <p:sldLayoutId id="2147483655" r:id="rId9"/>
    <p:sldLayoutId id="2147483653" r:id="rId10"/>
  </p:sldLayoutIdLst>
  <p:hf sldNum="0" hdr="0" dt="0"/>
  <p:txStyles>
    <p:titleStyle>
      <a:lvl1pPr marL="0" indent="0" algn="l" defTabSz="914400" rtl="0" eaLnBrk="1" latinLnBrk="0" hangingPunct="1">
        <a:spcBef>
          <a:spcPts val="0"/>
        </a:spcBef>
        <a:buNone/>
        <a:defRPr sz="2800" kern="1200" cap="all" baseline="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179388" indent="-179388" algn="l" defTabSz="914400" rtl="0" eaLnBrk="1" latinLnBrk="0" hangingPunct="1">
        <a:spcBef>
          <a:spcPts val="1800"/>
        </a:spcBef>
        <a:buClr>
          <a:schemeClr val="accent3"/>
        </a:buClr>
        <a:buFont typeface="Wingdings" pitchFamily="2" charset="2"/>
        <a:buChar char="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spcBef>
          <a:spcPts val="600"/>
        </a:spcBef>
        <a:buClr>
          <a:schemeClr val="accent3"/>
        </a:buClr>
        <a:buSzPct val="5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00" indent="-144000" algn="l" defTabSz="914400" rtl="0" eaLnBrk="1" latinLnBrk="0" hangingPunct="1">
        <a:spcBef>
          <a:spcPts val="0"/>
        </a:spcBef>
        <a:buFont typeface="Arial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64000" indent="-108000" algn="l" defTabSz="914400" rtl="0" eaLnBrk="1" latinLnBrk="0" hangingPunct="1">
        <a:spcBef>
          <a:spcPts val="0"/>
        </a:spcBef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539750" y="1844824"/>
            <a:ext cx="4968354" cy="1728192"/>
          </a:xfrm>
        </p:spPr>
        <p:txBody>
          <a:bodyPr/>
          <a:lstStyle/>
          <a:p>
            <a:r>
              <a:rPr lang="fr-FR" dirty="0" smtClean="0"/>
              <a:t>Corrosion, </a:t>
            </a:r>
            <a:r>
              <a:rPr lang="fr-FR" dirty="0" err="1" smtClean="0"/>
              <a:t>hydriding</a:t>
            </a:r>
            <a:r>
              <a:rPr lang="fr-FR" dirty="0" smtClean="0"/>
              <a:t>, zirconium </a:t>
            </a:r>
            <a:r>
              <a:rPr lang="fr-FR" dirty="0" err="1" smtClean="0"/>
              <a:t>alloys</a:t>
            </a:r>
            <a:r>
              <a:rPr lang="fr-FR" dirty="0" smtClean="0"/>
              <a:t>, </a:t>
            </a:r>
            <a:r>
              <a:rPr lang="fr-FR" dirty="0" err="1" smtClean="0"/>
              <a:t>Carbon</a:t>
            </a:r>
            <a:r>
              <a:rPr lang="fr-FR" dirty="0"/>
              <a:t>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-2268760" y="0"/>
            <a:ext cx="2088232" cy="4361945"/>
          </a:xfrm>
          <a:prstGeom prst="rect">
            <a:avLst/>
          </a:prstGeom>
          <a:solidFill>
            <a:schemeClr val="accent5"/>
          </a:solidFill>
        </p:spPr>
        <p:txBody>
          <a:bodyPr wrap="square" lIns="72000" tIns="72000" rIns="72000" b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FR" sz="1200" b="1" smtClean="0">
                <a:solidFill>
                  <a:schemeClr val="bg1"/>
                </a:solidFill>
              </a:rPr>
              <a:t>PowerPoint 2007</a:t>
            </a:r>
          </a:p>
          <a:p>
            <a:r>
              <a:rPr lang="fr-FR" sz="1200" smtClean="0">
                <a:solidFill>
                  <a:schemeClr val="bg1"/>
                </a:solidFill>
              </a:rPr>
              <a:t>Pour appliquer ce modèle à une présentation existante :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>
                <a:solidFill>
                  <a:schemeClr val="bg1"/>
                </a:solidFill>
              </a:rPr>
              <a:t>s</a:t>
            </a:r>
            <a:r>
              <a:rPr lang="fr-FR" sz="1200" smtClean="0">
                <a:solidFill>
                  <a:schemeClr val="bg1"/>
                </a:solidFill>
              </a:rPr>
              <a:t>upprimez toutes les diapos de ce document,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>
                <a:solidFill>
                  <a:schemeClr val="bg1"/>
                </a:solidFill>
              </a:rPr>
              <a:t>p</a:t>
            </a:r>
            <a:r>
              <a:rPr lang="fr-FR" sz="1200" smtClean="0">
                <a:solidFill>
                  <a:schemeClr val="bg1"/>
                </a:solidFill>
              </a:rPr>
              <a:t>uis, onglet </a:t>
            </a:r>
            <a:r>
              <a:rPr lang="fr-FR" sz="1200" b="1" smtClean="0">
                <a:solidFill>
                  <a:schemeClr val="bg1"/>
                </a:solidFill>
              </a:rPr>
              <a:t>[Accueil]</a:t>
            </a:r>
            <a:r>
              <a:rPr lang="fr-FR" sz="1200" smtClean="0">
                <a:solidFill>
                  <a:schemeClr val="bg1"/>
                </a:solidFill>
              </a:rPr>
              <a:t>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 b="1" smtClean="0">
                <a:solidFill>
                  <a:schemeClr val="bg1"/>
                </a:solidFill>
              </a:rPr>
              <a:t>"Nouvelle diapositive"</a:t>
            </a:r>
            <a:r>
              <a:rPr lang="fr-FR" sz="1200" smtClean="0">
                <a:solidFill>
                  <a:schemeClr val="bg1"/>
                </a:solidFill>
              </a:rPr>
              <a:t>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 b="1" smtClean="0">
                <a:solidFill>
                  <a:schemeClr val="bg1"/>
                </a:solidFill>
              </a:rPr>
              <a:t>"Réutiliser les diapositives"</a:t>
            </a:r>
            <a:r>
              <a:rPr lang="fr-FR" sz="1200" smtClean="0">
                <a:solidFill>
                  <a:schemeClr val="bg1"/>
                </a:solidFill>
              </a:rPr>
              <a:t>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 smtClean="0">
                <a:solidFill>
                  <a:schemeClr val="bg1"/>
                </a:solidFill>
              </a:rPr>
              <a:t>dans le volet Office à droite, cliquez sur </a:t>
            </a:r>
            <a:r>
              <a:rPr lang="fr-FR" sz="1200" b="1" smtClean="0">
                <a:solidFill>
                  <a:schemeClr val="bg1"/>
                </a:solidFill>
              </a:rPr>
              <a:t>[Parcourir]</a:t>
            </a:r>
            <a:r>
              <a:rPr lang="fr-FR" sz="1200" smtClean="0">
                <a:solidFill>
                  <a:schemeClr val="bg1"/>
                </a:solidFill>
              </a:rPr>
              <a:t>, 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 b="1" smtClean="0">
                <a:solidFill>
                  <a:schemeClr val="bg1"/>
                </a:solidFill>
              </a:rPr>
              <a:t>"Rechercher le fichier"</a:t>
            </a:r>
            <a:r>
              <a:rPr lang="fr-FR" sz="1200" smtClean="0">
                <a:solidFill>
                  <a:schemeClr val="bg1"/>
                </a:solidFill>
              </a:rPr>
              <a:t>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>
                <a:solidFill>
                  <a:schemeClr val="bg1"/>
                </a:solidFill>
              </a:rPr>
              <a:t>u</a:t>
            </a:r>
            <a:r>
              <a:rPr lang="fr-FR" sz="1200" smtClean="0">
                <a:solidFill>
                  <a:schemeClr val="bg1"/>
                </a:solidFill>
              </a:rPr>
              <a:t>ne fois le fichier sélectionné, </a:t>
            </a:r>
            <a:r>
              <a:rPr lang="fr-FR" sz="1200" b="1" smtClean="0">
                <a:solidFill>
                  <a:schemeClr val="bg1"/>
                </a:solidFill>
              </a:rPr>
              <a:t>clic droit</a:t>
            </a:r>
            <a:r>
              <a:rPr lang="fr-FR" sz="1200" smtClean="0">
                <a:solidFill>
                  <a:schemeClr val="bg1"/>
                </a:solidFill>
              </a:rPr>
              <a:t> sur une de ses miniatures,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fr-FR" sz="1200" b="1" smtClean="0">
                <a:solidFill>
                  <a:schemeClr val="bg1"/>
                </a:solidFill>
              </a:rPr>
              <a:t>"Insérer toutes les diapositives"</a:t>
            </a:r>
            <a:r>
              <a:rPr lang="fr-FR" sz="120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600"/>
              </a:spcBef>
            </a:pPr>
            <a:r>
              <a:rPr lang="fr-FR" sz="1200" b="1" i="1" smtClean="0">
                <a:solidFill>
                  <a:schemeClr val="bg1"/>
                </a:solidFill>
              </a:rPr>
              <a:t>NB : </a:t>
            </a:r>
            <a:r>
              <a:rPr lang="fr-FR" sz="1200" i="1" smtClean="0">
                <a:solidFill>
                  <a:schemeClr val="bg1"/>
                </a:solidFill>
              </a:rPr>
              <a:t>ne pas cocher "Conserver la mise en forme source" en bas du volet d'insertion.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539750" y="4581128"/>
            <a:ext cx="4752528" cy="738664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r>
              <a:rPr lang="fr-FR" sz="1600" dirty="0"/>
              <a:t>A. AMBARD, C. DOMAIN</a:t>
            </a:r>
            <a:r>
              <a:rPr lang="fr-FR" sz="1600" dirty="0" smtClean="0"/>
              <a:t>, A. ASTORG, </a:t>
            </a:r>
            <a:r>
              <a:rPr lang="fr-FR" sz="1600" dirty="0"/>
              <a:t>P.-E. PLANTET, Y. XU, R. </a:t>
            </a:r>
            <a:r>
              <a:rPr lang="fr-FR" sz="1600" dirty="0" smtClean="0"/>
              <a:t>FERNANDES, </a:t>
            </a:r>
            <a:r>
              <a:rPr lang="fr-FR" sz="1600" dirty="0"/>
              <a:t>J. </a:t>
            </a:r>
            <a:r>
              <a:rPr lang="fr-FR" sz="1600" dirty="0" smtClean="0"/>
              <a:t>ROQUES*, </a:t>
            </a:r>
            <a:r>
              <a:rPr lang="fr-FR" sz="1600" dirty="0"/>
              <a:t>E. </a:t>
            </a:r>
            <a:r>
              <a:rPr lang="fr-FR" sz="1600" dirty="0" smtClean="0"/>
              <a:t>SIMONI*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539750" y="5805264"/>
            <a:ext cx="4464496" cy="677108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r>
              <a:rPr lang="fr-FR" sz="1100" dirty="0"/>
              <a:t>EDF R&amp;D, Département MMC, Les Renardières, 77250 MORET LOING ORVANNES </a:t>
            </a:r>
            <a:r>
              <a:rPr lang="fr-FR" sz="1100" dirty="0" smtClean="0"/>
              <a:t>France</a:t>
            </a:r>
          </a:p>
          <a:p>
            <a:r>
              <a:rPr lang="fr-FR" sz="1100" dirty="0" smtClean="0"/>
              <a:t>*</a:t>
            </a:r>
            <a:r>
              <a:rPr lang="fr-FR" sz="1100" dirty="0"/>
              <a:t>Institut de Physique Nucléaire d’Orsay, CNRS-IN2P3, </a:t>
            </a:r>
            <a:r>
              <a:rPr lang="fr-FR" sz="1100" dirty="0" err="1"/>
              <a:t>Univ</a:t>
            </a:r>
            <a:r>
              <a:rPr lang="fr-FR" sz="1100" dirty="0"/>
              <a:t>. Paris-Sud, Université Paris-Saclay, F-91406 Orsay Cedex, </a:t>
            </a:r>
            <a:r>
              <a:rPr lang="fr-FR" sz="1100" dirty="0" smtClean="0"/>
              <a:t>France</a:t>
            </a:r>
            <a:endParaRPr lang="fr-FR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Outline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 smtClean="0"/>
              <a:t>Is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reasonnable</a:t>
            </a:r>
            <a:r>
              <a:rPr lang="fr-FR" dirty="0" smtClean="0"/>
              <a:t> to </a:t>
            </a:r>
            <a:r>
              <a:rPr lang="fr-FR" dirty="0" err="1" smtClean="0"/>
              <a:t>extrapolate</a:t>
            </a:r>
            <a:r>
              <a:rPr lang="fr-FR" dirty="0" smtClean="0"/>
              <a:t> </a:t>
            </a:r>
            <a:r>
              <a:rPr lang="fr-FR" dirty="0" err="1" smtClean="0"/>
              <a:t>what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known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corrosion in </a:t>
            </a:r>
            <a:r>
              <a:rPr lang="fr-FR" dirty="0" err="1" smtClean="0"/>
              <a:t>primary</a:t>
            </a:r>
            <a:r>
              <a:rPr lang="fr-FR" dirty="0" smtClean="0"/>
              <a:t> water to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r>
              <a:rPr lang="fr-FR" dirty="0" smtClean="0"/>
              <a:t>?</a:t>
            </a:r>
          </a:p>
          <a:p>
            <a:r>
              <a:rPr lang="fr-FR" dirty="0" err="1" smtClean="0"/>
              <a:t>Internal</a:t>
            </a:r>
            <a:r>
              <a:rPr lang="fr-FR" dirty="0" smtClean="0"/>
              <a:t> and </a:t>
            </a:r>
            <a:r>
              <a:rPr lang="fr-FR" dirty="0" err="1" smtClean="0"/>
              <a:t>external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are </a:t>
            </a:r>
            <a:r>
              <a:rPr lang="fr-FR" dirty="0" err="1" smtClean="0"/>
              <a:t>different</a:t>
            </a:r>
            <a:endParaRPr lang="fr-FR" dirty="0" smtClean="0"/>
          </a:p>
          <a:p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hydrogen</a:t>
            </a:r>
            <a:r>
              <a:rPr lang="fr-FR" dirty="0" smtClean="0"/>
              <a:t> </a:t>
            </a:r>
            <a:r>
              <a:rPr lang="fr-FR" dirty="0" err="1" smtClean="0"/>
              <a:t>picked</a:t>
            </a:r>
            <a:r>
              <a:rPr lang="fr-FR" dirty="0" smtClean="0"/>
              <a:t>-up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r>
              <a:rPr lang="fr-FR" dirty="0" smtClean="0"/>
              <a:t> damage </a:t>
            </a:r>
            <a:r>
              <a:rPr lang="fr-FR" dirty="0" err="1" smtClean="0"/>
              <a:t>claddings</a:t>
            </a:r>
            <a:r>
              <a:rPr lang="fr-FR" dirty="0" smtClean="0"/>
              <a:t>, guide-tubes and </a:t>
            </a:r>
            <a:r>
              <a:rPr lang="fr-FR" dirty="0" err="1" smtClean="0"/>
              <a:t>grids</a:t>
            </a:r>
            <a:r>
              <a:rPr lang="fr-FR" dirty="0" smtClean="0"/>
              <a:t>?</a:t>
            </a:r>
          </a:p>
          <a:p>
            <a:r>
              <a:rPr lang="fr-FR" dirty="0" err="1" smtClean="0"/>
              <a:t>What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the </a:t>
            </a:r>
            <a:r>
              <a:rPr lang="fr-FR" dirty="0" err="1" smtClean="0"/>
              <a:t>preferred</a:t>
            </a:r>
            <a:r>
              <a:rPr lang="fr-FR" dirty="0" smtClean="0"/>
              <a:t> </a:t>
            </a:r>
            <a:r>
              <a:rPr lang="fr-FR" dirty="0" err="1" smtClean="0"/>
              <a:t>lattice</a:t>
            </a:r>
            <a:r>
              <a:rPr lang="fr-FR" dirty="0" smtClean="0"/>
              <a:t> site of </a:t>
            </a:r>
            <a:r>
              <a:rPr lang="fr-FR" dirty="0" err="1" smtClean="0"/>
              <a:t>carbon</a:t>
            </a:r>
            <a:r>
              <a:rPr lang="fr-FR" dirty="0" smtClean="0"/>
              <a:t> in zirconium and in </a:t>
            </a:r>
            <a:r>
              <a:rPr lang="fr-FR" dirty="0" err="1" smtClean="0"/>
              <a:t>zirconia</a:t>
            </a:r>
            <a:r>
              <a:rPr lang="fr-FR" dirty="0" smtClean="0"/>
              <a:t>?</a:t>
            </a:r>
          </a:p>
          <a:p>
            <a:r>
              <a:rPr lang="fr-FR" dirty="0" smtClean="0"/>
              <a:t>Can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measure</a:t>
            </a:r>
            <a:r>
              <a:rPr lang="fr-FR" dirty="0" smtClean="0"/>
              <a:t> dissolution rates at </a:t>
            </a:r>
            <a:r>
              <a:rPr lang="fr-FR" dirty="0" err="1" smtClean="0"/>
              <a:t>amb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835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Zirconium </a:t>
            </a:r>
            <a:r>
              <a:rPr lang="fr-FR" dirty="0" err="1" smtClean="0"/>
              <a:t>alloys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In </a:t>
            </a:r>
            <a:r>
              <a:rPr lang="fr-FR" dirty="0" err="1" smtClean="0"/>
              <a:t>EDF’s</a:t>
            </a:r>
            <a:r>
              <a:rPr lang="fr-FR" dirty="0" smtClean="0"/>
              <a:t> plants: Zirconium </a:t>
            </a:r>
            <a:r>
              <a:rPr lang="fr-FR" dirty="0" err="1" smtClean="0"/>
              <a:t>alloys</a:t>
            </a:r>
            <a:r>
              <a:rPr lang="fr-FR" dirty="0" smtClean="0"/>
              <a:t> are </a:t>
            </a:r>
            <a:r>
              <a:rPr lang="fr-FR" dirty="0" err="1" smtClean="0"/>
              <a:t>used</a:t>
            </a:r>
            <a:r>
              <a:rPr lang="fr-FR" dirty="0" smtClean="0"/>
              <a:t> as:</a:t>
            </a:r>
          </a:p>
          <a:p>
            <a:r>
              <a:rPr lang="fr-FR" dirty="0" err="1" smtClean="0"/>
              <a:t>Cladding</a:t>
            </a:r>
            <a:r>
              <a:rPr lang="fr-FR" dirty="0" smtClean="0"/>
              <a:t>: M5 </a:t>
            </a:r>
            <a:r>
              <a:rPr lang="fr-FR" b="0" dirty="0" smtClean="0"/>
              <a:t>(Zr1Nb – </a:t>
            </a:r>
            <a:r>
              <a:rPr lang="fr-FR" b="0" dirty="0" err="1" smtClean="0"/>
              <a:t>recrystallized</a:t>
            </a:r>
            <a:r>
              <a:rPr lang="fr-FR" b="0" dirty="0" smtClean="0"/>
              <a:t>), </a:t>
            </a:r>
            <a:r>
              <a:rPr lang="fr-FR" dirty="0" smtClean="0"/>
              <a:t>Zircaloy-4 </a:t>
            </a:r>
            <a:r>
              <a:rPr lang="fr-FR" b="0" dirty="0" smtClean="0"/>
              <a:t>(Zr1,3Sn – Stress-</a:t>
            </a:r>
            <a:r>
              <a:rPr lang="fr-FR" b="0" dirty="0" err="1" smtClean="0"/>
              <a:t>relieved</a:t>
            </a:r>
            <a:r>
              <a:rPr lang="fr-FR" b="0" dirty="0" smtClean="0"/>
              <a:t>), </a:t>
            </a:r>
            <a:r>
              <a:rPr lang="fr-FR" dirty="0" err="1" smtClean="0"/>
              <a:t>Zirlo</a:t>
            </a:r>
            <a:r>
              <a:rPr lang="fr-FR" dirty="0" smtClean="0"/>
              <a:t> </a:t>
            </a:r>
            <a:r>
              <a:rPr lang="fr-FR" b="0" dirty="0" smtClean="0"/>
              <a:t>(Zr1Nb1Sn – stress </a:t>
            </a:r>
            <a:r>
              <a:rPr lang="fr-FR" b="0" dirty="0" err="1" smtClean="0"/>
              <a:t>relieved</a:t>
            </a:r>
            <a:r>
              <a:rPr lang="fr-FR" b="0" dirty="0" smtClean="0"/>
              <a:t>)</a:t>
            </a:r>
          </a:p>
          <a:p>
            <a:r>
              <a:rPr lang="fr-FR" dirty="0" smtClean="0"/>
              <a:t>Guide tube : Z4 </a:t>
            </a:r>
            <a:r>
              <a:rPr lang="fr-FR" b="0" dirty="0" smtClean="0"/>
              <a:t>(Stress-</a:t>
            </a:r>
            <a:r>
              <a:rPr lang="fr-FR" b="0" dirty="0" err="1" smtClean="0"/>
              <a:t>relieved</a:t>
            </a:r>
            <a:r>
              <a:rPr lang="fr-FR" b="0" dirty="0" smtClean="0"/>
              <a:t> and </a:t>
            </a:r>
            <a:r>
              <a:rPr lang="fr-FR" b="0" dirty="0" err="1" smtClean="0"/>
              <a:t>recrystallized</a:t>
            </a:r>
            <a:r>
              <a:rPr lang="fr-FR" b="0" dirty="0" smtClean="0"/>
              <a:t>) </a:t>
            </a:r>
            <a:r>
              <a:rPr lang="fr-FR" dirty="0" smtClean="0"/>
              <a:t>M5, Q12 </a:t>
            </a:r>
            <a:r>
              <a:rPr lang="fr-FR" b="0" dirty="0" smtClean="0"/>
              <a:t>(Zr1Nb0,5Sn0,1Fe - </a:t>
            </a:r>
            <a:r>
              <a:rPr lang="fr-FR" b="0" dirty="0" err="1" smtClean="0"/>
              <a:t>recrystallized</a:t>
            </a:r>
            <a:r>
              <a:rPr lang="fr-FR" b="0" dirty="0" smtClean="0"/>
              <a:t>)</a:t>
            </a:r>
            <a:r>
              <a:rPr lang="fr-FR" dirty="0" smtClean="0"/>
              <a:t>, </a:t>
            </a:r>
            <a:r>
              <a:rPr lang="fr-FR" dirty="0" err="1" smtClean="0"/>
              <a:t>Zirlo</a:t>
            </a:r>
            <a:r>
              <a:rPr lang="fr-FR" dirty="0" smtClean="0"/>
              <a:t> </a:t>
            </a:r>
            <a:r>
              <a:rPr lang="fr-FR" b="0" dirty="0" smtClean="0"/>
              <a:t>(</a:t>
            </a:r>
            <a:r>
              <a:rPr lang="fr-FR" b="0" dirty="0" err="1" smtClean="0"/>
              <a:t>recrystallized</a:t>
            </a:r>
            <a:r>
              <a:rPr lang="fr-FR" b="0" dirty="0" smtClean="0"/>
              <a:t>)</a:t>
            </a:r>
          </a:p>
          <a:p>
            <a:r>
              <a:rPr lang="fr-FR" dirty="0" err="1" smtClean="0"/>
              <a:t>Grids</a:t>
            </a:r>
            <a:r>
              <a:rPr lang="fr-FR" dirty="0" smtClean="0"/>
              <a:t> :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materials</a:t>
            </a:r>
            <a:r>
              <a:rPr lang="fr-FR" dirty="0" smtClean="0"/>
              <a:t> as guide tube</a:t>
            </a:r>
          </a:p>
          <a:p>
            <a:r>
              <a:rPr lang="fr-FR" dirty="0" smtClean="0"/>
              <a:t>New </a:t>
            </a:r>
            <a:r>
              <a:rPr lang="fr-FR" dirty="0" err="1" smtClean="0"/>
              <a:t>materials</a:t>
            </a:r>
            <a:r>
              <a:rPr lang="fr-FR" dirty="0" smtClean="0"/>
              <a:t> (not </a:t>
            </a:r>
            <a:r>
              <a:rPr lang="fr-FR" dirty="0" err="1" smtClean="0"/>
              <a:t>yet</a:t>
            </a:r>
            <a:r>
              <a:rPr lang="fr-FR" dirty="0" smtClean="0"/>
              <a:t> </a:t>
            </a:r>
            <a:r>
              <a:rPr lang="fr-FR" dirty="0" err="1" smtClean="0"/>
              <a:t>used</a:t>
            </a:r>
            <a:r>
              <a:rPr lang="fr-FR" dirty="0" smtClean="0"/>
              <a:t>)</a:t>
            </a:r>
          </a:p>
          <a:p>
            <a:pPr lvl="1"/>
            <a:r>
              <a:rPr lang="fr-FR" b="1" dirty="0" err="1" smtClean="0"/>
              <a:t>Optimized</a:t>
            </a:r>
            <a:r>
              <a:rPr lang="fr-FR" b="1" dirty="0" smtClean="0"/>
              <a:t> </a:t>
            </a:r>
            <a:r>
              <a:rPr lang="fr-FR" b="1" dirty="0" err="1" smtClean="0"/>
              <a:t>Zirlo</a:t>
            </a:r>
            <a:r>
              <a:rPr lang="fr-FR" dirty="0" smtClean="0"/>
              <a:t>: </a:t>
            </a:r>
            <a:r>
              <a:rPr lang="fr-FR" dirty="0" err="1" smtClean="0"/>
              <a:t>Zirlo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tin content </a:t>
            </a:r>
            <a:r>
              <a:rPr lang="fr-FR" dirty="0" err="1" smtClean="0"/>
              <a:t>decreased</a:t>
            </a:r>
            <a:r>
              <a:rPr lang="fr-FR" dirty="0" smtClean="0"/>
              <a:t>, </a:t>
            </a:r>
            <a:r>
              <a:rPr lang="fr-FR" dirty="0" err="1" smtClean="0"/>
              <a:t>partially</a:t>
            </a:r>
            <a:r>
              <a:rPr lang="fr-FR" dirty="0" smtClean="0"/>
              <a:t> </a:t>
            </a:r>
            <a:r>
              <a:rPr lang="fr-FR" dirty="0" err="1" smtClean="0"/>
              <a:t>recrystallized</a:t>
            </a:r>
            <a:endParaRPr lang="fr-FR" dirty="0" smtClean="0"/>
          </a:p>
          <a:p>
            <a:pPr lvl="1"/>
            <a:r>
              <a:rPr lang="fr-FR" b="1" dirty="0" smtClean="0"/>
              <a:t>ATF</a:t>
            </a:r>
            <a:r>
              <a:rPr lang="fr-FR" dirty="0" smtClean="0"/>
              <a:t>: Cr </a:t>
            </a:r>
            <a:r>
              <a:rPr lang="fr-FR" dirty="0" err="1" smtClean="0"/>
              <a:t>coated</a:t>
            </a:r>
            <a:r>
              <a:rPr lang="fr-FR" dirty="0" smtClean="0"/>
              <a:t> zirconium </a:t>
            </a:r>
            <a:r>
              <a:rPr lang="fr-FR" dirty="0" err="1" smtClean="0"/>
              <a:t>alloys</a:t>
            </a:r>
            <a:endParaRPr lang="fr-FR" dirty="0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Picture 9" descr="E:\DONNEES\bouffioux-pol\MES DOCUMENTS\users\Généralités_Combustibles\PWR_Assembly_01.gif"/>
          <p:cNvPicPr>
            <a:picLocks noGrp="1" noChangeAspect="1" noChangeArrowheads="1"/>
          </p:cNvPicPr>
          <p:nvPr>
            <p:ph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124744"/>
            <a:ext cx="3816350" cy="408501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468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Generalized</a:t>
            </a:r>
            <a:r>
              <a:rPr lang="fr-FR" dirty="0" smtClean="0"/>
              <a:t> corrosion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Corrosion </a:t>
            </a:r>
            <a:r>
              <a:rPr lang="fr-FR" dirty="0" err="1" smtClean="0"/>
              <a:t>is</a:t>
            </a:r>
            <a:r>
              <a:rPr lang="fr-FR" dirty="0" smtClean="0"/>
              <a:t> a </a:t>
            </a:r>
            <a:r>
              <a:rPr lang="fr-FR" dirty="0" err="1" smtClean="0"/>
              <a:t>periodic</a:t>
            </a:r>
            <a:r>
              <a:rPr lang="fr-FR" dirty="0" smtClean="0"/>
              <a:t> </a:t>
            </a:r>
            <a:r>
              <a:rPr lang="fr-FR" dirty="0" err="1" smtClean="0"/>
              <a:t>phenomenon</a:t>
            </a:r>
            <a:endParaRPr lang="fr-FR" dirty="0" smtClean="0"/>
          </a:p>
          <a:p>
            <a:pPr lvl="1"/>
            <a:r>
              <a:rPr lang="fr-FR" dirty="0" err="1" smtClean="0"/>
              <a:t>Each</a:t>
            </a:r>
            <a:r>
              <a:rPr lang="fr-FR" dirty="0" smtClean="0"/>
              <a:t> </a:t>
            </a:r>
            <a:r>
              <a:rPr lang="fr-FR" dirty="0" err="1" smtClean="0"/>
              <a:t>period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detected</a:t>
            </a:r>
            <a:r>
              <a:rPr lang="fr-FR" dirty="0" smtClean="0"/>
              <a:t> by a « layer » of cracks</a:t>
            </a:r>
          </a:p>
          <a:p>
            <a:r>
              <a:rPr lang="fr-FR" dirty="0" smtClean="0"/>
              <a:t>Corrosion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thermally</a:t>
            </a:r>
            <a:r>
              <a:rPr lang="fr-FR" dirty="0" smtClean="0"/>
              <a:t> </a:t>
            </a:r>
            <a:r>
              <a:rPr lang="fr-FR" dirty="0" err="1" smtClean="0"/>
              <a:t>activated</a:t>
            </a:r>
            <a:endParaRPr lang="fr-FR" dirty="0" smtClean="0"/>
          </a:p>
          <a:p>
            <a:pPr lvl="1"/>
            <a:r>
              <a:rPr lang="fr-FR" dirty="0"/>
              <a:t>×2 </a:t>
            </a:r>
            <a:r>
              <a:rPr lang="fr-FR" dirty="0" err="1"/>
              <a:t>every</a:t>
            </a:r>
            <a:r>
              <a:rPr lang="fr-FR" dirty="0"/>
              <a:t> 20°C in the </a:t>
            </a:r>
            <a:r>
              <a:rPr lang="fr-FR" dirty="0" err="1" smtClean="0"/>
              <a:t>operational</a:t>
            </a:r>
            <a:r>
              <a:rPr lang="fr-FR" dirty="0" smtClean="0"/>
              <a:t> range </a:t>
            </a:r>
            <a:endParaRPr lang="fr-FR" dirty="0"/>
          </a:p>
          <a:p>
            <a:r>
              <a:rPr lang="fr-FR" dirty="0" smtClean="0"/>
              <a:t>No dissolution in the </a:t>
            </a:r>
            <a:r>
              <a:rPr lang="fr-FR" dirty="0" err="1" smtClean="0"/>
              <a:t>primary</a:t>
            </a:r>
            <a:r>
              <a:rPr lang="fr-FR" dirty="0" smtClean="0"/>
              <a:t> water</a:t>
            </a:r>
          </a:p>
          <a:p>
            <a:pPr lvl="1"/>
            <a:r>
              <a:rPr lang="fr-FR" dirty="0" smtClean="0"/>
              <a:t>Zirconium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detected</a:t>
            </a:r>
            <a:r>
              <a:rPr lang="fr-FR" dirty="0" smtClean="0"/>
              <a:t> in </a:t>
            </a:r>
            <a:r>
              <a:rPr lang="fr-FR" dirty="0" err="1" smtClean="0"/>
              <a:t>particles</a:t>
            </a:r>
            <a:endParaRPr lang="fr-FR" dirty="0" smtClean="0"/>
          </a:p>
          <a:p>
            <a:pPr lvl="1"/>
            <a:r>
              <a:rPr lang="fr-FR" dirty="0" smtClean="0"/>
              <a:t>Wear </a:t>
            </a:r>
            <a:r>
              <a:rPr lang="fr-FR" dirty="0" err="1" smtClean="0"/>
              <a:t>scars</a:t>
            </a:r>
            <a:r>
              <a:rPr lang="fr-FR" dirty="0" smtClean="0"/>
              <a:t>, </a:t>
            </a:r>
            <a:r>
              <a:rPr lang="fr-FR" dirty="0" err="1" smtClean="0"/>
              <a:t>spalling</a:t>
            </a:r>
            <a:r>
              <a:rPr lang="fr-FR" dirty="0" smtClean="0"/>
              <a:t> etc.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Espace réservé du contenu 6"/>
          <p:cNvPicPr>
            <a:picLocks noGrp="1"/>
          </p:cNvPicPr>
          <p:nvPr>
            <p:ph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20910"/>
            <a:ext cx="4392488" cy="200403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ZoneTexte 7"/>
          <p:cNvSpPr txBox="1"/>
          <p:nvPr/>
        </p:nvSpPr>
        <p:spPr>
          <a:xfrm>
            <a:off x="4860032" y="2924944"/>
            <a:ext cx="3744416" cy="138499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r>
              <a:rPr lang="fr-FR" sz="900" dirty="0" err="1" smtClean="0"/>
              <a:t>Bouineau</a:t>
            </a:r>
            <a:r>
              <a:rPr lang="fr-FR" sz="900" dirty="0" smtClean="0"/>
              <a:t> et al. 2005 Zirconium in the </a:t>
            </a:r>
            <a:r>
              <a:rPr lang="fr-FR" sz="900" dirty="0" err="1" smtClean="0"/>
              <a:t>nuclear</a:t>
            </a:r>
            <a:r>
              <a:rPr lang="fr-FR" sz="900" dirty="0" smtClean="0"/>
              <a:t> </a:t>
            </a:r>
            <a:r>
              <a:rPr lang="fr-FR" sz="900" dirty="0" err="1" smtClean="0"/>
              <a:t>industry</a:t>
            </a:r>
            <a:endParaRPr lang="fr-FR" sz="900" dirty="0" smtClean="0"/>
          </a:p>
        </p:txBody>
      </p:sp>
      <p:pic>
        <p:nvPicPr>
          <p:cNvPr id="9" name="Picture 6" descr="E:\DONNEES\Ambard-ant\MES DOCUMENTS\Bibliiotheque_image\psi.t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62"/>
          <a:stretch/>
        </p:blipFill>
        <p:spPr bwMode="auto">
          <a:xfrm>
            <a:off x="4745421" y="3501008"/>
            <a:ext cx="4003291" cy="2019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5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Oxide</a:t>
            </a:r>
            <a:r>
              <a:rPr lang="fr-FR" dirty="0" smtClean="0"/>
              <a:t> layer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Cracks, pores in the </a:t>
            </a:r>
            <a:r>
              <a:rPr lang="fr-FR" dirty="0" err="1" smtClean="0"/>
              <a:t>outer</a:t>
            </a:r>
            <a:r>
              <a:rPr lang="fr-FR" dirty="0" smtClean="0"/>
              <a:t> part (</a:t>
            </a:r>
            <a:r>
              <a:rPr lang="fr-FR" dirty="0" err="1" smtClean="0"/>
              <a:t>after</a:t>
            </a:r>
            <a:r>
              <a:rPr lang="fr-FR" dirty="0" smtClean="0"/>
              <a:t> transition)</a:t>
            </a:r>
          </a:p>
          <a:p>
            <a:r>
              <a:rPr lang="fr-FR" dirty="0" err="1" smtClean="0"/>
              <a:t>Oxidised</a:t>
            </a:r>
            <a:r>
              <a:rPr lang="fr-FR" dirty="0" smtClean="0"/>
              <a:t> SPP (Laves phases and/or beta </a:t>
            </a:r>
            <a:r>
              <a:rPr lang="fr-FR" dirty="0" err="1" smtClean="0"/>
              <a:t>precipitates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The exact </a:t>
            </a:r>
            <a:r>
              <a:rPr lang="fr-FR" dirty="0" err="1" smtClean="0"/>
              <a:t>oxidation</a:t>
            </a:r>
            <a:r>
              <a:rPr lang="fr-FR" dirty="0" smtClean="0"/>
              <a:t> states of the </a:t>
            </a:r>
            <a:r>
              <a:rPr lang="fr-FR" dirty="0" err="1" smtClean="0"/>
              <a:t>various</a:t>
            </a:r>
            <a:r>
              <a:rPr lang="fr-FR" dirty="0" smtClean="0"/>
              <a:t> </a:t>
            </a:r>
            <a:r>
              <a:rPr lang="fr-FR" dirty="0" err="1" smtClean="0"/>
              <a:t>elements</a:t>
            </a:r>
            <a:r>
              <a:rPr lang="fr-FR" dirty="0" smtClean="0"/>
              <a:t> </a:t>
            </a:r>
            <a:r>
              <a:rPr lang="fr-FR" dirty="0" err="1" smtClean="0"/>
              <a:t>might</a:t>
            </a:r>
            <a:r>
              <a:rPr lang="fr-FR" dirty="0" smtClean="0"/>
              <a:t> </a:t>
            </a:r>
            <a:r>
              <a:rPr lang="fr-FR" dirty="0" err="1" smtClean="0"/>
              <a:t>evolve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time</a:t>
            </a:r>
          </a:p>
          <a:p>
            <a:r>
              <a:rPr lang="fr-FR" dirty="0" smtClean="0"/>
              <a:t>Lithium and </a:t>
            </a:r>
            <a:r>
              <a:rPr lang="fr-FR" dirty="0" err="1" smtClean="0"/>
              <a:t>boron</a:t>
            </a:r>
            <a:r>
              <a:rPr lang="fr-FR" dirty="0" smtClean="0"/>
              <a:t> </a:t>
            </a:r>
            <a:r>
              <a:rPr lang="fr-FR" dirty="0" err="1" smtClean="0"/>
              <a:t>also</a:t>
            </a:r>
            <a:r>
              <a:rPr lang="fr-FR" dirty="0" smtClean="0"/>
              <a:t> </a:t>
            </a:r>
            <a:r>
              <a:rPr lang="fr-FR" dirty="0" err="1" smtClean="0"/>
              <a:t>detected</a:t>
            </a:r>
            <a:r>
              <a:rPr lang="fr-FR" dirty="0" smtClean="0"/>
              <a:t> (~100 ppm)</a:t>
            </a:r>
          </a:p>
          <a:p>
            <a:r>
              <a:rPr lang="fr-FR" dirty="0" smtClean="0"/>
              <a:t>The layer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heavily</a:t>
            </a:r>
            <a:r>
              <a:rPr lang="fr-FR" dirty="0" smtClean="0"/>
              <a:t> </a:t>
            </a:r>
            <a:r>
              <a:rPr lang="fr-FR" dirty="0" err="1" smtClean="0"/>
              <a:t>stressed</a:t>
            </a:r>
            <a:r>
              <a:rPr lang="fr-FR" dirty="0" smtClean="0"/>
              <a:t>: compressive stress 0,5 – 1 </a:t>
            </a:r>
            <a:r>
              <a:rPr lang="fr-FR" dirty="0" err="1" smtClean="0"/>
              <a:t>GPa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2"/>
          </p:nvPr>
        </p:nvPicPr>
        <p:blipFill>
          <a:blip r:embed="rId2"/>
          <a:stretch>
            <a:fillRect/>
          </a:stretch>
        </p:blipFill>
        <p:spPr>
          <a:xfrm>
            <a:off x="6531091" y="419737"/>
            <a:ext cx="1869639" cy="2054065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Hu 2013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871" y="2507947"/>
            <a:ext cx="3370561" cy="435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1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Extrapolation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Anionic</a:t>
            </a:r>
            <a:r>
              <a:rPr lang="fr-FR" dirty="0" smtClean="0"/>
              <a:t> </a:t>
            </a:r>
            <a:r>
              <a:rPr lang="fr-FR" dirty="0" err="1" smtClean="0"/>
              <a:t>growth</a:t>
            </a:r>
            <a:r>
              <a:rPr lang="fr-FR" dirty="0" smtClean="0"/>
              <a:t>: zirconium </a:t>
            </a:r>
            <a:r>
              <a:rPr lang="fr-FR" dirty="0" err="1" smtClean="0"/>
              <a:t>mobility</a:t>
            </a:r>
            <a:r>
              <a:rPr lang="fr-FR" dirty="0" smtClean="0"/>
              <a:t> in </a:t>
            </a:r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low</a:t>
            </a:r>
            <a:r>
              <a:rPr lang="fr-FR" dirty="0" smtClean="0"/>
              <a:t> </a:t>
            </a:r>
            <a:r>
              <a:rPr lang="fr-FR" dirty="0" err="1" smtClean="0"/>
              <a:t>because</a:t>
            </a:r>
            <a:r>
              <a:rPr lang="fr-FR" dirty="0" smtClean="0"/>
              <a:t> of the </a:t>
            </a:r>
            <a:r>
              <a:rPr lang="fr-FR" dirty="0" err="1" smtClean="0"/>
              <a:t>cost</a:t>
            </a:r>
            <a:r>
              <a:rPr lang="fr-FR" dirty="0" smtClean="0"/>
              <a:t> of </a:t>
            </a:r>
            <a:r>
              <a:rPr lang="fr-FR" dirty="0" err="1" smtClean="0"/>
              <a:t>creating</a:t>
            </a:r>
            <a:r>
              <a:rPr lang="fr-FR" dirty="0" smtClean="0"/>
              <a:t> a </a:t>
            </a:r>
            <a:r>
              <a:rPr lang="fr-FR" dirty="0" err="1" smtClean="0"/>
              <a:t>vacancy</a:t>
            </a:r>
            <a:r>
              <a:rPr lang="fr-FR" dirty="0" smtClean="0"/>
              <a:t> in the </a:t>
            </a:r>
            <a:r>
              <a:rPr lang="fr-FR" dirty="0" err="1" smtClean="0"/>
              <a:t>cationic</a:t>
            </a:r>
            <a:r>
              <a:rPr lang="fr-FR" dirty="0" smtClean="0"/>
              <a:t> </a:t>
            </a:r>
            <a:r>
              <a:rPr lang="fr-FR" dirty="0" err="1" smtClean="0"/>
              <a:t>lattice</a:t>
            </a:r>
            <a:endParaRPr lang="fr-FR" dirty="0" smtClean="0"/>
          </a:p>
          <a:p>
            <a:pPr lvl="1"/>
            <a:r>
              <a:rPr lang="fr-FR" dirty="0" smtClean="0"/>
              <a:t>As the </a:t>
            </a:r>
            <a:r>
              <a:rPr lang="fr-FR" dirty="0" err="1" smtClean="0"/>
              <a:t>kinetics</a:t>
            </a:r>
            <a:r>
              <a:rPr lang="fr-FR" dirty="0" smtClean="0"/>
              <a:t> </a:t>
            </a:r>
            <a:r>
              <a:rPr lang="fr-FR" dirty="0" err="1" smtClean="0"/>
              <a:t>during</a:t>
            </a:r>
            <a:r>
              <a:rPr lang="fr-FR" dirty="0" smtClean="0"/>
              <a:t> a </a:t>
            </a:r>
            <a:r>
              <a:rPr lang="fr-FR" dirty="0" err="1" smtClean="0"/>
              <a:t>period</a:t>
            </a:r>
            <a:r>
              <a:rPr lang="fr-FR" dirty="0" smtClean="0"/>
              <a:t> </a:t>
            </a:r>
            <a:r>
              <a:rPr lang="fr-FR" dirty="0" err="1" smtClean="0"/>
              <a:t>decreases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time, </a:t>
            </a:r>
            <a:r>
              <a:rPr lang="fr-FR" dirty="0" err="1" smtClean="0"/>
              <a:t>probably</a:t>
            </a:r>
            <a:r>
              <a:rPr lang="fr-FR" dirty="0" smtClean="0"/>
              <a:t> a diffusive </a:t>
            </a:r>
            <a:r>
              <a:rPr lang="fr-FR" dirty="0" err="1" smtClean="0"/>
              <a:t>mechanism</a:t>
            </a:r>
            <a:endParaRPr lang="fr-FR" dirty="0" smtClean="0"/>
          </a:p>
          <a:p>
            <a:pPr lvl="1"/>
            <a:r>
              <a:rPr lang="fr-FR" dirty="0" smtClean="0"/>
              <a:t>But </a:t>
            </a:r>
            <a:r>
              <a:rPr lang="fr-FR" dirty="0" err="1" smtClean="0"/>
              <a:t>complicated</a:t>
            </a:r>
            <a:r>
              <a:rPr lang="fr-FR" dirty="0" smtClean="0"/>
              <a:t> </a:t>
            </a:r>
            <a:r>
              <a:rPr lang="fr-FR" dirty="0" err="1" smtClean="0"/>
              <a:t>because</a:t>
            </a:r>
            <a:r>
              <a:rPr lang="fr-FR" dirty="0" smtClean="0"/>
              <a:t> not </a:t>
            </a:r>
            <a:r>
              <a:rPr lang="fr-FR" dirty="0" err="1" smtClean="0"/>
              <a:t>really</a:t>
            </a:r>
            <a:r>
              <a:rPr lang="fr-FR" dirty="0" smtClean="0"/>
              <a:t> </a:t>
            </a:r>
            <a:r>
              <a:rPr lang="fr-FR" dirty="0" err="1" smtClean="0"/>
              <a:t>parabolic</a:t>
            </a:r>
            <a:endParaRPr lang="fr-FR" dirty="0" smtClean="0"/>
          </a:p>
          <a:p>
            <a:pPr lvl="1"/>
            <a:r>
              <a:rPr lang="fr-FR" dirty="0" smtClean="0"/>
              <a:t>The </a:t>
            </a:r>
            <a:r>
              <a:rPr lang="fr-FR" dirty="0" err="1" smtClean="0"/>
              <a:t>most</a:t>
            </a:r>
            <a:r>
              <a:rPr lang="fr-FR" dirty="0" smtClean="0"/>
              <a:t> </a:t>
            </a:r>
            <a:r>
              <a:rPr lang="fr-FR" dirty="0" err="1" smtClean="0"/>
              <a:t>recent</a:t>
            </a:r>
            <a:r>
              <a:rPr lang="fr-FR" dirty="0" smtClean="0"/>
              <a:t> </a:t>
            </a:r>
            <a:r>
              <a:rPr lang="fr-FR" dirty="0" err="1" smtClean="0"/>
              <a:t>theories</a:t>
            </a:r>
            <a:r>
              <a:rPr lang="fr-FR" dirty="0" smtClean="0"/>
              <a:t> </a:t>
            </a:r>
            <a:r>
              <a:rPr lang="fr-FR" dirty="0" err="1" smtClean="0"/>
              <a:t>incorporate</a:t>
            </a:r>
            <a:r>
              <a:rPr lang="fr-FR" dirty="0" smtClean="0"/>
              <a:t> </a:t>
            </a:r>
            <a:r>
              <a:rPr lang="fr-FR" dirty="0" err="1" smtClean="0"/>
              <a:t>electromigration</a:t>
            </a:r>
            <a:endParaRPr lang="fr-FR" dirty="0" smtClean="0"/>
          </a:p>
          <a:p>
            <a:pPr lvl="1"/>
            <a:r>
              <a:rPr lang="fr-FR" dirty="0" smtClean="0"/>
              <a:t>As </a:t>
            </a:r>
            <a:r>
              <a:rPr lang="fr-FR" dirty="0" err="1" smtClean="0"/>
              <a:t>such</a:t>
            </a:r>
            <a:r>
              <a:rPr lang="fr-FR" dirty="0" smtClean="0"/>
              <a:t>, extrapolation at 20°C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risky</a:t>
            </a:r>
            <a:endParaRPr lang="fr-FR" dirty="0" smtClean="0"/>
          </a:p>
          <a:p>
            <a:pPr lvl="2"/>
            <a:r>
              <a:rPr lang="fr-FR" dirty="0" err="1" smtClean="0"/>
              <a:t>We</a:t>
            </a:r>
            <a:r>
              <a:rPr lang="fr-FR" dirty="0" smtClean="0"/>
              <a:t> know and </a:t>
            </a:r>
            <a:r>
              <a:rPr lang="fr-FR" dirty="0" err="1" smtClean="0"/>
              <a:t>expect</a:t>
            </a:r>
            <a:r>
              <a:rPr lang="fr-FR" dirty="0" smtClean="0"/>
              <a:t> an </a:t>
            </a:r>
            <a:r>
              <a:rPr lang="fr-FR" dirty="0" err="1" smtClean="0"/>
              <a:t>enlarge</a:t>
            </a:r>
            <a:r>
              <a:rPr lang="fr-FR" dirty="0" smtClean="0"/>
              <a:t> </a:t>
            </a:r>
            <a:r>
              <a:rPr lang="fr-FR" dirty="0" err="1" smtClean="0"/>
              <a:t>effect</a:t>
            </a:r>
            <a:r>
              <a:rPr lang="fr-FR" dirty="0" smtClean="0"/>
              <a:t> of </a:t>
            </a:r>
            <a:r>
              <a:rPr lang="fr-FR" dirty="0" err="1" smtClean="0"/>
              <a:t>electric</a:t>
            </a:r>
            <a:r>
              <a:rPr lang="fr-FR" dirty="0" smtClean="0"/>
              <a:t> </a:t>
            </a:r>
            <a:r>
              <a:rPr lang="fr-FR" dirty="0" err="1" smtClean="0"/>
              <a:t>field</a:t>
            </a:r>
            <a:r>
              <a:rPr lang="fr-FR" dirty="0" smtClean="0"/>
              <a:t> (Zr </a:t>
            </a:r>
            <a:r>
              <a:rPr lang="fr-FR" dirty="0" err="1" smtClean="0"/>
              <a:t>is</a:t>
            </a:r>
            <a:r>
              <a:rPr lang="fr-FR" dirty="0" smtClean="0"/>
              <a:t> a valve </a:t>
            </a:r>
            <a:r>
              <a:rPr lang="fr-FR" dirty="0" err="1" smtClean="0"/>
              <a:t>metal</a:t>
            </a:r>
            <a:r>
              <a:rPr lang="fr-FR" dirty="0" smtClean="0"/>
              <a:t>)</a:t>
            </a:r>
          </a:p>
          <a:p>
            <a:pPr lvl="2"/>
            <a:r>
              <a:rPr lang="fr-FR" dirty="0" smtClean="0"/>
              <a:t>Diffusion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smtClean="0"/>
              <a:t>dominant at high </a:t>
            </a:r>
            <a:r>
              <a:rPr lang="fr-FR" dirty="0" err="1" smtClean="0"/>
              <a:t>temperature</a:t>
            </a:r>
            <a:r>
              <a:rPr lang="fr-FR" dirty="0" smtClean="0"/>
              <a:t> and </a:t>
            </a:r>
            <a:r>
              <a:rPr lang="fr-FR" dirty="0" err="1" smtClean="0"/>
              <a:t>probably</a:t>
            </a:r>
            <a:r>
              <a:rPr lang="fr-FR" dirty="0" smtClean="0"/>
              <a:t> not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 smtClean="0"/>
          </a:p>
          <a:p>
            <a:r>
              <a:rPr lang="fr-FR" dirty="0" err="1" smtClean="0"/>
              <a:t>Detailed</a:t>
            </a:r>
            <a:r>
              <a:rPr lang="fr-FR" dirty="0" smtClean="0"/>
              <a:t> </a:t>
            </a:r>
            <a:r>
              <a:rPr lang="fr-FR" dirty="0" err="1" smtClean="0"/>
              <a:t>mechanisms</a:t>
            </a:r>
            <a:r>
              <a:rPr lang="fr-FR" dirty="0" smtClean="0"/>
              <a:t> </a:t>
            </a:r>
            <a:r>
              <a:rPr lang="fr-FR" dirty="0" err="1" smtClean="0"/>
              <a:t>depend</a:t>
            </a:r>
            <a:r>
              <a:rPr lang="fr-FR" dirty="0" smtClean="0"/>
              <a:t> </a:t>
            </a:r>
            <a:r>
              <a:rPr lang="fr-FR" dirty="0" smtClean="0"/>
              <a:t>on the </a:t>
            </a:r>
            <a:r>
              <a:rPr lang="fr-FR" dirty="0" err="1" smtClean="0"/>
              <a:t>alloy</a:t>
            </a:r>
            <a:endParaRPr lang="fr-FR" dirty="0" smtClean="0"/>
          </a:p>
          <a:p>
            <a:pPr lvl="1"/>
            <a:r>
              <a:rPr lang="fr-FR" dirty="0" err="1" smtClean="0"/>
              <a:t>Demonstrated</a:t>
            </a:r>
            <a:r>
              <a:rPr lang="fr-FR" dirty="0" smtClean="0"/>
              <a:t> </a:t>
            </a:r>
            <a:r>
              <a:rPr lang="fr-FR" dirty="0" err="1" smtClean="0"/>
              <a:t>using</a:t>
            </a:r>
            <a:r>
              <a:rPr lang="fr-FR" dirty="0" smtClean="0"/>
              <a:t> M5 and Z4 </a:t>
            </a:r>
            <a:r>
              <a:rPr lang="fr-FR" dirty="0" err="1" smtClean="0"/>
              <a:t>alloys</a:t>
            </a:r>
            <a:r>
              <a:rPr lang="fr-FR" dirty="0" smtClean="0"/>
              <a:t> </a:t>
            </a:r>
            <a:r>
              <a:rPr lang="fr-FR" dirty="0" err="1" smtClean="0"/>
              <a:t>after</a:t>
            </a:r>
            <a:r>
              <a:rPr lang="fr-FR" dirty="0" smtClean="0"/>
              <a:t> ion irradiation: Z4 </a:t>
            </a:r>
            <a:r>
              <a:rPr lang="fr-FR" dirty="0" err="1" smtClean="0"/>
              <a:t>kinetics</a:t>
            </a:r>
            <a:r>
              <a:rPr lang="fr-FR" dirty="0" smtClean="0"/>
              <a:t> </a:t>
            </a:r>
            <a:r>
              <a:rPr lang="fr-FR" dirty="0" err="1" smtClean="0"/>
              <a:t>increases</a:t>
            </a:r>
            <a:r>
              <a:rPr lang="fr-FR" dirty="0" smtClean="0"/>
              <a:t> </a:t>
            </a:r>
            <a:r>
              <a:rPr lang="fr-FR" dirty="0" err="1" smtClean="0"/>
              <a:t>whereas</a:t>
            </a:r>
            <a:r>
              <a:rPr lang="fr-FR" dirty="0" smtClean="0"/>
              <a:t> M5 </a:t>
            </a:r>
            <a:r>
              <a:rPr lang="fr-FR" dirty="0" err="1" smtClean="0"/>
              <a:t>kinetics</a:t>
            </a:r>
            <a:r>
              <a:rPr lang="fr-FR" dirty="0" smtClean="0"/>
              <a:t> </a:t>
            </a:r>
            <a:r>
              <a:rPr lang="fr-FR" dirty="0" err="1" smtClean="0"/>
              <a:t>decreases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4931717" y="6149656"/>
            <a:ext cx="3816673" cy="180425"/>
          </a:xfrm>
        </p:spPr>
        <p:txBody>
          <a:bodyPr/>
          <a:lstStyle/>
          <a:p>
            <a:r>
              <a:rPr lang="fr-FR" dirty="0" err="1" smtClean="0"/>
              <a:t>Verlet</a:t>
            </a:r>
            <a:r>
              <a:rPr lang="fr-FR" dirty="0" smtClean="0"/>
              <a:t>, </a:t>
            </a:r>
            <a:r>
              <a:rPr lang="fr-FR" dirty="0" err="1" smtClean="0"/>
              <a:t>PhD</a:t>
            </a:r>
            <a:r>
              <a:rPr lang="fr-FR" dirty="0" smtClean="0"/>
              <a:t> 2015</a:t>
            </a:r>
            <a:endParaRPr lang="fr-FR" dirty="0"/>
          </a:p>
        </p:txBody>
      </p:sp>
      <p:pic>
        <p:nvPicPr>
          <p:cNvPr id="8" name="Espace réservé du contenu 7"/>
          <p:cNvPicPr>
            <a:picLocks noGrp="1"/>
          </p:cNvPicPr>
          <p:nvPr>
            <p:ph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24744"/>
            <a:ext cx="3816350" cy="2274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769" y="3460435"/>
            <a:ext cx="3106892" cy="261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9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Internal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Internal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formed</a:t>
            </a:r>
            <a:r>
              <a:rPr lang="fr-FR" dirty="0"/>
              <a:t> </a:t>
            </a:r>
            <a:r>
              <a:rPr lang="fr-FR" dirty="0" err="1" smtClean="0"/>
              <a:t>when</a:t>
            </a:r>
            <a:r>
              <a:rPr lang="fr-FR" dirty="0" smtClean="0"/>
              <a:t> pellet and </a:t>
            </a:r>
            <a:r>
              <a:rPr lang="fr-FR" dirty="0" err="1" smtClean="0"/>
              <a:t>cladding</a:t>
            </a:r>
            <a:r>
              <a:rPr lang="fr-FR" dirty="0" smtClean="0"/>
              <a:t> contact</a:t>
            </a:r>
          </a:p>
          <a:p>
            <a:r>
              <a:rPr lang="fr-FR" dirty="0" smtClean="0"/>
              <a:t>Microstructure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complex</a:t>
            </a:r>
            <a:r>
              <a:rPr lang="fr-FR" dirty="0" smtClean="0"/>
              <a:t> and </a:t>
            </a:r>
            <a:r>
              <a:rPr lang="fr-FR" dirty="0" err="1" smtClean="0"/>
              <a:t>different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the </a:t>
            </a:r>
            <a:r>
              <a:rPr lang="fr-FR" dirty="0" err="1" smtClean="0"/>
              <a:t>external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endParaRPr lang="fr-FR" dirty="0" smtClean="0"/>
          </a:p>
          <a:p>
            <a:pPr lvl="1"/>
            <a:r>
              <a:rPr lang="fr-FR" dirty="0" smtClean="0"/>
              <a:t>Mixture of </a:t>
            </a:r>
            <a:r>
              <a:rPr lang="fr-FR" dirty="0" err="1" smtClean="0"/>
              <a:t>tetragonal</a:t>
            </a:r>
            <a:r>
              <a:rPr lang="fr-FR" dirty="0" smtClean="0"/>
              <a:t> and </a:t>
            </a:r>
            <a:r>
              <a:rPr lang="fr-FR" dirty="0" err="1" smtClean="0"/>
              <a:t>monoclinic</a:t>
            </a:r>
            <a:r>
              <a:rPr lang="fr-FR" dirty="0" smtClean="0"/>
              <a:t> </a:t>
            </a:r>
            <a:r>
              <a:rPr lang="fr-FR" dirty="0" err="1" smtClean="0"/>
              <a:t>whereas</a:t>
            </a:r>
            <a:r>
              <a:rPr lang="fr-FR" dirty="0" smtClean="0"/>
              <a:t> </a:t>
            </a:r>
            <a:r>
              <a:rPr lang="fr-FR" dirty="0" err="1" smtClean="0"/>
              <a:t>outer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mainly</a:t>
            </a:r>
            <a:r>
              <a:rPr lang="fr-FR" dirty="0" smtClean="0"/>
              <a:t> </a:t>
            </a:r>
            <a:r>
              <a:rPr lang="fr-FR" dirty="0" err="1" smtClean="0"/>
              <a:t>monoclinic</a:t>
            </a:r>
            <a:endParaRPr lang="fr-FR" dirty="0" smtClean="0"/>
          </a:p>
          <a:p>
            <a:pPr lvl="1"/>
            <a:r>
              <a:rPr lang="fr-FR" dirty="0" err="1" smtClean="0"/>
              <a:t>Doped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fissile </a:t>
            </a:r>
            <a:r>
              <a:rPr lang="fr-FR" dirty="0" err="1" smtClean="0"/>
              <a:t>products</a:t>
            </a:r>
            <a:r>
              <a:rPr lang="fr-FR" dirty="0" smtClean="0"/>
              <a:t> </a:t>
            </a:r>
            <a:r>
              <a:rPr lang="fr-FR" dirty="0" err="1" smtClean="0"/>
              <a:t>coming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the pellet</a:t>
            </a:r>
          </a:p>
          <a:p>
            <a:r>
              <a:rPr lang="fr-FR" dirty="0" err="1" smtClean="0"/>
              <a:t>Internal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differs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outer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endParaRPr lang="fr-FR" dirty="0" smtClean="0"/>
          </a:p>
          <a:p>
            <a:pPr lvl="1"/>
            <a:r>
              <a:rPr lang="fr-FR" dirty="0" smtClean="0"/>
              <a:t>Phase fraction are </a:t>
            </a:r>
            <a:r>
              <a:rPr lang="fr-FR" dirty="0" err="1" smtClean="0"/>
              <a:t>different</a:t>
            </a:r>
            <a:endParaRPr lang="fr-FR" dirty="0" smtClean="0"/>
          </a:p>
          <a:p>
            <a:pPr lvl="1"/>
            <a:r>
              <a:rPr lang="fr-FR" dirty="0" smtClean="0"/>
              <a:t>Compositions are </a:t>
            </a:r>
            <a:r>
              <a:rPr lang="fr-FR" dirty="0" err="1" smtClean="0"/>
              <a:t>different</a:t>
            </a:r>
            <a:endParaRPr lang="fr-FR" dirty="0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2"/>
          </p:nvPr>
        </p:nvPicPr>
        <p:blipFill>
          <a:blip r:embed="rId2"/>
          <a:stretch>
            <a:fillRect/>
          </a:stretch>
        </p:blipFill>
        <p:spPr>
          <a:xfrm>
            <a:off x="4932040" y="3282914"/>
            <a:ext cx="3816350" cy="2594011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err="1" smtClean="0"/>
              <a:t>Ciszak</a:t>
            </a:r>
            <a:r>
              <a:rPr lang="fr-FR" dirty="0" smtClean="0"/>
              <a:t> et al Journal of </a:t>
            </a:r>
            <a:r>
              <a:rPr lang="fr-FR" dirty="0" err="1" smtClean="0"/>
              <a:t>Nuclear</a:t>
            </a:r>
            <a:r>
              <a:rPr lang="fr-FR" dirty="0" smtClean="0"/>
              <a:t> </a:t>
            </a:r>
            <a:r>
              <a:rPr lang="fr-FR" dirty="0" err="1" smtClean="0"/>
              <a:t>Materials</a:t>
            </a:r>
            <a:r>
              <a:rPr lang="fr-FR" dirty="0"/>
              <a:t> </a:t>
            </a:r>
            <a:r>
              <a:rPr lang="fr-FR" dirty="0" smtClean="0"/>
              <a:t>495 (2017) 392 - 404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717" y="119904"/>
            <a:ext cx="3821426" cy="283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2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Hydriding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Corrosion of Zr </a:t>
            </a:r>
            <a:r>
              <a:rPr lang="fr-FR" dirty="0" err="1" smtClean="0"/>
              <a:t>generates</a:t>
            </a:r>
            <a:r>
              <a:rPr lang="fr-FR" dirty="0" smtClean="0"/>
              <a:t> H, part of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picked</a:t>
            </a:r>
            <a:r>
              <a:rPr lang="fr-FR" dirty="0" smtClean="0"/>
              <a:t>-up by Zr</a:t>
            </a:r>
          </a:p>
          <a:p>
            <a:r>
              <a:rPr lang="fr-FR" dirty="0" smtClean="0"/>
              <a:t>The pick-up fraction lies </a:t>
            </a:r>
            <a:r>
              <a:rPr lang="fr-FR" dirty="0" err="1" smtClean="0"/>
              <a:t>between</a:t>
            </a:r>
            <a:r>
              <a:rPr lang="fr-FR" dirty="0" smtClean="0"/>
              <a:t> 10-20% at high </a:t>
            </a:r>
            <a:r>
              <a:rPr lang="fr-FR" dirty="0" err="1" smtClean="0"/>
              <a:t>temperature</a:t>
            </a:r>
            <a:r>
              <a:rPr lang="fr-FR" dirty="0" smtClean="0"/>
              <a:t> </a:t>
            </a:r>
            <a:r>
              <a:rPr lang="fr-FR" dirty="0" err="1" smtClean="0"/>
              <a:t>irrespective</a:t>
            </a:r>
            <a:r>
              <a:rPr lang="fr-FR" dirty="0" smtClean="0"/>
              <a:t> of the </a:t>
            </a:r>
            <a:r>
              <a:rPr lang="fr-FR" dirty="0" err="1" smtClean="0"/>
              <a:t>alloy</a:t>
            </a:r>
            <a:endParaRPr lang="fr-FR" dirty="0" smtClean="0"/>
          </a:p>
          <a:p>
            <a:pPr lvl="1"/>
            <a:r>
              <a:rPr lang="fr-FR" dirty="0" err="1" smtClean="0"/>
              <a:t>Known</a:t>
            </a:r>
            <a:r>
              <a:rPr lang="fr-FR" dirty="0" smtClean="0"/>
              <a:t> exception </a:t>
            </a:r>
            <a:r>
              <a:rPr lang="fr-FR" dirty="0" err="1" smtClean="0"/>
              <a:t>is</a:t>
            </a:r>
            <a:r>
              <a:rPr lang="fr-FR" dirty="0" smtClean="0"/>
              <a:t> Z2 at high </a:t>
            </a:r>
            <a:r>
              <a:rPr lang="fr-FR" dirty="0" err="1" smtClean="0"/>
              <a:t>burnup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can</a:t>
            </a:r>
            <a:r>
              <a:rPr lang="fr-FR" dirty="0" smtClean="0"/>
              <a:t> pick-up &gt; 100% (</a:t>
            </a:r>
            <a:r>
              <a:rPr lang="fr-FR" dirty="0" err="1" smtClean="0"/>
              <a:t>sometimes</a:t>
            </a:r>
            <a:r>
              <a:rPr lang="fr-FR" dirty="0" smtClean="0"/>
              <a:t>)</a:t>
            </a:r>
          </a:p>
          <a:p>
            <a:r>
              <a:rPr lang="fr-FR" dirty="0" smtClean="0"/>
              <a:t>Once H </a:t>
            </a:r>
            <a:r>
              <a:rPr lang="fr-FR" dirty="0" err="1" smtClean="0"/>
              <a:t>solubility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reached</a:t>
            </a:r>
            <a:r>
              <a:rPr lang="fr-FR" dirty="0" smtClean="0"/>
              <a:t>, hydrides </a:t>
            </a:r>
            <a:r>
              <a:rPr lang="fr-FR" dirty="0" err="1" smtClean="0"/>
              <a:t>precipitate</a:t>
            </a:r>
            <a:endParaRPr lang="fr-FR" dirty="0" smtClean="0"/>
          </a:p>
          <a:p>
            <a:r>
              <a:rPr lang="fr-FR" dirty="0" smtClean="0"/>
              <a:t>H pick-up </a:t>
            </a:r>
            <a:r>
              <a:rPr lang="fr-FR" dirty="0" err="1" smtClean="0"/>
              <a:t>mechanism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still</a:t>
            </a:r>
            <a:r>
              <a:rPr lang="fr-FR" dirty="0" smtClean="0"/>
              <a:t> </a:t>
            </a:r>
            <a:r>
              <a:rPr lang="fr-FR" dirty="0" err="1" smtClean="0"/>
              <a:t>under</a:t>
            </a:r>
            <a:r>
              <a:rPr lang="fr-FR" dirty="0" smtClean="0"/>
              <a:t> </a:t>
            </a:r>
            <a:r>
              <a:rPr lang="fr-FR" dirty="0" err="1" smtClean="0"/>
              <a:t>debate</a:t>
            </a:r>
            <a:endParaRPr lang="fr-FR" dirty="0" smtClean="0"/>
          </a:p>
          <a:p>
            <a:pPr lvl="1"/>
            <a:r>
              <a:rPr lang="fr-FR" dirty="0" smtClean="0"/>
              <a:t>Most </a:t>
            </a:r>
            <a:r>
              <a:rPr lang="fr-FR" dirty="0" err="1" smtClean="0"/>
              <a:t>recent</a:t>
            </a:r>
            <a:r>
              <a:rPr lang="fr-FR" dirty="0" smtClean="0"/>
              <a:t> </a:t>
            </a:r>
            <a:r>
              <a:rPr lang="fr-FR" dirty="0" err="1" smtClean="0"/>
              <a:t>theories</a:t>
            </a:r>
            <a:r>
              <a:rPr lang="fr-FR" dirty="0" smtClean="0"/>
              <a:t> </a:t>
            </a:r>
            <a:r>
              <a:rPr lang="fr-FR" dirty="0" err="1" smtClean="0"/>
              <a:t>link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to the </a:t>
            </a:r>
            <a:r>
              <a:rPr lang="fr-FR" dirty="0" err="1" smtClean="0"/>
              <a:t>conductivity</a:t>
            </a:r>
            <a:r>
              <a:rPr lang="fr-FR" dirty="0" smtClean="0"/>
              <a:t> of the </a:t>
            </a:r>
            <a:r>
              <a:rPr lang="fr-FR" dirty="0" err="1" smtClean="0"/>
              <a:t>oxide</a:t>
            </a:r>
            <a:endParaRPr lang="fr-FR" dirty="0" smtClean="0"/>
          </a:p>
          <a:p>
            <a:pPr lvl="1"/>
            <a:r>
              <a:rPr lang="fr-FR" dirty="0" smtClean="0"/>
              <a:t>Mobile </a:t>
            </a:r>
            <a:r>
              <a:rPr lang="fr-FR" dirty="0" err="1" smtClean="0"/>
              <a:t>specy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not </a:t>
            </a:r>
            <a:r>
              <a:rPr lang="fr-FR" dirty="0" err="1" smtClean="0"/>
              <a:t>really</a:t>
            </a:r>
            <a:r>
              <a:rPr lang="fr-FR" dirty="0" smtClean="0"/>
              <a:t> </a:t>
            </a:r>
            <a:r>
              <a:rPr lang="fr-FR" dirty="0" err="1" smtClean="0"/>
              <a:t>known</a:t>
            </a:r>
            <a:r>
              <a:rPr lang="fr-FR" dirty="0" smtClean="0"/>
              <a:t> (OH, H, OH</a:t>
            </a:r>
            <a:r>
              <a:rPr lang="fr-FR" baseline="30000" dirty="0" smtClean="0"/>
              <a:t>-</a:t>
            </a:r>
            <a:r>
              <a:rPr lang="fr-FR" dirty="0" smtClean="0"/>
              <a:t>, H</a:t>
            </a:r>
            <a:r>
              <a:rPr lang="fr-FR" baseline="30000" dirty="0" smtClean="0"/>
              <a:t>+</a:t>
            </a:r>
            <a:r>
              <a:rPr lang="fr-FR" dirty="0" smtClean="0"/>
              <a:t>?)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/>
          <a:stretch>
            <a:fillRect/>
          </a:stretch>
        </p:blipFill>
        <p:spPr>
          <a:xfrm>
            <a:off x="4923521" y="-122137"/>
            <a:ext cx="3816350" cy="2619813"/>
          </a:xfrm>
          <a:noFill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2497676"/>
            <a:ext cx="3707905" cy="1892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4742900"/>
            <a:ext cx="2650629" cy="2102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96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High pick-up fraction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4932040" y="5876925"/>
            <a:ext cx="3816673" cy="180425"/>
          </a:xfrm>
        </p:spPr>
        <p:txBody>
          <a:bodyPr/>
          <a:lstStyle/>
          <a:p>
            <a:r>
              <a:rPr lang="fr-FR" dirty="0" err="1" smtClean="0"/>
              <a:t>Couet</a:t>
            </a:r>
            <a:r>
              <a:rPr lang="fr-FR" dirty="0" smtClean="0"/>
              <a:t> et al. </a:t>
            </a:r>
            <a:r>
              <a:rPr lang="en-IE" dirty="0"/>
              <a:t>Corrosion Science 119 (2017) 1-13</a:t>
            </a:r>
            <a:endParaRPr lang="fr-FR" dirty="0"/>
          </a:p>
        </p:txBody>
      </p:sp>
      <p:pic>
        <p:nvPicPr>
          <p:cNvPr id="7" name="Espace réservé du contenu 6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833" y="3563753"/>
            <a:ext cx="2526804" cy="2339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Espace réservé du contenu 7"/>
          <p:cNvPicPr>
            <a:picLocks noGrp="1"/>
          </p:cNvPicPr>
          <p:nvPr>
            <p:ph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274223"/>
            <a:ext cx="3816350" cy="252545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Espace réservé du texte 5"/>
          <p:cNvSpPr txBox="1">
            <a:spLocks/>
          </p:cNvSpPr>
          <p:nvPr/>
        </p:nvSpPr>
        <p:spPr>
          <a:xfrm>
            <a:off x="395287" y="5876925"/>
            <a:ext cx="3816673" cy="288147"/>
          </a:xfrm>
          <a:prstGeom prst="rect">
            <a:avLst/>
          </a:prstGeom>
        </p:spPr>
        <p:txBody>
          <a:bodyPr vert="horz" lIns="36000" tIns="36000" rIns="36000" bIns="36000" rtlCol="0">
            <a:spAutoFit/>
          </a:bodyPr>
          <a:lstStyle>
            <a:lvl1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7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SzPct val="50000"/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IE" dirty="0" smtClean="0"/>
              <a:t>Kato et al </a:t>
            </a:r>
            <a:r>
              <a:rPr lang="en-IE" dirty="0" smtClean="0"/>
              <a:t> Scientific </a:t>
            </a:r>
            <a:r>
              <a:rPr lang="en-IE" dirty="0"/>
              <a:t>Basis for Nuclear Waste Management XXXVII</a:t>
            </a:r>
            <a:r>
              <a:rPr lang="en-IE" dirty="0" smtClean="0"/>
              <a:t>,  </a:t>
            </a:r>
            <a:r>
              <a:rPr lang="en-IE" dirty="0"/>
              <a:t>Barcelona, Spain, 29 September – 3 October 2013, Mat. Res. Soc. </a:t>
            </a:r>
            <a:r>
              <a:rPr lang="en-IE" dirty="0" err="1"/>
              <a:t>Symp</a:t>
            </a:r>
            <a:r>
              <a:rPr lang="en-IE" dirty="0"/>
              <a:t>. Proc. 1518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833" y="1124744"/>
            <a:ext cx="2442118" cy="2098940"/>
          </a:xfrm>
          <a:prstGeom prst="rect">
            <a:avLst/>
          </a:prstGeom>
        </p:spPr>
      </p:pic>
      <p:sp>
        <p:nvSpPr>
          <p:cNvPr id="10" name="Espace réservé du texte 5"/>
          <p:cNvSpPr txBox="1">
            <a:spLocks/>
          </p:cNvSpPr>
          <p:nvPr/>
        </p:nvSpPr>
        <p:spPr>
          <a:xfrm>
            <a:off x="-468560" y="3230197"/>
            <a:ext cx="3816673" cy="288147"/>
          </a:xfrm>
          <a:prstGeom prst="rect">
            <a:avLst/>
          </a:prstGeom>
        </p:spPr>
        <p:txBody>
          <a:bodyPr vert="horz" lIns="36000" tIns="36000" rIns="36000" bIns="36000" rtlCol="0">
            <a:spAutoFit/>
          </a:bodyPr>
          <a:lstStyle>
            <a:lvl1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7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SzPct val="50000"/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err="1" smtClean="0"/>
              <a:t>Tanabe</a:t>
            </a:r>
            <a:r>
              <a:rPr lang="fr-FR" dirty="0" smtClean="0"/>
              <a:t> et al. </a:t>
            </a:r>
            <a:r>
              <a:rPr lang="en-US" dirty="0"/>
              <a:t>Mater. Res. Soc. </a:t>
            </a:r>
            <a:r>
              <a:rPr lang="en-US" dirty="0" err="1"/>
              <a:t>Symp</a:t>
            </a:r>
            <a:r>
              <a:rPr lang="en-US" dirty="0"/>
              <a:t>. Proc. 1518, Scientific basis for nuclear waste management XXXVII, Barcelona, Spain, 29 </a:t>
            </a:r>
            <a:r>
              <a:rPr lang="en-US" dirty="0" err="1"/>
              <a:t>september</a:t>
            </a:r>
            <a:r>
              <a:rPr lang="en-US" dirty="0"/>
              <a:t> – 3 </a:t>
            </a:r>
            <a:r>
              <a:rPr lang="en-US" dirty="0" err="1"/>
              <a:t>october</a:t>
            </a:r>
            <a:r>
              <a:rPr lang="en-US" dirty="0"/>
              <a:t> 2013.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324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Hydride </a:t>
            </a:r>
            <a:r>
              <a:rPr lang="fr-FR" dirty="0" err="1" smtClean="0"/>
              <a:t>reorientation</a:t>
            </a:r>
            <a:r>
              <a:rPr lang="fr-FR" dirty="0" smtClean="0"/>
              <a:t> </a:t>
            </a:r>
            <a:r>
              <a:rPr lang="fr-FR" dirty="0" err="1" smtClean="0"/>
              <a:t>phenomenon</a:t>
            </a:r>
            <a:r>
              <a:rPr lang="fr-FR" dirty="0" smtClean="0"/>
              <a:t>	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When</a:t>
            </a:r>
            <a:r>
              <a:rPr lang="fr-FR" dirty="0" smtClean="0"/>
              <a:t> a fuel </a:t>
            </a:r>
            <a:r>
              <a:rPr lang="fr-FR" dirty="0" err="1" smtClean="0"/>
              <a:t>rod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heated</a:t>
            </a:r>
            <a:r>
              <a:rPr lang="fr-FR" dirty="0" smtClean="0"/>
              <a:t> (</a:t>
            </a:r>
            <a:r>
              <a:rPr lang="fr-FR" dirty="0" err="1" smtClean="0"/>
              <a:t>during</a:t>
            </a:r>
            <a:r>
              <a:rPr lang="fr-FR" dirty="0" smtClean="0"/>
              <a:t> transportation for </a:t>
            </a:r>
            <a:r>
              <a:rPr lang="fr-FR" dirty="0" err="1" smtClean="0"/>
              <a:t>example</a:t>
            </a:r>
            <a:r>
              <a:rPr lang="fr-FR" dirty="0" smtClean="0"/>
              <a:t>) hydrides dissolve</a:t>
            </a:r>
          </a:p>
          <a:p>
            <a:r>
              <a:rPr lang="fr-FR" dirty="0" err="1" smtClean="0"/>
              <a:t>When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cooled</a:t>
            </a:r>
            <a:r>
              <a:rPr lang="fr-FR" dirty="0" smtClean="0"/>
              <a:t> down </a:t>
            </a:r>
            <a:r>
              <a:rPr lang="fr-FR" dirty="0" err="1" smtClean="0"/>
              <a:t>under</a:t>
            </a:r>
            <a:r>
              <a:rPr lang="fr-FR" dirty="0" smtClean="0"/>
              <a:t> </a:t>
            </a:r>
            <a:r>
              <a:rPr lang="fr-FR" dirty="0" err="1" smtClean="0"/>
              <a:t>internal</a:t>
            </a:r>
            <a:r>
              <a:rPr lang="fr-FR" dirty="0" smtClean="0"/>
              <a:t> pressure (fission </a:t>
            </a:r>
            <a:r>
              <a:rPr lang="fr-FR" dirty="0" err="1" smtClean="0"/>
              <a:t>gas</a:t>
            </a:r>
            <a:r>
              <a:rPr lang="fr-FR" dirty="0" smtClean="0"/>
              <a:t> release), hydride </a:t>
            </a:r>
            <a:r>
              <a:rPr lang="fr-FR" dirty="0" err="1" smtClean="0"/>
              <a:t>precipitate</a:t>
            </a:r>
            <a:endParaRPr lang="fr-FR" dirty="0" smtClean="0"/>
          </a:p>
          <a:p>
            <a:pPr lvl="1"/>
            <a:r>
              <a:rPr lang="fr-FR" dirty="0" err="1" smtClean="0"/>
              <a:t>They</a:t>
            </a:r>
            <a:r>
              <a:rPr lang="fr-FR" dirty="0" smtClean="0"/>
              <a:t> tend to </a:t>
            </a:r>
            <a:r>
              <a:rPr lang="fr-FR" dirty="0" err="1" smtClean="0"/>
              <a:t>precipitate</a:t>
            </a:r>
            <a:r>
              <a:rPr lang="fr-FR" dirty="0" smtClean="0"/>
              <a:t> </a:t>
            </a:r>
            <a:r>
              <a:rPr lang="fr-FR" dirty="0" err="1" smtClean="0"/>
              <a:t>perpendicularly</a:t>
            </a:r>
            <a:r>
              <a:rPr lang="fr-FR" dirty="0" smtClean="0"/>
              <a:t> to the max. tension stress</a:t>
            </a:r>
          </a:p>
          <a:p>
            <a:pPr lvl="1"/>
            <a:r>
              <a:rPr lang="fr-FR" dirty="0" err="1" smtClean="0"/>
              <a:t>Radially</a:t>
            </a:r>
            <a:r>
              <a:rPr lang="fr-FR" dirty="0" smtClean="0"/>
              <a:t> in </a:t>
            </a:r>
            <a:r>
              <a:rPr lang="fr-FR" dirty="0" err="1" smtClean="0"/>
              <a:t>that</a:t>
            </a:r>
            <a:r>
              <a:rPr lang="fr-FR" dirty="0" smtClean="0"/>
              <a:t> case</a:t>
            </a:r>
          </a:p>
          <a:p>
            <a:r>
              <a:rPr lang="fr-FR" dirty="0" smtClean="0"/>
              <a:t>Hydride </a:t>
            </a:r>
            <a:r>
              <a:rPr lang="fr-FR" dirty="0" err="1" smtClean="0"/>
              <a:t>reorientation</a:t>
            </a:r>
            <a:r>
              <a:rPr lang="fr-FR" dirty="0" smtClean="0"/>
              <a:t> </a:t>
            </a:r>
            <a:r>
              <a:rPr lang="fr-FR" dirty="0" err="1" smtClean="0"/>
              <a:t>embrittles</a:t>
            </a:r>
            <a:r>
              <a:rPr lang="fr-FR" dirty="0" smtClean="0"/>
              <a:t> the </a:t>
            </a:r>
            <a:r>
              <a:rPr lang="fr-FR" dirty="0" err="1" smtClean="0"/>
              <a:t>alloys</a:t>
            </a:r>
            <a:endParaRPr lang="fr-FR" dirty="0" smtClean="0"/>
          </a:p>
          <a:p>
            <a:r>
              <a:rPr lang="fr-FR" dirty="0" smtClean="0"/>
              <a:t>It </a:t>
            </a:r>
            <a:r>
              <a:rPr lang="fr-FR" dirty="0" err="1" smtClean="0"/>
              <a:t>can</a:t>
            </a:r>
            <a:r>
              <a:rPr lang="fr-FR" dirty="0" smtClean="0"/>
              <a:t> not </a:t>
            </a:r>
            <a:r>
              <a:rPr lang="fr-FR" dirty="0" err="1" smtClean="0"/>
              <a:t>occur</a:t>
            </a:r>
            <a:r>
              <a:rPr lang="fr-FR" dirty="0" smtClean="0"/>
              <a:t>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 smtClean="0"/>
          </a:p>
          <a:p>
            <a:pPr lvl="1"/>
            <a:r>
              <a:rPr lang="fr-FR" dirty="0" smtClean="0"/>
              <a:t>No stress</a:t>
            </a:r>
          </a:p>
          <a:p>
            <a:pPr lvl="1"/>
            <a:r>
              <a:rPr lang="fr-FR" dirty="0" smtClean="0"/>
              <a:t>No free </a:t>
            </a:r>
            <a:r>
              <a:rPr lang="fr-FR" dirty="0" err="1" smtClean="0"/>
              <a:t>hydrogen</a:t>
            </a:r>
            <a:r>
              <a:rPr lang="fr-FR" dirty="0" smtClean="0"/>
              <a:t> in Zr </a:t>
            </a:r>
            <a:r>
              <a:rPr lang="fr-FR" dirty="0" err="1" smtClean="0"/>
              <a:t>alloys</a:t>
            </a:r>
            <a:r>
              <a:rPr lang="fr-FR" dirty="0" smtClean="0"/>
              <a:t>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r>
              <a:rPr lang="fr-FR" dirty="0" smtClean="0"/>
              <a:t> (</a:t>
            </a:r>
            <a:r>
              <a:rPr lang="fr-FR" dirty="0" err="1" smtClean="0"/>
              <a:t>solubility</a:t>
            </a:r>
            <a:r>
              <a:rPr lang="fr-FR" dirty="0" smtClean="0"/>
              <a:t> = 0)</a:t>
            </a:r>
          </a:p>
          <a:p>
            <a:pPr lvl="1"/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err="1" smtClean="0"/>
              <a:t>Bouffioux</a:t>
            </a:r>
            <a:r>
              <a:rPr lang="fr-FR" dirty="0" smtClean="0"/>
              <a:t> et al. </a:t>
            </a:r>
            <a:r>
              <a:rPr lang="fr-FR" dirty="0" err="1" smtClean="0"/>
              <a:t>Topfuel</a:t>
            </a:r>
            <a:r>
              <a:rPr lang="fr-FR" dirty="0" smtClean="0"/>
              <a:t> 2013</a:t>
            </a:r>
            <a:endParaRPr lang="fr-FR" dirty="0"/>
          </a:p>
        </p:txBody>
      </p:sp>
      <p:pic>
        <p:nvPicPr>
          <p:cNvPr id="7" name="Espace réservé du contenu 6"/>
          <p:cNvPicPr>
            <a:picLocks noGrp="1"/>
          </p:cNvPicPr>
          <p:nvPr>
            <p:ph idx="1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307769"/>
            <a:ext cx="2663973" cy="28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93947"/>
            <a:ext cx="3270419" cy="158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432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Hydrogen</a:t>
            </a:r>
            <a:r>
              <a:rPr lang="fr-FR" dirty="0" smtClean="0"/>
              <a:t> </a:t>
            </a:r>
            <a:r>
              <a:rPr lang="fr-FR" dirty="0" err="1" smtClean="0"/>
              <a:t>swelling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Hydride have a </a:t>
            </a:r>
            <a:r>
              <a:rPr lang="fr-FR" dirty="0" err="1" smtClean="0"/>
              <a:t>larger</a:t>
            </a:r>
            <a:r>
              <a:rPr lang="fr-FR" dirty="0" smtClean="0"/>
              <a:t> </a:t>
            </a:r>
            <a:r>
              <a:rPr lang="fr-FR" dirty="0" err="1" smtClean="0"/>
              <a:t>molar</a:t>
            </a:r>
            <a:r>
              <a:rPr lang="fr-FR" dirty="0" smtClean="0"/>
              <a:t> volume </a:t>
            </a:r>
            <a:r>
              <a:rPr lang="fr-FR" dirty="0" err="1" smtClean="0"/>
              <a:t>than</a:t>
            </a:r>
            <a:r>
              <a:rPr lang="fr-FR" dirty="0" smtClean="0"/>
              <a:t> Zr (</a:t>
            </a:r>
            <a:r>
              <a:rPr lang="fr-FR" dirty="0" err="1" smtClean="0"/>
              <a:t>lower</a:t>
            </a:r>
            <a:r>
              <a:rPr lang="fr-FR" dirty="0" smtClean="0"/>
              <a:t> </a:t>
            </a:r>
            <a:r>
              <a:rPr lang="fr-FR" dirty="0" err="1" smtClean="0"/>
              <a:t>density</a:t>
            </a:r>
            <a:r>
              <a:rPr lang="fr-FR" dirty="0" smtClean="0"/>
              <a:t>)</a:t>
            </a:r>
          </a:p>
          <a:p>
            <a:r>
              <a:rPr lang="fr-FR" dirty="0" err="1" smtClean="0"/>
              <a:t>When</a:t>
            </a:r>
            <a:r>
              <a:rPr lang="fr-FR" dirty="0" smtClean="0"/>
              <a:t> </a:t>
            </a:r>
            <a:r>
              <a:rPr lang="fr-FR" dirty="0" err="1" smtClean="0"/>
              <a:t>they</a:t>
            </a:r>
            <a:r>
              <a:rPr lang="fr-FR" dirty="0" smtClean="0"/>
              <a:t> </a:t>
            </a:r>
            <a:r>
              <a:rPr lang="fr-FR" dirty="0" err="1" smtClean="0"/>
              <a:t>precipitate</a:t>
            </a:r>
            <a:r>
              <a:rPr lang="fr-FR" dirty="0" smtClean="0"/>
              <a:t>, </a:t>
            </a:r>
            <a:r>
              <a:rPr lang="fr-FR" dirty="0" err="1" smtClean="0"/>
              <a:t>they</a:t>
            </a:r>
            <a:r>
              <a:rPr lang="fr-FR" dirty="0" smtClean="0"/>
              <a:t> </a:t>
            </a:r>
            <a:r>
              <a:rPr lang="fr-FR" dirty="0" err="1" smtClean="0"/>
              <a:t>generate</a:t>
            </a:r>
            <a:r>
              <a:rPr lang="fr-FR" dirty="0" smtClean="0"/>
              <a:t> an </a:t>
            </a:r>
            <a:r>
              <a:rPr lang="fr-FR" dirty="0" err="1" smtClean="0"/>
              <a:t>internal</a:t>
            </a:r>
            <a:r>
              <a:rPr lang="fr-FR" dirty="0" smtClean="0"/>
              <a:t> stress</a:t>
            </a:r>
          </a:p>
          <a:p>
            <a:r>
              <a:rPr lang="fr-FR" dirty="0" smtClean="0"/>
              <a:t>The stress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released</a:t>
            </a:r>
            <a:r>
              <a:rPr lang="fr-FR" dirty="0" smtClean="0"/>
              <a:t> by </a:t>
            </a:r>
            <a:r>
              <a:rPr lang="fr-FR" dirty="0" err="1" smtClean="0"/>
              <a:t>straining</a:t>
            </a:r>
            <a:r>
              <a:rPr lang="fr-FR" dirty="0" smtClean="0"/>
              <a:t> the matrix</a:t>
            </a:r>
          </a:p>
          <a:p>
            <a:r>
              <a:rPr lang="fr-FR" dirty="0" err="1" smtClean="0"/>
              <a:t>Experiments</a:t>
            </a:r>
            <a:r>
              <a:rPr lang="fr-FR" dirty="0" smtClean="0"/>
              <a:t> show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deformation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roughly</a:t>
            </a:r>
            <a:r>
              <a:rPr lang="fr-FR" dirty="0" smtClean="0"/>
              <a:t> 0,1% for 1000 ppm</a:t>
            </a:r>
          </a:p>
          <a:p>
            <a:pPr lvl="1"/>
            <a:r>
              <a:rPr lang="fr-FR" dirty="0" err="1" smtClean="0"/>
              <a:t>Even</a:t>
            </a:r>
            <a:r>
              <a:rPr lang="fr-FR" dirty="0" smtClean="0"/>
              <a:t> at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very</a:t>
            </a:r>
            <a:r>
              <a:rPr lang="fr-FR" dirty="0" smtClean="0"/>
              <a:t> high concentration, no cracks </a:t>
            </a:r>
            <a:r>
              <a:rPr lang="fr-FR" dirty="0" err="1" smtClean="0"/>
              <a:t>appear</a:t>
            </a:r>
            <a:endParaRPr lang="fr-FR" dirty="0" smtClean="0"/>
          </a:p>
          <a:p>
            <a:r>
              <a:rPr lang="fr-FR" dirty="0" smtClean="0"/>
              <a:t>RWMFRD </a:t>
            </a:r>
            <a:r>
              <a:rPr lang="fr-FR" dirty="0" err="1" smtClean="0"/>
              <a:t>experiments</a:t>
            </a:r>
            <a:r>
              <a:rPr lang="fr-FR" dirty="0" smtClean="0"/>
              <a:t> show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smtClean="0"/>
              <a:t>Zr </a:t>
            </a:r>
            <a:r>
              <a:rPr lang="fr-FR" dirty="0" err="1" smtClean="0"/>
              <a:t>alloys</a:t>
            </a:r>
            <a:r>
              <a:rPr lang="fr-FR" dirty="0" smtClean="0"/>
              <a:t> pick-up </a:t>
            </a:r>
            <a:r>
              <a:rPr lang="fr-FR" dirty="0" err="1" smtClean="0"/>
              <a:t>hydrogen</a:t>
            </a:r>
            <a:r>
              <a:rPr lang="fr-FR" dirty="0" smtClean="0"/>
              <a:t>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 smtClean="0"/>
          </a:p>
          <a:p>
            <a:pPr lvl="1"/>
            <a:r>
              <a:rPr lang="fr-FR" dirty="0" smtClean="0"/>
              <a:t>No limitation a priori</a:t>
            </a:r>
          </a:p>
          <a:p>
            <a:pPr lvl="1"/>
            <a:r>
              <a:rPr lang="fr-FR" dirty="0" smtClean="0"/>
              <a:t>But </a:t>
            </a:r>
            <a:r>
              <a:rPr lang="fr-FR" dirty="0" err="1"/>
              <a:t>c</a:t>
            </a:r>
            <a:r>
              <a:rPr lang="fr-FR" dirty="0" err="1" smtClean="0"/>
              <a:t>athodic</a:t>
            </a:r>
            <a:r>
              <a:rPr lang="fr-FR" dirty="0" smtClean="0"/>
              <a:t> </a:t>
            </a:r>
            <a:r>
              <a:rPr lang="fr-FR" dirty="0" err="1" smtClean="0"/>
              <a:t>charging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usually</a:t>
            </a:r>
            <a:r>
              <a:rPr lang="fr-FR" dirty="0" smtClean="0"/>
              <a:t> </a:t>
            </a:r>
            <a:r>
              <a:rPr lang="fr-FR" dirty="0" err="1" smtClean="0"/>
              <a:t>limited</a:t>
            </a:r>
            <a:r>
              <a:rPr lang="fr-FR" dirty="0" smtClean="0"/>
              <a:t> to ~1000 ppm</a:t>
            </a:r>
            <a:endParaRPr lang="fr-FR" dirty="0" smtClean="0"/>
          </a:p>
          <a:p>
            <a:r>
              <a:rPr lang="fr-FR" dirty="0" err="1" smtClean="0"/>
              <a:t>Such</a:t>
            </a:r>
            <a:r>
              <a:rPr lang="fr-FR" dirty="0" smtClean="0"/>
              <a:t> a </a:t>
            </a:r>
            <a:r>
              <a:rPr lang="fr-FR" dirty="0" err="1" smtClean="0"/>
              <a:t>damaging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unlikely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CAST workshop | Lyon, </a:t>
            </a:r>
            <a:r>
              <a:rPr lang="en-US" dirty="0" err="1" smtClean="0"/>
              <a:t>january</a:t>
            </a:r>
            <a:r>
              <a:rPr lang="en-US" dirty="0" smtClean="0"/>
              <a:t> 2018</a:t>
            </a:r>
            <a:endParaRPr lang="fr-FR" dirty="0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2"/>
          </p:nvPr>
        </p:nvPicPr>
        <p:blipFill>
          <a:blip r:embed="rId2"/>
          <a:stretch>
            <a:fillRect/>
          </a:stretch>
        </p:blipFill>
        <p:spPr>
          <a:xfrm>
            <a:off x="4145209" y="908720"/>
            <a:ext cx="3816350" cy="2165913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4211960" y="3218303"/>
            <a:ext cx="3816673" cy="180425"/>
          </a:xfrm>
        </p:spPr>
        <p:txBody>
          <a:bodyPr/>
          <a:lstStyle/>
          <a:p>
            <a:r>
              <a:rPr lang="fr-FR" dirty="0" err="1" smtClean="0"/>
              <a:t>Blat</a:t>
            </a:r>
            <a:r>
              <a:rPr lang="fr-FR" dirty="0" smtClean="0"/>
              <a:t> et al. Zirconium in the </a:t>
            </a:r>
            <a:r>
              <a:rPr lang="fr-FR" dirty="0" err="1" smtClean="0"/>
              <a:t>Nuclear</a:t>
            </a:r>
            <a:r>
              <a:rPr lang="fr-FR" dirty="0" smtClean="0"/>
              <a:t> </a:t>
            </a:r>
            <a:r>
              <a:rPr lang="fr-FR" dirty="0" err="1" smtClean="0"/>
              <a:t>Industry</a:t>
            </a:r>
            <a:r>
              <a:rPr lang="fr-FR" dirty="0" smtClean="0"/>
              <a:t> 2007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5209" y="3398728"/>
            <a:ext cx="4742013" cy="2571527"/>
          </a:xfrm>
          <a:prstGeom prst="rect">
            <a:avLst/>
          </a:prstGeom>
        </p:spPr>
      </p:pic>
      <p:sp>
        <p:nvSpPr>
          <p:cNvPr id="10" name="Espace réservé du texte 5"/>
          <p:cNvSpPr txBox="1">
            <a:spLocks/>
          </p:cNvSpPr>
          <p:nvPr/>
        </p:nvSpPr>
        <p:spPr>
          <a:xfrm>
            <a:off x="4355976" y="5982154"/>
            <a:ext cx="3816673" cy="180425"/>
          </a:xfrm>
          <a:prstGeom prst="rect">
            <a:avLst/>
          </a:prstGeom>
        </p:spPr>
        <p:txBody>
          <a:bodyPr vert="horz" lIns="36000" tIns="36000" rIns="36000" bIns="36000" rtlCol="0">
            <a:spAutoFit/>
          </a:bodyPr>
          <a:lstStyle>
            <a:lvl1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7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SzPct val="50000"/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err="1" smtClean="0"/>
              <a:t>Blat</a:t>
            </a:r>
            <a:r>
              <a:rPr lang="fr-FR" dirty="0" smtClean="0"/>
              <a:t> et al. Zirconium in the </a:t>
            </a:r>
            <a:r>
              <a:rPr lang="fr-FR" dirty="0" err="1" smtClean="0"/>
              <a:t>Nuclear</a:t>
            </a:r>
            <a:r>
              <a:rPr lang="fr-FR" dirty="0" smtClean="0"/>
              <a:t> </a:t>
            </a:r>
            <a:r>
              <a:rPr lang="fr-FR" dirty="0" err="1" smtClean="0"/>
              <a:t>Industry</a:t>
            </a:r>
            <a:r>
              <a:rPr lang="fr-FR" dirty="0" smtClean="0"/>
              <a:t> 1998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276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 formation </a:t>
            </a:r>
            <a:r>
              <a:rPr lang="fr-FR" dirty="0" err="1" smtClean="0"/>
              <a:t>energies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Ef</a:t>
            </a:r>
            <a:r>
              <a:rPr lang="fr-FR" dirty="0" smtClean="0"/>
              <a:t>(C/oct. Site Zr) </a:t>
            </a:r>
            <a:r>
              <a:rPr lang="fr-FR" dirty="0" smtClean="0"/>
              <a:t>	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r>
              <a:rPr lang="fr-FR" dirty="0" err="1" smtClean="0"/>
              <a:t>Ef</a:t>
            </a:r>
            <a:r>
              <a:rPr lang="fr-FR" dirty="0" smtClean="0"/>
              <a:t>(C / site 8 ZrO</a:t>
            </a:r>
            <a:r>
              <a:rPr lang="fr-FR" baseline="-25000" dirty="0" smtClean="0"/>
              <a:t>2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4932040" y="5876925"/>
            <a:ext cx="3816673" cy="180425"/>
          </a:xfrm>
        </p:spPr>
        <p:txBody>
          <a:bodyPr/>
          <a:lstStyle/>
          <a:p>
            <a:r>
              <a:rPr lang="fr-FR" dirty="0" smtClean="0"/>
              <a:t>Xu et al. </a:t>
            </a:r>
            <a:r>
              <a:rPr lang="en-IE" dirty="0"/>
              <a:t>Journal of Nuclear Materials 473 (2016) 61-67</a:t>
            </a:r>
            <a:endParaRPr lang="fr-FR" dirty="0"/>
          </a:p>
        </p:txBody>
      </p:sp>
      <p:pic>
        <p:nvPicPr>
          <p:cNvPr id="7" name="Imag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36" y="1916832"/>
            <a:ext cx="2279650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96405"/>
            <a:ext cx="2421061" cy="39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059832" y="1198667"/>
            <a:ext cx="1944216" cy="430887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r>
              <a:rPr lang="fr-FR" sz="2800" dirty="0" smtClean="0"/>
              <a:t>&lt;&lt;&lt;&lt;&lt;&lt;</a:t>
            </a:r>
            <a:endParaRPr lang="fr-FR" sz="2800" dirty="0" smtClean="0"/>
          </a:p>
        </p:txBody>
      </p:sp>
      <p:sp>
        <p:nvSpPr>
          <p:cNvPr id="10" name="ZoneTexte 9"/>
          <p:cNvSpPr txBox="1"/>
          <p:nvPr/>
        </p:nvSpPr>
        <p:spPr>
          <a:xfrm>
            <a:off x="395287" y="4941168"/>
            <a:ext cx="4032697" cy="492443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r>
              <a:rPr lang="fr-FR" sz="1600" dirty="0" err="1" smtClean="0"/>
              <a:t>Carbon</a:t>
            </a:r>
            <a:r>
              <a:rPr lang="fr-FR" sz="1600" dirty="0" smtClean="0"/>
              <a:t> </a:t>
            </a:r>
            <a:r>
              <a:rPr lang="fr-FR" sz="1600" dirty="0" err="1" smtClean="0"/>
              <a:t>prefer</a:t>
            </a:r>
            <a:r>
              <a:rPr lang="fr-FR" sz="1600" dirty="0" smtClean="0"/>
              <a:t> to </a:t>
            </a:r>
            <a:r>
              <a:rPr lang="fr-FR" sz="1600" dirty="0" err="1" smtClean="0"/>
              <a:t>sit</a:t>
            </a:r>
            <a:r>
              <a:rPr lang="fr-FR" sz="1600" dirty="0" smtClean="0"/>
              <a:t> in </a:t>
            </a:r>
            <a:r>
              <a:rPr lang="fr-FR" sz="1600" dirty="0" err="1" smtClean="0"/>
              <a:t>metallic</a:t>
            </a:r>
            <a:r>
              <a:rPr lang="fr-FR" sz="1600" dirty="0" smtClean="0"/>
              <a:t> zirconium </a:t>
            </a:r>
            <a:r>
              <a:rPr lang="fr-FR" sz="1600" dirty="0" err="1" smtClean="0"/>
              <a:t>rather</a:t>
            </a:r>
            <a:r>
              <a:rPr lang="fr-FR" sz="1600" dirty="0" smtClean="0"/>
              <a:t> in </a:t>
            </a:r>
            <a:r>
              <a:rPr lang="fr-FR" sz="1600" dirty="0" err="1" smtClean="0"/>
              <a:t>zirconia</a:t>
            </a:r>
            <a:endParaRPr lang="fr-FR" sz="1600" dirty="0" smtClean="0"/>
          </a:p>
        </p:txBody>
      </p:sp>
    </p:spTree>
    <p:extLst>
      <p:ext uri="{BB962C8B-B14F-4D97-AF65-F5344CB8AC3E}">
        <p14:creationId xmlns:p14="http://schemas.microsoft.com/office/powerpoint/2010/main" val="102908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diffusion coefficient</a:t>
            </a:r>
            <a:endParaRPr lang="fr-FR" dirty="0"/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494738"/>
              </p:ext>
            </p:extLst>
          </p:nvPr>
        </p:nvGraphicFramePr>
        <p:xfrm>
          <a:off x="251269" y="1592797"/>
          <a:ext cx="4320730" cy="18722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0565"/>
                <a:gridCol w="1119959"/>
                <a:gridCol w="1060535"/>
                <a:gridCol w="999671"/>
              </a:tblGrid>
              <a:tr h="6240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 dirty="0">
                          <a:effectLst/>
                        </a:rPr>
                        <a:t> 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D</a:t>
                      </a:r>
                      <a:r>
                        <a:rPr lang="en-IE" sz="1600" baseline="-25000">
                          <a:effectLst/>
                        </a:rPr>
                        <a:t>0</a:t>
                      </a:r>
                      <a:r>
                        <a:rPr lang="en-IE" sz="1600">
                          <a:effectLst/>
                        </a:rPr>
                        <a:t> (m</a:t>
                      </a:r>
                      <a:r>
                        <a:rPr lang="en-IE" sz="1600" baseline="30000">
                          <a:effectLst/>
                        </a:rPr>
                        <a:t>2</a:t>
                      </a:r>
                      <a:r>
                        <a:rPr lang="en-IE" sz="1600">
                          <a:effectLst/>
                        </a:rPr>
                        <a:t>.s</a:t>
                      </a:r>
                      <a:r>
                        <a:rPr lang="en-IE" sz="1600" baseline="30000">
                          <a:effectLst/>
                        </a:rPr>
                        <a:t>-1</a:t>
                      </a:r>
                      <a:r>
                        <a:rPr lang="en-IE" sz="1600">
                          <a:effectLst/>
                        </a:rPr>
                        <a:t>)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 dirty="0">
                          <a:effectLst/>
                        </a:rPr>
                        <a:t>E </a:t>
                      </a:r>
                      <a:r>
                        <a:rPr lang="en-IE" sz="1600" dirty="0" smtClean="0">
                          <a:effectLst/>
                        </a:rPr>
                        <a:t>(kJ)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L (µm)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</a:tr>
              <a:tr h="6240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Zirconium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6.02×10</a:t>
                      </a:r>
                      <a:r>
                        <a:rPr lang="en-IE" sz="1600" baseline="30000">
                          <a:effectLst/>
                        </a:rPr>
                        <a:t>-7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 dirty="0" smtClean="0">
                          <a:effectLst/>
                        </a:rPr>
                        <a:t>85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10</a:t>
                      </a:r>
                      <a:r>
                        <a:rPr lang="en-IE" sz="1600" baseline="30000">
                          <a:effectLst/>
                        </a:rPr>
                        <a:t>-6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</a:tr>
              <a:tr h="6240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Zirconia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>
                          <a:effectLst/>
                        </a:rPr>
                        <a:t>1.6×10</a:t>
                      </a:r>
                      <a:r>
                        <a:rPr lang="en-IE" sz="1600" baseline="30000">
                          <a:effectLst/>
                        </a:rPr>
                        <a:t>-7</a:t>
                      </a:r>
                      <a:endParaRPr lang="fr-F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 dirty="0" smtClean="0">
                          <a:effectLst/>
                        </a:rPr>
                        <a:t>14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E" sz="1600" dirty="0">
                          <a:effectLst/>
                        </a:rPr>
                        <a:t>0.8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15" marR="45715" marT="0" marB="0"/>
                </a:tc>
              </a:tr>
            </a:tbl>
          </a:graphicData>
        </a:graphic>
      </p:graphicFrame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2"/>
          </p:nvPr>
        </p:nvPicPr>
        <p:blipFill>
          <a:blip r:embed="rId2"/>
          <a:stretch>
            <a:fillRect/>
          </a:stretch>
        </p:blipFill>
        <p:spPr>
          <a:xfrm>
            <a:off x="4211960" y="3779811"/>
            <a:ext cx="4912526" cy="1881437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251269" y="3645228"/>
            <a:ext cx="3816673" cy="180425"/>
          </a:xfrm>
        </p:spPr>
        <p:txBody>
          <a:bodyPr/>
          <a:lstStyle/>
          <a:p>
            <a:r>
              <a:rPr lang="fr-FR" dirty="0"/>
              <a:t>Xu et al. </a:t>
            </a:r>
            <a:r>
              <a:rPr lang="en-IE" dirty="0"/>
              <a:t>Journal of Nuclear Materials 473 (2016) 61-67</a:t>
            </a:r>
            <a:endParaRPr lang="fr-FR" dirty="0"/>
          </a:p>
        </p:txBody>
      </p:sp>
      <p:sp>
        <p:nvSpPr>
          <p:cNvPr id="9" name="Espace réservé du texte 5"/>
          <p:cNvSpPr txBox="1">
            <a:spLocks/>
          </p:cNvSpPr>
          <p:nvPr/>
        </p:nvSpPr>
        <p:spPr>
          <a:xfrm>
            <a:off x="5148064" y="5693839"/>
            <a:ext cx="3816673" cy="180425"/>
          </a:xfrm>
          <a:prstGeom prst="rect">
            <a:avLst/>
          </a:prstGeom>
        </p:spPr>
        <p:txBody>
          <a:bodyPr vert="horz" lIns="36000" tIns="36000" rIns="36000" bIns="36000" rtlCol="0">
            <a:spAutoFit/>
          </a:bodyPr>
          <a:lstStyle>
            <a:lvl1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7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SzPct val="50000"/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r" defTabSz="914400" rtl="0" eaLnBrk="1" latinLnBrk="0" hangingPunct="1">
              <a:spcBef>
                <a:spcPts val="0"/>
              </a:spcBef>
              <a:buClr>
                <a:schemeClr val="accent3"/>
              </a:buClr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r" defTabSz="914400" rtl="0" eaLnBrk="1" latinLnBrk="0" hangingPunct="1">
              <a:spcBef>
                <a:spcPts val="0"/>
              </a:spcBef>
              <a:buFontTx/>
              <a:buNone/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Gras </a:t>
            </a:r>
            <a:r>
              <a:rPr lang="fr-FR" dirty="0" err="1" smtClean="0"/>
              <a:t>Cast</a:t>
            </a:r>
            <a:r>
              <a:rPr lang="fr-FR" dirty="0" smtClean="0"/>
              <a:t> 3.1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590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 </a:t>
            </a:r>
            <a:r>
              <a:rPr lang="fr-FR" dirty="0" err="1" smtClean="0"/>
              <a:t>Speciation</a:t>
            </a:r>
            <a:r>
              <a:rPr lang="fr-FR" dirty="0" smtClean="0"/>
              <a:t> at </a:t>
            </a:r>
            <a:r>
              <a:rPr lang="fr-FR" dirty="0" err="1" smtClean="0"/>
              <a:t>zirconia</a:t>
            </a:r>
            <a:r>
              <a:rPr lang="fr-FR" dirty="0" smtClean="0"/>
              <a:t> surface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highly</a:t>
            </a:r>
            <a:r>
              <a:rPr lang="fr-FR" dirty="0" smtClean="0"/>
              <a:t> </a:t>
            </a:r>
            <a:r>
              <a:rPr lang="fr-FR" dirty="0" err="1" smtClean="0"/>
              <a:t>textured</a:t>
            </a:r>
            <a:endParaRPr lang="fr-FR" dirty="0" smtClean="0"/>
          </a:p>
          <a:p>
            <a:pPr lvl="1"/>
            <a:r>
              <a:rPr lang="fr-FR" dirty="0" smtClean="0"/>
              <a:t>It </a:t>
            </a:r>
            <a:r>
              <a:rPr lang="fr-FR" dirty="0" err="1" smtClean="0"/>
              <a:t>is</a:t>
            </a:r>
            <a:r>
              <a:rPr lang="fr-FR" dirty="0" smtClean="0"/>
              <a:t> stress </a:t>
            </a:r>
            <a:r>
              <a:rPr lang="fr-FR" dirty="0" err="1" smtClean="0"/>
              <a:t>driven</a:t>
            </a:r>
            <a:endParaRPr lang="fr-FR" dirty="0" smtClean="0"/>
          </a:p>
          <a:p>
            <a:r>
              <a:rPr lang="fr-FR" dirty="0" err="1" smtClean="0"/>
              <a:t>Macroscopic</a:t>
            </a:r>
            <a:r>
              <a:rPr lang="fr-FR" dirty="0" smtClean="0"/>
              <a:t> surface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approximated</a:t>
            </a:r>
            <a:r>
              <a:rPr lang="fr-FR" dirty="0" smtClean="0"/>
              <a:t> by one </a:t>
            </a:r>
            <a:r>
              <a:rPr lang="fr-FR" dirty="0" err="1" smtClean="0"/>
              <a:t>crystallographic</a:t>
            </a:r>
            <a:r>
              <a:rPr lang="fr-FR" dirty="0" smtClean="0"/>
              <a:t> plane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9" name="Espace réservé du contenu 8"/>
          <p:cNvPicPr>
            <a:picLocks noGrp="1" noChangeAspect="1"/>
          </p:cNvPicPr>
          <p:nvPr>
            <p:ph idx="12"/>
          </p:nvPr>
        </p:nvPicPr>
        <p:blipFill>
          <a:blip r:embed="rId2"/>
          <a:stretch>
            <a:fillRect/>
          </a:stretch>
        </p:blipFill>
        <p:spPr>
          <a:xfrm>
            <a:off x="4932040" y="1429452"/>
            <a:ext cx="3816350" cy="904140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4932040" y="2467747"/>
            <a:ext cx="3816673" cy="180425"/>
          </a:xfrm>
        </p:spPr>
        <p:txBody>
          <a:bodyPr/>
          <a:lstStyle/>
          <a:p>
            <a:r>
              <a:rPr lang="fr-FR" dirty="0" err="1" smtClean="0"/>
              <a:t>Garnair</a:t>
            </a:r>
            <a:r>
              <a:rPr lang="fr-FR" dirty="0" smtClean="0"/>
              <a:t> </a:t>
            </a:r>
            <a:r>
              <a:rPr lang="fr-FR" dirty="0" err="1" smtClean="0"/>
              <a:t>PhD</a:t>
            </a:r>
            <a:r>
              <a:rPr lang="fr-FR" dirty="0" smtClean="0"/>
              <a:t> 2015</a:t>
            </a:r>
            <a:endParaRPr lang="fr-FR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7453474"/>
              </p:ext>
            </p:extLst>
          </p:nvPr>
        </p:nvGraphicFramePr>
        <p:xfrm>
          <a:off x="244045" y="317898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4" t="-215" r="21559" b="19163"/>
          <a:stretch/>
        </p:blipFill>
        <p:spPr>
          <a:xfrm>
            <a:off x="5420129" y="2980269"/>
            <a:ext cx="2968295" cy="32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3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Dissolution</a:t>
            </a:r>
            <a:endParaRPr lang="fr-FR" dirty="0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2564904"/>
            <a:ext cx="3124200" cy="2631200"/>
          </a:xfrm>
          <a:prstGeom prst="rect">
            <a:avLst/>
          </a:prstGeo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2"/>
          </p:nvPr>
        </p:nvPicPr>
        <p:blipFill>
          <a:blip r:embed="rId3"/>
          <a:stretch>
            <a:fillRect/>
          </a:stretch>
        </p:blipFill>
        <p:spPr>
          <a:xfrm>
            <a:off x="5019161" y="3940567"/>
            <a:ext cx="3467100" cy="1859000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862797"/>
            <a:ext cx="4305300" cy="155393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87" y="5257097"/>
            <a:ext cx="3962400" cy="109633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9161" y="470589"/>
            <a:ext cx="3543300" cy="314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Conclusions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High </a:t>
            </a:r>
            <a:r>
              <a:rPr lang="fr-FR" dirty="0" err="1" smtClean="0"/>
              <a:t>temperature</a:t>
            </a:r>
            <a:r>
              <a:rPr lang="fr-FR" dirty="0" smtClean="0"/>
              <a:t> corrosion rate </a:t>
            </a:r>
            <a:r>
              <a:rPr lang="fr-FR" dirty="0" err="1" smtClean="0"/>
              <a:t>should</a:t>
            </a:r>
            <a:r>
              <a:rPr lang="fr-FR" dirty="0" smtClean="0"/>
              <a:t> not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extrapolated</a:t>
            </a:r>
            <a:r>
              <a:rPr lang="fr-FR" dirty="0" smtClean="0"/>
              <a:t> to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endParaRPr lang="fr-FR" dirty="0" smtClean="0"/>
          </a:p>
          <a:p>
            <a:pPr lvl="1"/>
            <a:r>
              <a:rPr lang="fr-FR" dirty="0" err="1" smtClean="0"/>
              <a:t>Controlling</a:t>
            </a:r>
            <a:r>
              <a:rPr lang="fr-FR" dirty="0" smtClean="0"/>
              <a:t> </a:t>
            </a:r>
            <a:r>
              <a:rPr lang="fr-FR" dirty="0" err="1" smtClean="0"/>
              <a:t>mechanism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probably</a:t>
            </a:r>
            <a:r>
              <a:rPr lang="fr-FR" dirty="0" smtClean="0"/>
              <a:t> </a:t>
            </a:r>
            <a:r>
              <a:rPr lang="fr-FR" dirty="0" err="1" smtClean="0"/>
              <a:t>changing</a:t>
            </a:r>
            <a:endParaRPr lang="fr-FR" dirty="0" smtClean="0"/>
          </a:p>
          <a:p>
            <a:r>
              <a:rPr lang="fr-FR" dirty="0" err="1" smtClean="0"/>
              <a:t>Internal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</a:t>
            </a:r>
            <a:r>
              <a:rPr lang="fr-FR" dirty="0" err="1" smtClean="0"/>
              <a:t>should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handled</a:t>
            </a:r>
            <a:r>
              <a:rPr lang="fr-FR" dirty="0" smtClean="0"/>
              <a:t> </a:t>
            </a:r>
            <a:r>
              <a:rPr lang="fr-FR" dirty="0" err="1" smtClean="0"/>
              <a:t>seperately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the </a:t>
            </a:r>
            <a:r>
              <a:rPr lang="fr-FR" dirty="0" err="1" smtClean="0"/>
              <a:t>outer</a:t>
            </a:r>
            <a:r>
              <a:rPr lang="fr-FR" dirty="0" smtClean="0"/>
              <a:t> </a:t>
            </a:r>
            <a:r>
              <a:rPr lang="fr-FR" dirty="0" err="1" smtClean="0"/>
              <a:t>zirconia</a:t>
            </a:r>
            <a:r>
              <a:rPr lang="fr-FR" dirty="0" smtClean="0"/>
              <a:t> layer</a:t>
            </a:r>
          </a:p>
          <a:p>
            <a:r>
              <a:rPr lang="fr-FR" dirty="0" err="1" smtClean="0"/>
              <a:t>Hydrogen</a:t>
            </a:r>
            <a:r>
              <a:rPr lang="fr-FR" dirty="0" smtClean="0"/>
              <a:t> </a:t>
            </a:r>
            <a:r>
              <a:rPr lang="fr-FR" dirty="0" err="1" smtClean="0"/>
              <a:t>picked</a:t>
            </a:r>
            <a:r>
              <a:rPr lang="fr-FR" dirty="0" smtClean="0"/>
              <a:t>-up at </a:t>
            </a:r>
            <a:r>
              <a:rPr lang="fr-FR" dirty="0" err="1" smtClean="0"/>
              <a:t>ambient</a:t>
            </a:r>
            <a:r>
              <a:rPr lang="fr-FR" dirty="0" smtClean="0"/>
              <a:t> </a:t>
            </a:r>
            <a:r>
              <a:rPr lang="fr-FR" dirty="0" err="1" smtClean="0"/>
              <a:t>temperature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unlikely</a:t>
            </a:r>
            <a:r>
              <a:rPr lang="fr-FR" dirty="0" smtClean="0"/>
              <a:t> to damage zirconium </a:t>
            </a:r>
            <a:r>
              <a:rPr lang="fr-FR" dirty="0" err="1" smtClean="0"/>
              <a:t>hulls</a:t>
            </a:r>
            <a:endParaRPr lang="fr-FR" dirty="0" smtClean="0"/>
          </a:p>
          <a:p>
            <a:r>
              <a:rPr lang="fr-FR" dirty="0" smtClean="0"/>
              <a:t>It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explained</a:t>
            </a:r>
            <a:r>
              <a:rPr lang="fr-FR" dirty="0" smtClean="0"/>
              <a:t> </a:t>
            </a:r>
            <a:r>
              <a:rPr lang="fr-FR" dirty="0" err="1" smtClean="0"/>
              <a:t>considering</a:t>
            </a:r>
            <a:r>
              <a:rPr lang="fr-FR" dirty="0" smtClean="0"/>
              <a:t> </a:t>
            </a:r>
            <a:r>
              <a:rPr lang="fr-FR" dirty="0" err="1" smtClean="0"/>
              <a:t>latest</a:t>
            </a:r>
            <a:r>
              <a:rPr lang="fr-FR" dirty="0" smtClean="0"/>
              <a:t> </a:t>
            </a:r>
            <a:r>
              <a:rPr lang="fr-FR" dirty="0" err="1" smtClean="0"/>
              <a:t>theoritical</a:t>
            </a:r>
            <a:r>
              <a:rPr lang="fr-FR" dirty="0" smtClean="0"/>
              <a:t> </a:t>
            </a:r>
            <a:r>
              <a:rPr lang="fr-FR" dirty="0" err="1" smtClean="0"/>
              <a:t>results</a:t>
            </a:r>
            <a:r>
              <a:rPr lang="fr-FR" dirty="0" smtClean="0"/>
              <a:t> </a:t>
            </a:r>
            <a:r>
              <a:rPr lang="fr-FR" dirty="0" err="1" smtClean="0"/>
              <a:t>gathered</a:t>
            </a:r>
            <a:r>
              <a:rPr lang="fr-FR" dirty="0" smtClean="0"/>
              <a:t> at high </a:t>
            </a:r>
            <a:r>
              <a:rPr lang="fr-FR" dirty="0" err="1" smtClean="0"/>
              <a:t>temperatures</a:t>
            </a:r>
            <a:endParaRPr lang="fr-FR" dirty="0" smtClean="0"/>
          </a:p>
          <a:p>
            <a:r>
              <a:rPr lang="fr-FR" dirty="0" smtClean="0"/>
              <a:t>Ab </a:t>
            </a:r>
            <a:r>
              <a:rPr lang="fr-FR" dirty="0" err="1" smtClean="0"/>
              <a:t>initio</a:t>
            </a:r>
            <a:r>
              <a:rPr lang="fr-FR" dirty="0" smtClean="0"/>
              <a:t> </a:t>
            </a:r>
            <a:r>
              <a:rPr lang="fr-FR" dirty="0" err="1" smtClean="0"/>
              <a:t>calculations</a:t>
            </a:r>
            <a:r>
              <a:rPr lang="fr-FR" dirty="0" smtClean="0"/>
              <a:t> show </a:t>
            </a:r>
            <a:r>
              <a:rPr lang="fr-FR" dirty="0" err="1" smtClean="0"/>
              <a:t>that</a:t>
            </a:r>
            <a:r>
              <a:rPr lang="fr-FR" dirty="0" smtClean="0"/>
              <a:t> C </a:t>
            </a:r>
            <a:r>
              <a:rPr lang="fr-FR" dirty="0" err="1" smtClean="0"/>
              <a:t>prefers</a:t>
            </a:r>
            <a:r>
              <a:rPr lang="fr-FR" dirty="0" smtClean="0"/>
              <a:t> to </a:t>
            </a:r>
            <a:r>
              <a:rPr lang="fr-FR" dirty="0" err="1" smtClean="0"/>
              <a:t>sit</a:t>
            </a:r>
            <a:r>
              <a:rPr lang="fr-FR" dirty="0" smtClean="0"/>
              <a:t> in zirconium </a:t>
            </a:r>
            <a:r>
              <a:rPr lang="fr-FR" dirty="0" err="1" smtClean="0"/>
              <a:t>rather</a:t>
            </a:r>
            <a:r>
              <a:rPr lang="fr-FR" dirty="0" smtClean="0"/>
              <a:t> </a:t>
            </a:r>
            <a:r>
              <a:rPr lang="fr-FR" dirty="0" err="1" smtClean="0"/>
              <a:t>than</a:t>
            </a:r>
            <a:r>
              <a:rPr lang="fr-FR" dirty="0" smtClean="0"/>
              <a:t> in ZrO2</a:t>
            </a:r>
          </a:p>
          <a:p>
            <a:r>
              <a:rPr lang="fr-FR" dirty="0" smtClean="0"/>
              <a:t>Tentative </a:t>
            </a:r>
            <a:r>
              <a:rPr lang="fr-FR" dirty="0" err="1" smtClean="0"/>
              <a:t>experiments</a:t>
            </a:r>
            <a:r>
              <a:rPr lang="fr-FR" dirty="0" smtClean="0"/>
              <a:t> show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solubility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low</a:t>
            </a:r>
            <a:r>
              <a:rPr lang="fr-FR" dirty="0" smtClean="0"/>
              <a:t> (10</a:t>
            </a:r>
            <a:r>
              <a:rPr lang="fr-FR" baseline="30000" dirty="0" smtClean="0"/>
              <a:t>-8</a:t>
            </a:r>
            <a:r>
              <a:rPr lang="fr-FR" dirty="0" smtClean="0"/>
              <a:t> mol/L). No real </a:t>
            </a:r>
            <a:r>
              <a:rPr lang="fr-FR" dirty="0" err="1" smtClean="0"/>
              <a:t>sign</a:t>
            </a:r>
            <a:r>
              <a:rPr lang="fr-FR" dirty="0" smtClean="0"/>
              <a:t> of dissolution has been </a:t>
            </a:r>
            <a:r>
              <a:rPr lang="fr-FR" dirty="0" err="1" smtClean="0"/>
              <a:t>detected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workshop | Lyon, january 2018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42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F_PPT2007_Vert_clair_avec_photo_v1">
  <a:themeElements>
    <a:clrScheme name="EDF_Couleurs">
      <a:dk1>
        <a:srgbClr val="7F7F7F"/>
      </a:dk1>
      <a:lt1>
        <a:srgbClr val="FFFFFF"/>
      </a:lt1>
      <a:dk2>
        <a:srgbClr val="474747"/>
      </a:dk2>
      <a:lt2>
        <a:srgbClr val="FFFFFF"/>
      </a:lt2>
      <a:accent1>
        <a:srgbClr val="FE5815"/>
      </a:accent1>
      <a:accent2>
        <a:srgbClr val="FFA02F"/>
      </a:accent2>
      <a:accent3>
        <a:srgbClr val="C4D600"/>
      </a:accent3>
      <a:accent4>
        <a:srgbClr val="509E2F"/>
      </a:accent4>
      <a:accent5>
        <a:srgbClr val="005BBB"/>
      </a:accent5>
      <a:accent6>
        <a:srgbClr val="001A70"/>
      </a:accent6>
      <a:hlink>
        <a:srgbClr val="005BBB"/>
      </a:hlink>
      <a:folHlink>
        <a:srgbClr val="001A70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>
          <a:solidFill>
            <a:schemeClr val="accent3"/>
          </a:solidFill>
        </a:ln>
      </a:spPr>
      <a:bodyPr lIns="36000" tIns="36000" rIns="36000" bIns="36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36000" tIns="0" rIns="36000" bIns="0" rtlCol="0">
        <a:spAutoFit/>
      </a:bodyPr>
      <a:lstStyle>
        <a:defPPr>
          <a:defRPr sz="160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EDF_PPT2007_Vert_clair_avec_photo_v1</Template>
  <TotalTime>4846</TotalTime>
  <Words>1153</Words>
  <Application>Microsoft Office PowerPoint</Application>
  <PresentationFormat>Affichage à l'écran (4:3)</PresentationFormat>
  <Paragraphs>153</Paragraphs>
  <Slides>16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EDF_PPT2007_Vert_clair_avec_photo_v1</vt:lpstr>
      <vt:lpstr>Corrosion, hydriding, zirconium alloys, Carbon.</vt:lpstr>
      <vt:lpstr>Outline</vt:lpstr>
      <vt:lpstr>Zirconium alloys</vt:lpstr>
      <vt:lpstr>Generalized corrosion</vt:lpstr>
      <vt:lpstr>Oxide layer</vt:lpstr>
      <vt:lpstr>Extrapolation at ambient temperature</vt:lpstr>
      <vt:lpstr>Internal zirconia</vt:lpstr>
      <vt:lpstr>Hydriding</vt:lpstr>
      <vt:lpstr>High pick-up fraction at ambient temperature</vt:lpstr>
      <vt:lpstr>Hydride reorientation phenomenon </vt:lpstr>
      <vt:lpstr>Hydrogen swelling</vt:lpstr>
      <vt:lpstr>C formation energies</vt:lpstr>
      <vt:lpstr>diffusion coefficient</vt:lpstr>
      <vt:lpstr>C Speciation at zirconia surface</vt:lpstr>
      <vt:lpstr>Dissolution</vt:lpstr>
      <vt:lpstr>Conclusions</vt:lpstr>
    </vt:vector>
  </TitlesOfParts>
  <Company>EDF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 gaine</dc:title>
  <dc:creator>E52847</dc:creator>
  <cp:lastModifiedBy>AMBARD ANTOINE</cp:lastModifiedBy>
  <cp:revision>59</cp:revision>
  <dcterms:created xsi:type="dcterms:W3CDTF">2016-09-11T16:47:56Z</dcterms:created>
  <dcterms:modified xsi:type="dcterms:W3CDTF">2018-01-15T15:36:20Z</dcterms:modified>
</cp:coreProperties>
</file>