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13" r:id="rId2"/>
    <p:sldId id="292" r:id="rId3"/>
    <p:sldId id="287" r:id="rId4"/>
    <p:sldId id="299" r:id="rId5"/>
    <p:sldId id="323" r:id="rId6"/>
    <p:sldId id="324" r:id="rId7"/>
    <p:sldId id="330" r:id="rId8"/>
    <p:sldId id="294" r:id="rId9"/>
    <p:sldId id="300" r:id="rId10"/>
    <p:sldId id="290" r:id="rId11"/>
    <p:sldId id="322" r:id="rId12"/>
    <p:sldId id="312" r:id="rId13"/>
    <p:sldId id="303" r:id="rId14"/>
    <p:sldId id="315" r:id="rId15"/>
    <p:sldId id="316" r:id="rId16"/>
    <p:sldId id="318" r:id="rId17"/>
    <p:sldId id="319" r:id="rId18"/>
    <p:sldId id="320" r:id="rId19"/>
    <p:sldId id="327" r:id="rId20"/>
    <p:sldId id="321" r:id="rId21"/>
    <p:sldId id="326" r:id="rId22"/>
    <p:sldId id="332" r:id="rId23"/>
    <p:sldId id="328" r:id="rId24"/>
    <p:sldId id="329" r:id="rId25"/>
    <p:sldId id="331" r:id="rId26"/>
    <p:sldId id="269" r:id="rId27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ya" initials="M" lastIdx="1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50153"/>
    <a:srgbClr val="131341"/>
    <a:srgbClr val="010353"/>
    <a:srgbClr val="006600"/>
    <a:srgbClr val="00CC00"/>
    <a:srgbClr val="008000"/>
    <a:srgbClr val="009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42" autoAdjust="0"/>
  </p:normalViewPr>
  <p:slideViewPr>
    <p:cSldViewPr>
      <p:cViewPr>
        <p:scale>
          <a:sx n="125" d="100"/>
          <a:sy n="125" d="100"/>
        </p:scale>
        <p:origin x="-354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3F041601-74E8-49A2-B65F-DEEA9B22B210}" type="datetimeFigureOut">
              <a:rPr lang="en-US"/>
              <a:pPr>
                <a:defRPr/>
              </a:pPr>
              <a:t>1/15/2018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63F5D56-6241-4FE4-9D23-BF83FCEDD7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089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6FEA0F5-E868-4B28-B749-6E8CE0F5B6C1}" type="datetimeFigureOut">
              <a:rPr lang="ro-RO"/>
              <a:pPr>
                <a:defRPr/>
              </a:pPr>
              <a:t>15.01.2018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ro-RO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98D77A4-2345-45F4-BDA7-B834AB8E4536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2684510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6C6B12E-F6CD-4264-8F8E-8EB46B53B76E}" type="slidenum">
              <a:rPr lang="ro-RO" altLang="en-US" smtClean="0"/>
              <a:pPr/>
              <a:t>2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240065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538B79F2-9842-4A57-84D2-6C377CB04EAD}" type="slidenum">
              <a:rPr lang="ro-RO" altLang="en-US" smtClean="0"/>
              <a:pPr/>
              <a:t>5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084465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538B79F2-9842-4A57-84D2-6C377CB04EAD}" type="slidenum">
              <a:rPr lang="ro-RO" altLang="en-US" smtClean="0"/>
              <a:pPr/>
              <a:t>6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967710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90ABC9F2-8635-4E9F-A6A5-1B5ED68BEB75}" type="slidenum">
              <a:rPr lang="ro-RO" altLang="en-US" smtClean="0"/>
              <a:pPr/>
              <a:t>7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493935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06A6CD40-833F-46D0-BF59-2D98A3A04701}" type="slidenum">
              <a:rPr lang="ro-RO" altLang="en-US" smtClean="0"/>
              <a:pPr/>
              <a:t>8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695147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F68C52FC-A6BD-4E88-86B0-AD42C908E91B}" type="slidenum">
              <a:rPr lang="ro-RO" altLang="en-US" smtClean="0"/>
              <a:pPr/>
              <a:t>9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327939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864E55B-CF2A-439F-8CFC-81BAA9C3F758}" type="slidenum">
              <a:rPr lang="ro-RO" altLang="en-US" smtClean="0"/>
              <a:pPr/>
              <a:t>10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538771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864E55B-CF2A-439F-8CFC-81BAA9C3F758}" type="slidenum">
              <a:rPr lang="ro-RO" altLang="en-US" smtClean="0"/>
              <a:pPr/>
              <a:t>11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3888794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864E55B-CF2A-439F-8CFC-81BAA9C3F758}" type="slidenum">
              <a:rPr lang="ro-RO" altLang="en-US" smtClean="0"/>
              <a:pPr/>
              <a:t>12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3577598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E7EEE03-D33E-405A-B6F3-3ADB7A25814A}" type="slidenum">
              <a:rPr lang="ro-RO" altLang="en-US" smtClean="0"/>
              <a:pPr/>
              <a:t>13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946856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ro-RO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FFCEF505-90BF-46A6-BF24-4C71DE7812EC}" type="slidenum">
              <a:rPr lang="ro-RO" altLang="ro-RO"/>
              <a:pPr/>
              <a:t>15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203167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ro-RO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1B58DC90-BAB5-47AD-92CA-A602514173D5}" type="slidenum">
              <a:rPr lang="ro-RO" altLang="ro-RO"/>
              <a:pPr/>
              <a:t>17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936851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ro-RO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D95ACD0B-31C6-4630-9CCE-30AE5B41CAAD}" type="slidenum">
              <a:rPr lang="ro-RO" altLang="ro-RO"/>
              <a:pPr/>
              <a:t>18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406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ro-RO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46B06CA-48B4-4CD0-9D6C-C213C933DF8D}" type="slidenum">
              <a:rPr lang="ro-RO" altLang="ro-RO"/>
              <a:pPr/>
              <a:t>20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3127380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FF959E4-0D7B-4599-ABF9-5C1ADCA5E0BE}" type="slidenum">
              <a:rPr lang="ro-RO" altLang="en-US" smtClean="0"/>
              <a:pPr/>
              <a:t>26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965067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B578D-A15F-4748-9A8E-F54C2A60AFA9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025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72213-5046-4BF7-886A-BF31FD1146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70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07D4A-1EEF-44C0-9717-D90F7A117374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025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32986-791E-4956-8EBD-FBA0A8575E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108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00AF4-79C4-4399-9792-3CBB9922D955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286AE-C2CC-464F-B306-D6ACAB07D93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6153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A05A3-8000-4713-A454-F63B2AF01816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5EDAC-DD4B-454F-A4D8-8B0E0CB3CD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598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E011A-9512-4F5E-990C-0752843EFD9C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0DFD8-D9B2-47F2-980D-6DF50CBF69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009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F9B91-4E66-4C97-BC3F-F28C58802B8A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4AB82-082B-4956-939B-EC9E33DB1B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5492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13CDC-C2BA-4EBB-9425-05CEBFC8C6DF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92E17-3BA2-401D-8164-D64F024109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712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C7AE6-B34F-4739-811E-8B1667C735A9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E04FE-43CF-4EB0-9BB5-9D3D984F4E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201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E1243-7280-48DA-91E7-B223A81B8033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9D07B-AA70-45B0-A83D-09C99CD9A7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0885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0DB5-470F-46BE-B2ED-83F9EB52707B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EC91B-FCAC-4160-8757-9E46FC7769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738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6FF33-113C-48FA-94B4-F336B4850018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B37A-5102-40D1-878D-97A9ADA3EA4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122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9BEACA-D31B-43CB-813D-825CFD28D07F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09EDEB-9645-46B5-8F2E-E3FE459CD1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.pn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3838423"/>
            <a:ext cx="1728192" cy="2039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03748" y="1703355"/>
            <a:ext cx="69294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Arial" pitchFamily="34" charset="0"/>
                <a:cs typeface="Arial" panose="020B0604020202020204" pitchFamily="34" charset="0"/>
              </a:rPr>
              <a:t>Leaching test and corrosion measurements for irradiated </a:t>
            </a:r>
            <a:r>
              <a:rPr lang="en-US" sz="2400" b="1" dirty="0" err="1" smtClean="0">
                <a:latin typeface="Arial" pitchFamily="34" charset="0"/>
                <a:cs typeface="Arial" panose="020B0604020202020204" pitchFamily="34" charset="0"/>
              </a:rPr>
              <a:t>Zr</a:t>
            </a:r>
            <a:r>
              <a:rPr lang="ro-RO" sz="2400" b="1" dirty="0" smtClean="0">
                <a:latin typeface="Arial" pitchFamily="34" charset="0"/>
                <a:cs typeface="Arial" panose="020B0604020202020204" pitchFamily="34" charset="0"/>
              </a:rPr>
              <a:t>-4</a:t>
            </a:r>
            <a:endParaRPr lang="ro-RO" sz="2400" b="1" dirty="0"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911401"/>
            <a:ext cx="2792460" cy="1941723"/>
          </a:xfrm>
          <a:prstGeom prst="rect">
            <a:avLst/>
          </a:prstGeom>
        </p:spPr>
      </p:pic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14325" y="2666997"/>
            <a:ext cx="8515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dirty="0"/>
              <a:t>Name: C</a:t>
            </a:r>
            <a:r>
              <a:rPr lang="ro-RO" altLang="en-US" sz="2400" dirty="0"/>
              <a:t>.</a:t>
            </a:r>
            <a:r>
              <a:rPr lang="en-GB" altLang="en-US" sz="2400" dirty="0"/>
              <a:t> Bucur</a:t>
            </a:r>
            <a:r>
              <a:rPr lang="ro-RO" altLang="en-US" sz="2400" dirty="0"/>
              <a:t>, </a:t>
            </a:r>
            <a:r>
              <a:rPr lang="en-US" altLang="en-US" sz="2400" dirty="0" smtClean="0"/>
              <a:t>M. </a:t>
            </a:r>
            <a:r>
              <a:rPr lang="en-US" altLang="en-US" sz="2400" dirty="0" err="1" smtClean="0"/>
              <a:t>Fulger</a:t>
            </a:r>
            <a:r>
              <a:rPr lang="ro-RO" altLang="en-US" sz="2400" dirty="0" smtClean="0"/>
              <a:t>, I.Florea, A.Tudose, R.Dobrin</a:t>
            </a:r>
            <a:endParaRPr lang="en-GB" altLang="en-US" sz="2400" dirty="0">
              <a:solidFill>
                <a:srgbClr val="FF0000"/>
              </a:solidFill>
            </a:endParaRPr>
          </a:p>
          <a:p>
            <a:pPr algn="ctr" eaLnBrk="1" hangingPunct="1"/>
            <a:r>
              <a:rPr lang="en-GB" altLang="en-US" sz="2400" dirty="0"/>
              <a:t>Organisation: RATEN ICN</a:t>
            </a:r>
            <a:r>
              <a:rPr lang="en-GB" altLang="en-US" sz="2400" dirty="0">
                <a:solidFill>
                  <a:srgbClr val="FF0000"/>
                </a:solidFill>
              </a:rPr>
              <a:t> </a:t>
            </a:r>
            <a:r>
              <a:rPr lang="en-GB" altLang="en-US" sz="2400" dirty="0"/>
              <a:t>Pitesti</a:t>
            </a:r>
          </a:p>
          <a:p>
            <a:pPr algn="ctr" eaLnBrk="1" hangingPunct="1"/>
            <a:r>
              <a:rPr lang="en-GB" altLang="en-US" sz="2400" dirty="0"/>
              <a:t>Date:</a:t>
            </a:r>
            <a:r>
              <a:rPr lang="en-GB" altLang="en-US" sz="2400" dirty="0">
                <a:solidFill>
                  <a:srgbClr val="FF0000"/>
                </a:solidFill>
              </a:rPr>
              <a:t> </a:t>
            </a:r>
            <a:r>
              <a:rPr lang="ro-RO" altLang="en-US" sz="2400" dirty="0" smtClean="0"/>
              <a:t>16.01.2018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4097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785813" y="2132856"/>
            <a:ext cx="7358062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dirty="0" smtClean="0">
                <a:solidFill>
                  <a:srgbClr val="000000"/>
                </a:solidFill>
              </a:rPr>
              <a:t>Irradiated Zy-4 sample</a:t>
            </a:r>
            <a:r>
              <a:rPr lang="ro-RO" altLang="en-US" sz="2400" dirty="0" smtClean="0">
                <a:solidFill>
                  <a:srgbClr val="000000"/>
                </a:solidFill>
              </a:rPr>
              <a:t>s</a:t>
            </a:r>
            <a:r>
              <a:rPr lang="en-US" altLang="en-US" sz="2400" dirty="0" smtClean="0">
                <a:solidFill>
                  <a:srgbClr val="000000"/>
                </a:solidFill>
              </a:rPr>
              <a:t> </a:t>
            </a:r>
            <a:r>
              <a:rPr lang="en-US" altLang="en-US" sz="2400" dirty="0">
                <a:solidFill>
                  <a:srgbClr val="000000"/>
                </a:solidFill>
              </a:rPr>
              <a:t>available for experimental activities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baseline="30000" dirty="0" smtClean="0"/>
              <a:t>14</a:t>
            </a:r>
            <a:r>
              <a:rPr lang="ro-RO" altLang="en-US" sz="2400" dirty="0" smtClean="0"/>
              <a:t>C content in irradiated</a:t>
            </a:r>
            <a:r>
              <a:rPr lang="en-US" altLang="en-US" sz="2400" dirty="0" smtClean="0">
                <a:solidFill>
                  <a:srgbClr val="000000"/>
                </a:solidFill>
              </a:rPr>
              <a:t> Zy-4 samples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baseline="30000" dirty="0"/>
              <a:t>14</a:t>
            </a:r>
            <a:r>
              <a:rPr lang="ro-RO" altLang="en-US" sz="2400" dirty="0"/>
              <a:t>C </a:t>
            </a:r>
            <a:r>
              <a:rPr lang="ro-RO" altLang="en-US" sz="2400" dirty="0" smtClean="0"/>
              <a:t>release </a:t>
            </a:r>
            <a:r>
              <a:rPr lang="ro-RO" altLang="en-US" sz="2400" dirty="0" smtClean="0">
                <a:solidFill>
                  <a:srgbClr val="000000"/>
                </a:solidFill>
              </a:rPr>
              <a:t>from </a:t>
            </a:r>
            <a:r>
              <a:rPr lang="en-US" altLang="en-US" sz="2400" dirty="0" smtClean="0">
                <a:solidFill>
                  <a:srgbClr val="000000"/>
                </a:solidFill>
              </a:rPr>
              <a:t>irradiated Zy-4 </a:t>
            </a:r>
            <a:r>
              <a:rPr lang="ro-RO" altLang="en-US" sz="2400" dirty="0" smtClean="0">
                <a:solidFill>
                  <a:srgbClr val="000000"/>
                </a:solidFill>
              </a:rPr>
              <a:t>in alkaline conditions</a:t>
            </a:r>
            <a:endParaRPr lang="en-US" alt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dirty="0" smtClean="0">
                <a:solidFill>
                  <a:srgbClr val="000000"/>
                </a:solidFill>
              </a:rPr>
              <a:t>Electrochemical tests on </a:t>
            </a:r>
            <a:r>
              <a:rPr lang="en-US" altLang="en-US" sz="2400" dirty="0">
                <a:solidFill>
                  <a:srgbClr val="000000"/>
                </a:solidFill>
              </a:rPr>
              <a:t>irradiated Zy-4 </a:t>
            </a:r>
            <a:r>
              <a:rPr lang="en-US" altLang="en-US" sz="2400" dirty="0" smtClean="0">
                <a:solidFill>
                  <a:srgbClr val="000000"/>
                </a:solidFill>
              </a:rPr>
              <a:t>samples</a:t>
            </a:r>
            <a:endParaRPr lang="ro-RO" alt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dirty="0" smtClean="0">
                <a:solidFill>
                  <a:srgbClr val="000000"/>
                </a:solidFill>
              </a:rPr>
              <a:t>Conclusions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000" y="500063"/>
            <a:ext cx="5877272" cy="646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Outlines</a:t>
            </a:r>
            <a:endParaRPr lang="ro-RO" sz="2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1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B08A7A0-4D7A-47C8-B7B7-C984366AD7AD}" type="slidenum">
              <a:rPr lang="en-GB" altLang="en-US" smtClean="0">
                <a:solidFill>
                  <a:srgbClr val="898989"/>
                </a:solidFill>
              </a:rPr>
              <a:pPr/>
              <a:t>2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494" y="-27384"/>
            <a:ext cx="1772018" cy="11735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313" y="287189"/>
            <a:ext cx="5950991" cy="936625"/>
          </a:xfrm>
        </p:spPr>
        <p:txBody>
          <a:bodyPr rtlCol="0"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</a:rPr>
              <a:t>Irradiated Zy-4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</a:rPr>
              <a:t>samples</a:t>
            </a:r>
            <a:endParaRPr lang="ro-RO" sz="30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9" y="1237134"/>
            <a:ext cx="9155385" cy="5620866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Origin: </a:t>
            </a:r>
            <a:r>
              <a:rPr lang="en-US" sz="2000" dirty="0" smtClean="0"/>
              <a:t> 	CANDU FA </a:t>
            </a:r>
            <a:r>
              <a:rPr lang="en-US" sz="2000" dirty="0"/>
              <a:t>irradiated </a:t>
            </a:r>
            <a:r>
              <a:rPr lang="en-US" sz="2000" dirty="0" smtClean="0"/>
              <a:t>in </a:t>
            </a:r>
            <a:r>
              <a:rPr lang="en-US" sz="2000" dirty="0" err="1" smtClean="0"/>
              <a:t>Cernavoda</a:t>
            </a:r>
            <a:r>
              <a:rPr lang="en-US" sz="2000" dirty="0" smtClean="0"/>
              <a:t> </a:t>
            </a:r>
            <a:r>
              <a:rPr lang="en-US" sz="2000" dirty="0"/>
              <a:t>Unit </a:t>
            </a:r>
            <a:r>
              <a:rPr lang="en-US" sz="2000" dirty="0" smtClean="0"/>
              <a:t>2 (</a:t>
            </a:r>
            <a:r>
              <a:rPr lang="en-US" sz="2000" dirty="0"/>
              <a:t>Canal </a:t>
            </a:r>
            <a:r>
              <a:rPr lang="en-US" sz="2000" dirty="0" smtClean="0"/>
              <a:t>L-05) for </a:t>
            </a:r>
            <a:r>
              <a:rPr lang="en-US" sz="2000" b="1" dirty="0">
                <a:solidFill>
                  <a:srgbClr val="008000"/>
                </a:solidFill>
              </a:rPr>
              <a:t>379.6 days </a:t>
            </a:r>
            <a:r>
              <a:rPr lang="en-US" sz="2000" dirty="0" smtClean="0"/>
              <a:t>		(</a:t>
            </a:r>
            <a:r>
              <a:rPr lang="en-US" sz="2000" dirty="0"/>
              <a:t>July 24, 2007 </a:t>
            </a:r>
            <a:r>
              <a:rPr lang="en-US" sz="2000" dirty="0" smtClean="0"/>
              <a:t>- August </a:t>
            </a:r>
            <a:r>
              <a:rPr lang="en-US" sz="2000" dirty="0"/>
              <a:t>11, </a:t>
            </a:r>
            <a:r>
              <a:rPr lang="en-US" sz="2000" dirty="0" smtClean="0"/>
              <a:t>2009)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000" dirty="0"/>
              <a:t>	</a:t>
            </a:r>
            <a:r>
              <a:rPr lang="en-US" sz="2000" dirty="0" smtClean="0"/>
              <a:t>	Burn-up: </a:t>
            </a:r>
            <a:r>
              <a:rPr lang="en-US" sz="2000" b="1" dirty="0" smtClean="0">
                <a:solidFill>
                  <a:srgbClr val="008000"/>
                </a:solidFill>
              </a:rPr>
              <a:t>210.119 </a:t>
            </a:r>
            <a:r>
              <a:rPr lang="en-US" sz="2000" b="1" dirty="0" smtClean="0">
                <a:solidFill>
                  <a:srgbClr val="008000"/>
                </a:solidFill>
              </a:rPr>
              <a:t>MW</a:t>
            </a:r>
            <a:r>
              <a:rPr lang="ro-RO" sz="2000" b="1" dirty="0" smtClean="0">
                <a:solidFill>
                  <a:srgbClr val="008000"/>
                </a:solidFill>
              </a:rPr>
              <a:t>h</a:t>
            </a:r>
            <a:r>
              <a:rPr lang="en-US" sz="2000" b="1" dirty="0" smtClean="0">
                <a:solidFill>
                  <a:srgbClr val="008000"/>
                </a:solidFill>
              </a:rPr>
              <a:t>/</a:t>
            </a:r>
            <a:r>
              <a:rPr lang="en-US" sz="2000" b="1" dirty="0" err="1" smtClean="0">
                <a:solidFill>
                  <a:srgbClr val="008000"/>
                </a:solidFill>
              </a:rPr>
              <a:t>kgU</a:t>
            </a:r>
            <a:r>
              <a:rPr lang="en-US" sz="2000" b="1" dirty="0" smtClean="0">
                <a:solidFill>
                  <a:srgbClr val="008000"/>
                </a:solidFill>
              </a:rPr>
              <a:t> </a:t>
            </a:r>
            <a:endParaRPr lang="en-US" sz="2000" dirty="0" smtClean="0">
              <a:solidFill>
                <a:srgbClr val="008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Storage:	</a:t>
            </a:r>
            <a:r>
              <a:rPr lang="en-US" sz="2000" dirty="0" smtClean="0"/>
              <a:t>4 years in the </a:t>
            </a:r>
            <a:r>
              <a:rPr lang="en-US" sz="2000" dirty="0" err="1" smtClean="0"/>
              <a:t>Cernavoda</a:t>
            </a:r>
            <a:r>
              <a:rPr lang="en-US" sz="2000" dirty="0" smtClean="0"/>
              <a:t> SF cooling bay (2009 – 2013)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000" dirty="0" smtClean="0"/>
              <a:t>		3 years in ICN hot cells – for different investigations 	(2013 – 2016)</a:t>
            </a:r>
            <a:endParaRPr lang="en-GB" sz="2000" dirty="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Pretreatment: 	</a:t>
            </a:r>
            <a:r>
              <a:rPr lang="en-US" sz="2000" dirty="0" smtClean="0"/>
              <a:t>cutting &amp; mechanically defueled (in 2015)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000" dirty="0" smtClean="0"/>
              <a:t>			3 washing cycles in HNO</a:t>
            </a:r>
            <a:r>
              <a:rPr lang="en-US" sz="2000" baseline="-25000" dirty="0" smtClean="0"/>
              <a:t>3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000" dirty="0" smtClean="0"/>
              <a:t>			2 washing cycles in DIW (in ultrasound water bath)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b="1" dirty="0" smtClean="0">
                <a:solidFill>
                  <a:srgbClr val="008000"/>
                </a:solidFill>
              </a:rPr>
              <a:t>6 samples of CANDU irradiated Zy-4</a:t>
            </a:r>
            <a:r>
              <a:rPr lang="en-US" sz="2400" dirty="0" smtClean="0"/>
              <a:t> ~ 10 cm length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 smtClean="0"/>
              <a:t>each sample was cut in 2 pieces: </a:t>
            </a:r>
          </a:p>
          <a:p>
            <a:pPr lvl="2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 smtClean="0"/>
              <a:t>one for </a:t>
            </a:r>
            <a:r>
              <a:rPr lang="en-US" sz="2000" b="1" dirty="0" smtClean="0">
                <a:solidFill>
                  <a:srgbClr val="008000"/>
                </a:solidFill>
              </a:rPr>
              <a:t>C-14 measurement  (~ 2 mm)</a:t>
            </a:r>
          </a:p>
          <a:p>
            <a:pPr lvl="2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 smtClean="0"/>
              <a:t>one for </a:t>
            </a:r>
            <a:r>
              <a:rPr lang="en-US" sz="2000" b="1" dirty="0" smtClean="0">
                <a:solidFill>
                  <a:srgbClr val="008000"/>
                </a:solidFill>
              </a:rPr>
              <a:t>leaching test (~ 8 mm)</a:t>
            </a:r>
          </a:p>
          <a:p>
            <a:pPr marL="342900" lvl="1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 smtClean="0"/>
              <a:t>N </a:t>
            </a:r>
            <a:r>
              <a:rPr lang="en-US" sz="2400" dirty="0" smtClean="0"/>
              <a:t>content: </a:t>
            </a:r>
            <a:r>
              <a:rPr lang="en-US" sz="2000" b="1" dirty="0" smtClean="0">
                <a:solidFill>
                  <a:srgbClr val="008000"/>
                </a:solidFill>
              </a:rPr>
              <a:t>30 ppm </a:t>
            </a:r>
            <a:r>
              <a:rPr lang="en-US" sz="1800" dirty="0" smtClean="0"/>
              <a:t>– based on </a:t>
            </a:r>
            <a:r>
              <a:rPr lang="en-US" sz="1800" dirty="0"/>
              <a:t>the </a:t>
            </a:r>
            <a:r>
              <a:rPr lang="en-US" sz="1800" dirty="0" smtClean="0"/>
              <a:t>communication from the CANDU fuel manufacturer</a:t>
            </a:r>
          </a:p>
          <a:p>
            <a:pPr marL="342900" lvl="1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dirty="0" smtClean="0"/>
              <a:t>Oxide layer thickness</a:t>
            </a:r>
            <a:r>
              <a:rPr lang="en-US" sz="2000" dirty="0"/>
              <a:t>: </a:t>
            </a:r>
            <a:r>
              <a:rPr lang="en-US" sz="2000" dirty="0" smtClean="0"/>
              <a:t>between </a:t>
            </a:r>
            <a:r>
              <a:rPr lang="en-US" sz="2000" b="1" dirty="0" smtClean="0">
                <a:solidFill>
                  <a:srgbClr val="008000"/>
                </a:solidFill>
              </a:rPr>
              <a:t>2.34 </a:t>
            </a:r>
            <a:r>
              <a:rPr lang="en-US" sz="2000" b="1" dirty="0" err="1">
                <a:solidFill>
                  <a:srgbClr val="008000"/>
                </a:solidFill>
              </a:rPr>
              <a:t>μm</a:t>
            </a:r>
            <a:r>
              <a:rPr lang="en-US" sz="2000" b="1" dirty="0">
                <a:solidFill>
                  <a:srgbClr val="008000"/>
                </a:solidFill>
              </a:rPr>
              <a:t> </a:t>
            </a:r>
            <a:r>
              <a:rPr lang="en-US" sz="2000" b="1" dirty="0" smtClean="0">
                <a:solidFill>
                  <a:srgbClr val="008000"/>
                </a:solidFill>
              </a:rPr>
              <a:t>and 3.32 </a:t>
            </a:r>
            <a:r>
              <a:rPr lang="en-US" sz="2000" b="1" dirty="0" err="1">
                <a:solidFill>
                  <a:srgbClr val="008000"/>
                </a:solidFill>
              </a:rPr>
              <a:t>μm</a:t>
            </a:r>
            <a:endParaRPr lang="en-GB" sz="2000" b="1" dirty="0" smtClean="0">
              <a:solidFill>
                <a:srgbClr val="008000"/>
              </a:solidFill>
            </a:endParaRPr>
          </a:p>
        </p:txBody>
      </p:sp>
      <p:pic>
        <p:nvPicPr>
          <p:cNvPr id="7172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452BDAE8-43A0-4278-9DB7-17682983D9F2}" type="slidenum">
              <a:rPr lang="en-GB" altLang="en-US" smtClean="0">
                <a:solidFill>
                  <a:srgbClr val="898989"/>
                </a:solidFill>
              </a:rPr>
              <a:pPr/>
              <a:t>3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661" y="4443337"/>
            <a:ext cx="2195736" cy="1505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D719D0E3-3CBA-470D-9316-65DA664A6502}" type="slidenum">
              <a:rPr lang="en-GB" altLang="en-US" smtClean="0">
                <a:solidFill>
                  <a:srgbClr val="898989"/>
                </a:solidFill>
              </a:rPr>
              <a:pPr/>
              <a:t>4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4341" name="Content Placeholder 4"/>
          <p:cNvSpPr>
            <a:spLocks noGrp="1"/>
          </p:cNvSpPr>
          <p:nvPr>
            <p:ph idx="1"/>
          </p:nvPr>
        </p:nvSpPr>
        <p:spPr>
          <a:xfrm>
            <a:off x="454025" y="2781300"/>
            <a:ext cx="8229600" cy="1439863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en-US" sz="3600" baseline="30000" dirty="0" smtClean="0"/>
              <a:t>14</a:t>
            </a:r>
            <a:r>
              <a:rPr lang="en-US" altLang="en-US" sz="3600" dirty="0" smtClean="0"/>
              <a:t>C</a:t>
            </a:r>
            <a:r>
              <a:rPr lang="ro-RO" altLang="en-US" sz="3600" dirty="0" smtClean="0"/>
              <a:t> content</a:t>
            </a:r>
            <a:r>
              <a:rPr lang="en-US" altLang="en-US" sz="3600" dirty="0" smtClean="0"/>
              <a:t> in </a:t>
            </a:r>
            <a:r>
              <a:rPr lang="en-US" altLang="en-US" sz="3600" dirty="0"/>
              <a:t>CANDU Zy-4</a:t>
            </a:r>
          </a:p>
          <a:p>
            <a:pPr marL="0" indent="0" algn="ctr">
              <a:buFont typeface="Arial" charset="0"/>
              <a:buNone/>
            </a:pPr>
            <a:endParaRPr lang="ro-RO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11525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44" y="2275269"/>
            <a:ext cx="8023820" cy="4055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 descr="logo_cast_line_bla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1454" y="1268760"/>
            <a:ext cx="88365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GB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1</a:t>
            </a:r>
            <a:r>
              <a:rPr lang="en-GB" sz="2400" b="1" baseline="30000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st</a:t>
            </a:r>
            <a:r>
              <a:rPr lang="en-GB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step: </a:t>
            </a:r>
            <a:r>
              <a:rPr lang="ro-RO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acid </a:t>
            </a:r>
            <a:r>
              <a:rPr lang="en-GB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dissolution</a:t>
            </a:r>
            <a:r>
              <a:rPr lang="en-GB" sz="19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900" b="1" dirty="0" smtClean="0">
                <a:solidFill>
                  <a:srgbClr val="008000"/>
                </a:solidFill>
              </a:rPr>
              <a:t>– both inorganic &amp; organic </a:t>
            </a:r>
            <a:r>
              <a:rPr lang="en-US" sz="1900" b="1" baseline="30000" dirty="0" smtClean="0">
                <a:solidFill>
                  <a:srgbClr val="008000"/>
                </a:solidFill>
              </a:rPr>
              <a:t>14</a:t>
            </a:r>
            <a:r>
              <a:rPr lang="en-US" sz="1900" b="1" dirty="0" smtClean="0">
                <a:solidFill>
                  <a:srgbClr val="008000"/>
                </a:solidFill>
              </a:rPr>
              <a:t>C</a:t>
            </a:r>
            <a:r>
              <a:rPr lang="ro-RO" sz="1900" b="1" dirty="0" smtClean="0">
                <a:solidFill>
                  <a:srgbClr val="008000"/>
                </a:solidFill>
              </a:rPr>
              <a:t> </a:t>
            </a:r>
            <a:r>
              <a:rPr lang="en-GB" sz="1900" b="1" dirty="0" smtClean="0">
                <a:solidFill>
                  <a:srgbClr val="008000"/>
                </a:solidFill>
              </a:rPr>
              <a:t>could be released</a:t>
            </a:r>
            <a:endParaRPr lang="ro-RO" sz="1900" b="1" dirty="0" smtClean="0">
              <a:solidFill>
                <a:srgbClr val="008000"/>
              </a:solidFill>
            </a:endParaRPr>
          </a:p>
          <a:p>
            <a:pPr eaLnBrk="1" fontAlgn="auto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2</a:t>
            </a:r>
            <a:r>
              <a:rPr lang="en-GB" sz="2000" b="1" baseline="30000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nd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step: </a:t>
            </a:r>
            <a:r>
              <a:rPr lang="ro-RO" sz="2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w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et 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oxidation </a:t>
            </a:r>
            <a:r>
              <a:rPr lang="en-US" sz="1900" b="1" dirty="0">
                <a:solidFill>
                  <a:srgbClr val="008000"/>
                </a:solidFill>
              </a:rPr>
              <a:t>– organic </a:t>
            </a:r>
            <a:r>
              <a:rPr lang="en-US" sz="1900" b="1" baseline="30000" dirty="0">
                <a:solidFill>
                  <a:srgbClr val="008000"/>
                </a:solidFill>
              </a:rPr>
              <a:t>14</a:t>
            </a:r>
            <a:r>
              <a:rPr lang="en-US" sz="1900" b="1" dirty="0">
                <a:solidFill>
                  <a:srgbClr val="008000"/>
                </a:solidFill>
              </a:rPr>
              <a:t>C</a:t>
            </a:r>
            <a:r>
              <a:rPr lang="en-GB" sz="1900" b="1" dirty="0">
                <a:solidFill>
                  <a:srgbClr val="008000"/>
                </a:solidFill>
                <a:latin typeface="+mn-lt"/>
                <a:cs typeface="+mn-cs"/>
              </a:rPr>
              <a:t> </a:t>
            </a:r>
            <a:endParaRPr lang="ro-RO" sz="1900" b="1" dirty="0">
              <a:solidFill>
                <a:srgbClr val="008000"/>
              </a:solidFill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7901" y="274192"/>
            <a:ext cx="64024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Acid dissolution &amp; wet oxidation</a:t>
            </a:r>
          </a:p>
        </p:txBody>
      </p:sp>
      <p:sp>
        <p:nvSpPr>
          <p:cNvPr id="1536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A237AE76-48E3-48EE-B6BC-8A296AAE2B75}" type="slidenum">
              <a:rPr lang="en-GB" altLang="en-US" smtClean="0">
                <a:solidFill>
                  <a:srgbClr val="898989"/>
                </a:solidFill>
              </a:rPr>
              <a:pPr/>
              <a:t>5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2000"/>
            <a:ext cx="1463040" cy="96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2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77901" y="274192"/>
            <a:ext cx="64744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Acid dissolution &amp; wet oxidation</a:t>
            </a:r>
          </a:p>
        </p:txBody>
      </p:sp>
      <p:sp>
        <p:nvSpPr>
          <p:cNvPr id="1536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A237AE76-48E3-48EE-B6BC-8A296AAE2B75}" type="slidenum">
              <a:rPr lang="en-GB" altLang="en-US" smtClean="0">
                <a:solidFill>
                  <a:srgbClr val="898989"/>
                </a:solidFill>
              </a:rPr>
              <a:pPr/>
              <a:t>6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2000"/>
            <a:ext cx="1463040" cy="96760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1454" y="1543288"/>
            <a:ext cx="8678738" cy="1669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638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1</a:t>
            </a:r>
            <a:r>
              <a:rPr lang="en-GB" sz="2200" b="1" baseline="30000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st</a:t>
            </a:r>
            <a:r>
              <a:rPr lang="en-GB" sz="22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en-GB" sz="22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step:</a:t>
            </a:r>
            <a:r>
              <a:rPr lang="ro-RO" sz="22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en-GB" sz="2200" dirty="0" smtClean="0">
                <a:latin typeface="+mn-lt"/>
                <a:cs typeface="+mn-cs"/>
              </a:rPr>
              <a:t>HNO</a:t>
            </a:r>
            <a:r>
              <a:rPr lang="en-GB" sz="2200" baseline="-25000" dirty="0" smtClean="0">
                <a:latin typeface="+mn-lt"/>
                <a:cs typeface="+mn-cs"/>
              </a:rPr>
              <a:t>3</a:t>
            </a:r>
            <a:r>
              <a:rPr lang="en-GB" sz="2200" dirty="0" smtClean="0">
                <a:latin typeface="+mn-lt"/>
                <a:cs typeface="+mn-cs"/>
              </a:rPr>
              <a:t> 20% </a:t>
            </a:r>
            <a:r>
              <a:rPr lang="ro-RO" sz="2200" dirty="0" smtClean="0">
                <a:latin typeface="+mn-lt"/>
                <a:cs typeface="+mn-cs"/>
              </a:rPr>
              <a:t>&amp;</a:t>
            </a:r>
            <a:r>
              <a:rPr lang="en-GB" sz="2200" dirty="0" smtClean="0">
                <a:latin typeface="+mn-lt"/>
                <a:cs typeface="+mn-cs"/>
              </a:rPr>
              <a:t> HF 6%</a:t>
            </a:r>
            <a:r>
              <a:rPr lang="ro-RO" sz="2200" dirty="0" smtClean="0">
                <a:latin typeface="+mn-lt"/>
                <a:cs typeface="+mn-cs"/>
              </a:rPr>
              <a:t> for total dissolution of Zy-4</a:t>
            </a:r>
            <a:endParaRPr lang="en-GB" sz="2200" dirty="0" smtClean="0">
              <a:latin typeface="+mn-lt"/>
              <a:cs typeface="+mn-cs"/>
            </a:endParaRPr>
          </a:p>
          <a:p>
            <a:pPr marL="628650" indent="-40005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inorganic </a:t>
            </a:r>
            <a:r>
              <a:rPr lang="en-GB" sz="2000" b="1" baseline="30000" dirty="0" smtClean="0">
                <a:solidFill>
                  <a:srgbClr val="008000"/>
                </a:solidFill>
                <a:latin typeface="+mn-lt"/>
                <a:cs typeface="+mn-cs"/>
              </a:rPr>
              <a:t>14</a:t>
            </a: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C</a:t>
            </a:r>
            <a:r>
              <a:rPr lang="ro-RO" sz="2000" dirty="0" smtClean="0">
                <a:latin typeface="+mn-lt"/>
                <a:cs typeface="+mn-cs"/>
              </a:rPr>
              <a:t> </a:t>
            </a: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species </a:t>
            </a:r>
            <a:r>
              <a:rPr lang="en-GB" sz="2000" dirty="0" smtClean="0">
                <a:latin typeface="+mn-lt"/>
                <a:cs typeface="+mn-cs"/>
              </a:rPr>
              <a:t>are absorbed in the </a:t>
            </a: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first set of alkaline </a:t>
            </a:r>
            <a:r>
              <a:rPr lang="en-GB" sz="2000" b="1" dirty="0">
                <a:solidFill>
                  <a:srgbClr val="008000"/>
                </a:solidFill>
                <a:latin typeface="+mn-lt"/>
                <a:cs typeface="+mn-cs"/>
              </a:rPr>
              <a:t>washing bottles</a:t>
            </a:r>
            <a:r>
              <a:rPr lang="en-GB" sz="2000" dirty="0">
                <a:latin typeface="+mn-lt"/>
                <a:cs typeface="+mn-cs"/>
              </a:rPr>
              <a:t> </a:t>
            </a:r>
            <a:r>
              <a:rPr lang="en-GB" sz="2000" dirty="0" smtClean="0">
                <a:latin typeface="+mn-lt"/>
                <a:cs typeface="+mn-cs"/>
              </a:rPr>
              <a:t>while the </a:t>
            </a: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organic </a:t>
            </a:r>
            <a:r>
              <a:rPr lang="en-GB" sz="2000" b="1" baseline="30000" dirty="0" smtClean="0">
                <a:solidFill>
                  <a:srgbClr val="008000"/>
                </a:solidFill>
                <a:latin typeface="+mn-lt"/>
                <a:cs typeface="+mn-cs"/>
              </a:rPr>
              <a:t>14</a:t>
            </a:r>
            <a:r>
              <a:rPr lang="en-GB" sz="2000" b="1" dirty="0" smtClean="0">
                <a:solidFill>
                  <a:srgbClr val="008000"/>
                </a:solidFill>
                <a:latin typeface="+mn-lt"/>
                <a:cs typeface="+mn-cs"/>
              </a:rPr>
              <a:t>C is absorbed in alkaline gas washing bottles </a:t>
            </a:r>
            <a:r>
              <a:rPr lang="en-GB" sz="2000" dirty="0" smtClean="0">
                <a:latin typeface="+mn-lt"/>
                <a:cs typeface="+mn-cs"/>
              </a:rPr>
              <a:t>placed after the oxidation furnace</a:t>
            </a:r>
            <a:endParaRPr lang="en-GB" sz="2000" dirty="0">
              <a:latin typeface="+mn-lt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0410" y="3429000"/>
            <a:ext cx="84372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GB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2</a:t>
            </a:r>
            <a:r>
              <a:rPr lang="en-GB" sz="2400" b="1" baseline="30000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nd</a:t>
            </a:r>
            <a:r>
              <a:rPr lang="en-GB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step:</a:t>
            </a:r>
            <a:r>
              <a:rPr lang="ro-RO" sz="24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000" dirty="0" smtClean="0">
                <a:latin typeface="+mn-lt"/>
                <a:cs typeface="+mn-cs"/>
              </a:rPr>
              <a:t>K</a:t>
            </a:r>
            <a:r>
              <a:rPr lang="en-US" sz="2000" baseline="-25000" dirty="0" smtClean="0">
                <a:latin typeface="+mn-lt"/>
                <a:cs typeface="+mn-cs"/>
              </a:rPr>
              <a:t>2</a:t>
            </a:r>
            <a:r>
              <a:rPr lang="en-US" sz="2000" dirty="0" smtClean="0">
                <a:latin typeface="+mn-lt"/>
                <a:cs typeface="+mn-cs"/>
              </a:rPr>
              <a:t>S</a:t>
            </a:r>
            <a:r>
              <a:rPr lang="en-US" sz="2000" baseline="-25000" dirty="0" smtClean="0">
                <a:latin typeface="+mn-lt"/>
                <a:cs typeface="+mn-cs"/>
              </a:rPr>
              <a:t>2</a:t>
            </a:r>
            <a:r>
              <a:rPr lang="en-US" sz="2000" dirty="0" smtClean="0">
                <a:latin typeface="+mn-lt"/>
                <a:cs typeface="+mn-cs"/>
              </a:rPr>
              <a:t>O</a:t>
            </a:r>
            <a:r>
              <a:rPr lang="en-US" sz="2000" baseline="-25000" dirty="0" smtClean="0">
                <a:latin typeface="+mn-lt"/>
                <a:cs typeface="+mn-cs"/>
              </a:rPr>
              <a:t>8</a:t>
            </a:r>
            <a:r>
              <a:rPr lang="en-US" sz="2000" dirty="0" smtClean="0">
                <a:latin typeface="+mn-lt"/>
                <a:cs typeface="+mn-cs"/>
              </a:rPr>
              <a:t> </a:t>
            </a:r>
            <a:r>
              <a:rPr lang="en-US" sz="2000" dirty="0">
                <a:latin typeface="+mn-lt"/>
                <a:cs typeface="+mn-cs"/>
              </a:rPr>
              <a:t>and AgNO</a:t>
            </a:r>
            <a:r>
              <a:rPr lang="en-US" sz="2000" baseline="-25000" dirty="0">
                <a:latin typeface="+mn-lt"/>
                <a:cs typeface="+mn-cs"/>
              </a:rPr>
              <a:t>3</a:t>
            </a:r>
            <a:r>
              <a:rPr lang="en-US" sz="2000" dirty="0">
                <a:latin typeface="+mn-lt"/>
                <a:cs typeface="+mn-cs"/>
              </a:rPr>
              <a:t> combined with heating (~95</a:t>
            </a:r>
            <a:r>
              <a:rPr lang="en-US" sz="2000" dirty="0">
                <a:latin typeface="+mn-lt"/>
                <a:cs typeface="+mn-cs"/>
                <a:sym typeface="Symbol"/>
              </a:rPr>
              <a:t></a:t>
            </a:r>
            <a:r>
              <a:rPr lang="en-US" sz="2000" dirty="0" smtClean="0">
                <a:latin typeface="+mn-lt"/>
                <a:cs typeface="+mn-cs"/>
              </a:rPr>
              <a:t>C)</a:t>
            </a:r>
            <a:endParaRPr lang="ro-RO" sz="2000" dirty="0">
              <a:latin typeface="+mn-lt"/>
              <a:cs typeface="+mn-cs"/>
            </a:endParaRPr>
          </a:p>
          <a:p>
            <a:pPr marL="730250" indent="-28575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000" b="1" dirty="0" smtClean="0">
                <a:solidFill>
                  <a:srgbClr val="008000"/>
                </a:solidFill>
              </a:rPr>
              <a:t>organic </a:t>
            </a:r>
            <a:r>
              <a:rPr lang="en-GB" sz="2000" b="1" baseline="30000" dirty="0">
                <a:solidFill>
                  <a:srgbClr val="008000"/>
                </a:solidFill>
              </a:rPr>
              <a:t>14</a:t>
            </a:r>
            <a:r>
              <a:rPr lang="en-GB" sz="2000" b="1" dirty="0">
                <a:solidFill>
                  <a:srgbClr val="008000"/>
                </a:solidFill>
              </a:rPr>
              <a:t>C is </a:t>
            </a:r>
            <a:r>
              <a:rPr lang="en-GB" sz="2000" b="1" dirty="0" smtClean="0">
                <a:solidFill>
                  <a:srgbClr val="008000"/>
                </a:solidFill>
              </a:rPr>
              <a:t>absorbed, after reducing in the oxidation furnace, </a:t>
            </a:r>
            <a:r>
              <a:rPr lang="en-GB" sz="2000" b="1" dirty="0">
                <a:solidFill>
                  <a:srgbClr val="008000"/>
                </a:solidFill>
              </a:rPr>
              <a:t>in </a:t>
            </a:r>
            <a:r>
              <a:rPr lang="en-GB" sz="2000" b="1" dirty="0" smtClean="0">
                <a:solidFill>
                  <a:srgbClr val="008000"/>
                </a:solidFill>
              </a:rPr>
              <a:t>the second pair of alkaline </a:t>
            </a:r>
            <a:r>
              <a:rPr lang="en-GB" sz="2000" b="1" dirty="0">
                <a:solidFill>
                  <a:srgbClr val="008000"/>
                </a:solidFill>
              </a:rPr>
              <a:t>gas washing </a:t>
            </a:r>
            <a:r>
              <a:rPr lang="en-GB" sz="2000" b="1" dirty="0" smtClean="0">
                <a:solidFill>
                  <a:srgbClr val="008000"/>
                </a:solidFill>
              </a:rPr>
              <a:t>bottles</a:t>
            </a: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27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404813"/>
            <a:ext cx="630768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Preliminary tests for </a:t>
            </a:r>
            <a:r>
              <a:rPr lang="en-US" sz="3000" b="1" baseline="30000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recovery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63637" y="1372831"/>
            <a:ext cx="5112568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lvl="1" indent="0" eaLnBrk="1" hangingPunct="1">
              <a:spcBef>
                <a:spcPts val="600"/>
              </a:spcBef>
              <a:defRPr/>
            </a:pPr>
            <a:r>
              <a:rPr lang="en-US" altLang="en-US" sz="2000" b="1" dirty="0" smtClean="0">
                <a:solidFill>
                  <a:srgbClr val="274E6F"/>
                </a:solidFill>
                <a:latin typeface="+mn-lt"/>
              </a:rPr>
              <a:t>Aqueous solutions </a:t>
            </a:r>
            <a:r>
              <a:rPr lang="en-US" altLang="en-US" sz="2000" dirty="0" smtClean="0">
                <a:latin typeface="+mn-lt"/>
              </a:rPr>
              <a:t>labeled with</a:t>
            </a:r>
            <a:r>
              <a:rPr lang="ro-RO" altLang="en-US" sz="2000" dirty="0" smtClean="0">
                <a:latin typeface="+mn-lt"/>
              </a:rPr>
              <a:t>:</a:t>
            </a:r>
          </a:p>
          <a:p>
            <a:pPr marL="447675" lvl="2" indent="-266700" eaLnBrk="1" hangingPunct="1">
              <a:spcBef>
                <a:spcPts val="0"/>
              </a:spcBef>
              <a:buFontTx/>
              <a:buChar char="-"/>
              <a:defRPr/>
            </a:pPr>
            <a:r>
              <a:rPr lang="en-US" altLang="en-US" dirty="0" smtClean="0">
                <a:latin typeface="+mn-lt"/>
              </a:rPr>
              <a:t>inorganic </a:t>
            </a:r>
            <a:r>
              <a:rPr lang="en-US" altLang="en-US" baseline="30000" dirty="0" smtClean="0">
                <a:latin typeface="+mn-lt"/>
              </a:rPr>
              <a:t>14</a:t>
            </a:r>
            <a:r>
              <a:rPr lang="en-US" altLang="en-US" dirty="0" smtClean="0">
                <a:latin typeface="+mn-lt"/>
              </a:rPr>
              <a:t>C</a:t>
            </a:r>
            <a:r>
              <a:rPr lang="ro-RO" altLang="en-US" dirty="0" smtClean="0">
                <a:latin typeface="+mn-lt"/>
              </a:rPr>
              <a:t>: </a:t>
            </a:r>
            <a:r>
              <a:rPr lang="ro-RO" altLang="ro-RO" dirty="0" smtClean="0">
                <a:latin typeface="+mn-lt"/>
                <a:cs typeface="Times New Roman" pitchFamily="18" charset="0"/>
                <a:sym typeface="Symbol" pitchFamily="18" charset="2"/>
              </a:rPr>
              <a:t>Na</a:t>
            </a:r>
            <a:r>
              <a:rPr lang="ro-RO" altLang="ro-RO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dirty="0" smtClean="0">
                <a:latin typeface="+mn-lt"/>
                <a:cs typeface="Times New Roman" pitchFamily="18" charset="0"/>
                <a:sym typeface="Symbol" pitchFamily="18" charset="2"/>
              </a:rPr>
              <a:t>CO</a:t>
            </a:r>
            <a:r>
              <a:rPr lang="ro-RO" altLang="ro-RO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ro-RO" altLang="ro-RO" dirty="0" smtClean="0">
                <a:latin typeface="+mn-lt"/>
                <a:cs typeface="Times New Roman" pitchFamily="18" charset="0"/>
                <a:sym typeface="Symbol" pitchFamily="18" charset="2"/>
              </a:rPr>
              <a:t>/ NaHCO</a:t>
            </a:r>
            <a:r>
              <a:rPr lang="ro-RO" altLang="ro-RO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dirty="0" smtClean="0">
                <a:latin typeface="+mn-lt"/>
                <a:cs typeface="Times New Roman" pitchFamily="18" charset="0"/>
                <a:sym typeface="Symbol" pitchFamily="18" charset="2"/>
              </a:rPr>
              <a:t> </a:t>
            </a:r>
            <a:endParaRPr lang="ro-RO" altLang="ro-RO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447675" lvl="2" indent="-266700" eaLnBrk="1" hangingPunct="1">
              <a:spcBef>
                <a:spcPts val="0"/>
              </a:spcBef>
              <a:buFontTx/>
              <a:buChar char="-"/>
              <a:defRPr/>
            </a:pPr>
            <a:r>
              <a:rPr lang="en-US" altLang="en-US" dirty="0" smtClean="0"/>
              <a:t>organic </a:t>
            </a:r>
            <a:r>
              <a:rPr lang="en-US" altLang="en-US" baseline="30000" dirty="0" smtClean="0"/>
              <a:t>14</a:t>
            </a:r>
            <a:r>
              <a:rPr lang="en-US" altLang="en-US" dirty="0" smtClean="0"/>
              <a:t>C</a:t>
            </a:r>
            <a:r>
              <a:rPr lang="ro-RO" altLang="en-US" dirty="0" smtClean="0"/>
              <a:t>: </a:t>
            </a:r>
            <a:r>
              <a:rPr lang="en-US" altLang="ro-RO" dirty="0" smtClean="0">
                <a:cs typeface="Times New Roman" pitchFamily="18" charset="0"/>
                <a:sym typeface="Symbol" pitchFamily="18" charset="2"/>
              </a:rPr>
              <a:t>CH</a:t>
            </a:r>
            <a:r>
              <a:rPr lang="en-US" altLang="ro-RO" baseline="-25000" dirty="0" smtClean="0"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dirty="0" smtClean="0">
                <a:cs typeface="Times New Roman" pitchFamily="18" charset="0"/>
                <a:sym typeface="Symbol" pitchFamily="18" charset="2"/>
              </a:rPr>
              <a:t>COONa</a:t>
            </a:r>
            <a:r>
              <a:rPr lang="ro-RO" altLang="ro-RO" dirty="0" smtClean="0">
                <a:cs typeface="Times New Roman" pitchFamily="18" charset="0"/>
                <a:sym typeface="Symbol" pitchFamily="18" charset="2"/>
              </a:rPr>
              <a:t> and 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CH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3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-(CH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)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10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-COOH</a:t>
            </a:r>
            <a:endParaRPr lang="ro-RO" altLang="ro-RO" dirty="0">
              <a:cs typeface="Times New Roman" pitchFamily="18" charset="0"/>
              <a:sym typeface="Symbol" pitchFamily="18" charset="2"/>
            </a:endParaRPr>
          </a:p>
          <a:p>
            <a:pPr marL="447675" lvl="2" indent="-266700" eaLnBrk="1" hangingPunct="1">
              <a:spcBef>
                <a:spcPts val="0"/>
              </a:spcBef>
              <a:buFontTx/>
              <a:buChar char="-"/>
              <a:defRPr/>
            </a:pPr>
            <a:r>
              <a:rPr lang="ro-RO" dirty="0">
                <a:sym typeface="Symbol"/>
              </a:rPr>
              <a:t></a:t>
            </a:r>
            <a:r>
              <a:rPr lang="en-US" dirty="0">
                <a:sym typeface="Symbol"/>
              </a:rPr>
              <a:t> </a:t>
            </a:r>
            <a:r>
              <a:rPr lang="ro-RO" dirty="0"/>
              <a:t>emitters: </a:t>
            </a:r>
            <a:r>
              <a:rPr lang="en-US" baseline="30000" dirty="0"/>
              <a:t>137</a:t>
            </a:r>
            <a:r>
              <a:rPr lang="en-US" dirty="0"/>
              <a:t>Cs, </a:t>
            </a:r>
            <a:r>
              <a:rPr lang="en-US" baseline="30000" dirty="0"/>
              <a:t>60</a:t>
            </a:r>
            <a:r>
              <a:rPr lang="en-US" dirty="0"/>
              <a:t>Co, </a:t>
            </a:r>
            <a:r>
              <a:rPr lang="en-US" baseline="30000" dirty="0"/>
              <a:t>241</a:t>
            </a:r>
            <a:r>
              <a:rPr lang="en-US" dirty="0"/>
              <a:t>Am and </a:t>
            </a:r>
            <a:r>
              <a:rPr lang="en-US" baseline="30000" dirty="0"/>
              <a:t>152</a:t>
            </a:r>
            <a:r>
              <a:rPr lang="en-US" dirty="0"/>
              <a:t>Eu</a:t>
            </a:r>
            <a:endParaRPr lang="en-US" altLang="en-US" dirty="0"/>
          </a:p>
          <a:p>
            <a:pPr marL="447675" lvl="2" indent="-266700" eaLnBrk="1" hangingPunct="1">
              <a:spcBef>
                <a:spcPts val="0"/>
              </a:spcBef>
              <a:buFontTx/>
              <a:buChar char="-"/>
              <a:defRPr/>
            </a:pPr>
            <a:r>
              <a:rPr lang="en-US" altLang="en-US" baseline="30000" dirty="0" smtClean="0">
                <a:latin typeface="+mn-lt"/>
              </a:rPr>
              <a:t>3</a:t>
            </a:r>
            <a:r>
              <a:rPr lang="en-US" altLang="en-US" dirty="0" smtClean="0">
                <a:latin typeface="+mn-lt"/>
              </a:rPr>
              <a:t>H</a:t>
            </a:r>
            <a:r>
              <a:rPr lang="ro-RO" altLang="en-US" dirty="0" smtClean="0">
                <a:latin typeface="+mn-lt"/>
              </a:rPr>
              <a:t>: </a:t>
            </a:r>
            <a:r>
              <a:rPr lang="en-US" altLang="en-US" dirty="0" smtClean="0">
                <a:latin typeface="+mn-lt"/>
              </a:rPr>
              <a:t>HTO</a:t>
            </a:r>
            <a:endParaRPr lang="ro-RO" altLang="en-US" dirty="0" smtClean="0">
              <a:latin typeface="+mn-lt"/>
            </a:endParaRPr>
          </a:p>
          <a:p>
            <a:pPr marL="447675" lvl="2" indent="-266700" eaLnBrk="1" hangingPunct="1">
              <a:spcBef>
                <a:spcPts val="0"/>
              </a:spcBef>
              <a:buFontTx/>
              <a:buChar char="-"/>
              <a:defRPr/>
            </a:pPr>
            <a:r>
              <a:rPr lang="en-US" altLang="en-US" baseline="30000" dirty="0" smtClean="0">
                <a:latin typeface="+mn-lt"/>
              </a:rPr>
              <a:t>129</a:t>
            </a:r>
            <a:r>
              <a:rPr lang="en-US" altLang="en-US" dirty="0" smtClean="0">
                <a:latin typeface="+mn-lt"/>
              </a:rPr>
              <a:t>I</a:t>
            </a:r>
            <a:r>
              <a:rPr lang="ro-RO" altLang="en-US" dirty="0" smtClean="0">
                <a:latin typeface="+mn-lt"/>
              </a:rPr>
              <a:t>:</a:t>
            </a:r>
            <a:r>
              <a:rPr lang="en-US" altLang="en-US" dirty="0" smtClean="0">
                <a:latin typeface="+mn-lt"/>
              </a:rPr>
              <a:t> KI</a:t>
            </a:r>
            <a:endParaRPr lang="ro-RO" altLang="en-US" dirty="0" smtClean="0">
              <a:latin typeface="+mn-lt"/>
            </a:endParaRPr>
          </a:p>
        </p:txBody>
      </p:sp>
      <p:sp>
        <p:nvSpPr>
          <p:cNvPr id="1639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063A0A9-831E-4E1B-BA4C-D701E6388F0C}" type="slidenum">
              <a:rPr lang="en-GB" altLang="en-US" smtClean="0">
                <a:solidFill>
                  <a:srgbClr val="898989"/>
                </a:solidFill>
              </a:rPr>
              <a:pPr/>
              <a:t>7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949278" y="2611631"/>
            <a:ext cx="5004048" cy="1092607"/>
          </a:xfrm>
          <a:prstGeom prst="rect">
            <a:avLst/>
          </a:prstGeom>
          <a:solidFill>
            <a:srgbClr val="1E2DBC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en-US" altLang="en-US" sz="2000" b="1" dirty="0" smtClean="0">
                <a:solidFill>
                  <a:schemeClr val="bg1"/>
                </a:solidFill>
                <a:latin typeface="+mn-lt"/>
              </a:rPr>
              <a:t>Acid </a:t>
            </a:r>
            <a:r>
              <a:rPr lang="ro-RO" altLang="en-US" sz="2000" b="1" dirty="0" smtClean="0">
                <a:solidFill>
                  <a:schemeClr val="bg1"/>
                </a:solidFill>
                <a:latin typeface="+mn-lt"/>
              </a:rPr>
              <a:t>dissolution</a:t>
            </a:r>
            <a:r>
              <a:rPr lang="ro-RO" altLang="en-US" sz="2000" dirty="0" smtClean="0">
                <a:solidFill>
                  <a:schemeClr val="bg1"/>
                </a:solidFill>
                <a:latin typeface="+mn-lt"/>
              </a:rPr>
              <a:t>:</a:t>
            </a:r>
            <a:r>
              <a:rPr lang="en-US" altLang="en-US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o-RO" altLang="en-US" sz="2000" dirty="0" smtClean="0">
                <a:solidFill>
                  <a:schemeClr val="bg1"/>
                </a:solidFill>
                <a:latin typeface="+mn-lt"/>
              </a:rPr>
              <a:t>20 ml </a:t>
            </a:r>
            <a:r>
              <a:rPr lang="en-US" altLang="en-US" sz="2000" dirty="0">
                <a:solidFill>
                  <a:schemeClr val="bg1"/>
                </a:solidFill>
                <a:latin typeface="+mn-lt"/>
              </a:rPr>
              <a:t>HNO</a:t>
            </a:r>
            <a:r>
              <a:rPr lang="en-US" altLang="en-US" sz="2000" baseline="-25000" dirty="0">
                <a:solidFill>
                  <a:schemeClr val="bg1"/>
                </a:solidFill>
                <a:latin typeface="+mn-lt"/>
              </a:rPr>
              <a:t>3</a:t>
            </a:r>
            <a:r>
              <a:rPr lang="en-US" altLang="en-US" sz="2000" dirty="0">
                <a:solidFill>
                  <a:schemeClr val="bg1"/>
                </a:solidFill>
                <a:latin typeface="+mn-lt"/>
              </a:rPr>
              <a:t> 20% &amp; HF </a:t>
            </a:r>
            <a:r>
              <a:rPr lang="en-US" altLang="en-US" sz="2000" dirty="0" smtClean="0">
                <a:solidFill>
                  <a:schemeClr val="bg1"/>
                </a:solidFill>
                <a:latin typeface="+mn-lt"/>
              </a:rPr>
              <a:t>6% </a:t>
            </a:r>
            <a:endParaRPr lang="ro-RO" altLang="en-US" sz="2000" dirty="0" smtClean="0">
              <a:solidFill>
                <a:schemeClr val="bg1"/>
              </a:solidFill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en-US" altLang="en-US" sz="2000" b="1" dirty="0" smtClean="0">
                <a:solidFill>
                  <a:schemeClr val="bg1"/>
                </a:solidFill>
              </a:rPr>
              <a:t>Wet oxidation</a:t>
            </a:r>
            <a:r>
              <a:rPr lang="ro-RO" altLang="en-US" sz="2000" dirty="0" smtClean="0">
                <a:solidFill>
                  <a:schemeClr val="bg1"/>
                </a:solidFill>
              </a:rPr>
              <a:t>:</a:t>
            </a:r>
            <a:r>
              <a:rPr lang="en-US" altLang="en-US" sz="2000" dirty="0" smtClean="0">
                <a:solidFill>
                  <a:schemeClr val="bg1"/>
                </a:solidFill>
              </a:rPr>
              <a:t> </a:t>
            </a:r>
            <a:r>
              <a:rPr lang="ro-RO" altLang="en-US" sz="2000" dirty="0" smtClean="0">
                <a:solidFill>
                  <a:schemeClr val="bg1"/>
                </a:solidFill>
              </a:rPr>
              <a:t>10 </a:t>
            </a:r>
            <a:r>
              <a:rPr lang="en-US" altLang="en-US" sz="2000" dirty="0" smtClean="0">
                <a:solidFill>
                  <a:schemeClr val="bg1"/>
                </a:solidFill>
              </a:rPr>
              <a:t>K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en-US" sz="2000" dirty="0" smtClean="0">
                <a:solidFill>
                  <a:schemeClr val="bg1"/>
                </a:solidFill>
              </a:rPr>
              <a:t>S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en-US" sz="2000" dirty="0" smtClean="0">
                <a:solidFill>
                  <a:schemeClr val="bg1"/>
                </a:solidFill>
              </a:rPr>
              <a:t>O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8 </a:t>
            </a:r>
            <a:r>
              <a:rPr lang="en-US" altLang="en-US" sz="2000" dirty="0" smtClean="0">
                <a:solidFill>
                  <a:schemeClr val="bg1"/>
                </a:solidFill>
              </a:rPr>
              <a:t>5% + </a:t>
            </a:r>
            <a:r>
              <a:rPr lang="ro-RO" altLang="en-US" sz="2000" dirty="0" smtClean="0">
                <a:solidFill>
                  <a:schemeClr val="bg1"/>
                </a:solidFill>
              </a:rPr>
              <a:t>4 </a:t>
            </a:r>
            <a:r>
              <a:rPr lang="en-US" altLang="en-US" sz="2000" dirty="0" smtClean="0">
                <a:solidFill>
                  <a:schemeClr val="bg1"/>
                </a:solidFill>
              </a:rPr>
              <a:t>AgNO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3</a:t>
            </a:r>
            <a:r>
              <a:rPr lang="ro-RO" altLang="en-US" sz="2000" baseline="-25000" dirty="0" smtClean="0">
                <a:solidFill>
                  <a:schemeClr val="bg1"/>
                </a:solidFill>
              </a:rPr>
              <a:t> </a:t>
            </a:r>
            <a:br>
              <a:rPr lang="ro-RO" altLang="en-US" sz="2000" baseline="-25000" dirty="0" smtClean="0">
                <a:solidFill>
                  <a:schemeClr val="bg1"/>
                </a:solidFill>
              </a:rPr>
            </a:br>
            <a:r>
              <a:rPr lang="ro-RO" altLang="en-US" sz="2000" dirty="0" smtClean="0">
                <a:solidFill>
                  <a:schemeClr val="bg1"/>
                </a:solidFill>
              </a:rPr>
              <a:t>(2 cycles)</a:t>
            </a:r>
            <a:endParaRPr lang="en-US" altLang="en-US" dirty="0" smtClean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  <a:solidFill>
            <a:srgbClr val="050153"/>
          </a:solidFill>
        </p:spPr>
      </p:pic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352624" y="3717032"/>
            <a:ext cx="7056784" cy="293926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>
                <a:latin typeface="+mn-lt"/>
              </a:rPr>
              <a:t>inorganic </a:t>
            </a:r>
            <a:r>
              <a:rPr lang="ro-RO" altLang="en-US" sz="2000" baseline="30000" dirty="0">
                <a:latin typeface="+mn-lt"/>
              </a:rPr>
              <a:t>14</a:t>
            </a:r>
            <a:r>
              <a:rPr lang="ro-RO" altLang="en-US" sz="2000" dirty="0">
                <a:latin typeface="+mn-lt"/>
              </a:rPr>
              <a:t>C recovery:  </a:t>
            </a:r>
            <a:r>
              <a:rPr lang="ro-RO" altLang="en-US" sz="2000" dirty="0" smtClean="0">
                <a:latin typeface="+mn-lt"/>
              </a:rPr>
              <a:t>98</a:t>
            </a:r>
            <a:r>
              <a:rPr lang="en-US" altLang="en-US" sz="2000" dirty="0" smtClean="0">
                <a:latin typeface="+mn-lt"/>
              </a:rPr>
              <a:t>%</a:t>
            </a:r>
            <a:r>
              <a:rPr lang="ro-RO" altLang="en-US" sz="2000" dirty="0" smtClean="0">
                <a:latin typeface="+mn-lt"/>
              </a:rPr>
              <a:t> (96 – 100%)</a:t>
            </a:r>
            <a:endParaRPr lang="ro-RO" altLang="en-US" sz="2000" dirty="0"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>
                <a:latin typeface="+mn-lt"/>
              </a:rPr>
              <a:t>organic </a:t>
            </a:r>
            <a:r>
              <a:rPr lang="ro-RO" altLang="en-US" sz="2000" baseline="30000" dirty="0">
                <a:latin typeface="+mn-lt"/>
              </a:rPr>
              <a:t>14</a:t>
            </a:r>
            <a:r>
              <a:rPr lang="ro-RO" altLang="en-US" sz="2000" dirty="0">
                <a:latin typeface="+mn-lt"/>
              </a:rPr>
              <a:t>C recovery: 96%</a:t>
            </a:r>
            <a:r>
              <a:rPr lang="en-US" altLang="en-US" sz="2000" dirty="0">
                <a:latin typeface="+mn-lt"/>
              </a:rPr>
              <a:t> </a:t>
            </a:r>
            <a:endParaRPr lang="ro-RO" altLang="en-US" sz="2000" dirty="0"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 smtClean="0">
                <a:latin typeface="+mn-lt"/>
              </a:rPr>
              <a:t>MEM: &lt; 1%</a:t>
            </a: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 smtClean="0">
                <a:latin typeface="+mn-lt"/>
              </a:rPr>
              <a:t>reproductibility: </a:t>
            </a:r>
            <a:r>
              <a:rPr lang="en-GB" sz="2000" dirty="0"/>
              <a:t>the standard deviation of the </a:t>
            </a:r>
            <a:r>
              <a:rPr lang="en-GB" sz="2000" dirty="0" smtClean="0"/>
              <a:t>results</a:t>
            </a:r>
            <a:r>
              <a:rPr lang="ro-RO" sz="2000" dirty="0" smtClean="0"/>
              <a:t> of </a:t>
            </a:r>
            <a:r>
              <a:rPr lang="en-GB" sz="2000" dirty="0" smtClean="0"/>
              <a:t>six </a:t>
            </a:r>
            <a:r>
              <a:rPr lang="ro-RO" sz="2000" dirty="0" smtClean="0"/>
              <a:t/>
            </a:r>
            <a:br>
              <a:rPr lang="ro-RO" sz="2000" dirty="0" smtClean="0"/>
            </a:br>
            <a:r>
              <a:rPr lang="ro-RO" sz="2000" dirty="0" smtClean="0"/>
              <a:t>		    </a:t>
            </a:r>
            <a:r>
              <a:rPr lang="en-GB" sz="2000" dirty="0" smtClean="0"/>
              <a:t>identical </a:t>
            </a:r>
            <a:r>
              <a:rPr lang="en-GB" sz="2000" dirty="0"/>
              <a:t>tests </a:t>
            </a:r>
            <a:r>
              <a:rPr lang="en-GB" sz="2000" dirty="0" smtClean="0"/>
              <a:t>were below</a:t>
            </a:r>
            <a:r>
              <a:rPr lang="ro-RO" sz="2000" dirty="0" smtClean="0"/>
              <a:t> </a:t>
            </a:r>
            <a:r>
              <a:rPr lang="en-GB" sz="2000" dirty="0" smtClean="0"/>
              <a:t>15</a:t>
            </a:r>
            <a:r>
              <a:rPr lang="en-GB" sz="2000" dirty="0"/>
              <a:t>% </a:t>
            </a:r>
            <a:endParaRPr lang="ro-RO" sz="2000" dirty="0" smtClean="0"/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/>
              <a:t>good efficiency for </a:t>
            </a:r>
            <a:r>
              <a:rPr lang="ro-RO" altLang="en-US" sz="2000" baseline="30000" dirty="0"/>
              <a:t>14</a:t>
            </a:r>
            <a:r>
              <a:rPr lang="ro-RO" altLang="en-US" sz="2000" dirty="0"/>
              <a:t>C purification </a:t>
            </a:r>
          </a:p>
          <a:p>
            <a:pPr marL="1123950" lvl="2" indent="-342900" eaLnBrk="1" hangingPunct="1">
              <a:spcBef>
                <a:spcPts val="600"/>
              </a:spcBef>
              <a:buFont typeface="Courier New" pitchFamily="49" charset="0"/>
              <a:buChar char="o"/>
              <a:defRPr/>
            </a:pPr>
            <a:r>
              <a:rPr lang="ro-RO" altLang="en-US" sz="2000" i="1" dirty="0"/>
              <a:t>no gamma emitters identified in solution sampled from alkaline gas washing </a:t>
            </a:r>
            <a:r>
              <a:rPr lang="ro-RO" altLang="en-US" sz="2000" i="1" dirty="0" smtClean="0"/>
              <a:t>bottles</a:t>
            </a:r>
            <a:endParaRPr lang="ro-RO" alt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327062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280988"/>
            <a:ext cx="642260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 measurement in irradiated Zy-4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74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CB20802B-E157-455E-A2BF-CC3EF82DE490}" type="slidenum">
              <a:rPr lang="en-GB" altLang="en-US" smtClean="0">
                <a:solidFill>
                  <a:srgbClr val="898989"/>
                </a:solidFill>
              </a:rPr>
              <a:pPr/>
              <a:t>8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2000"/>
            <a:ext cx="1463040" cy="967602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495565"/>
              </p:ext>
            </p:extLst>
          </p:nvPr>
        </p:nvGraphicFramePr>
        <p:xfrm>
          <a:off x="638863" y="1412776"/>
          <a:ext cx="7497974" cy="4741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104"/>
                <a:gridCol w="1008112"/>
                <a:gridCol w="1330356"/>
                <a:gridCol w="1580959"/>
                <a:gridCol w="1231894"/>
                <a:gridCol w="1410549"/>
              </a:tblGrid>
              <a:tr h="648072">
                <a:tc rowSpan="3"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ro-RO" sz="1600" dirty="0" smtClean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ro-RO" sz="1600" dirty="0" smtClean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Sample </a:t>
                      </a:r>
                      <a:r>
                        <a:rPr lang="en-GB" sz="1600" dirty="0">
                          <a:effectLst/>
                        </a:rPr>
                        <a:t>ID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ro-RO" sz="300" baseline="30000" dirty="0" smtClean="0">
                        <a:effectLst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aseline="30000" dirty="0" smtClean="0">
                          <a:effectLst/>
                        </a:rPr>
                        <a:t>14</a:t>
                      </a:r>
                      <a:r>
                        <a:rPr lang="en-GB" sz="1600" dirty="0" smtClean="0">
                          <a:effectLst/>
                        </a:rPr>
                        <a:t>C </a:t>
                      </a:r>
                      <a:r>
                        <a:rPr lang="en-GB" sz="1600" dirty="0">
                          <a:effectLst/>
                        </a:rPr>
                        <a:t>activity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</a:tr>
              <a:tr h="504056"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ro-RO" sz="200" b="1" dirty="0" smtClean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 err="1" smtClean="0">
                          <a:effectLst/>
                        </a:rPr>
                        <a:t>Bq</a:t>
                      </a:r>
                      <a:r>
                        <a:rPr lang="en-GB" sz="1600" b="1" dirty="0" smtClean="0">
                          <a:effectLst/>
                        </a:rPr>
                        <a:t>/g </a:t>
                      </a:r>
                      <a:r>
                        <a:rPr lang="en-GB" sz="1600" b="1" dirty="0">
                          <a:effectLst/>
                        </a:rPr>
                        <a:t>of Zy-4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ro-RO" sz="200" b="1" dirty="0" smtClean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 smtClean="0">
                          <a:effectLst/>
                        </a:rPr>
                        <a:t>%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</a:rPr>
                        <a:t>Inorganic </a:t>
                      </a:r>
                      <a:endParaRPr lang="ro-RO" sz="1600" b="1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baseline="30000" dirty="0">
                          <a:effectLst/>
                        </a:rPr>
                        <a:t>14</a:t>
                      </a:r>
                      <a:r>
                        <a:rPr lang="en-GB" sz="1600" b="1" dirty="0">
                          <a:effectLst/>
                        </a:rPr>
                        <a:t>C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</a:rPr>
                        <a:t>Organic   </a:t>
                      </a:r>
                      <a:endParaRPr lang="ro-RO" sz="1600" b="1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baseline="30000" dirty="0">
                          <a:effectLst/>
                        </a:rPr>
                        <a:t>14</a:t>
                      </a:r>
                      <a:r>
                        <a:rPr lang="en-GB" sz="1600" b="1" dirty="0">
                          <a:effectLst/>
                        </a:rPr>
                        <a:t>C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</a:rPr>
                        <a:t>Total</a:t>
                      </a:r>
                      <a:endParaRPr lang="ro-RO" sz="1600" b="1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baseline="30000" dirty="0">
                          <a:effectLst/>
                        </a:rPr>
                        <a:t>14</a:t>
                      </a:r>
                      <a:r>
                        <a:rPr lang="en-GB" sz="1600" b="1" dirty="0">
                          <a:effectLst/>
                        </a:rPr>
                        <a:t>C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</a:rPr>
                        <a:t>Inorganic </a:t>
                      </a:r>
                      <a:endParaRPr lang="ro-RO" sz="1600" b="1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baseline="30000" dirty="0">
                          <a:effectLst/>
                        </a:rPr>
                        <a:t>14</a:t>
                      </a:r>
                      <a:r>
                        <a:rPr lang="en-GB" sz="1600" b="1" dirty="0">
                          <a:effectLst/>
                        </a:rPr>
                        <a:t>C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</a:rPr>
                        <a:t>Organic </a:t>
                      </a:r>
                      <a:endParaRPr lang="ro-RO" sz="1600" b="1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baseline="30000" dirty="0">
                          <a:effectLst/>
                        </a:rPr>
                        <a:t>14</a:t>
                      </a:r>
                      <a:r>
                        <a:rPr lang="en-GB" sz="1600" b="1" dirty="0">
                          <a:effectLst/>
                        </a:rPr>
                        <a:t>C</a:t>
                      </a:r>
                      <a:endParaRPr lang="ro-RO" sz="16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8860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1.1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49.61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1.63x10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1.64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0.30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99.70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2.1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51.89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2.15x10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2.16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0.24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99.76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3.1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29.62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2.12x10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2.12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0.14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99.86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4.1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41.58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2.47x10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2.47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0.17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99.83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5.1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23.38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1.87x10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1.87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0.13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99.87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6.1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26.61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2.22x10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2.22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0.12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99.88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# 7.1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30.12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2.35x10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>
                          <a:effectLst/>
                        </a:rPr>
                        <a:t>2.35 </a:t>
                      </a:r>
                      <a:r>
                        <a:rPr lang="ro-RO" sz="1600" dirty="0" smtClean="0">
                          <a:effectLst/>
                        </a:rPr>
                        <a:t>x10</a:t>
                      </a:r>
                      <a:r>
                        <a:rPr lang="ro-RO" sz="1600" baseline="30000" dirty="0" smtClean="0">
                          <a:effectLst/>
                        </a:rPr>
                        <a:t>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0.13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99.87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average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>
                          <a:effectLst/>
                        </a:rPr>
                        <a:t>36.11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b="0" dirty="0">
                          <a:effectLst/>
                        </a:rPr>
                        <a:t>2.12x10</a:t>
                      </a:r>
                      <a:r>
                        <a:rPr lang="ro-RO" sz="1600" b="0" baseline="30000" dirty="0">
                          <a:effectLst/>
                        </a:rPr>
                        <a:t>4</a:t>
                      </a:r>
                      <a:endParaRPr lang="ro-RO" sz="16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20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2.12 x10</a:t>
                      </a:r>
                      <a:r>
                        <a:rPr lang="ro-RO" sz="2000" b="1" baseline="3000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4</a:t>
                      </a:r>
                      <a:endParaRPr lang="ro-RO" sz="2000" b="1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20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0.17</a:t>
                      </a:r>
                      <a:endParaRPr lang="ro-RO" sz="2000" b="1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20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99.83</a:t>
                      </a:r>
                      <a:endParaRPr lang="ro-RO" sz="2000" b="1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stdev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>
                          <a:effectLst/>
                        </a:rPr>
                        <a:t>11.49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>
                          <a:effectLst/>
                        </a:rPr>
                        <a:t>2.84x10</a:t>
                      </a:r>
                      <a:r>
                        <a:rPr lang="ro-RO" sz="1600" baseline="30000">
                          <a:effectLst/>
                        </a:rPr>
                        <a:t>3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b="0" dirty="0">
                          <a:effectLst/>
                        </a:rPr>
                        <a:t>2.84x10</a:t>
                      </a:r>
                      <a:r>
                        <a:rPr lang="ro-RO" sz="1600" b="0" baseline="30000" dirty="0">
                          <a:effectLst/>
                        </a:rPr>
                        <a:t>3</a:t>
                      </a:r>
                      <a:endParaRPr lang="ro-RO" sz="16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b="0" dirty="0" smtClean="0">
                          <a:effectLst/>
                        </a:rPr>
                        <a:t>0.07</a:t>
                      </a:r>
                      <a:endParaRPr lang="ro-RO" sz="16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o-RO" sz="1600" b="0" dirty="0" smtClean="0">
                          <a:effectLst/>
                        </a:rPr>
                        <a:t>0.07</a:t>
                      </a:r>
                      <a:endParaRPr lang="ro-RO" sz="16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58888" y="2852738"/>
            <a:ext cx="657225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Leaching experiment 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irradiated Zy-4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0485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FE58F1D-A376-44F6-9929-7116FA5C12AE}" type="slidenum">
              <a:rPr lang="en-GB" altLang="en-US" smtClean="0">
                <a:solidFill>
                  <a:srgbClr val="898989"/>
                </a:solidFill>
              </a:rPr>
              <a:pPr/>
              <a:t>9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-9525"/>
            <a:ext cx="1619672" cy="107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89893" y="404466"/>
            <a:ext cx="63624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Leaching test on irradiated Zy-4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1509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A5DBADC-9F2F-46F6-BED3-8E371ECD894A}" type="slidenum">
              <a:rPr lang="en-GB" altLang="en-US" smtClean="0">
                <a:solidFill>
                  <a:srgbClr val="898989"/>
                </a:solidFill>
              </a:rPr>
              <a:pPr/>
              <a:t>10</a:t>
            </a:fld>
            <a:endParaRPr lang="en-GB" altLang="en-US" dirty="0" smtClean="0">
              <a:solidFill>
                <a:srgbClr val="898989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37681" y="2138372"/>
            <a:ext cx="6192242" cy="430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lvl="1" indent="0" eaLnBrk="1" hangingPunct="1">
              <a:spcBef>
                <a:spcPts val="600"/>
              </a:spcBef>
              <a:defRPr/>
            </a:pPr>
            <a:r>
              <a:rPr lang="en-US" altLang="en-US" b="1" dirty="0" smtClean="0">
                <a:solidFill>
                  <a:srgbClr val="009A46"/>
                </a:solidFill>
                <a:latin typeface="+mn-lt"/>
              </a:rPr>
              <a:t>Experimental conditions:</a:t>
            </a:r>
          </a:p>
          <a:p>
            <a:pPr marL="457200" lvl="2" indent="-457200" eaLnBrk="1" hangingPunct="1"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342900" algn="l"/>
              </a:tabLst>
              <a:defRPr/>
            </a:pPr>
            <a:r>
              <a:rPr lang="en-US" altLang="en-US" dirty="0" smtClean="0">
                <a:latin typeface="+mn-lt"/>
              </a:rPr>
              <a:t>6 glass vials adapted to allow N</a:t>
            </a:r>
            <a:r>
              <a:rPr lang="en-US" altLang="en-US" baseline="-25000" dirty="0" smtClean="0">
                <a:latin typeface="+mn-lt"/>
              </a:rPr>
              <a:t>2</a:t>
            </a:r>
            <a:r>
              <a:rPr lang="en-US" altLang="en-US" dirty="0" smtClean="0">
                <a:latin typeface="+mn-lt"/>
              </a:rPr>
              <a:t> purging in order to get anaerobe conditions </a:t>
            </a:r>
          </a:p>
          <a:p>
            <a:pPr marL="457200" lvl="2" indent="-457200" eaLnBrk="1" hangingPunct="1"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342900" algn="l"/>
              </a:tabLst>
              <a:defRPr/>
            </a:pPr>
            <a:r>
              <a:rPr lang="en-US" altLang="en-US" dirty="0" smtClean="0">
                <a:latin typeface="+mn-lt"/>
                <a:sym typeface="Symbol"/>
              </a:rPr>
              <a:t>Anaerobe </a:t>
            </a:r>
            <a:r>
              <a:rPr lang="en-US" altLang="en-US" dirty="0">
                <a:latin typeface="+mn-lt"/>
                <a:sym typeface="Symbol"/>
              </a:rPr>
              <a:t>conditions </a:t>
            </a:r>
            <a:r>
              <a:rPr lang="en-US" altLang="en-US" dirty="0" smtClean="0">
                <a:latin typeface="+mn-lt"/>
                <a:sym typeface="Symbol"/>
              </a:rPr>
              <a:t> –   </a:t>
            </a:r>
            <a:r>
              <a:rPr lang="en-US" altLang="en-US" dirty="0">
                <a:latin typeface="+mn-lt"/>
                <a:sym typeface="Symbol"/>
              </a:rPr>
              <a:t>N</a:t>
            </a:r>
            <a:r>
              <a:rPr lang="en-US" altLang="en-US" baseline="-25000" dirty="0">
                <a:latin typeface="+mn-lt"/>
                <a:sym typeface="Symbol"/>
              </a:rPr>
              <a:t>2</a:t>
            </a:r>
            <a:r>
              <a:rPr lang="en-US" altLang="en-US" dirty="0">
                <a:latin typeface="+mn-lt"/>
                <a:sym typeface="Symbol"/>
              </a:rPr>
              <a:t> was purged </a:t>
            </a:r>
            <a:r>
              <a:rPr lang="en-US" altLang="en-US" dirty="0" smtClean="0">
                <a:latin typeface="+mn-lt"/>
                <a:sym typeface="Symbol"/>
              </a:rPr>
              <a:t>in the first 48 </a:t>
            </a:r>
            <a:r>
              <a:rPr lang="en-US" altLang="en-US" dirty="0">
                <a:latin typeface="+mn-lt"/>
                <a:sym typeface="Symbol"/>
              </a:rPr>
              <a:t>hours </a:t>
            </a:r>
            <a:r>
              <a:rPr lang="en-US" altLang="en-US" dirty="0" smtClean="0">
                <a:latin typeface="+mn-lt"/>
                <a:sym typeface="Symbol"/>
              </a:rPr>
              <a:t>			through </a:t>
            </a:r>
            <a:r>
              <a:rPr lang="en-US" altLang="en-US" dirty="0">
                <a:latin typeface="+mn-lt"/>
                <a:sym typeface="Symbol"/>
              </a:rPr>
              <a:t>the </a:t>
            </a:r>
            <a:r>
              <a:rPr lang="en-US" altLang="en-US" dirty="0" smtClean="0">
                <a:latin typeface="+mn-lt"/>
                <a:sym typeface="Symbol"/>
              </a:rPr>
              <a:t>glass vials</a:t>
            </a:r>
            <a:endParaRPr lang="en-US" altLang="en-US" baseline="-25000" dirty="0">
              <a:latin typeface="+mn-lt"/>
            </a:endParaRPr>
          </a:p>
          <a:p>
            <a:pPr marL="457200" lvl="2" indent="-457200" eaLnBrk="1" hangingPunct="1"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342900" algn="l"/>
              </a:tabLst>
              <a:defRPr/>
            </a:pPr>
            <a:r>
              <a:rPr lang="en-US" altLang="en-US" dirty="0" smtClean="0">
                <a:latin typeface="+mn-lt"/>
              </a:rPr>
              <a:t>Alkaline </a:t>
            </a:r>
            <a:r>
              <a:rPr lang="en-US" altLang="en-US" dirty="0">
                <a:latin typeface="+mn-lt"/>
              </a:rPr>
              <a:t>solution: </a:t>
            </a:r>
            <a:r>
              <a:rPr lang="en-US" altLang="en-US" dirty="0" smtClean="0">
                <a:latin typeface="+mn-lt"/>
              </a:rPr>
              <a:t>	30 ml NaOH 0.01 </a:t>
            </a:r>
            <a:r>
              <a:rPr lang="en-US" altLang="en-US" dirty="0">
                <a:latin typeface="+mn-lt"/>
              </a:rPr>
              <a:t>M </a:t>
            </a:r>
            <a:r>
              <a:rPr lang="en-US" altLang="en-US" dirty="0" smtClean="0">
                <a:latin typeface="+mn-lt"/>
              </a:rPr>
              <a:t> </a:t>
            </a:r>
          </a:p>
          <a:p>
            <a:pPr marL="457200" lvl="2" indent="-457200" eaLnBrk="1" hangingPunct="1">
              <a:spcBef>
                <a:spcPts val="600"/>
              </a:spcBef>
              <a:tabLst>
                <a:tab pos="342900" algn="l"/>
              </a:tabLst>
              <a:defRPr/>
            </a:pPr>
            <a:r>
              <a:rPr lang="en-US" altLang="en-US" dirty="0">
                <a:latin typeface="+mn-lt"/>
              </a:rPr>
              <a:t>	</a:t>
            </a:r>
            <a:r>
              <a:rPr lang="en-US" altLang="en-US" dirty="0" smtClean="0">
                <a:latin typeface="+mn-lt"/>
              </a:rPr>
              <a:t>				pH = </a:t>
            </a:r>
            <a:r>
              <a:rPr lang="en-US" altLang="en-US" dirty="0" smtClean="0">
                <a:latin typeface="+mn-lt"/>
              </a:rPr>
              <a:t>12</a:t>
            </a:r>
            <a:endParaRPr lang="en-US" altLang="en-US" dirty="0" smtClean="0">
              <a:latin typeface="+mn-lt"/>
            </a:endParaRPr>
          </a:p>
          <a:p>
            <a:pPr marL="457200" lvl="2" indent="-457200" eaLnBrk="1" hangingPunct="1">
              <a:spcBef>
                <a:spcPts val="600"/>
              </a:spcBef>
              <a:tabLst>
                <a:tab pos="342900" algn="l"/>
              </a:tabLst>
              <a:defRPr/>
            </a:pPr>
            <a:r>
              <a:rPr lang="en-US" altLang="en-US" dirty="0">
                <a:latin typeface="+mn-lt"/>
              </a:rPr>
              <a:t>	</a:t>
            </a:r>
            <a:r>
              <a:rPr lang="en-US" altLang="en-US" dirty="0" smtClean="0">
                <a:latin typeface="+mn-lt"/>
              </a:rPr>
              <a:t>				TDS = 1100 mg/l</a:t>
            </a:r>
          </a:p>
          <a:p>
            <a:pPr marL="457200" lvl="2" indent="-457200" eaLnBrk="1" hangingPunct="1">
              <a:spcBef>
                <a:spcPts val="600"/>
              </a:spcBef>
              <a:tabLst>
                <a:tab pos="342900" algn="l"/>
              </a:tabLst>
              <a:defRPr/>
            </a:pPr>
            <a:r>
              <a:rPr lang="en-US" altLang="en-US" dirty="0">
                <a:latin typeface="+mn-lt"/>
              </a:rPr>
              <a:t>	</a:t>
            </a:r>
            <a:r>
              <a:rPr lang="en-US" altLang="en-US" dirty="0" smtClean="0">
                <a:latin typeface="+mn-lt"/>
              </a:rPr>
              <a:t>				conductivity = 2.20 </a:t>
            </a:r>
            <a:r>
              <a:rPr lang="en-US" altLang="en-US" dirty="0" err="1" smtClean="0">
                <a:latin typeface="+mn-lt"/>
              </a:rPr>
              <a:t>mS</a:t>
            </a:r>
            <a:r>
              <a:rPr lang="en-US" altLang="en-US" dirty="0" smtClean="0">
                <a:latin typeface="+mn-lt"/>
              </a:rPr>
              <a:t>/cm</a:t>
            </a:r>
            <a:endParaRPr lang="en-US" altLang="en-US" dirty="0">
              <a:latin typeface="+mn-lt"/>
            </a:endParaRPr>
          </a:p>
          <a:p>
            <a:pPr marL="457200" lvl="2" indent="-457200" eaLnBrk="1" hangingPunct="1"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342900" algn="l"/>
              </a:tabLst>
              <a:defRPr/>
            </a:pPr>
            <a:r>
              <a:rPr lang="en-US" altLang="en-US" dirty="0" smtClean="0">
                <a:latin typeface="+mn-lt"/>
              </a:rPr>
              <a:t>Room temperature: 23 </a:t>
            </a:r>
            <a:r>
              <a:rPr lang="en-US" altLang="en-US" dirty="0" smtClean="0">
                <a:latin typeface="+mn-lt"/>
                <a:sym typeface="Symbol"/>
              </a:rPr>
              <a:t> 3C</a:t>
            </a:r>
          </a:p>
          <a:p>
            <a:pPr marL="457200" lvl="2" indent="-457200" eaLnBrk="1" hangingPunct="1"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342900" algn="l"/>
              </a:tabLst>
              <a:defRPr/>
            </a:pPr>
            <a:r>
              <a:rPr lang="en-US" altLang="en-US" dirty="0" smtClean="0">
                <a:latin typeface="+mn-lt"/>
              </a:rPr>
              <a:t>Static test: glass vials prepared for each time step for </a:t>
            </a:r>
            <a:r>
              <a:rPr lang="en-US" altLang="en-US" dirty="0" err="1" smtClean="0">
                <a:latin typeface="+mn-lt"/>
              </a:rPr>
              <a:t>leachante</a:t>
            </a:r>
            <a:r>
              <a:rPr lang="en-US" altLang="en-US" dirty="0" smtClean="0">
                <a:latin typeface="+mn-lt"/>
              </a:rPr>
              <a:t> sampling: </a:t>
            </a:r>
            <a:r>
              <a:rPr lang="ro-RO" altLang="en-US" dirty="0" smtClean="0">
                <a:latin typeface="+mn-lt"/>
              </a:rPr>
              <a:t>18 days</a:t>
            </a:r>
            <a:br>
              <a:rPr lang="ro-RO" altLang="en-US" dirty="0" smtClean="0">
                <a:latin typeface="+mn-lt"/>
              </a:rPr>
            </a:br>
            <a:r>
              <a:rPr lang="ro-RO" altLang="en-US" dirty="0" smtClean="0">
                <a:latin typeface="+mn-lt"/>
              </a:rPr>
              <a:t>		          </a:t>
            </a:r>
            <a:r>
              <a:rPr lang="en-US" altLang="en-US" dirty="0" smtClean="0">
                <a:latin typeface="+mn-lt"/>
              </a:rPr>
              <a:t>6 </a:t>
            </a:r>
            <a:r>
              <a:rPr lang="ro-RO" altLang="en-US" dirty="0" smtClean="0">
                <a:latin typeface="+mn-lt"/>
              </a:rPr>
              <a:t>- </a:t>
            </a:r>
            <a:r>
              <a:rPr lang="en-US" altLang="en-US" dirty="0" smtClean="0">
                <a:latin typeface="+mn-lt"/>
              </a:rPr>
              <a:t>10 </a:t>
            </a:r>
            <a:r>
              <a:rPr lang="ro-RO" altLang="en-US" dirty="0" smtClean="0">
                <a:latin typeface="+mn-lt"/>
              </a:rPr>
              <a:t>-</a:t>
            </a:r>
            <a:r>
              <a:rPr lang="en-US" altLang="en-US" dirty="0" smtClean="0">
                <a:latin typeface="+mn-lt"/>
              </a:rPr>
              <a:t> 12 </a:t>
            </a:r>
            <a:r>
              <a:rPr lang="ro-RO" altLang="en-US" dirty="0" smtClean="0">
                <a:latin typeface="+mn-lt"/>
              </a:rPr>
              <a:t>and 18 months</a:t>
            </a:r>
            <a:endParaRPr lang="ro-RO" altLang="en-US" dirty="0" smtClean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36550" y="1543566"/>
            <a:ext cx="8699500" cy="369332"/>
          </a:xfrm>
          <a:prstGeom prst="rect">
            <a:avLst/>
          </a:prstGeom>
          <a:solidFill>
            <a:srgbClr val="008000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lvl="1" indent="0" eaLnBrk="1" hangingPunct="1">
              <a:spcBef>
                <a:spcPts val="600"/>
              </a:spcBef>
              <a:defRPr/>
            </a:pPr>
            <a:r>
              <a:rPr lang="en-US" altLang="en-US" dirty="0" smtClean="0">
                <a:solidFill>
                  <a:schemeClr val="bg1"/>
                </a:solidFill>
                <a:latin typeface="+mn-lt"/>
              </a:rPr>
              <a:t>Objective: To assess the total </a:t>
            </a:r>
            <a:r>
              <a:rPr lang="en-US" altLang="en-US" baseline="30000" dirty="0" smtClean="0">
                <a:solidFill>
                  <a:schemeClr val="bg1"/>
                </a:solidFill>
                <a:latin typeface="+mn-lt"/>
              </a:rPr>
              <a:t>14</a:t>
            </a:r>
            <a:r>
              <a:rPr lang="en-US" altLang="en-US" dirty="0" smtClean="0">
                <a:solidFill>
                  <a:schemeClr val="bg1"/>
                </a:solidFill>
                <a:latin typeface="+mn-lt"/>
              </a:rPr>
              <a:t>C release in </a:t>
            </a:r>
            <a:r>
              <a:rPr lang="en-US" altLang="en-US" u="sng" dirty="0" smtClean="0">
                <a:solidFill>
                  <a:schemeClr val="bg1"/>
                </a:solidFill>
                <a:latin typeface="+mn-lt"/>
              </a:rPr>
              <a:t>liquid phase </a:t>
            </a:r>
            <a:r>
              <a:rPr lang="en-US" altLang="en-US" dirty="0" smtClean="0">
                <a:solidFill>
                  <a:schemeClr val="bg1"/>
                </a:solidFill>
                <a:latin typeface="+mn-lt"/>
              </a:rPr>
              <a:t>and inorganic/organic ratio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" y="4292808"/>
            <a:ext cx="2654399" cy="1592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" y="2420888"/>
            <a:ext cx="2654399" cy="1592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394941"/>
            <a:ext cx="642260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Leaching test results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1509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A5DBADC-9F2F-46F6-BED3-8E371ECD894A}" type="slidenum">
              <a:rPr lang="en-GB" altLang="en-US" smtClean="0">
                <a:solidFill>
                  <a:srgbClr val="898989"/>
                </a:solidFill>
              </a:rPr>
              <a:pPr/>
              <a:t>11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11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431414"/>
              </p:ext>
            </p:extLst>
          </p:nvPr>
        </p:nvGraphicFramePr>
        <p:xfrm>
          <a:off x="215010" y="1796822"/>
          <a:ext cx="8928990" cy="2778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5412"/>
                <a:gridCol w="1102820"/>
                <a:gridCol w="1080120"/>
                <a:gridCol w="1080120"/>
                <a:gridCol w="1080120"/>
                <a:gridCol w="1368152"/>
                <a:gridCol w="1080120"/>
                <a:gridCol w="1152126"/>
              </a:tblGrid>
              <a:tr h="534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Sample ID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7.2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5.2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# 6.2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2.2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1.2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4.2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# 4.2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4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Leaching time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18 days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6 months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6 months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8 months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solidFill>
                            <a:srgbClr val="C00000"/>
                          </a:solidFill>
                          <a:effectLst/>
                        </a:rPr>
                        <a:t>10 months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12 months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18 months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4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Inorganic </a:t>
                      </a:r>
                      <a:r>
                        <a:rPr lang="ro-RO" sz="1600" baseline="30000" dirty="0" smtClean="0">
                          <a:effectLst/>
                        </a:rPr>
                        <a:t>14</a:t>
                      </a:r>
                      <a:r>
                        <a:rPr lang="ro-RO" sz="1600" dirty="0" smtClean="0">
                          <a:effectLst/>
                        </a:rPr>
                        <a:t>C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3.73±0.56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3.18±0.48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3.99±0.60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4.21±0.63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120.89±18.13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5.77±0.87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3.68±0.55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4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Organic </a:t>
                      </a:r>
                      <a:r>
                        <a:rPr lang="ro-RO" sz="1600" baseline="30000" dirty="0" smtClean="0">
                          <a:effectLst/>
                        </a:rPr>
                        <a:t>14</a:t>
                      </a:r>
                      <a:r>
                        <a:rPr lang="ro-RO" sz="1600" dirty="0" smtClean="0">
                          <a:effectLst/>
                        </a:rPr>
                        <a:t>C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7.26±1.09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7.15±1.07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7.25±1.09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8.31±1.25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196.86±29.53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6.30±0.90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>
                          <a:effectLst/>
                        </a:rPr>
                        <a:t>7.68±1.15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4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Total </a:t>
                      </a:r>
                      <a:r>
                        <a:rPr lang="ro-RO" sz="1600" baseline="30000" dirty="0" smtClean="0">
                          <a:effectLst/>
                        </a:rPr>
                        <a:t>14</a:t>
                      </a:r>
                      <a:r>
                        <a:rPr lang="ro-RO" sz="1600" dirty="0" smtClean="0">
                          <a:effectLst/>
                        </a:rPr>
                        <a:t>C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10.99±1.65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10.33±1.55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11.24±1.69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12.52±1.88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317.75±47.66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12.07±1.81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11.36±1.70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44674" y="1377265"/>
            <a:ext cx="8594824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542925" lvl="1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  <a:defRPr/>
            </a:pPr>
            <a:r>
              <a:rPr lang="en-US" altLang="en-US" sz="2000" b="1" dirty="0" smtClean="0">
                <a:solidFill>
                  <a:srgbClr val="008000"/>
                </a:solidFill>
                <a:latin typeface="+mn-lt"/>
              </a:rPr>
              <a:t>C-14 released in </a:t>
            </a:r>
            <a:r>
              <a:rPr lang="ro-RO" altLang="en-US" sz="2000" b="1" dirty="0" smtClean="0">
                <a:solidFill>
                  <a:srgbClr val="008000"/>
                </a:solidFill>
                <a:latin typeface="+mn-lt"/>
              </a:rPr>
              <a:t>liquid </a:t>
            </a:r>
            <a:r>
              <a:rPr lang="en-US" altLang="en-US" sz="2000" b="1" dirty="0" smtClean="0">
                <a:solidFill>
                  <a:srgbClr val="008000"/>
                </a:solidFill>
                <a:latin typeface="+mn-lt"/>
              </a:rPr>
              <a:t>phase</a:t>
            </a:r>
            <a:r>
              <a:rPr lang="ro-RO" altLang="en-US" sz="2000" b="1" dirty="0" smtClean="0">
                <a:solidFill>
                  <a:srgbClr val="008000"/>
                </a:solidFill>
                <a:latin typeface="+mn-lt"/>
              </a:rPr>
              <a:t>, Bq/g of Zy-4</a:t>
            </a:r>
            <a:endParaRPr lang="en-US" altLang="en-US" sz="2000" b="1" dirty="0" smtClean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64195" y="4797152"/>
            <a:ext cx="8594824" cy="198515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1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361950" algn="l"/>
              </a:tabLst>
              <a:defRPr/>
            </a:pPr>
            <a:r>
              <a:rPr lang="ro-RO" altLang="en-US" dirty="0" smtClean="0">
                <a:latin typeface="+mn-lt"/>
              </a:rPr>
              <a:t>Similar amount of </a:t>
            </a:r>
            <a:r>
              <a:rPr lang="ro-RO" altLang="en-US" baseline="30000" dirty="0" smtClean="0">
                <a:latin typeface="+mn-lt"/>
              </a:rPr>
              <a:t>14</a:t>
            </a:r>
            <a:r>
              <a:rPr lang="ro-RO" altLang="en-US" dirty="0" smtClean="0">
                <a:latin typeface="+mn-lt"/>
              </a:rPr>
              <a:t>C was measured after 18 days and 6-8-12 and 18 months – around </a:t>
            </a:r>
            <a:r>
              <a:rPr lang="ro-RO" altLang="en-US" b="1" dirty="0" smtClean="0">
                <a:solidFill>
                  <a:srgbClr val="008000"/>
                </a:solidFill>
                <a:latin typeface="+mn-lt"/>
              </a:rPr>
              <a:t>11.42 Bq of </a:t>
            </a:r>
            <a:r>
              <a:rPr lang="ro-RO" altLang="en-US" b="1" baseline="30000" dirty="0" smtClean="0">
                <a:solidFill>
                  <a:srgbClr val="008000"/>
                </a:solidFill>
                <a:latin typeface="+mn-lt"/>
              </a:rPr>
              <a:t>14</a:t>
            </a:r>
            <a:r>
              <a:rPr lang="ro-RO" altLang="en-US" b="1" dirty="0" smtClean="0">
                <a:solidFill>
                  <a:srgbClr val="008000"/>
                </a:solidFill>
                <a:latin typeface="+mn-lt"/>
              </a:rPr>
              <a:t>C/g of Zy-4</a:t>
            </a:r>
          </a:p>
          <a:p>
            <a:pPr lvl="1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361950" algn="l"/>
              </a:tabLst>
              <a:defRPr/>
            </a:pPr>
            <a:r>
              <a:rPr lang="ro-RO" altLang="en-US" dirty="0" smtClean="0">
                <a:latin typeface="+mn-lt"/>
              </a:rPr>
              <a:t>Very </a:t>
            </a:r>
            <a:r>
              <a:rPr lang="en-US" altLang="en-US" dirty="0" smtClean="0">
                <a:latin typeface="+mn-lt"/>
              </a:rPr>
              <a:t>small </a:t>
            </a:r>
            <a:r>
              <a:rPr lang="en-US" altLang="en-US" dirty="0">
                <a:latin typeface="+mn-lt"/>
              </a:rPr>
              <a:t>fraction of the </a:t>
            </a:r>
            <a:r>
              <a:rPr lang="en-US" altLang="en-US" baseline="30000" dirty="0">
                <a:latin typeface="+mn-lt"/>
              </a:rPr>
              <a:t>14</a:t>
            </a:r>
            <a:r>
              <a:rPr lang="en-US" altLang="en-US" dirty="0">
                <a:latin typeface="+mn-lt"/>
              </a:rPr>
              <a:t>C is available as </a:t>
            </a:r>
            <a:r>
              <a:rPr lang="en-US" altLang="en-US" b="1" dirty="0">
                <a:solidFill>
                  <a:srgbClr val="008000"/>
                </a:solidFill>
                <a:latin typeface="+mn-lt"/>
              </a:rPr>
              <a:t>instant release </a:t>
            </a:r>
            <a:r>
              <a:rPr lang="en-US" altLang="en-US" b="1" dirty="0" smtClean="0">
                <a:solidFill>
                  <a:srgbClr val="008000"/>
                </a:solidFill>
                <a:latin typeface="+mn-lt"/>
              </a:rPr>
              <a:t>fraction</a:t>
            </a:r>
            <a:r>
              <a:rPr lang="ro-RO" altLang="en-US" b="1" dirty="0" smtClean="0">
                <a:solidFill>
                  <a:srgbClr val="008000"/>
                </a:solidFill>
                <a:latin typeface="+mn-lt"/>
              </a:rPr>
              <a:t> – 0.05% </a:t>
            </a:r>
            <a:r>
              <a:rPr lang="ro-RO" altLang="en-US" dirty="0" smtClean="0">
                <a:latin typeface="+mn-lt"/>
              </a:rPr>
              <a:t>from the initial </a:t>
            </a:r>
            <a:r>
              <a:rPr lang="ro-RO" altLang="en-US" baseline="30000" dirty="0" smtClean="0">
                <a:latin typeface="+mn-lt"/>
              </a:rPr>
              <a:t>14</a:t>
            </a:r>
            <a:r>
              <a:rPr lang="ro-RO" altLang="en-US" dirty="0" smtClean="0">
                <a:latin typeface="+mn-lt"/>
              </a:rPr>
              <a:t>C content</a:t>
            </a:r>
          </a:p>
          <a:p>
            <a:pPr lvl="2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361950" algn="l"/>
              </a:tabLst>
              <a:defRPr/>
            </a:pPr>
            <a:r>
              <a:rPr lang="ro-RO" altLang="en-US" sz="1600" dirty="0" smtClean="0">
                <a:latin typeface="+mn-lt"/>
              </a:rPr>
              <a:t>sample washing in HNO</a:t>
            </a:r>
            <a:r>
              <a:rPr lang="ro-RO" altLang="en-US" sz="1600" baseline="-25000" dirty="0" smtClean="0">
                <a:latin typeface="+mn-lt"/>
              </a:rPr>
              <a:t>3</a:t>
            </a:r>
            <a:r>
              <a:rPr lang="ro-RO" altLang="en-US" sz="1600" dirty="0" smtClean="0">
                <a:latin typeface="+mn-lt"/>
              </a:rPr>
              <a:t> remove the most of </a:t>
            </a:r>
            <a:r>
              <a:rPr lang="ro-RO" altLang="en-US" sz="1600" baseline="30000" dirty="0" smtClean="0">
                <a:latin typeface="+mn-lt"/>
              </a:rPr>
              <a:t>14</a:t>
            </a:r>
            <a:r>
              <a:rPr lang="ro-RO" altLang="en-US" sz="1600" dirty="0" smtClean="0">
                <a:latin typeface="+mn-lt"/>
              </a:rPr>
              <a:t>C retained on oxid layer</a:t>
            </a:r>
          </a:p>
          <a:p>
            <a:pPr lvl="1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361950" algn="l"/>
              </a:tabLst>
              <a:defRPr/>
            </a:pPr>
            <a:r>
              <a:rPr lang="en-US" altLang="en-US" b="1" dirty="0">
                <a:solidFill>
                  <a:srgbClr val="008000"/>
                </a:solidFill>
                <a:latin typeface="+mn-lt"/>
              </a:rPr>
              <a:t>more than 60% </a:t>
            </a:r>
            <a:r>
              <a:rPr lang="en-US" altLang="en-US" dirty="0">
                <a:latin typeface="+mn-lt"/>
              </a:rPr>
              <a:t>from the </a:t>
            </a:r>
            <a:r>
              <a:rPr lang="en-US" altLang="en-US" baseline="30000" dirty="0">
                <a:latin typeface="+mn-lt"/>
              </a:rPr>
              <a:t>14</a:t>
            </a:r>
            <a:r>
              <a:rPr lang="en-US" altLang="en-US" dirty="0">
                <a:latin typeface="+mn-lt"/>
              </a:rPr>
              <a:t>C </a:t>
            </a:r>
            <a:r>
              <a:rPr lang="en-US" altLang="en-US" dirty="0" smtClean="0">
                <a:latin typeface="+mn-lt"/>
              </a:rPr>
              <a:t>released in </a:t>
            </a:r>
            <a:r>
              <a:rPr lang="en-US" altLang="en-US" dirty="0">
                <a:latin typeface="+mn-lt"/>
              </a:rPr>
              <a:t>solution was found to be as </a:t>
            </a:r>
            <a:r>
              <a:rPr lang="en-US" altLang="en-US" b="1" dirty="0">
                <a:solidFill>
                  <a:srgbClr val="008000"/>
                </a:solidFill>
                <a:latin typeface="+mn-lt"/>
              </a:rPr>
              <a:t>organic species</a:t>
            </a:r>
            <a:endParaRPr lang="ro-RO" altLang="en-US" b="1" dirty="0" smtClean="0">
              <a:solidFill>
                <a:srgbClr val="008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5335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280988"/>
            <a:ext cx="63505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Leaching test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results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1509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A5DBADC-9F2F-46F6-BED3-8E371ECD894A}" type="slidenum">
              <a:rPr lang="en-GB" altLang="en-US" smtClean="0">
                <a:solidFill>
                  <a:srgbClr val="898989"/>
                </a:solidFill>
              </a:rPr>
              <a:pPr/>
              <a:t>12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32519" y="2060848"/>
            <a:ext cx="8594824" cy="127727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lvl="1" indent="0" eaLnBrk="1" hangingPunct="1">
              <a:spcBef>
                <a:spcPts val="600"/>
              </a:spcBef>
              <a:defRPr/>
            </a:pP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Before opening the glass vials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for leachate sampling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, N</a:t>
            </a:r>
            <a:r>
              <a:rPr lang="en-US" altLang="en-US" baseline="-25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2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was purged for 3 hours 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in the space above the liquid level 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and the gas was washed through gas washing bottle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s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with 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NaOH 2M</a:t>
            </a:r>
          </a:p>
          <a:p>
            <a:pPr marL="1257300" lvl="1" indent="-45720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1314450" algn="l"/>
              </a:tabLst>
              <a:defRPr/>
            </a:pP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C-14 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measured </a:t>
            </a:r>
            <a:r>
              <a:rPr lang="en-US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in gas phase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– inorganic </a:t>
            </a:r>
            <a:r>
              <a:rPr lang="ro-RO" altLang="en-US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14</a:t>
            </a:r>
            <a:r>
              <a:rPr lang="ro-RO" altLang="en-US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C</a:t>
            </a:r>
            <a:endParaRPr lang="en-US" altLang="en-US" dirty="0" smtClean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1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236646"/>
              </p:ext>
            </p:extLst>
          </p:nvPr>
        </p:nvGraphicFramePr>
        <p:xfrm>
          <a:off x="870322" y="3348787"/>
          <a:ext cx="7343527" cy="3181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54956"/>
                <a:gridCol w="2378770"/>
                <a:gridCol w="1440160"/>
                <a:gridCol w="936104"/>
                <a:gridCol w="833537"/>
              </a:tblGrid>
              <a:tr h="648072">
                <a:tc gridSpan="5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C-14 released</a:t>
                      </a:r>
                      <a:r>
                        <a:rPr lang="ro-RO" sz="18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in alkaline conditions</a:t>
                      </a:r>
                      <a:endParaRPr lang="en-US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</a:tr>
              <a:tr h="648072">
                <a:tc gridSpan="3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Bq/g of Zy-4</a:t>
                      </a:r>
                      <a:endParaRPr lang="en-US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% from the total release</a:t>
                      </a:r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 rtl="0" fontAlgn="b"/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total </a:t>
                      </a:r>
                      <a:r>
                        <a:rPr lang="ro-RO" sz="1800" b="0" i="0" u="none" strike="noStrike" baseline="300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</a:t>
                      </a:r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liquid phase </a:t>
                      </a:r>
                      <a:endParaRPr lang="ro-RO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gas phase</a:t>
                      </a:r>
                      <a:endParaRPr lang="en-US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liquid</a:t>
                      </a:r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o-RO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gas</a:t>
                      </a:r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02436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ro-RO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16.41</a:t>
                      </a:r>
                    </a:p>
                    <a:p>
                      <a:pPr algn="ctr" fontAlgn="b"/>
                      <a:endParaRPr lang="ro-RO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11.42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o-RO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64%  organic 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36%  inorganic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4.99</a:t>
                      </a:r>
                    </a:p>
                    <a:p>
                      <a:pPr algn="ctr" fontAlgn="b"/>
                      <a:endParaRPr lang="ro-RO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r>
                        <a:rPr lang="ro-RO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inorganic</a:t>
                      </a:r>
                    </a:p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u="none" strike="noStrike" dirty="0" smtClean="0">
                        <a:effectLst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800" b="1" u="none" strike="noStrike" dirty="0" smtClean="0">
                          <a:effectLst/>
                        </a:rPr>
                        <a:t>69.60</a:t>
                      </a: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u="none" strike="noStrike" dirty="0" smtClean="0">
                        <a:effectLst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30.41</a:t>
                      </a: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244674" y="1377265"/>
            <a:ext cx="8594824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542925" lvl="1" indent="-361950" eaLnBrk="1" hangingPunct="1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  <a:defRPr/>
            </a:pPr>
            <a:r>
              <a:rPr lang="en-US" altLang="en-US" sz="2000" b="1" dirty="0" smtClean="0">
                <a:solidFill>
                  <a:srgbClr val="008000"/>
                </a:solidFill>
                <a:latin typeface="+mn-lt"/>
              </a:rPr>
              <a:t>C-14 released in </a:t>
            </a:r>
            <a:r>
              <a:rPr lang="ro-RO" altLang="en-US" sz="2000" b="1" dirty="0" smtClean="0">
                <a:solidFill>
                  <a:srgbClr val="008000"/>
                </a:solidFill>
                <a:latin typeface="+mn-lt"/>
              </a:rPr>
              <a:t>gas </a:t>
            </a:r>
            <a:r>
              <a:rPr lang="en-US" altLang="en-US" sz="2000" b="1" dirty="0" smtClean="0">
                <a:solidFill>
                  <a:srgbClr val="008000"/>
                </a:solidFill>
                <a:latin typeface="+mn-lt"/>
              </a:rPr>
              <a:t>phase</a:t>
            </a:r>
            <a:r>
              <a:rPr lang="ro-RO" altLang="en-US" sz="2000" b="1" dirty="0" smtClean="0">
                <a:solidFill>
                  <a:srgbClr val="008000"/>
                </a:solidFill>
                <a:latin typeface="+mn-lt"/>
              </a:rPr>
              <a:t>, Bq/g of Zy-4</a:t>
            </a:r>
            <a:endParaRPr lang="en-US" altLang="en-US" sz="2000" b="1" dirty="0" smtClean="0">
              <a:solidFill>
                <a:srgbClr val="008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553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58888" y="2708275"/>
            <a:ext cx="657225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Electrochemical tests on</a:t>
            </a:r>
            <a:br>
              <a:rPr lang="en-US" sz="32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irradiated Zy-4</a:t>
            </a:r>
            <a:endParaRPr lang="en-US" sz="3200" b="1" dirty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4581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6F09006-5EF0-472A-8934-749BC4674C2A}" type="slidenum">
              <a:rPr lang="en-GB" altLang="en-US" smtClean="0">
                <a:solidFill>
                  <a:srgbClr val="898989"/>
                </a:solidFill>
              </a:rPr>
              <a:pPr/>
              <a:t>13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87" y="2000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446882"/>
            <a:ext cx="6192688" cy="591343"/>
          </a:xfrm>
        </p:spPr>
        <p:txBody>
          <a:bodyPr rtlCol="0">
            <a:no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Electrochemical tests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on</a:t>
            </a:r>
            <a:r>
              <a:rPr lang="ro-RO" sz="28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Zy -4 samples   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</a:br>
            <a:endParaRPr lang="en-US" sz="3200" b="1" dirty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323849" y="1209675"/>
            <a:ext cx="8613776" cy="5434013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GB" sz="1800" dirty="0"/>
              <a:t>Linear Polarization Resistance (LPR) method was used</a:t>
            </a:r>
            <a:r>
              <a:rPr lang="ro-RO" sz="1800" dirty="0"/>
              <a:t> </a:t>
            </a:r>
            <a:r>
              <a:rPr lang="en-GB" sz="1800" dirty="0"/>
              <a:t>to determine the uniform corrosion </a:t>
            </a:r>
            <a:r>
              <a:rPr lang="en-GB" sz="1800" dirty="0" smtClean="0"/>
              <a:t>rate</a:t>
            </a:r>
            <a:r>
              <a:rPr lang="ro-RO" sz="1800" dirty="0" smtClean="0"/>
              <a:t> based as it was proposed </a:t>
            </a:r>
            <a:r>
              <a:rPr lang="en-GB" sz="1800" dirty="0" smtClean="0"/>
              <a:t>in </a:t>
            </a:r>
            <a:r>
              <a:rPr lang="en-GB" sz="1800" dirty="0"/>
              <a:t>the second </a:t>
            </a:r>
            <a:r>
              <a:rPr lang="en-GB" sz="1800" dirty="0"/>
              <a:t>WP2&amp;3 </a:t>
            </a:r>
            <a:r>
              <a:rPr lang="en-GB" sz="1800" dirty="0" smtClean="0"/>
              <a:t>meeting</a:t>
            </a:r>
            <a:r>
              <a:rPr lang="ro-RO" sz="1800" dirty="0"/>
              <a:t> </a:t>
            </a:r>
            <a:r>
              <a:rPr lang="ro-RO" sz="1800" dirty="0" smtClean="0"/>
              <a:t>(Paris, 2014)</a:t>
            </a:r>
            <a:r>
              <a:rPr lang="en-GB" sz="1800" dirty="0" smtClean="0"/>
              <a:t> </a:t>
            </a:r>
            <a:endParaRPr lang="ro-RO" sz="1800" dirty="0"/>
          </a:p>
          <a:p>
            <a:pPr marL="0" indent="0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en-GB" sz="1800" dirty="0"/>
              <a:t>The </a:t>
            </a:r>
            <a:r>
              <a:rPr lang="en-GB" sz="1800" dirty="0" smtClean="0"/>
              <a:t>LPR </a:t>
            </a:r>
            <a:r>
              <a:rPr lang="en-GB" sz="1800" dirty="0"/>
              <a:t>measurements were carried out</a:t>
            </a:r>
            <a:r>
              <a:rPr lang="ro-RO" altLang="ro-RO" sz="1800" dirty="0">
                <a:cs typeface="Arial" panose="020B0604020202020204" pitchFamily="34" charset="0"/>
              </a:rPr>
              <a:t> </a:t>
            </a:r>
            <a:r>
              <a:rPr lang="en-GB" sz="1800" dirty="0" smtClean="0"/>
              <a:t>on </a:t>
            </a:r>
            <a:r>
              <a:rPr lang="en-GB" sz="1800" dirty="0"/>
              <a:t>the following Zy-4 </a:t>
            </a:r>
            <a:r>
              <a:rPr lang="en-GB" sz="1800" dirty="0" smtClean="0"/>
              <a:t>samples</a:t>
            </a:r>
            <a:r>
              <a:rPr lang="en-US" altLang="ro-RO" sz="1800" dirty="0" smtClean="0">
                <a:cs typeface="Arial" panose="020B0604020202020204" pitchFamily="34" charset="0"/>
              </a:rPr>
              <a:t>:</a:t>
            </a:r>
            <a:endParaRPr lang="en-US" altLang="ro-RO" sz="1800" dirty="0" smtClean="0"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ro-RO" sz="1800" dirty="0">
                <a:cs typeface="Arial" panose="020B0604020202020204" pitchFamily="34" charset="0"/>
              </a:rPr>
              <a:t>n</a:t>
            </a:r>
            <a:r>
              <a:rPr lang="en-US" altLang="ro-RO" sz="1800" dirty="0" smtClean="0">
                <a:cs typeface="Arial" panose="020B0604020202020204" pitchFamily="34" charset="0"/>
              </a:rPr>
              <a:t>on-irradiated and non-</a:t>
            </a:r>
            <a:r>
              <a:rPr lang="en-US" altLang="ro-RO" sz="1800" dirty="0" err="1" smtClean="0">
                <a:cs typeface="Arial" panose="020B0604020202020204" pitchFamily="34" charset="0"/>
              </a:rPr>
              <a:t>xidized</a:t>
            </a:r>
            <a:r>
              <a:rPr lang="en-US" altLang="ro-RO" sz="1800" dirty="0" smtClean="0">
                <a:cs typeface="Arial" panose="020B0604020202020204" pitchFamily="34" charset="0"/>
              </a:rPr>
              <a:t> </a:t>
            </a: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ro-RO" sz="1800" dirty="0" smtClean="0">
                <a:cs typeface="Arial" panose="020B0604020202020204" pitchFamily="34" charset="0"/>
              </a:rPr>
              <a:t>non </a:t>
            </a:r>
            <a:r>
              <a:rPr lang="en-US" altLang="ro-RO" sz="1800" dirty="0" smtClean="0">
                <a:cs typeface="Arial" panose="020B0604020202020204" pitchFamily="34" charset="0"/>
              </a:rPr>
              <a:t>irradiated</a:t>
            </a:r>
            <a:r>
              <a:rPr lang="ro-RO" altLang="ro-RO" sz="1800" dirty="0" smtClean="0">
                <a:cs typeface="Arial" panose="020B0604020202020204" pitchFamily="34" charset="0"/>
              </a:rPr>
              <a:t>, </a:t>
            </a:r>
            <a:r>
              <a:rPr lang="en-US" altLang="ro-RO" sz="1800" dirty="0" smtClean="0">
                <a:cs typeface="Arial" panose="020B0604020202020204" pitchFamily="34" charset="0"/>
              </a:rPr>
              <a:t>oxidized Zy-4 samples (oxide thickness ~2.2-2.7) </a:t>
            </a:r>
            <a:r>
              <a:rPr lang="en-US" altLang="ro-RO" sz="1800" dirty="0">
                <a:cs typeface="Arial" panose="020B0604020202020204" pitchFamily="34" charset="0"/>
              </a:rPr>
              <a:t>and </a:t>
            </a:r>
            <a:r>
              <a:rPr lang="en-US" altLang="ro-RO" sz="1800" dirty="0" err="1" smtClean="0">
                <a:cs typeface="Arial" panose="020B0604020202020204" pitchFamily="34" charset="0"/>
              </a:rPr>
              <a:t>immerssed</a:t>
            </a:r>
            <a:r>
              <a:rPr lang="en-US" altLang="ro-RO" sz="1800" dirty="0" smtClean="0">
                <a:cs typeface="Arial" panose="020B0604020202020204" pitchFamily="34" charset="0"/>
              </a:rPr>
              <a:t> </a:t>
            </a:r>
            <a:r>
              <a:rPr lang="en-US" altLang="ro-RO" sz="1800" dirty="0">
                <a:cs typeface="Arial" panose="020B0604020202020204" pitchFamily="34" charset="0"/>
              </a:rPr>
              <a:t>in </a:t>
            </a:r>
            <a:r>
              <a:rPr lang="en-US" altLang="ro-RO" sz="1800" dirty="0" err="1">
                <a:cs typeface="Arial" panose="020B0604020202020204" pitchFamily="34" charset="0"/>
              </a:rPr>
              <a:t>NaOH</a:t>
            </a:r>
            <a:r>
              <a:rPr lang="en-US" altLang="ro-RO" sz="1800" dirty="0">
                <a:cs typeface="Arial" panose="020B0604020202020204" pitchFamily="34" charset="0"/>
              </a:rPr>
              <a:t> 0.01 </a:t>
            </a:r>
            <a:r>
              <a:rPr lang="en-US" altLang="ro-RO" sz="1800" dirty="0" smtClean="0">
                <a:cs typeface="Arial" panose="020B0604020202020204" pitchFamily="34" charset="0"/>
              </a:rPr>
              <a:t>M for</a:t>
            </a:r>
            <a:r>
              <a:rPr lang="ro-RO" altLang="ro-RO" sz="1800" dirty="0" smtClean="0">
                <a:cs typeface="Arial" panose="020B0604020202020204" pitchFamily="34" charset="0"/>
              </a:rPr>
              <a:t> </a:t>
            </a:r>
            <a:r>
              <a:rPr lang="en-US" altLang="ro-RO" sz="1800" dirty="0" smtClean="0">
                <a:cs typeface="Arial" panose="020B0604020202020204" pitchFamily="34" charset="0"/>
              </a:rPr>
              <a:t> </a:t>
            </a:r>
            <a:r>
              <a:rPr lang="en-US" altLang="ro-RO" sz="1800" dirty="0" smtClean="0">
                <a:cs typeface="Arial" panose="020B0604020202020204" pitchFamily="34" charset="0"/>
              </a:rPr>
              <a:t>3</a:t>
            </a:r>
            <a:r>
              <a:rPr lang="ro-RO" altLang="ro-RO" sz="1800" dirty="0" smtClean="0">
                <a:cs typeface="Arial" panose="020B0604020202020204" pitchFamily="34" charset="0"/>
              </a:rPr>
              <a:t>, 7 and 12</a:t>
            </a:r>
            <a:r>
              <a:rPr lang="en-US" altLang="ro-RO" sz="1800" dirty="0" smtClean="0">
                <a:cs typeface="Arial" panose="020B0604020202020204" pitchFamily="34" charset="0"/>
              </a:rPr>
              <a:t> </a:t>
            </a:r>
            <a:r>
              <a:rPr lang="en-US" altLang="ro-RO" sz="1800" dirty="0" smtClean="0">
                <a:cs typeface="Arial" panose="020B0604020202020204" pitchFamily="34" charset="0"/>
              </a:rPr>
              <a:t>months</a:t>
            </a:r>
            <a:endParaRPr lang="ro-RO" altLang="ro-RO" sz="1800" dirty="0">
              <a:cs typeface="Arial" panose="020B0604020202020204" pitchFamily="34" charset="0"/>
            </a:endParaRPr>
          </a:p>
          <a:p>
            <a:pPr marL="0" indent="0" eaLnBrk="1" hangingPunct="1">
              <a:buNone/>
              <a:defRPr/>
            </a:pPr>
            <a:endParaRPr lang="ro-RO" altLang="ro-RO" sz="1800" dirty="0" smtClean="0">
              <a:cs typeface="Arial" panose="020B0604020202020204" pitchFamily="34" charset="0"/>
            </a:endParaRPr>
          </a:p>
          <a:p>
            <a:pPr marL="0" indent="0" eaLnBrk="1" hangingPunct="1">
              <a:buNone/>
              <a:defRPr/>
            </a:pPr>
            <a:endParaRPr lang="ro-RO" altLang="ro-RO" sz="1800" dirty="0">
              <a:cs typeface="Arial" panose="020B0604020202020204" pitchFamily="34" charset="0"/>
            </a:endParaRPr>
          </a:p>
          <a:p>
            <a:pPr marL="0" indent="0" eaLnBrk="1" hangingPunct="1">
              <a:buNone/>
              <a:defRPr/>
            </a:pPr>
            <a:endParaRPr lang="en-US" altLang="ro-RO" sz="1800" dirty="0" smtClean="0"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endParaRPr lang="en-US" altLang="ro-RO" sz="1800" dirty="0" smtClean="0"/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ro-RO" sz="1800" dirty="0" smtClean="0"/>
              <a:t>irradiated </a:t>
            </a:r>
            <a:r>
              <a:rPr lang="en-US" altLang="ro-RO" sz="1800" dirty="0" smtClean="0"/>
              <a:t>Zy-4 samples</a:t>
            </a:r>
            <a:r>
              <a:rPr lang="ro-RO" altLang="ro-RO" sz="1800" dirty="0"/>
              <a:t> </a:t>
            </a:r>
            <a:r>
              <a:rPr lang="ro-RO" altLang="ro-RO" sz="1800" dirty="0" smtClean="0"/>
              <a:t>(</a:t>
            </a:r>
            <a:r>
              <a:rPr lang="en-US" altLang="ro-RO" sz="1800" dirty="0" smtClean="0"/>
              <a:t> </a:t>
            </a:r>
            <a:r>
              <a:rPr lang="en-GB" sz="1800" dirty="0"/>
              <a:t>oxide </a:t>
            </a:r>
            <a:r>
              <a:rPr lang="en-GB" sz="1800" dirty="0" smtClean="0"/>
              <a:t>thickness </a:t>
            </a:r>
            <a:r>
              <a:rPr lang="en-GB" sz="1800" dirty="0"/>
              <a:t>~2.34 </a:t>
            </a:r>
            <a:r>
              <a:rPr lang="en-GB" sz="1800" dirty="0">
                <a:sym typeface="Symbol" panose="05050102010706020507" pitchFamily="18" charset="2"/>
              </a:rPr>
              <a:t></a:t>
            </a:r>
            <a:r>
              <a:rPr lang="en-GB" sz="1800" dirty="0"/>
              <a:t>m ÷ 3.32 </a:t>
            </a:r>
            <a:r>
              <a:rPr lang="en-GB" sz="1800" dirty="0" smtClean="0">
                <a:sym typeface="Symbol" panose="05050102010706020507" pitchFamily="18" charset="2"/>
              </a:rPr>
              <a:t></a:t>
            </a:r>
            <a:r>
              <a:rPr lang="ro-RO" sz="1800" dirty="0" smtClean="0">
                <a:sym typeface="Symbol" panose="05050102010706020507" pitchFamily="18" charset="2"/>
              </a:rPr>
              <a:t>m)</a:t>
            </a:r>
          </a:p>
          <a:p>
            <a:pPr marL="0" indent="0" eaLnBrk="1" hangingPunct="1">
              <a:spcBef>
                <a:spcPts val="1200"/>
              </a:spcBef>
              <a:buNone/>
              <a:defRPr/>
            </a:pPr>
            <a:r>
              <a:rPr lang="ro-RO" sz="1800" dirty="0" smtClean="0">
                <a:sym typeface="Symbol" panose="05050102010706020507" pitchFamily="18" charset="2"/>
              </a:rPr>
              <a:t> </a:t>
            </a:r>
            <a:r>
              <a:rPr lang="en-US" altLang="ro-RO" sz="1800" dirty="0" smtClean="0"/>
              <a:t>after 6</a:t>
            </a:r>
            <a:r>
              <a:rPr lang="ro-RO" altLang="ro-RO" sz="1800" dirty="0" smtClean="0"/>
              <a:t>, 8, 10, 12 and 18</a:t>
            </a:r>
            <a:r>
              <a:rPr lang="en-US" altLang="ro-RO" sz="1800" dirty="0" smtClean="0"/>
              <a:t> </a:t>
            </a:r>
            <a:r>
              <a:rPr lang="en-US" altLang="ro-RO" sz="1800" dirty="0" smtClean="0"/>
              <a:t>months </a:t>
            </a:r>
            <a:r>
              <a:rPr lang="en-US" altLang="ro-RO" sz="1800" dirty="0" smtClean="0"/>
              <a:t>of immersion in NaOH 0.01 M</a:t>
            </a:r>
            <a:r>
              <a:rPr lang="en-GB" sz="1800" dirty="0" smtClean="0"/>
              <a:t>(extracted</a:t>
            </a:r>
            <a:endParaRPr lang="ro-RO" sz="1800" dirty="0" smtClean="0"/>
          </a:p>
          <a:p>
            <a:pPr marL="0" indent="0" eaLnBrk="1" hangingPunct="1">
              <a:spcBef>
                <a:spcPts val="1200"/>
              </a:spcBef>
              <a:buNone/>
              <a:defRPr/>
            </a:pPr>
            <a:r>
              <a:rPr lang="en-GB" sz="1800" dirty="0" smtClean="0"/>
              <a:t> </a:t>
            </a:r>
            <a:r>
              <a:rPr lang="en-GB" sz="1800" dirty="0"/>
              <a:t>from the static leaching tests</a:t>
            </a:r>
            <a:r>
              <a:rPr lang="en-GB" sz="1800" dirty="0" smtClean="0"/>
              <a:t>)</a:t>
            </a:r>
            <a:endParaRPr lang="en-US" altLang="ro-RO" sz="1800" dirty="0" smtClean="0"/>
          </a:p>
          <a:p>
            <a:pPr marL="0" indent="0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en-GB" sz="1800" dirty="0" smtClean="0"/>
              <a:t>      </a:t>
            </a:r>
            <a:endParaRPr lang="en-US" altLang="ro-RO" sz="1800" dirty="0" smtClean="0"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en-US" altLang="ro-RO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2C4D437-8D25-469A-8033-173E13D070C6}" type="slidenum">
              <a:rPr lang="en-GB" altLang="ro-RO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ro-RO" sz="1200">
              <a:solidFill>
                <a:srgbClr val="898989"/>
              </a:solidFill>
            </a:endParaRPr>
          </a:p>
        </p:txBody>
      </p:sp>
      <p:pic>
        <p:nvPicPr>
          <p:cNvPr id="2054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9525"/>
            <a:ext cx="155416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33"/>
          <a:stretch>
            <a:fillRect/>
          </a:stretch>
        </p:blipFill>
        <p:spPr bwMode="auto">
          <a:xfrm>
            <a:off x="7308304" y="4597400"/>
            <a:ext cx="1299121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46" descr="DSC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4" t="11732" r="34282" b="17877"/>
          <a:stretch/>
        </p:blipFill>
        <p:spPr bwMode="auto">
          <a:xfrm>
            <a:off x="4630737" y="3469963"/>
            <a:ext cx="977686" cy="13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621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66675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7504" y="1282544"/>
            <a:ext cx="87503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 smtClean="0">
                <a:solidFill>
                  <a:srgbClr val="008000"/>
                </a:solidFill>
                <a:latin typeface="+mn-lt"/>
              </a:rPr>
              <a:t>Experimental conditions:</a:t>
            </a:r>
          </a:p>
          <a:p>
            <a:pPr marL="7874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prstClr val="black"/>
                </a:solidFill>
                <a:latin typeface="+mn-lt"/>
              </a:rPr>
              <a:t>30 </a:t>
            </a:r>
            <a:r>
              <a:rPr lang="en-GB" dirty="0">
                <a:solidFill>
                  <a:prstClr val="black"/>
                </a:solidFill>
                <a:latin typeface="+mn-lt"/>
              </a:rPr>
              <a:t>ml NaOH 0.01M solution</a:t>
            </a:r>
            <a:r>
              <a:rPr lang="en-GB" dirty="0" smtClean="0">
                <a:solidFill>
                  <a:prstClr val="black"/>
                </a:solidFill>
                <a:latin typeface="+mn-lt"/>
              </a:rPr>
              <a:t>;</a:t>
            </a:r>
            <a:r>
              <a:rPr lang="ro-RO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n-lt"/>
              </a:rPr>
              <a:t> pH=12</a:t>
            </a:r>
            <a:r>
              <a:rPr lang="ro-RO" dirty="0" smtClean="0">
                <a:solidFill>
                  <a:prstClr val="black"/>
                </a:solidFill>
                <a:latin typeface="+mn-lt"/>
              </a:rPr>
              <a:t> </a:t>
            </a:r>
            <a:endParaRPr lang="ro-RO" dirty="0">
              <a:solidFill>
                <a:prstClr val="black"/>
              </a:solidFill>
              <a:latin typeface="+mn-lt"/>
            </a:endParaRPr>
          </a:p>
          <a:p>
            <a:pPr marL="7874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ro-RO" altLang="ro-RO" dirty="0">
                <a:latin typeface="+mn-lt"/>
              </a:rPr>
              <a:t>anaerobic conditions</a:t>
            </a:r>
            <a:r>
              <a:rPr lang="en-US" altLang="ro-RO" dirty="0">
                <a:latin typeface="+mn-lt"/>
              </a:rPr>
              <a:t> (N</a:t>
            </a:r>
            <a:r>
              <a:rPr lang="en-US" altLang="ro-RO" baseline="-25000" dirty="0">
                <a:latin typeface="+mn-lt"/>
              </a:rPr>
              <a:t>2</a:t>
            </a:r>
            <a:r>
              <a:rPr lang="en-US" altLang="ro-RO" dirty="0">
                <a:latin typeface="+mn-lt"/>
              </a:rPr>
              <a:t> bubbling for 1h before testing and during </a:t>
            </a:r>
            <a:r>
              <a:rPr lang="en-US" altLang="ro-RO" dirty="0" smtClean="0">
                <a:latin typeface="+mn-lt"/>
              </a:rPr>
              <a:t>the test</a:t>
            </a:r>
            <a:r>
              <a:rPr lang="en-US" altLang="ro-RO" dirty="0">
                <a:latin typeface="+mn-lt"/>
              </a:rPr>
              <a:t>)</a:t>
            </a:r>
          </a:p>
          <a:p>
            <a:pPr marL="7874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o-RO" dirty="0" smtClean="0">
                <a:solidFill>
                  <a:prstClr val="black"/>
                </a:solidFill>
                <a:latin typeface="+mn-lt"/>
              </a:rPr>
              <a:t>room </a:t>
            </a:r>
            <a:r>
              <a:rPr lang="en-GB" dirty="0" smtClean="0">
                <a:solidFill>
                  <a:prstClr val="black"/>
                </a:solidFill>
                <a:latin typeface="+mn-lt"/>
              </a:rPr>
              <a:t>temperature</a:t>
            </a:r>
            <a:endParaRPr lang="en-GB" dirty="0">
              <a:solidFill>
                <a:prstClr val="black"/>
              </a:solidFill>
              <a:latin typeface="+mn-lt"/>
            </a:endParaRPr>
          </a:p>
          <a:p>
            <a:pPr marL="7874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latin typeface="+mn-lt"/>
              </a:rPr>
              <a:t>± </a:t>
            </a:r>
            <a:r>
              <a:rPr lang="en-US" dirty="0">
                <a:latin typeface="+mn-lt"/>
              </a:rPr>
              <a:t>10mV around </a:t>
            </a:r>
            <a:r>
              <a:rPr lang="ro-RO" dirty="0" smtClean="0">
                <a:latin typeface="+mn-lt"/>
              </a:rPr>
              <a:t>E</a:t>
            </a:r>
            <a:r>
              <a:rPr lang="ro-RO" baseline="-25000" dirty="0" smtClean="0">
                <a:latin typeface="+mn-lt"/>
              </a:rPr>
              <a:t>corr</a:t>
            </a:r>
            <a:endParaRPr lang="en-US" baseline="-25000" dirty="0" smtClean="0">
              <a:latin typeface="+mn-lt"/>
            </a:endParaRPr>
          </a:p>
          <a:p>
            <a:pPr marL="7874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o-RO" dirty="0"/>
              <a:t>± 25 mV </a:t>
            </a:r>
            <a:r>
              <a:rPr lang="en-US" dirty="0"/>
              <a:t>around </a:t>
            </a:r>
            <a:r>
              <a:rPr lang="ro-RO" dirty="0"/>
              <a:t>E</a:t>
            </a:r>
            <a:r>
              <a:rPr lang="ro-RO" baseline="-25000" dirty="0"/>
              <a:t>corr</a:t>
            </a:r>
            <a:endParaRPr lang="en-US" dirty="0"/>
          </a:p>
          <a:p>
            <a:pPr marL="7874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o-RO" dirty="0" smtClean="0">
                <a:latin typeface="+mn-lt"/>
              </a:rPr>
              <a:t>scan </a:t>
            </a:r>
            <a:r>
              <a:rPr lang="ro-RO" dirty="0">
                <a:latin typeface="+mn-lt"/>
              </a:rPr>
              <a:t>rate</a:t>
            </a:r>
            <a:r>
              <a:rPr lang="fr-FR" dirty="0">
                <a:latin typeface="+mn-lt"/>
              </a:rPr>
              <a:t>:</a:t>
            </a:r>
            <a:r>
              <a:rPr lang="ro-RO" dirty="0">
                <a:latin typeface="+mn-lt"/>
              </a:rPr>
              <a:t>  0.</a:t>
            </a:r>
            <a:r>
              <a:rPr lang="en-US" dirty="0">
                <a:latin typeface="+mn-lt"/>
              </a:rPr>
              <a:t>16 </a:t>
            </a:r>
            <a:r>
              <a:rPr lang="ro-RO" dirty="0">
                <a:latin typeface="+mn-lt"/>
              </a:rPr>
              <a:t>mV/sec</a:t>
            </a:r>
            <a:r>
              <a:rPr lang="en-US" dirty="0" smtClean="0">
                <a:latin typeface="+mn-lt"/>
              </a:rPr>
              <a:t>.</a:t>
            </a:r>
            <a:endParaRPr lang="ro-RO" dirty="0"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7400" y="404813"/>
            <a:ext cx="64488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Electrochemical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tests – LPR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method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077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5898CA2-6EE8-4DE1-8379-D5B25293CDE0}" type="slidenum">
              <a:rPr lang="en-GB" altLang="ro-RO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ro-RO" sz="1200" dirty="0">
              <a:solidFill>
                <a:srgbClr val="898989"/>
              </a:solidFill>
            </a:endParaRPr>
          </a:p>
        </p:txBody>
      </p:sp>
      <p:pic>
        <p:nvPicPr>
          <p:cNvPr id="3078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-9525"/>
            <a:ext cx="17399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8595" y="3436876"/>
            <a:ext cx="613285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008000"/>
                </a:solidFill>
                <a:latin typeface="+mn-lt"/>
              </a:rPr>
              <a:t> </a:t>
            </a:r>
            <a:r>
              <a:rPr lang="en-US" b="1" dirty="0" smtClean="0">
                <a:solidFill>
                  <a:srgbClr val="008000"/>
                </a:solidFill>
                <a:latin typeface="+mn-lt"/>
              </a:rPr>
              <a:t>     </a:t>
            </a:r>
            <a:r>
              <a:rPr lang="ro-RO" b="1" dirty="0" smtClean="0">
                <a:solidFill>
                  <a:srgbClr val="008000"/>
                </a:solidFill>
                <a:latin typeface="+mn-lt"/>
              </a:rPr>
              <a:t>Testing </a:t>
            </a:r>
            <a:r>
              <a:rPr lang="ro-RO" b="1" dirty="0">
                <a:solidFill>
                  <a:srgbClr val="008000"/>
                </a:solidFill>
                <a:latin typeface="+mn-lt"/>
              </a:rPr>
              <a:t>d</a:t>
            </a:r>
            <a:r>
              <a:rPr lang="en-US" b="1" dirty="0" err="1">
                <a:solidFill>
                  <a:srgbClr val="008000"/>
                </a:solidFill>
                <a:latin typeface="+mn-lt"/>
              </a:rPr>
              <a:t>evice</a:t>
            </a:r>
            <a:r>
              <a:rPr lang="en-US" b="1" dirty="0">
                <a:solidFill>
                  <a:srgbClr val="008000"/>
                </a:solidFill>
                <a:latin typeface="+mn-lt"/>
              </a:rPr>
              <a:t>:  </a:t>
            </a:r>
          </a:p>
          <a:p>
            <a:pPr marL="285750" indent="-285750" eaLnBrk="1" fontAlgn="auto" hangingPunct="1">
              <a:spcBef>
                <a:spcPts val="60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GB" dirty="0" err="1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potentiostat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/ </a:t>
            </a:r>
            <a:r>
              <a:rPr lang="en-GB" dirty="0" err="1">
                <a:solidFill>
                  <a:schemeClr val="tx2">
                    <a:lumMod val="50000"/>
                  </a:schemeClr>
                </a:solidFill>
                <a:latin typeface="+mn-lt"/>
              </a:rPr>
              <a:t>galvanostat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AUTOLAB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302</a:t>
            </a:r>
            <a:endParaRPr lang="ro-RO" dirty="0" smtClean="0">
              <a:solidFill>
                <a:schemeClr val="tx2">
                  <a:lumMod val="50000"/>
                </a:schemeClr>
              </a:solidFill>
              <a:latin typeface="+mn-lt"/>
            </a:endParaRPr>
          </a:p>
          <a:p>
            <a:pPr marL="285750" indent="-285750" eaLnBrk="1" fontAlgn="auto" hangingPunct="1">
              <a:spcBef>
                <a:spcPts val="60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corrosion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soft  NOVA 11.1</a:t>
            </a:r>
            <a:endParaRPr lang="ro-RO" dirty="0">
              <a:solidFill>
                <a:schemeClr val="tx2">
                  <a:lumMod val="50000"/>
                </a:schemeClr>
              </a:solidFill>
              <a:latin typeface="+mn-lt"/>
            </a:endParaRPr>
          </a:p>
          <a:p>
            <a:pPr marL="285750" indent="-285750" eaLnBrk="1" fontAlgn="auto" hangingPunct="1">
              <a:spcBef>
                <a:spcPts val="60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electrochemical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cell (borosilicate glass)</a:t>
            </a:r>
          </a:p>
          <a:p>
            <a:pPr marL="285750" indent="-285750">
              <a:spcBef>
                <a:spcPts val="600"/>
              </a:spcBef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latin typeface="+mn-lt"/>
              </a:rPr>
              <a:t>reference </a:t>
            </a:r>
            <a:r>
              <a:rPr lang="en-US" dirty="0">
                <a:latin typeface="+mn-lt"/>
              </a:rPr>
              <a:t>electrode Ag/</a:t>
            </a:r>
            <a:r>
              <a:rPr lang="en-US" dirty="0" err="1">
                <a:latin typeface="+mn-lt"/>
              </a:rPr>
              <a:t>AgCl</a:t>
            </a:r>
            <a:r>
              <a:rPr lang="en-US" dirty="0">
                <a:latin typeface="+mn-lt"/>
              </a:rPr>
              <a:t> LL-ISE with </a:t>
            </a:r>
            <a:r>
              <a:rPr lang="en-US" dirty="0" smtClean="0">
                <a:latin typeface="+mn-lt"/>
              </a:rPr>
              <a:t>double junction</a:t>
            </a:r>
            <a:endParaRPr lang="en-US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latin typeface="+mn-lt"/>
              </a:rPr>
              <a:t>counter </a:t>
            </a:r>
            <a:r>
              <a:rPr lang="en-US" dirty="0">
                <a:latin typeface="+mn-lt"/>
              </a:rPr>
              <a:t>electrode - Plug-in Pt electrode</a:t>
            </a:r>
          </a:p>
          <a:p>
            <a:pPr marL="285750" indent="-285750" eaLnBrk="1" fontAlgn="auto" hangingPunct="1">
              <a:spcBef>
                <a:spcPts val="60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latin typeface="+mn-lt"/>
              </a:rPr>
              <a:t>electrochemical </a:t>
            </a:r>
            <a:r>
              <a:rPr lang="en-US" dirty="0">
                <a:latin typeface="+mn-lt"/>
              </a:rPr>
              <a:t>assembly </a:t>
            </a:r>
            <a:r>
              <a:rPr lang="en-US" dirty="0" smtClean="0">
                <a:latin typeface="+mn-lt"/>
              </a:rPr>
              <a:t>into </a:t>
            </a:r>
            <a:r>
              <a:rPr lang="en-US" dirty="0">
                <a:latin typeface="+mn-lt"/>
              </a:rPr>
              <a:t>a Faraday cage to protect set up against electromagnetic interference from external </a:t>
            </a:r>
            <a:r>
              <a:rPr lang="en-US" dirty="0" smtClean="0">
                <a:latin typeface="+mn-lt"/>
              </a:rPr>
              <a:t>sources</a:t>
            </a:r>
            <a:endParaRPr lang="en-GB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50" y="2500774"/>
            <a:ext cx="2589837" cy="3329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383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09" y="-66675"/>
            <a:ext cx="977900" cy="111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50C5F03-B0E8-41B1-BE22-A7FCE5E15F28}" type="slidenum">
              <a:rPr lang="en-GB" altLang="ro-RO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ro-RO" sz="1200">
              <a:solidFill>
                <a:srgbClr val="89898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1268760"/>
            <a:ext cx="8496944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GB" dirty="0">
                <a:cs typeface="Times New Roman" panose="02020603050405020304" pitchFamily="18" charset="0"/>
              </a:rPr>
              <a:t>After testing, the NOVA 1.11 software provides a convenient interface for making </a:t>
            </a:r>
            <a:r>
              <a:rPr lang="en-GB" dirty="0" err="1">
                <a:cs typeface="Times New Roman" panose="02020603050405020304" pitchFamily="18" charset="0"/>
              </a:rPr>
              <a:t>Tafel</a:t>
            </a:r>
            <a:r>
              <a:rPr lang="en-GB" dirty="0">
                <a:cs typeface="Times New Roman" panose="02020603050405020304" pitchFamily="18" charset="0"/>
              </a:rPr>
              <a:t> plots, calculating </a:t>
            </a:r>
            <a:r>
              <a:rPr lang="en-GB" dirty="0" err="1">
                <a:cs typeface="Times New Roman" panose="02020603050405020304" pitchFamily="18" charset="0"/>
              </a:rPr>
              <a:t>Tafel</a:t>
            </a:r>
            <a:r>
              <a:rPr lang="en-GB" dirty="0">
                <a:cs typeface="Times New Roman" panose="02020603050405020304" pitchFamily="18" charset="0"/>
              </a:rPr>
              <a:t> slopes and corrosion rates. </a:t>
            </a: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Selecting corrosion rate fit, the analysis tool performs a curve fit based on the </a:t>
            </a: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Buttler-Volmer</a:t>
            </a: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 equation which allows determination of the corrosion current density (</a:t>
            </a: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baseline="-25000" dirty="0" err="1">
                <a:ea typeface="Calibri" panose="020F0502020204030204" pitchFamily="34" charset="0"/>
                <a:cs typeface="Times New Roman" panose="02020603050405020304" pitchFamily="18" charset="0"/>
              </a:rPr>
              <a:t>corr</a:t>
            </a: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), polarisation resistance (</a:t>
            </a: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baseline="-25000" dirty="0" err="1"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) and corrosion rate. </a:t>
            </a:r>
            <a:endParaRPr lang="en-GB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The Faraday’s law </a:t>
            </a:r>
            <a:r>
              <a:rPr lang="ro-RO" dirty="0" smtClean="0"/>
              <a:t>was </a:t>
            </a:r>
            <a:r>
              <a:rPr lang="en-GB" dirty="0" smtClean="0"/>
              <a:t>used </a:t>
            </a:r>
            <a:r>
              <a:rPr lang="en-GB" dirty="0"/>
              <a:t>to calculate the corrosion rate (CR) </a:t>
            </a:r>
            <a:r>
              <a:rPr lang="ro-RO" dirty="0" smtClean="0"/>
              <a:t>and</a:t>
            </a:r>
            <a:r>
              <a:rPr lang="en-GB" dirty="0" smtClean="0"/>
              <a:t> </a:t>
            </a:r>
            <a:r>
              <a:rPr lang="en-GB" dirty="0"/>
              <a:t>mass loss rate (MR) </a:t>
            </a:r>
            <a:endParaRPr lang="ro-RO" dirty="0" smtClean="0"/>
          </a:p>
          <a:p>
            <a:r>
              <a:rPr lang="ro-RO" dirty="0" smtClean="0"/>
              <a:t>    </a:t>
            </a:r>
            <a:r>
              <a:rPr lang="en-GB" dirty="0" smtClean="0"/>
              <a:t>CR </a:t>
            </a:r>
            <a:r>
              <a:rPr lang="en-GB" dirty="0"/>
              <a:t>=K</a:t>
            </a:r>
            <a:r>
              <a:rPr lang="en-GB" baseline="-25000" dirty="0"/>
              <a:t>1</a:t>
            </a:r>
            <a:r>
              <a:rPr lang="en-GB" dirty="0"/>
              <a:t> *(i</a:t>
            </a:r>
            <a:r>
              <a:rPr lang="en-GB" baseline="-25000" dirty="0"/>
              <a:t>corr</a:t>
            </a:r>
            <a:r>
              <a:rPr lang="en-GB" dirty="0"/>
              <a:t>/ρ) *EW         </a:t>
            </a:r>
            <a:r>
              <a:rPr lang="ro-RO" dirty="0" smtClean="0"/>
              <a:t>  </a:t>
            </a:r>
            <a:r>
              <a:rPr lang="en-GB" dirty="0" smtClean="0"/>
              <a:t>MR</a:t>
            </a:r>
            <a:r>
              <a:rPr lang="en-GB" dirty="0"/>
              <a:t>= K</a:t>
            </a:r>
            <a:r>
              <a:rPr lang="en-GB" baseline="-25000" dirty="0"/>
              <a:t>2</a:t>
            </a:r>
            <a:r>
              <a:rPr lang="en-GB" dirty="0"/>
              <a:t> *i</a:t>
            </a:r>
            <a:r>
              <a:rPr lang="en-GB" baseline="-25000" dirty="0"/>
              <a:t>corr</a:t>
            </a:r>
            <a:r>
              <a:rPr lang="en-GB" dirty="0"/>
              <a:t> *EW                   </a:t>
            </a:r>
            <a:endParaRPr lang="ro-RO" dirty="0"/>
          </a:p>
          <a:p>
            <a:r>
              <a:rPr lang="en-GB" dirty="0"/>
              <a:t> </a:t>
            </a:r>
            <a:endParaRPr lang="ro-RO" dirty="0"/>
          </a:p>
          <a:p>
            <a:r>
              <a:rPr lang="en-GB" dirty="0"/>
              <a:t>where: CR is the corrosion rate, mm/y   </a:t>
            </a:r>
            <a:endParaRPr lang="ro-RO" dirty="0"/>
          </a:p>
          <a:p>
            <a:r>
              <a:rPr lang="ro-RO" dirty="0" smtClean="0"/>
              <a:t>             </a:t>
            </a:r>
            <a:r>
              <a:rPr lang="en-GB" dirty="0" smtClean="0"/>
              <a:t>MR </a:t>
            </a:r>
            <a:r>
              <a:rPr lang="en-GB" dirty="0"/>
              <a:t>is the mass loss rate, mg/dm</a:t>
            </a:r>
            <a:r>
              <a:rPr lang="en-GB" baseline="30000" dirty="0"/>
              <a:t>2</a:t>
            </a:r>
            <a:r>
              <a:rPr lang="en-GB" dirty="0"/>
              <a:t>d (</a:t>
            </a:r>
            <a:r>
              <a:rPr lang="en-GB" dirty="0" err="1"/>
              <a:t>mdd</a:t>
            </a:r>
            <a:r>
              <a:rPr lang="en-GB" dirty="0"/>
              <a:t>)</a:t>
            </a:r>
            <a:endParaRPr lang="ro-RO" dirty="0"/>
          </a:p>
          <a:p>
            <a:r>
              <a:rPr lang="en-GB" dirty="0"/>
              <a:t> </a:t>
            </a:r>
            <a:endParaRPr lang="ro-RO" dirty="0"/>
          </a:p>
          <a:p>
            <a:r>
              <a:rPr lang="en-GB" dirty="0"/>
              <a:t>K</a:t>
            </a:r>
            <a:r>
              <a:rPr lang="en-GB" baseline="-25000" dirty="0"/>
              <a:t>1</a:t>
            </a:r>
            <a:r>
              <a:rPr lang="en-GB" dirty="0"/>
              <a:t> and K</a:t>
            </a:r>
            <a:r>
              <a:rPr lang="en-GB" baseline="-25000" dirty="0"/>
              <a:t>2</a:t>
            </a:r>
            <a:r>
              <a:rPr lang="en-GB" dirty="0"/>
              <a:t> are constants: </a:t>
            </a:r>
            <a:endParaRPr lang="ro-RO" dirty="0"/>
          </a:p>
          <a:p>
            <a:r>
              <a:rPr lang="fr-FR" dirty="0"/>
              <a:t>K</a:t>
            </a:r>
            <a:r>
              <a:rPr lang="fr-FR" baseline="-25000" dirty="0"/>
              <a:t>1</a:t>
            </a:r>
            <a:r>
              <a:rPr lang="fr-FR" dirty="0"/>
              <a:t> = 3.27E-03 mm</a:t>
            </a:r>
            <a:r>
              <a:rPr lang="en-GB" dirty="0"/>
              <a:t>×</a:t>
            </a:r>
            <a:r>
              <a:rPr lang="fr-FR" dirty="0"/>
              <a:t>g/µA/ cm/y </a:t>
            </a:r>
            <a:endParaRPr lang="ro-RO" dirty="0"/>
          </a:p>
          <a:p>
            <a:r>
              <a:rPr lang="en-GB" dirty="0"/>
              <a:t>K</a:t>
            </a:r>
            <a:r>
              <a:rPr lang="en-GB" baseline="-25000" dirty="0"/>
              <a:t>2 </a:t>
            </a:r>
            <a:r>
              <a:rPr lang="en-GB" dirty="0"/>
              <a:t>= 0.0895 mg×cm</a:t>
            </a:r>
            <a:r>
              <a:rPr lang="en-GB" baseline="30000" dirty="0"/>
              <a:t>2</a:t>
            </a:r>
            <a:r>
              <a:rPr lang="en-GB" dirty="0"/>
              <a:t>/µA/dm2/d</a:t>
            </a:r>
            <a:endParaRPr lang="ro-RO" dirty="0"/>
          </a:p>
          <a:p>
            <a:r>
              <a:rPr lang="en-GB" dirty="0"/>
              <a:t>ρ is the Zy-4 density, g/cm</a:t>
            </a:r>
            <a:r>
              <a:rPr lang="en-GB" baseline="30000" dirty="0"/>
              <a:t>3</a:t>
            </a:r>
            <a:endParaRPr lang="ro-RO" dirty="0"/>
          </a:p>
          <a:p>
            <a:r>
              <a:rPr lang="en-GB" dirty="0"/>
              <a:t>i</a:t>
            </a:r>
            <a:r>
              <a:rPr lang="en-GB" baseline="-25000" dirty="0"/>
              <a:t>corr </a:t>
            </a:r>
            <a:r>
              <a:rPr lang="en-GB" dirty="0"/>
              <a:t>is the corrosion current, </a:t>
            </a:r>
            <a:r>
              <a:rPr lang="en-GB" baseline="-25000" dirty="0"/>
              <a:t> </a:t>
            </a:r>
            <a:r>
              <a:rPr lang="en-GB" dirty="0"/>
              <a:t>µA/cm</a:t>
            </a:r>
            <a:r>
              <a:rPr lang="en-GB" baseline="30000" dirty="0"/>
              <a:t>2</a:t>
            </a:r>
            <a:endParaRPr lang="ro-RO" dirty="0"/>
          </a:p>
          <a:p>
            <a:r>
              <a:rPr lang="en-GB" dirty="0"/>
              <a:t>EW is the equivalent weight (dimensionless); for Zy-4 EW = 23</a:t>
            </a:r>
            <a:endParaRPr lang="ro-RO" dirty="0"/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ro-RO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072" y="-9525"/>
            <a:ext cx="1494927" cy="99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404813"/>
            <a:ext cx="64488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Electrochemical tests – LPR method</a:t>
            </a:r>
          </a:p>
        </p:txBody>
      </p:sp>
    </p:spTree>
    <p:extLst>
      <p:ext uri="{BB962C8B-B14F-4D97-AF65-F5344CB8AC3E}">
        <p14:creationId xmlns:p14="http://schemas.microsoft.com/office/powerpoint/2010/main" val="384376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66675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873919" y="259800"/>
            <a:ext cx="664845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Electrochemical tests</a:t>
            </a:r>
            <a:r>
              <a:rPr lang="ro-RO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 on 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non-irradiated </a:t>
            </a:r>
            <a:r>
              <a:rPr lang="ro-RO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samples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  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(potential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range ±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10mV)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+mn-lt"/>
              <a:cs typeface="Arial" pitchFamily="34" charset="0"/>
            </a:endParaRPr>
          </a:p>
        </p:txBody>
      </p:sp>
      <p:sp>
        <p:nvSpPr>
          <p:cNvPr id="6148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40FBA93-57DF-4495-8A0A-95B9EAD04FB1}" type="slidenum">
              <a:rPr lang="en-GB" altLang="ro-RO" sz="1200">
                <a:solidFill>
                  <a:srgbClr val="898989"/>
                </a:solidFill>
                <a:cs typeface="Arial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ro-RO" sz="1200">
              <a:solidFill>
                <a:srgbClr val="898989"/>
              </a:solidFill>
              <a:cs typeface="Arial" charset="0"/>
            </a:endParaRPr>
          </a:p>
        </p:txBody>
      </p:sp>
      <p:pic>
        <p:nvPicPr>
          <p:cNvPr id="6149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-9525"/>
            <a:ext cx="17399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84534"/>
            <a:ext cx="3960440" cy="3547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60032" y="2296586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verlapped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Tafel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plots obtained by LPR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method (</a:t>
            </a:r>
            <a:r>
              <a:rPr lang="en-US" sz="1600" dirty="0" smtClean="0"/>
              <a:t>non-irradiated </a:t>
            </a:r>
            <a:r>
              <a:rPr lang="en-US" sz="1600" dirty="0"/>
              <a:t>Zy-4 sample immersed for 3 months (red) and 7 months (blue) in </a:t>
            </a:r>
            <a:r>
              <a:rPr lang="en-US" sz="1600" dirty="0" err="1"/>
              <a:t>NaOH</a:t>
            </a:r>
            <a:r>
              <a:rPr lang="en-US" sz="1600" dirty="0"/>
              <a:t> solution </a:t>
            </a:r>
            <a:endParaRPr lang="ro-RO" sz="1600" dirty="0"/>
          </a:p>
          <a:p>
            <a:endParaRPr lang="ro-RO" sz="1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738" y="4738549"/>
            <a:ext cx="762057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specific curve of Zy-4 sample immersed for 3 months start from more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cathodic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potential and indicates a slightly higher current value than the specific curve of Zy-4 sample immersed for 7 months. </a:t>
            </a:r>
            <a:endParaRPr lang="ro-RO" sz="1600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values of corrosion rates, polarization resistance, corrosion potentials and current densities (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GB" sz="1600" baseline="-250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corr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 calculated from the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Tafel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slopes at applied potentials of ± 10 mV vs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GB" sz="1600" baseline="-250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corr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are presented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in the next table</a:t>
            </a:r>
            <a:endParaRPr lang="ro-RO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898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66675"/>
            <a:ext cx="953771" cy="1179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A8936C-7D2C-44F8-96DC-717264D107F2}" type="slidenum">
              <a:rPr lang="en-GB" altLang="ro-RO" sz="1200">
                <a:solidFill>
                  <a:srgbClr val="898989"/>
                </a:solidFill>
                <a:cs typeface="Arial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GB" altLang="ro-RO" sz="1200">
              <a:solidFill>
                <a:srgbClr val="898989"/>
              </a:solidFill>
              <a:cs typeface="Arial" charset="0"/>
            </a:endParaRPr>
          </a:p>
        </p:txBody>
      </p:sp>
      <p:pic>
        <p:nvPicPr>
          <p:cNvPr id="7173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072" y="-9525"/>
            <a:ext cx="1494927" cy="99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41641"/>
              </p:ext>
            </p:extLst>
          </p:nvPr>
        </p:nvGraphicFramePr>
        <p:xfrm>
          <a:off x="481301" y="1268760"/>
          <a:ext cx="8303417" cy="42530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30659"/>
                <a:gridCol w="1296144"/>
                <a:gridCol w="1008112"/>
                <a:gridCol w="1008112"/>
                <a:gridCol w="1260390"/>
              </a:tblGrid>
              <a:tr h="466963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Samples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E</a:t>
                      </a:r>
                      <a:r>
                        <a:rPr lang="ro-RO" sz="1600" baseline="-25000" dirty="0">
                          <a:effectLst/>
                        </a:rPr>
                        <a:t>corr</a:t>
                      </a:r>
                      <a:r>
                        <a:rPr lang="ro-RO" sz="1600" dirty="0">
                          <a:effectLst/>
                        </a:rPr>
                        <a:t> (V)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i</a:t>
                      </a:r>
                      <a:r>
                        <a:rPr lang="ro-RO" sz="1600" baseline="-25000" dirty="0">
                          <a:effectLst/>
                        </a:rPr>
                        <a:t>corr </a:t>
                      </a:r>
                      <a:r>
                        <a:rPr lang="ro-RO" sz="1600" dirty="0">
                          <a:effectLst/>
                        </a:rPr>
                        <a:t>(A/cm²)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Corr. rate 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(nm/y)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Polarization resistance (Ω)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1916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Oxidized Zy-4 sample after 3 months </a:t>
                      </a:r>
                      <a:r>
                        <a:rPr lang="ro-RO" sz="1600" dirty="0" smtClean="0">
                          <a:effectLst/>
                        </a:rPr>
                        <a:t>of imersion </a:t>
                      </a:r>
                      <a:r>
                        <a:rPr lang="ro-RO" sz="1600" dirty="0">
                          <a:effectLst/>
                        </a:rPr>
                        <a:t>in NaOH (sample cut at one end)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-0.233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2.62E-09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30.1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1.46E+5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1916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Oxidized Zy-4 sample after 7 months </a:t>
                      </a:r>
                      <a:r>
                        <a:rPr lang="ro-RO" sz="1600" dirty="0" smtClean="0">
                          <a:effectLst/>
                        </a:rPr>
                        <a:t>of immersion </a:t>
                      </a:r>
                      <a:r>
                        <a:rPr lang="ro-RO" sz="1600" dirty="0">
                          <a:effectLst/>
                        </a:rPr>
                        <a:t>in NaOH (sample cut at one end)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effectLst/>
                        </a:rPr>
                        <a:t>-0.223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1.5 E-09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17.2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effectLst/>
                        </a:rPr>
                        <a:t>1.19E+5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1095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600" dirty="0">
                          <a:effectLst/>
                        </a:rPr>
                        <a:t>Oxidized Zy-4 sample after 12 </a:t>
                      </a:r>
                      <a:r>
                        <a:rPr lang="ro-RO" sz="1600" dirty="0" smtClean="0">
                          <a:effectLst/>
                        </a:rPr>
                        <a:t>months of </a:t>
                      </a:r>
                      <a:r>
                        <a:rPr lang="ro-RO" sz="1600" dirty="0">
                          <a:effectLst/>
                        </a:rPr>
                        <a:t>immersion in </a:t>
                      </a:r>
                      <a:r>
                        <a:rPr lang="ro-RO" sz="1600" dirty="0" smtClean="0">
                          <a:effectLst/>
                        </a:rPr>
                        <a:t>NaOH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ro-RO" sz="1600" dirty="0" smtClean="0">
                          <a:effectLst/>
                        </a:rPr>
                        <a:t>( </a:t>
                      </a:r>
                      <a:r>
                        <a:rPr lang="ro-RO" sz="1600" dirty="0">
                          <a:effectLst/>
                        </a:rPr>
                        <a:t>sample cut at one end)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effectLst/>
                        </a:rPr>
                        <a:t>-0.132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1</a:t>
                      </a:r>
                      <a:r>
                        <a:rPr lang="ro-RO" sz="1600" dirty="0" smtClean="0">
                          <a:effectLst/>
                        </a:rPr>
                        <a:t>.</a:t>
                      </a:r>
                      <a:r>
                        <a:rPr lang="en-GB" sz="1600" dirty="0" smtClean="0">
                          <a:effectLst/>
                        </a:rPr>
                        <a:t>04E-09</a:t>
                      </a:r>
                      <a:endParaRPr lang="ro-RO" sz="16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 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12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1.02E+5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534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 smtClean="0">
                          <a:solidFill>
                            <a:srgbClr val="C00000"/>
                          </a:solidFill>
                          <a:effectLst/>
                        </a:rPr>
                        <a:t>Non-irradiated and non-oxidized </a:t>
                      </a:r>
                      <a:r>
                        <a:rPr lang="ro-RO" sz="1800" dirty="0" smtClean="0">
                          <a:solidFill>
                            <a:srgbClr val="C00000"/>
                          </a:solidFill>
                          <a:effectLst/>
                        </a:rPr>
                        <a:t>Zy-4 </a:t>
                      </a:r>
                      <a:r>
                        <a:rPr lang="ro-RO" sz="1800" dirty="0">
                          <a:solidFill>
                            <a:srgbClr val="C00000"/>
                          </a:solidFill>
                          <a:effectLst/>
                        </a:rPr>
                        <a:t>tube</a:t>
                      </a:r>
                      <a:endParaRPr lang="ro-RO" sz="18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-0.84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1.0E-8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111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C00000"/>
                          </a:solidFill>
                          <a:effectLst/>
                        </a:rPr>
                        <a:t>2.4E+5</a:t>
                      </a:r>
                      <a:endParaRPr lang="ro-RO" sz="1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534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 smtClean="0">
                          <a:solidFill>
                            <a:srgbClr val="7030A0"/>
                          </a:solidFill>
                          <a:effectLst/>
                        </a:rPr>
                        <a:t>Non-irradiated o</a:t>
                      </a:r>
                      <a:r>
                        <a:rPr lang="ro-RO" sz="1800" dirty="0" smtClean="0">
                          <a:solidFill>
                            <a:srgbClr val="7030A0"/>
                          </a:solidFill>
                          <a:effectLst/>
                        </a:rPr>
                        <a:t>xidised </a:t>
                      </a:r>
                      <a:r>
                        <a:rPr lang="ro-RO" sz="1800" dirty="0">
                          <a:solidFill>
                            <a:srgbClr val="7030A0"/>
                          </a:solidFill>
                          <a:effectLst/>
                        </a:rPr>
                        <a:t>Zy-4 tube</a:t>
                      </a:r>
                      <a:endParaRPr lang="ro-RO" sz="18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solidFill>
                            <a:srgbClr val="7030A0"/>
                          </a:solidFill>
                          <a:effectLst/>
                        </a:rPr>
                        <a:t>-0.300</a:t>
                      </a:r>
                      <a:endParaRPr lang="ro-RO" sz="160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7030A0"/>
                          </a:solidFill>
                          <a:effectLst/>
                        </a:rPr>
                        <a:t>2.7E-10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7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solidFill>
                            <a:srgbClr val="7030A0"/>
                          </a:solidFill>
                          <a:effectLst/>
                        </a:rPr>
                        <a:t>3.16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7030A0"/>
                          </a:solidFill>
                          <a:effectLst/>
                        </a:rPr>
                        <a:t>1.5E+7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534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o-RO" sz="1800" dirty="0" smtClean="0">
                          <a:solidFill>
                            <a:srgbClr val="7030A0"/>
                          </a:solidFill>
                          <a:effectLst/>
                        </a:rPr>
                        <a:t>Oxidised Zy-4 tube cut at one end</a:t>
                      </a:r>
                      <a:endParaRPr lang="ro-RO" sz="18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solidFill>
                            <a:srgbClr val="7030A0"/>
                          </a:solidFill>
                          <a:effectLst/>
                        </a:rPr>
                        <a:t>-0.220</a:t>
                      </a:r>
                      <a:endParaRPr lang="ro-RO" sz="160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7030A0"/>
                          </a:solidFill>
                          <a:effectLst/>
                        </a:rPr>
                        <a:t>5.5E-9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solidFill>
                            <a:srgbClr val="7030A0"/>
                          </a:solidFill>
                          <a:effectLst/>
                        </a:rPr>
                        <a:t>63.4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solidFill>
                            <a:srgbClr val="7030A0"/>
                          </a:solidFill>
                          <a:effectLst/>
                        </a:rPr>
                        <a:t>1.7E+5</a:t>
                      </a:r>
                      <a:endParaRPr lang="ro-RO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15616" y="328321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LPR results obtained for non-irradiated </a:t>
            </a:r>
            <a:r>
              <a:rPr lang="ro-RO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oxidized </a:t>
            </a:r>
            <a:r>
              <a:rPr lang="en-GB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Zy-4 samples</a:t>
            </a:r>
            <a:endParaRPr lang="ro-RO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7544" y="5806453"/>
            <a:ext cx="82411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>
                <a:ea typeface="Times New Roman" panose="02020603050405020304" pitchFamily="18" charset="0"/>
                <a:cs typeface="Arial" panose="020B0604020202020204" pitchFamily="34" charset="0"/>
              </a:rPr>
              <a:t>In the case of oxidised samples immersed for long time in </a:t>
            </a:r>
            <a:r>
              <a:rPr lang="en-GB" sz="1600" dirty="0" err="1">
                <a:ea typeface="Times New Roman" panose="02020603050405020304" pitchFamily="18" charset="0"/>
                <a:cs typeface="Arial" panose="020B0604020202020204" pitchFamily="34" charset="0"/>
              </a:rPr>
              <a:t>NaOH</a:t>
            </a:r>
            <a:r>
              <a:rPr lang="en-GB" sz="16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16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it can </a:t>
            </a:r>
            <a:r>
              <a:rPr lang="en-GB" sz="1600" dirty="0">
                <a:ea typeface="Times New Roman" panose="02020603050405020304" pitchFamily="18" charset="0"/>
                <a:cs typeface="Arial" panose="020B0604020202020204" pitchFamily="34" charset="0"/>
              </a:rPr>
              <a:t>be seen </a:t>
            </a:r>
            <a:r>
              <a:rPr lang="en-GB" sz="16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some </a:t>
            </a:r>
            <a:r>
              <a:rPr lang="en-GB" sz="1600" dirty="0">
                <a:ea typeface="Times New Roman" panose="02020603050405020304" pitchFamily="18" charset="0"/>
                <a:cs typeface="Arial" panose="020B0604020202020204" pitchFamily="34" charset="0"/>
              </a:rPr>
              <a:t>decreasing of the corrosion rates with the time of </a:t>
            </a:r>
            <a:r>
              <a:rPr lang="en-GB" sz="16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immersion (</a:t>
            </a:r>
            <a:r>
              <a:rPr lang="en-GB" sz="1600" dirty="0" smtClean="0"/>
              <a:t>probably </a:t>
            </a:r>
            <a:r>
              <a:rPr lang="en-GB" sz="1600" dirty="0"/>
              <a:t>a thin layer of oxide was formed on the fresh surface created by </a:t>
            </a:r>
            <a:r>
              <a:rPr lang="en-GB" sz="1600" dirty="0" smtClean="0"/>
              <a:t>cutting and leaded </a:t>
            </a:r>
            <a:r>
              <a:rPr lang="en-GB" sz="1600" dirty="0"/>
              <a:t>to slowly decreasing corrosion rates with </a:t>
            </a:r>
            <a:r>
              <a:rPr lang="en-GB" sz="1600" dirty="0" smtClean="0"/>
              <a:t>immersion </a:t>
            </a:r>
            <a:r>
              <a:rPr lang="en-GB" sz="1600" dirty="0" smtClean="0"/>
              <a:t>time)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40524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19</a:t>
            </a:fld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673792" y="1267164"/>
            <a:ext cx="79456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In </a:t>
            </a:r>
            <a:r>
              <a:rPr lang="en-GB" sz="1600" dirty="0"/>
              <a:t>both cases defects, cracks or scratches </a:t>
            </a:r>
            <a:r>
              <a:rPr lang="en-GB" sz="1600" dirty="0" smtClean="0"/>
              <a:t>in the oxides </a:t>
            </a:r>
            <a:r>
              <a:rPr lang="en-GB" sz="1600" dirty="0"/>
              <a:t>can be correlated with the number of the secondary intermetallic phases from the bulk </a:t>
            </a:r>
            <a:r>
              <a:rPr lang="en-GB" sz="1600" dirty="0" smtClean="0"/>
              <a:t>metal the driving force being local </a:t>
            </a:r>
            <a:r>
              <a:rPr lang="en-GB" sz="1600" dirty="0"/>
              <a:t>tensile stress in the </a:t>
            </a:r>
            <a:r>
              <a:rPr lang="en-GB" sz="1600" dirty="0" smtClean="0"/>
              <a:t>oxide. Other cracks </a:t>
            </a:r>
            <a:r>
              <a:rPr lang="en-GB" sz="1600" dirty="0"/>
              <a:t>and fissures </a:t>
            </a:r>
            <a:r>
              <a:rPr lang="en-GB" sz="1600" dirty="0" smtClean="0"/>
              <a:t>have been highlighted at the cutting area ( a way for contact between  fresh </a:t>
            </a:r>
            <a:r>
              <a:rPr lang="en-GB" sz="1600" dirty="0"/>
              <a:t>metal </a:t>
            </a:r>
            <a:r>
              <a:rPr lang="en-GB" sz="1600" dirty="0" smtClean="0"/>
              <a:t>and </a:t>
            </a:r>
            <a:r>
              <a:rPr lang="en-GB" sz="1600" dirty="0"/>
              <a:t>the </a:t>
            </a:r>
            <a:r>
              <a:rPr lang="en-GB" sz="1600" dirty="0" smtClean="0"/>
              <a:t>solution )</a:t>
            </a:r>
            <a:endParaRPr lang="ro-RO" sz="1600" dirty="0"/>
          </a:p>
        </p:txBody>
      </p:sp>
      <p:pic>
        <p:nvPicPr>
          <p:cNvPr id="1027" name="Content Placeholder 4" descr="C:\Users\manuela.fulger\Desktop\Martie 2017\Zy-4 Proba 1  X1k 1.tif"/>
          <p:cNvPicPr>
            <a:picLocks noGrp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22273"/>
            <a:ext cx="2088232" cy="214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9" descr="E:\Martie 2017\Zr-4 Proba 2 neiradiata X1K poza 2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22" y="2567779"/>
            <a:ext cx="2185942" cy="2101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73792" y="4707969"/>
            <a:ext cx="4474272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GB" sz="1600" dirty="0">
                <a:latin typeface="+mn-lt"/>
                <a:ea typeface="Times New Roman" panose="02020603050405020304" pitchFamily="18" charset="0"/>
              </a:rPr>
              <a:t>SEM images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(x1000) of </a:t>
            </a:r>
            <a:r>
              <a:rPr lang="en-GB" sz="1600" dirty="0">
                <a:latin typeface="+mn-lt"/>
                <a:ea typeface="Times New Roman" panose="02020603050405020304" pitchFamily="18" charset="0"/>
              </a:rPr>
              <a:t>non-irradiated Zy-4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samples </a:t>
            </a:r>
            <a:endParaRPr lang="ro-RO" sz="1600" dirty="0" smtClean="0">
              <a:latin typeface="+mn-lt"/>
              <a:ea typeface="Times New Roman" panose="02020603050405020304" pitchFamily="18" charset="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en-GB" sz="1600" i="1" dirty="0" smtClean="0">
                <a:latin typeface="+mn-lt"/>
                <a:ea typeface="Times New Roman" panose="02020603050405020304" pitchFamily="18" charset="0"/>
              </a:rPr>
              <a:t>left</a:t>
            </a:r>
            <a:r>
              <a:rPr lang="ro-RO" sz="1600" dirty="0" smtClean="0">
                <a:latin typeface="+mn-lt"/>
                <a:ea typeface="Times New Roman" panose="02020603050405020304" pitchFamily="18" charset="0"/>
              </a:rPr>
              <a:t>: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oxidised</a:t>
            </a:r>
            <a:r>
              <a:rPr lang="en-GB" sz="1600" dirty="0">
                <a:latin typeface="+mn-lt"/>
                <a:ea typeface="Times New Roman" panose="02020603050405020304" pitchFamily="18" charset="0"/>
              </a:rPr>
              <a:t>, cut at one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end, </a:t>
            </a:r>
            <a:r>
              <a:rPr lang="ro-RO" sz="1600" dirty="0" smtClean="0">
                <a:latin typeface="+mn-lt"/>
                <a:ea typeface="Times New Roman" panose="02020603050405020304" pitchFamily="18" charset="0"/>
              </a:rPr>
              <a:t>non immersed in </a:t>
            </a:r>
            <a:r>
              <a:rPr lang="en-US" sz="1600" dirty="0" smtClean="0">
                <a:latin typeface="+mn-lt"/>
                <a:ea typeface="Times New Roman" panose="02020603050405020304" pitchFamily="18" charset="0"/>
              </a:rPr>
              <a:t/>
            </a:r>
            <a:br>
              <a:rPr lang="en-US" sz="1600" dirty="0" smtClean="0">
                <a:latin typeface="+mn-lt"/>
                <a:ea typeface="Times New Roman" panose="02020603050405020304" pitchFamily="18" charset="0"/>
              </a:rPr>
            </a:br>
            <a:r>
              <a:rPr lang="en-US" sz="1600" dirty="0" smtClean="0">
                <a:latin typeface="+mn-lt"/>
                <a:ea typeface="Times New Roman" panose="02020603050405020304" pitchFamily="18" charset="0"/>
              </a:rPr>
              <a:t>         </a:t>
            </a:r>
            <a:r>
              <a:rPr lang="en-GB" sz="1600" dirty="0" err="1" smtClean="0">
                <a:ea typeface="Times New Roman" panose="02020603050405020304" pitchFamily="18" charset="0"/>
              </a:rPr>
              <a:t>NaOH</a:t>
            </a:r>
            <a:r>
              <a:rPr lang="en-GB" sz="1600" dirty="0" smtClean="0">
                <a:ea typeface="Times New Roman" panose="02020603050405020304" pitchFamily="18" charset="0"/>
              </a:rPr>
              <a:t> </a:t>
            </a:r>
            <a:r>
              <a:rPr lang="ro-RO" sz="16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0.01M</a:t>
            </a:r>
            <a:endParaRPr lang="ro-RO" sz="1600" dirty="0" smtClean="0">
              <a:latin typeface="+mn-lt"/>
              <a:ea typeface="Times New Roman" panose="02020603050405020304" pitchFamily="18" charset="0"/>
            </a:endParaRPr>
          </a:p>
          <a:p>
            <a:pPr lvl="1"/>
            <a:r>
              <a:rPr lang="en-GB" sz="1600" i="1" dirty="0" smtClean="0">
                <a:latin typeface="+mn-lt"/>
                <a:ea typeface="Times New Roman" panose="02020603050405020304" pitchFamily="18" charset="0"/>
              </a:rPr>
              <a:t>right</a:t>
            </a:r>
            <a:r>
              <a:rPr lang="ro-RO" sz="1600" dirty="0" smtClean="0">
                <a:latin typeface="+mn-lt"/>
                <a:ea typeface="Times New Roman" panose="02020603050405020304" pitchFamily="18" charset="0"/>
              </a:rPr>
              <a:t>: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oxidised</a:t>
            </a:r>
            <a:r>
              <a:rPr lang="en-GB" sz="1600" dirty="0">
                <a:latin typeface="+mn-lt"/>
                <a:ea typeface="Times New Roman" panose="02020603050405020304" pitchFamily="18" charset="0"/>
              </a:rPr>
              <a:t>, cut at one end and immersed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/>
            </a:r>
            <a:br>
              <a:rPr lang="en-GB" sz="1600" dirty="0" smtClean="0">
                <a:latin typeface="+mn-lt"/>
                <a:ea typeface="Times New Roman" panose="02020603050405020304" pitchFamily="18" charset="0"/>
              </a:rPr>
            </a:br>
            <a:r>
              <a:rPr lang="en-GB" sz="1600" dirty="0" smtClean="0">
                <a:latin typeface="+mn-lt"/>
                <a:ea typeface="Times New Roman" panose="02020603050405020304" pitchFamily="18" charset="0"/>
              </a:rPr>
              <a:t>           for </a:t>
            </a:r>
            <a:r>
              <a:rPr lang="en-GB" sz="1600" dirty="0">
                <a:latin typeface="+mn-lt"/>
                <a:ea typeface="Times New Roman" panose="02020603050405020304" pitchFamily="18" charset="0"/>
              </a:rPr>
              <a:t>7 months in NaOH </a:t>
            </a:r>
            <a:r>
              <a:rPr lang="ro-RO" sz="1600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0.01M</a:t>
            </a:r>
            <a:endParaRPr lang="en-GB" sz="1600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9" name="Picture 8" descr="p6x1000 (7,5-8um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079" y="3645024"/>
            <a:ext cx="246538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012160" y="5566574"/>
            <a:ext cx="28182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en-GB" sz="1600" b="1" dirty="0">
                <a:latin typeface="+mn-lt"/>
                <a:ea typeface="Times New Roman" panose="02020603050405020304" pitchFamily="18" charset="0"/>
              </a:rPr>
              <a:t>SEM </a:t>
            </a:r>
            <a:r>
              <a:rPr lang="en-GB" sz="1600" b="1" dirty="0" smtClean="0">
                <a:latin typeface="+mn-lt"/>
                <a:ea typeface="Times New Roman" panose="02020603050405020304" pitchFamily="18" charset="0"/>
              </a:rPr>
              <a:t>image (x5000) </a:t>
            </a:r>
            <a:r>
              <a:rPr lang="en-GB" sz="1600" b="1" dirty="0">
                <a:latin typeface="+mn-lt"/>
                <a:ea typeface="Times New Roman" panose="02020603050405020304" pitchFamily="18" charset="0"/>
              </a:rPr>
              <a:t>at the </a:t>
            </a:r>
            <a:r>
              <a:rPr lang="en-GB" sz="1600" b="1" dirty="0" err="1" smtClean="0">
                <a:latin typeface="+mn-lt"/>
                <a:ea typeface="Times New Roman" panose="02020603050405020304" pitchFamily="18" charset="0"/>
              </a:rPr>
              <a:t>cutt</a:t>
            </a:r>
            <a:r>
              <a:rPr lang="ro-RO" sz="1600" b="1" dirty="0" smtClean="0">
                <a:latin typeface="+mn-lt"/>
                <a:ea typeface="Times New Roman" panose="02020603050405020304" pitchFamily="18" charset="0"/>
              </a:rPr>
              <a:t>ing area of</a:t>
            </a:r>
            <a:r>
              <a:rPr lang="en-GB" sz="1600" b="1" dirty="0" smtClean="0">
                <a:latin typeface="+mn-lt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latin typeface="+mn-lt"/>
                <a:ea typeface="Times New Roman" panose="02020603050405020304" pitchFamily="18" charset="0"/>
              </a:rPr>
              <a:t>oxidised Zy-4 sample (2.5 µm thickness of the oxide layer)</a:t>
            </a:r>
            <a:endParaRPr lang="ro-RO" sz="1600" b="1" dirty="0">
              <a:effectLst/>
              <a:latin typeface="+mn-lt"/>
              <a:ea typeface="Times New Roman" panose="02020603050405020304" pitchFamily="18" charset="0"/>
            </a:endParaRPr>
          </a:p>
        </p:txBody>
      </p:sp>
      <p:pic>
        <p:nvPicPr>
          <p:cNvPr id="14" name="Picture 2" descr="logo_cast_line_bla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66676"/>
            <a:ext cx="885304" cy="109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Afbeelding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-9524"/>
            <a:ext cx="1331639" cy="88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73930" y="394210"/>
            <a:ext cx="63944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SEM investigations of oxidized non-irradiated samples: not immersed and immersed for long time in NaOH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0.01M</a:t>
            </a:r>
            <a:endParaRPr lang="en-GB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21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66675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898525" y="269875"/>
            <a:ext cx="664845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Electrochemical tests</a:t>
            </a:r>
            <a:r>
              <a:rPr lang="ro-RO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 </a:t>
            </a:r>
            <a:r>
              <a:rPr lang="ro-RO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on irradiated Zy-4 samples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+mn-lt"/>
              <a:cs typeface="Arial" pitchFamily="34" charset="0"/>
            </a:endParaRPr>
          </a:p>
        </p:txBody>
      </p:sp>
      <p:sp>
        <p:nvSpPr>
          <p:cNvPr id="8196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B60ED10-04C8-4A43-8115-EEFDC7CAC053}" type="slidenum">
              <a:rPr lang="en-GB" altLang="ro-RO" sz="1200">
                <a:solidFill>
                  <a:srgbClr val="898989"/>
                </a:solidFill>
                <a:cs typeface="Arial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ro-RO" sz="1200">
              <a:solidFill>
                <a:srgbClr val="898989"/>
              </a:solidFill>
              <a:cs typeface="Arial" charset="0"/>
            </a:endParaRPr>
          </a:p>
        </p:txBody>
      </p:sp>
      <p:pic>
        <p:nvPicPr>
          <p:cNvPr id="8197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-9525"/>
            <a:ext cx="17399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3238" y="1162968"/>
            <a:ext cx="847008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same procedure as for non-irradiated samples was applied in electrochemical testing of irradiated Zy-4 samples extracted from the static leaching tests after 6, 8, 10, 12 and 18 months. </a:t>
            </a:r>
            <a:endParaRPr lang="ro-RO" sz="1600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o-RO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05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7976"/>
            <a:ext cx="4505126" cy="367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709595" y="2348880"/>
            <a:ext cx="443440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Overlaped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Tafel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curves for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irradiated sample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after:</a:t>
            </a:r>
          </a:p>
          <a:p>
            <a:pPr>
              <a:spcBef>
                <a:spcPts val="600"/>
              </a:spcBef>
            </a:pP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- 12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months immersion in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NaOH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(blue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);</a:t>
            </a:r>
          </a:p>
          <a:p>
            <a:pPr>
              <a:spcBef>
                <a:spcPts val="600"/>
              </a:spcBef>
            </a:pP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- 8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months immersion in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NaOH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(red) </a:t>
            </a:r>
            <a:endParaRPr lang="en-GB" sz="1600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- 6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months immersion in </a:t>
            </a:r>
            <a:r>
              <a:rPr lang="en-GB" sz="16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NaOH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(green)</a:t>
            </a:r>
            <a:endParaRPr lang="ro-RO" sz="1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5385572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curve specific to Zy-4 sample immersed for 12 months in alkaline solution (blue plot) indicates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lower current values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and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trend of </a:t>
            </a:r>
            <a:r>
              <a:rPr lang="en-GB" sz="16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GB" sz="1600" baseline="-250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corr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to more electropositive values than the </a:t>
            </a:r>
            <a:r>
              <a:rPr lang="en-GB" sz="1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irradiated samples immersed for 6 and 8 </a:t>
            </a:r>
            <a:r>
              <a:rPr lang="en-GB" sz="16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months.</a:t>
            </a:r>
            <a:endParaRPr lang="ro-RO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727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764030"/>
              </p:ext>
            </p:extLst>
          </p:nvPr>
        </p:nvGraphicFramePr>
        <p:xfrm>
          <a:off x="143000" y="1268760"/>
          <a:ext cx="9000999" cy="38131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3103"/>
                <a:gridCol w="1475937"/>
                <a:gridCol w="936104"/>
                <a:gridCol w="1080120"/>
                <a:gridCol w="1008112"/>
                <a:gridCol w="1187623"/>
              </a:tblGrid>
              <a:tr h="581447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Samples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Sample surface immersed</a:t>
                      </a:r>
                      <a:endParaRPr lang="ro-RO" sz="1600" dirty="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(cm</a:t>
                      </a:r>
                      <a:r>
                        <a:rPr lang="en-GB" sz="1600" baseline="30000" dirty="0">
                          <a:effectLst/>
                        </a:rPr>
                        <a:t>2</a:t>
                      </a:r>
                      <a:r>
                        <a:rPr lang="en-GB" sz="1600" dirty="0">
                          <a:effectLst/>
                        </a:rPr>
                        <a:t>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E</a:t>
                      </a:r>
                      <a:r>
                        <a:rPr lang="en-GB" sz="1600" baseline="-25000">
                          <a:effectLst/>
                        </a:rPr>
                        <a:t>corr</a:t>
                      </a:r>
                      <a:r>
                        <a:rPr lang="en-GB" sz="1600">
                          <a:effectLst/>
                        </a:rPr>
                        <a:t> </a:t>
                      </a:r>
                      <a:endParaRPr lang="ro-RO" sz="16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(V) 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baseline="-25000">
                          <a:effectLst/>
                        </a:rPr>
                        <a:t> </a:t>
                      </a:r>
                      <a:r>
                        <a:rPr lang="en-GB" sz="1600">
                          <a:effectLst/>
                        </a:rPr>
                        <a:t>I</a:t>
                      </a:r>
                      <a:r>
                        <a:rPr lang="en-GB" sz="1600" baseline="-25000">
                          <a:effectLst/>
                        </a:rPr>
                        <a:t>corr</a:t>
                      </a:r>
                      <a:endParaRPr lang="ro-RO" sz="16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 (A/cm²) 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Corrosion rate (nm/y) 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Polarization resistance (Ω) 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</a:tr>
              <a:tr h="488424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sample after 6 months immersion in NaOH (# 5)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-0.2319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1.13E-08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129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5.9E+5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23267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sample after 6 months immersion in NaOH (# 6)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2.6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-0.245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9.87E-09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113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6E+5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0118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sample after 8 months immersion in NaOH (# 2)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-0.1936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7.13E-09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81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6.6E+5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6969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sample after 10 months immersion in NaOH (# 3)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3.8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-0.2175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7.53E-09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86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6.5E+5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4382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sample after 12 months immersion in </a:t>
                      </a:r>
                      <a:r>
                        <a:rPr lang="en-GB" sz="1600" dirty="0" err="1">
                          <a:effectLst/>
                        </a:rPr>
                        <a:t>NaOH</a:t>
                      </a:r>
                      <a:r>
                        <a:rPr lang="en-GB" sz="1600" dirty="0">
                          <a:effectLst/>
                        </a:rPr>
                        <a:t> (# 4)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-0.1304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4.60E-09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52.7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9.4E+5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519402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sample after 18 months immersion in NaOH (#1)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-0,15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 E10-9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45.8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9.7E+5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331640" y="218673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LPR results obtained for irradiated Zy-4 samples </a:t>
            </a:r>
            <a:endParaRPr lang="en-GB" sz="2400" b="1" dirty="0" smtClean="0">
              <a:solidFill>
                <a:schemeClr val="tx2">
                  <a:lumMod val="75000"/>
                </a:schemeClr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/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GB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at </a:t>
            </a:r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applied potentials of </a:t>
            </a:r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± 10 mV</a:t>
            </a:r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vs </a:t>
            </a:r>
            <a:r>
              <a:rPr lang="en-GB" sz="2400" b="1" dirty="0" err="1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Ecorr</a:t>
            </a:r>
            <a:r>
              <a:rPr lang="en-GB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o-RO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13"/>
            <a:ext cx="827584" cy="1023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222" y="39787"/>
            <a:ext cx="1311777" cy="86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5085184"/>
            <a:ext cx="8856984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corrosion rates of two irradiated samples after 6 months of leaching in 0.01M </a:t>
            </a:r>
            <a:r>
              <a:rPr lang="en-GB" sz="1400" dirty="0" err="1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NaOH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solution were comparable with the corrosion rates recorded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for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non-oxidized Zy-4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sample. </a:t>
            </a:r>
            <a:r>
              <a:rPr lang="ro-RO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In the case of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irradiated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Zy-4 samples extracted after 8, 10, 12 and 18 months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leaching</a:t>
            </a:r>
            <a:r>
              <a:rPr lang="ro-RO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corrosion rates are closed to the ones obtained for oxidised Zy-4 samples with a fresh edge (cut at one end). </a:t>
            </a:r>
            <a:endParaRPr lang="en-GB" sz="1400" dirty="0" smtClean="0">
              <a:solidFill>
                <a:srgbClr val="000000"/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GB" sz="1400" dirty="0" smtClean="0"/>
              <a:t>The </a:t>
            </a:r>
            <a:r>
              <a:rPr lang="en-GB" sz="1400" dirty="0"/>
              <a:t>values obtained by polarization at ±25mV vs </a:t>
            </a:r>
            <a:r>
              <a:rPr lang="en-GB" sz="1400" dirty="0" err="1"/>
              <a:t>E</a:t>
            </a:r>
            <a:r>
              <a:rPr lang="en-GB" sz="1400" baseline="-25000" dirty="0" err="1"/>
              <a:t>corr</a:t>
            </a:r>
            <a:r>
              <a:rPr lang="en-GB" sz="1400" baseline="-25000" dirty="0"/>
              <a:t> </a:t>
            </a:r>
            <a:r>
              <a:rPr lang="en-GB" sz="1400" dirty="0"/>
              <a:t>were much higher than those obtained by polarization at ±10mV vs </a:t>
            </a:r>
            <a:r>
              <a:rPr lang="en-GB" sz="1400" dirty="0" err="1"/>
              <a:t>E</a:t>
            </a:r>
            <a:r>
              <a:rPr lang="en-GB" sz="1400" baseline="-25000" dirty="0" err="1"/>
              <a:t>corr</a:t>
            </a:r>
            <a:r>
              <a:rPr lang="en-GB" sz="1400" dirty="0"/>
              <a:t> (around one order of magnitude higher). This data is not presented in this report as it is considered not relevant</a:t>
            </a:r>
            <a:r>
              <a:rPr lang="en-GB" sz="1400" dirty="0" smtClean="0"/>
              <a:t>.</a:t>
            </a:r>
            <a:endParaRPr lang="ro-RO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742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126204"/>
              </p:ext>
            </p:extLst>
          </p:nvPr>
        </p:nvGraphicFramePr>
        <p:xfrm>
          <a:off x="1331641" y="1530616"/>
          <a:ext cx="6624734" cy="49701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10178"/>
                <a:gridCol w="1507278"/>
                <a:gridCol w="1507278"/>
              </a:tblGrid>
              <a:tr h="4951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Sample type</a:t>
                      </a:r>
                      <a:endParaRPr lang="ro-RO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CR [nm/y]</a:t>
                      </a:r>
                      <a:endParaRPr lang="ro-RO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effectLst/>
                        </a:rPr>
                        <a:t>MR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>
                          <a:effectLst/>
                        </a:rPr>
                        <a:t>mg/dm</a:t>
                      </a:r>
                      <a:r>
                        <a:rPr lang="ro-RO" sz="1600" baseline="30000">
                          <a:effectLst/>
                        </a:rPr>
                        <a:t>2</a:t>
                      </a:r>
                      <a:r>
                        <a:rPr lang="ro-RO" sz="1600">
                          <a:effectLst/>
                        </a:rPr>
                        <a:t>/d</a:t>
                      </a:r>
                      <a:endParaRPr lang="ro-RO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Zy-4 after 6 months immersion in NaOH (# 5)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130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0.023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Zy-4  after 6 months immersion in NaOH (# 6)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113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0.0204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Zy-4  after 8 months immersion in NaOH (# 2)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81.8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0.014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Irradiated Zy-4  after 10 months immersion in </a:t>
                      </a:r>
                      <a:r>
                        <a:rPr lang="en-GB" sz="1600" dirty="0" err="1">
                          <a:effectLst/>
                        </a:rPr>
                        <a:t>NaOH</a:t>
                      </a:r>
                      <a:r>
                        <a:rPr lang="en-GB" sz="1600" dirty="0">
                          <a:effectLst/>
                        </a:rPr>
                        <a:t> (# 3)</a:t>
                      </a:r>
                      <a:endParaRPr lang="ro-RO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86.4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0.015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sample after 12 months immersion in NaOH (# 4)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52.7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0.0095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718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Irradiated sample after 18 months immersion in NaOH (# 1)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45.7</a:t>
                      </a:r>
                      <a:endParaRPr lang="ro-RO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6261" marR="66261" marT="9203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o-RO" sz="1600" dirty="0">
                          <a:effectLst/>
                        </a:rPr>
                        <a:t>0.0082</a:t>
                      </a:r>
                      <a:endParaRPr lang="ro-RO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259632" y="620688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Corrosion rates (CR) calculated for irradiated Zy-4 samples after long term immersion</a:t>
            </a:r>
            <a:endParaRPr lang="ro-RO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27584" cy="1023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222" y="39787"/>
            <a:ext cx="1311777" cy="86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8391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  <p:sp>
        <p:nvSpPr>
          <p:cNvPr id="5" name="Rectangle 4"/>
          <p:cNvSpPr/>
          <p:nvPr/>
        </p:nvSpPr>
        <p:spPr>
          <a:xfrm>
            <a:off x="539552" y="1058924"/>
            <a:ext cx="8046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We suppose that the higher corrosion rates recorded for irradiated samples </a:t>
            </a:r>
            <a:r>
              <a:rPr lang="en-GB" sz="1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could </a:t>
            </a:r>
            <a:r>
              <a:rPr lang="en-GB" sz="1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be attributed to larger cracks observed in oxide </a:t>
            </a:r>
            <a:r>
              <a:rPr lang="en-GB" sz="1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layer</a:t>
            </a:r>
            <a:r>
              <a:rPr lang="ro-RO" sz="1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GB" sz="1400" smtClean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400" smtClean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o-RO" sz="1400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077" name="Picture 11" descr="D:\Mincu M\Pmicx1k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8" y="1626684"/>
            <a:ext cx="1892871" cy="1815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G:\Mincu M\Pmarex3k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3" y="1654982"/>
            <a:ext cx="1973097" cy="1759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9" descr="D:\Colegi\Uta Octavian\Mincu\EC12x1k_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411" y="3077460"/>
            <a:ext cx="1862134" cy="1708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50" descr="D:\Colegi\Uta Octavian\Mincu\EC16x3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01" y="3056555"/>
            <a:ext cx="1836000" cy="1701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661137" y="1926480"/>
            <a:ext cx="34194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en-GB" sz="1400" dirty="0">
                <a:latin typeface="+mn-lt"/>
                <a:ea typeface="Times New Roman" panose="02020603050405020304" pitchFamily="18" charset="0"/>
              </a:rPr>
              <a:t>SEM images of irradiated Zy-4 sample after  6 months immersion in </a:t>
            </a:r>
            <a:r>
              <a:rPr lang="en-GB" sz="1400" dirty="0" err="1">
                <a:latin typeface="+mn-lt"/>
                <a:ea typeface="Times New Roman" panose="02020603050405020304" pitchFamily="18" charset="0"/>
              </a:rPr>
              <a:t>NaOH</a:t>
            </a:r>
            <a:r>
              <a:rPr lang="en-GB" sz="1400" dirty="0">
                <a:latin typeface="+mn-lt"/>
                <a:ea typeface="Times New Roman" panose="02020603050405020304" pitchFamily="18" charset="0"/>
              </a:rPr>
              <a:t> sol (magnification x1000; x3000)</a:t>
            </a:r>
            <a:endParaRPr lang="ro-RO" sz="1400" dirty="0">
              <a:effectLst/>
              <a:latin typeface="+mn-lt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6498" y="4216633"/>
            <a:ext cx="4104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en-GB" sz="1400" dirty="0">
                <a:latin typeface="+mn-lt"/>
                <a:ea typeface="Times New Roman" panose="02020603050405020304" pitchFamily="18" charset="0"/>
              </a:rPr>
              <a:t>SEM images of irradiated Zy-4 </a:t>
            </a:r>
            <a:r>
              <a:rPr lang="en-GB" sz="1400" dirty="0" smtClean="0">
                <a:latin typeface="+mn-lt"/>
                <a:ea typeface="Times New Roman" panose="02020603050405020304" pitchFamily="18" charset="0"/>
              </a:rPr>
              <a:t>sample, </a:t>
            </a:r>
            <a:r>
              <a:rPr lang="en-GB" sz="1400" dirty="0">
                <a:latin typeface="+mn-lt"/>
                <a:ea typeface="Times New Roman" panose="02020603050405020304" pitchFamily="18" charset="0"/>
              </a:rPr>
              <a:t>non-immersed in </a:t>
            </a:r>
            <a:r>
              <a:rPr lang="en-GB" sz="1400" dirty="0" err="1">
                <a:latin typeface="+mn-lt"/>
                <a:ea typeface="Times New Roman" panose="02020603050405020304" pitchFamily="18" charset="0"/>
              </a:rPr>
              <a:t>NaOH</a:t>
            </a:r>
            <a:r>
              <a:rPr lang="en-GB" sz="1400" dirty="0">
                <a:latin typeface="+mn-lt"/>
                <a:ea typeface="Times New Roman" panose="02020603050405020304" pitchFamily="18" charset="0"/>
              </a:rPr>
              <a:t> solution (magnification x1000; x3000)</a:t>
            </a:r>
            <a:endParaRPr lang="ro-RO" sz="1400" dirty="0">
              <a:effectLst/>
              <a:latin typeface="+mn-lt"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5716" y="4990445"/>
            <a:ext cx="863258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o-RO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Also, t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he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results of these tests could be affected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by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non-standard experimental conditions. 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(Usually </a:t>
            </a:r>
            <a:r>
              <a:rPr lang="ro-RO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GB" sz="1400" dirty="0" err="1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lectrochemical</a:t>
            </a:r>
            <a:r>
              <a:rPr lang="en-GB" sz="1400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tests are carried out in higher volume of solution but in an attempt to measure the </a:t>
            </a:r>
            <a:r>
              <a:rPr lang="en-GB" sz="1400" baseline="300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14</a:t>
            </a:r>
            <a:r>
              <a:rPr lang="en-GB" sz="1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 potentially released during the electrochemical tests, the corrosion cell had a smaller volume (a nominal solution volume of 30 ml) and the associated electrodes were adapted for this small volume. </a:t>
            </a:r>
            <a:endParaRPr lang="en-GB" sz="1400" dirty="0" smtClean="0">
              <a:solidFill>
                <a:srgbClr val="000000"/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400" dirty="0"/>
              <a:t>The values obtained by polarization at ±25mV vs </a:t>
            </a:r>
            <a:r>
              <a:rPr lang="en-GB" sz="1400" dirty="0" err="1"/>
              <a:t>E</a:t>
            </a:r>
            <a:r>
              <a:rPr lang="en-GB" sz="1400" baseline="-25000" dirty="0" err="1"/>
              <a:t>corr</a:t>
            </a:r>
            <a:r>
              <a:rPr lang="en-GB" sz="1400" baseline="-25000" dirty="0"/>
              <a:t> </a:t>
            </a:r>
            <a:r>
              <a:rPr lang="en-GB" sz="1400" dirty="0"/>
              <a:t>were much higher than those obtained by polarization at ±10mV vs </a:t>
            </a:r>
            <a:r>
              <a:rPr lang="en-GB" sz="1400" dirty="0" err="1"/>
              <a:t>E</a:t>
            </a:r>
            <a:r>
              <a:rPr lang="en-GB" sz="1400" baseline="-25000" dirty="0" err="1"/>
              <a:t>corr</a:t>
            </a:r>
            <a:r>
              <a:rPr lang="en-GB" sz="1400" dirty="0"/>
              <a:t> (around one order of magnitude higher). This data is not presented in this report as it is considered not relevant.</a:t>
            </a:r>
            <a:endParaRPr lang="ro-RO" sz="1400" dirty="0"/>
          </a:p>
          <a:p>
            <a:pPr>
              <a:spcBef>
                <a:spcPts val="1200"/>
              </a:spcBef>
              <a:spcAft>
                <a:spcPts val="0"/>
              </a:spcAft>
            </a:pPr>
            <a:endParaRPr lang="ro-RO" sz="1400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7" name="Picture 2" descr="logo_cast_line_blac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13"/>
            <a:ext cx="755119" cy="93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Afbeelding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9788"/>
            <a:ext cx="1115615" cy="738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331640" y="404664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Discussion on the electrochemical results</a:t>
            </a:r>
            <a:endParaRPr lang="ro-RO" sz="28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222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  <p:pic>
        <p:nvPicPr>
          <p:cNvPr id="6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13"/>
            <a:ext cx="755119" cy="93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9788"/>
            <a:ext cx="1115615" cy="738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475656" y="224784"/>
            <a:ext cx="64087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CONCLUSIONS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(1/2)</a:t>
            </a:r>
            <a:endParaRPr lang="ro-RO" sz="30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76898" y="1628800"/>
            <a:ext cx="8682484" cy="307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>
              <a:spcBef>
                <a:spcPts val="1800"/>
              </a:spcBef>
              <a:buFont typeface="Wingdings" pitchFamily="2" charset="2"/>
              <a:buChar char="Ø"/>
              <a:defRPr/>
            </a:pP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high amount of </a:t>
            </a:r>
            <a:r>
              <a:rPr lang="ro-RO" altLang="ro-RO" sz="20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C was measured in CANDU Zy-4  </a:t>
            </a:r>
            <a:r>
              <a:rPr lang="ro-RO" altLang="ro-RO" sz="18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~ 2E4 Bq/g of irradiated Zy-4</a:t>
            </a:r>
            <a:endParaRPr lang="ro-RO" altLang="ro-RO" sz="2000" b="1" dirty="0" smtClean="0">
              <a:solidFill>
                <a:srgbClr val="009A46"/>
              </a:solidFill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 </a:t>
            </a:r>
            <a:r>
              <a:rPr lang="ro-RO" altLang="ro-RO" sz="20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000" dirty="0">
                <a:latin typeface="+mn-lt"/>
                <a:cs typeface="Times New Roman" pitchFamily="18" charset="0"/>
                <a:sym typeface="Symbol" pitchFamily="18" charset="2"/>
              </a:rPr>
              <a:t>C </a:t>
            </a: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in CANDU irradiated Zy-4 is predominantly as organic species</a:t>
            </a:r>
          </a:p>
          <a:p>
            <a:pPr marL="92075" lvl="1" indent="0" algn="ctr">
              <a:spcBef>
                <a:spcPts val="0"/>
              </a:spcBef>
              <a:buNone/>
              <a:defRPr/>
            </a:pPr>
            <a:r>
              <a:rPr lang="ro-RO" altLang="ro-RO" sz="18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~ 99.8% as organic </a:t>
            </a:r>
            <a:r>
              <a:rPr lang="ro-RO" altLang="ro-RO" sz="1800" b="1" baseline="30000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18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C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~ </a:t>
            </a:r>
            <a:r>
              <a:rPr lang="ro-RO" altLang="ro-RO" sz="1800" b="1" dirty="0" smtClean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0.2% as inorganic </a:t>
            </a:r>
            <a:r>
              <a:rPr lang="ro-RO" altLang="ro-RO" sz="1800" b="1" baseline="30000" dirty="0" smtClean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1800" b="1" dirty="0" smtClean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C species</a:t>
            </a:r>
          </a:p>
          <a:p>
            <a:pPr lvl="1">
              <a:spcBef>
                <a:spcPts val="600"/>
              </a:spcBef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Very </a:t>
            </a:r>
            <a:r>
              <a:rPr lang="en-US" altLang="ro-RO" sz="2000" dirty="0">
                <a:latin typeface="+mn-lt"/>
                <a:cs typeface="Times New Roman" pitchFamily="18" charset="0"/>
                <a:sym typeface="Symbol" pitchFamily="18" charset="2"/>
              </a:rPr>
              <a:t>small fraction of the </a:t>
            </a:r>
            <a:r>
              <a:rPr lang="en-US" altLang="ro-RO" sz="2000" baseline="30000" dirty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en-US" altLang="ro-RO" sz="2000" dirty="0">
                <a:latin typeface="+mn-lt"/>
                <a:cs typeface="Times New Roman" pitchFamily="18" charset="0"/>
                <a:sym typeface="Symbol" pitchFamily="18" charset="2"/>
              </a:rPr>
              <a:t>C is available as 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instant release fraction </a:t>
            </a:r>
            <a:r>
              <a:rPr lang="en-US" altLang="ro-RO" sz="2000" dirty="0">
                <a:latin typeface="+mn-lt"/>
                <a:cs typeface="Times New Roman" pitchFamily="18" charset="0"/>
                <a:sym typeface="Symbol" pitchFamily="18" charset="2"/>
              </a:rPr>
              <a:t>– 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0.05% from the initial </a:t>
            </a:r>
            <a:r>
              <a:rPr lang="en-US" altLang="ro-RO" sz="2000" b="1" baseline="30000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C content</a:t>
            </a:r>
          </a:p>
          <a:p>
            <a:pPr marL="92075" lvl="1" indent="0">
              <a:spcBef>
                <a:spcPts val="600"/>
              </a:spcBef>
              <a:buClr>
                <a:schemeClr val="tx1"/>
              </a:buClr>
              <a:buNone/>
              <a:tabLst>
                <a:tab pos="1074738" algn="l"/>
              </a:tabLst>
              <a:defRPr/>
            </a:pP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sample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washing in HNO</a:t>
            </a:r>
            <a:r>
              <a:rPr lang="en-US" altLang="ro-RO" sz="1800" baseline="-25000" dirty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 remove the most of </a:t>
            </a:r>
            <a:r>
              <a:rPr lang="en-US" altLang="ro-RO" sz="1800" baseline="30000" dirty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C retained on </a:t>
            </a:r>
            <a:r>
              <a:rPr lang="en-US" altLang="ro-RO" sz="1800" dirty="0" err="1">
                <a:latin typeface="+mn-lt"/>
                <a:cs typeface="Times New Roman" pitchFamily="18" charset="0"/>
                <a:sym typeface="Symbol" pitchFamily="18" charset="2"/>
              </a:rPr>
              <a:t>oxid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layer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and is </a:t>
            </a:r>
            <a:b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</a:b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usualy available for instant release</a:t>
            </a:r>
            <a:endParaRPr lang="en-US" altLang="ro-RO" sz="1800" dirty="0"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>
              <a:spcBef>
                <a:spcPts val="600"/>
              </a:spcBef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ro-RO" sz="2000" dirty="0">
                <a:latin typeface="+mn-lt"/>
                <a:cs typeface="Times New Roman" pitchFamily="18" charset="0"/>
                <a:sym typeface="Symbol" pitchFamily="18" charset="2"/>
              </a:rPr>
              <a:t>more than 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60% from the </a:t>
            </a:r>
            <a:r>
              <a:rPr lang="en-US" altLang="ro-RO" sz="2000" b="1" baseline="30000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C released in solution </a:t>
            </a:r>
            <a:r>
              <a:rPr lang="en-US" altLang="ro-RO" sz="2000" dirty="0">
                <a:latin typeface="+mn-lt"/>
                <a:cs typeface="Times New Roman" pitchFamily="18" charset="0"/>
                <a:sym typeface="Symbol" pitchFamily="18" charset="2"/>
              </a:rPr>
              <a:t>was found to be as </a:t>
            </a:r>
            <a:r>
              <a:rPr lang="en-US" altLang="ro-RO" sz="2000" b="1" dirty="0">
                <a:solidFill>
                  <a:srgbClr val="339933"/>
                </a:solidFill>
                <a:latin typeface="+mn-lt"/>
                <a:cs typeface="Times New Roman" pitchFamily="18" charset="0"/>
                <a:sym typeface="Symbol" pitchFamily="18" charset="2"/>
              </a:rPr>
              <a:t>organic species</a:t>
            </a:r>
          </a:p>
        </p:txBody>
      </p:sp>
    </p:spTree>
    <p:extLst>
      <p:ext uri="{BB962C8B-B14F-4D97-AF65-F5344CB8AC3E}">
        <p14:creationId xmlns:p14="http://schemas.microsoft.com/office/powerpoint/2010/main" val="298015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32986-791E-4956-8EBD-FBA0A8575E29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  <p:sp>
        <p:nvSpPr>
          <p:cNvPr id="5" name="Rectangle 4"/>
          <p:cNvSpPr/>
          <p:nvPr/>
        </p:nvSpPr>
        <p:spPr>
          <a:xfrm>
            <a:off x="377558" y="1772816"/>
            <a:ext cx="8586929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From the electrochemical tests carried out </a:t>
            </a:r>
            <a:r>
              <a:rPr lang="en-GB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under inert atmosphere in borosilicate glass cells</a:t>
            </a: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it was found that the </a:t>
            </a:r>
            <a:r>
              <a:rPr lang="en-GB" b="1" dirty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irradiated Zy-4 samples had higher corrosion rates than the non-irradiated oxidised </a:t>
            </a:r>
            <a:r>
              <a:rPr lang="en-GB" b="1" dirty="0" smtClean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samples</a:t>
            </a:r>
            <a:r>
              <a:rPr lang="en-GB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o-RO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Generally</a:t>
            </a: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corrosion rates of irradiated samples </a:t>
            </a:r>
            <a:r>
              <a:rPr lang="en-GB" dirty="0" smtClean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ranged </a:t>
            </a: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from </a:t>
            </a:r>
            <a:r>
              <a:rPr lang="en-GB" b="1" dirty="0" smtClean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45.</a:t>
            </a:r>
            <a:r>
              <a:rPr lang="ro-RO" b="1" dirty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8</a:t>
            </a:r>
            <a:r>
              <a:rPr lang="en-GB" b="1" dirty="0" smtClean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to 130 nm /y</a:t>
            </a: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These high values of corrosion rates are assigned to the </a:t>
            </a:r>
            <a:r>
              <a:rPr lang="en-GB" b="1" dirty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defects and cracks found in the oxides developed on the surface of </a:t>
            </a:r>
            <a:r>
              <a:rPr lang="en-GB" b="1" dirty="0" smtClean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samples</a:t>
            </a:r>
            <a:endParaRPr lang="ro-RO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The results of the electrochemical tests could be affected both by the </a:t>
            </a:r>
            <a:r>
              <a:rPr lang="en-GB" b="1" dirty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cracks likely induced by the sample cutting but also by the non-standard experimental </a:t>
            </a:r>
            <a:r>
              <a:rPr lang="en-GB" b="1" dirty="0" smtClean="0">
                <a:solidFill>
                  <a:srgbClr val="339933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conditions </a:t>
            </a:r>
            <a:endParaRPr lang="ro-RO" b="1" dirty="0">
              <a:solidFill>
                <a:srgbClr val="339933"/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o-RO" dirty="0" smtClean="0">
                <a:latin typeface="+mn-lt"/>
              </a:rPr>
              <a:t>N</a:t>
            </a:r>
            <a:r>
              <a:rPr lang="en-GB" dirty="0" smtClean="0">
                <a:latin typeface="+mn-lt"/>
              </a:rPr>
              <a:t>o </a:t>
            </a:r>
            <a:r>
              <a:rPr lang="en-GB" baseline="30000" dirty="0">
                <a:latin typeface="+mn-lt"/>
              </a:rPr>
              <a:t>14</a:t>
            </a:r>
            <a:r>
              <a:rPr lang="en-GB" dirty="0">
                <a:latin typeface="+mn-lt"/>
              </a:rPr>
              <a:t>C was </a:t>
            </a:r>
            <a:r>
              <a:rPr lang="en-GB" dirty="0" smtClean="0">
                <a:latin typeface="+mn-lt"/>
              </a:rPr>
              <a:t>measured</a:t>
            </a:r>
            <a:r>
              <a:rPr lang="ro-RO" dirty="0" smtClean="0">
                <a:latin typeface="+mn-lt"/>
              </a:rPr>
              <a:t> in</a:t>
            </a:r>
            <a:r>
              <a:rPr lang="en-GB" dirty="0" smtClean="0">
                <a:latin typeface="+mn-lt"/>
              </a:rPr>
              <a:t> </a:t>
            </a:r>
            <a:r>
              <a:rPr lang="en-GB" dirty="0">
                <a:latin typeface="+mn-lt"/>
              </a:rPr>
              <a:t>any solutions </a:t>
            </a:r>
            <a:r>
              <a:rPr lang="ro-RO" dirty="0" smtClean="0">
                <a:latin typeface="+mn-lt"/>
              </a:rPr>
              <a:t>resulted </a:t>
            </a:r>
            <a:r>
              <a:rPr lang="en-GB" dirty="0" smtClean="0">
                <a:latin typeface="+mn-lt"/>
              </a:rPr>
              <a:t>after </a:t>
            </a:r>
            <a:r>
              <a:rPr lang="en-GB" dirty="0">
                <a:latin typeface="+mn-lt"/>
              </a:rPr>
              <a:t>the electrochemical </a:t>
            </a:r>
            <a:r>
              <a:rPr lang="en-GB" dirty="0" smtClean="0">
                <a:latin typeface="+mn-lt"/>
              </a:rPr>
              <a:t>tests. </a:t>
            </a:r>
            <a:r>
              <a:rPr lang="ro-RO" dirty="0" smtClean="0">
                <a:latin typeface="+mn-lt"/>
              </a:rPr>
              <a:t/>
            </a:r>
            <a:br>
              <a:rPr lang="ro-RO" dirty="0" smtClean="0">
                <a:latin typeface="+mn-lt"/>
              </a:rPr>
            </a:br>
            <a:r>
              <a:rPr lang="en-GB" dirty="0" smtClean="0">
                <a:latin typeface="+mn-lt"/>
              </a:rPr>
              <a:t>The </a:t>
            </a:r>
            <a:r>
              <a:rPr lang="en-GB" dirty="0">
                <a:latin typeface="+mn-lt"/>
              </a:rPr>
              <a:t>LSC detection limit is not as low to measure the very low amount of </a:t>
            </a:r>
            <a:r>
              <a:rPr lang="en-GB" baseline="30000" dirty="0">
                <a:latin typeface="+mn-lt"/>
              </a:rPr>
              <a:t>14</a:t>
            </a:r>
            <a:r>
              <a:rPr lang="en-GB" dirty="0">
                <a:latin typeface="+mn-lt"/>
              </a:rPr>
              <a:t>C released during the electrochemical </a:t>
            </a:r>
            <a:r>
              <a:rPr lang="en-GB" dirty="0" smtClean="0">
                <a:latin typeface="+mn-lt"/>
              </a:rPr>
              <a:t>tests</a:t>
            </a:r>
            <a:endParaRPr lang="ro-RO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13"/>
            <a:ext cx="755119" cy="93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9788"/>
            <a:ext cx="1115615" cy="738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475656" y="224784"/>
            <a:ext cx="64087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CONCLUSIONS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(2/2)</a:t>
            </a:r>
            <a:endParaRPr lang="ro-RO" sz="30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935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88950" y="2648883"/>
            <a:ext cx="8331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6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THANK </a:t>
            </a:r>
            <a:r>
              <a:rPr lang="ro-RO" sz="36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YOU FOR YOUR ATTENTION !</a:t>
            </a:r>
            <a:endParaRPr lang="ro-RO" sz="36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9701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07CBF681-5A66-4847-9DCD-0ACE518059A1}" type="slidenum">
              <a:rPr lang="en-GB" altLang="en-US" smtClean="0">
                <a:solidFill>
                  <a:srgbClr val="898989"/>
                </a:solidFill>
              </a:rPr>
              <a:pPr/>
              <a:t>26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7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222" y="39787"/>
            <a:ext cx="1311777" cy="86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6989</TotalTime>
  <Words>2276</Words>
  <Application>Microsoft Office PowerPoint</Application>
  <PresentationFormat>On-screen Show (4:3)</PresentationFormat>
  <Paragraphs>448</Paragraphs>
  <Slides>26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Courier New</vt:lpstr>
      <vt:lpstr>Symbol</vt:lpstr>
      <vt:lpstr>Times New Roman</vt:lpstr>
      <vt:lpstr>Wingdings</vt:lpstr>
      <vt:lpstr>Office Theme</vt:lpstr>
      <vt:lpstr>CArbon-14 Source Term CAST</vt:lpstr>
      <vt:lpstr>PowerPoint Presentation</vt:lpstr>
      <vt:lpstr>Irradiated Zy-4 samples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Electrochemical tests on Zy -4 samples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NDA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Manuela Fulger</cp:lastModifiedBy>
  <cp:revision>569</cp:revision>
  <cp:lastPrinted>2016-10-20T07:12:43Z</cp:lastPrinted>
  <dcterms:created xsi:type="dcterms:W3CDTF">2014-02-26T14:21:24Z</dcterms:created>
  <dcterms:modified xsi:type="dcterms:W3CDTF">2018-01-15T20:02:30Z</dcterms:modified>
</cp:coreProperties>
</file>