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5">
  <p:sldMasterIdLst>
    <p:sldMasterId id="2147483648" r:id="rId1"/>
  </p:sldMasterIdLst>
  <p:notesMasterIdLst>
    <p:notesMasterId r:id="rId32"/>
  </p:notesMasterIdLst>
  <p:sldIdLst>
    <p:sldId id="256" r:id="rId2"/>
    <p:sldId id="417" r:id="rId3"/>
    <p:sldId id="261" r:id="rId4"/>
    <p:sldId id="262" r:id="rId5"/>
    <p:sldId id="379" r:id="rId6"/>
    <p:sldId id="394" r:id="rId7"/>
    <p:sldId id="265" r:id="rId8"/>
    <p:sldId id="418" r:id="rId9"/>
    <p:sldId id="384" r:id="rId10"/>
    <p:sldId id="387" r:id="rId11"/>
    <p:sldId id="284" r:id="rId12"/>
    <p:sldId id="390" r:id="rId13"/>
    <p:sldId id="419" r:id="rId14"/>
    <p:sldId id="405" r:id="rId15"/>
    <p:sldId id="393" r:id="rId16"/>
    <p:sldId id="409" r:id="rId17"/>
    <p:sldId id="412" r:id="rId18"/>
    <p:sldId id="327" r:id="rId19"/>
    <p:sldId id="397" r:id="rId20"/>
    <p:sldId id="406" r:id="rId21"/>
    <p:sldId id="411" r:id="rId22"/>
    <p:sldId id="408" r:id="rId23"/>
    <p:sldId id="407" r:id="rId24"/>
    <p:sldId id="398" r:id="rId25"/>
    <p:sldId id="414" r:id="rId26"/>
    <p:sldId id="415" r:id="rId27"/>
    <p:sldId id="413" r:id="rId28"/>
    <p:sldId id="400" r:id="rId29"/>
    <p:sldId id="401" r:id="rId30"/>
    <p:sldId id="416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6962" autoAdjust="0"/>
    <p:restoredTop sz="95980" autoAdjust="0"/>
  </p:normalViewPr>
  <p:slideViewPr>
    <p:cSldViewPr>
      <p:cViewPr>
        <p:scale>
          <a:sx n="100" d="100"/>
          <a:sy n="100" d="100"/>
        </p:scale>
        <p:origin x="-72" y="4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D:\Stockage%20d&#233;chets\Colis%20HA-MAVL\CAST\Rapport%20JMG\Figures\Figures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D:\CAST\Rapport\Figures\Figure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254962426274663"/>
          <c:y val="4.4057617797775533E-2"/>
          <c:w val="0.79480913745098281"/>
          <c:h val="0.76752312210973661"/>
        </c:manualLayout>
      </c:layout>
      <c:scatterChart>
        <c:scatterStyle val="lineMarker"/>
        <c:varyColors val="0"/>
        <c:ser>
          <c:idx val="0"/>
          <c:order val="0"/>
          <c:tx>
            <c:strRef>
              <c:f>'Fig 18'!$B$2</c:f>
              <c:strCache>
                <c:ptCount val="1"/>
                <c:pt idx="0">
                  <c:v>BWR - RWMC</c:v>
                </c:pt>
              </c:strCache>
            </c:strRef>
          </c:tx>
          <c:spPr>
            <a:ln w="28575">
              <a:noFill/>
            </a:ln>
          </c:spPr>
          <c:xVal>
            <c:numRef>
              <c:f>'Fig 18'!$A$3:$A$30</c:f>
              <c:numCache>
                <c:formatCode>General</c:formatCode>
                <c:ptCount val="28"/>
                <c:pt idx="0">
                  <c:v>22.4</c:v>
                </c:pt>
                <c:pt idx="1">
                  <c:v>27.49</c:v>
                </c:pt>
                <c:pt idx="2">
                  <c:v>27.5</c:v>
                </c:pt>
                <c:pt idx="3">
                  <c:v>28</c:v>
                </c:pt>
                <c:pt idx="4">
                  <c:v>39.4</c:v>
                </c:pt>
                <c:pt idx="5">
                  <c:v>29.5</c:v>
                </c:pt>
                <c:pt idx="6">
                  <c:v>31</c:v>
                </c:pt>
                <c:pt idx="7">
                  <c:v>31.1</c:v>
                </c:pt>
                <c:pt idx="8">
                  <c:v>31.5</c:v>
                </c:pt>
                <c:pt idx="9">
                  <c:v>32</c:v>
                </c:pt>
                <c:pt idx="10">
                  <c:v>32.9</c:v>
                </c:pt>
                <c:pt idx="11">
                  <c:v>33</c:v>
                </c:pt>
                <c:pt idx="12">
                  <c:v>33.1</c:v>
                </c:pt>
                <c:pt idx="13">
                  <c:v>35.700000000000003</c:v>
                </c:pt>
                <c:pt idx="14">
                  <c:v>39.5</c:v>
                </c:pt>
                <c:pt idx="15">
                  <c:v>39.700000000000003</c:v>
                </c:pt>
                <c:pt idx="16">
                  <c:v>40</c:v>
                </c:pt>
                <c:pt idx="17">
                  <c:v>41</c:v>
                </c:pt>
                <c:pt idx="18">
                  <c:v>43</c:v>
                </c:pt>
                <c:pt idx="19">
                  <c:v>43.1</c:v>
                </c:pt>
                <c:pt idx="20">
                  <c:v>45</c:v>
                </c:pt>
                <c:pt idx="21">
                  <c:v>47.9</c:v>
                </c:pt>
                <c:pt idx="22">
                  <c:v>48.9</c:v>
                </c:pt>
                <c:pt idx="23">
                  <c:v>48.95</c:v>
                </c:pt>
                <c:pt idx="24">
                  <c:v>49</c:v>
                </c:pt>
                <c:pt idx="25">
                  <c:v>50</c:v>
                </c:pt>
                <c:pt idx="26">
                  <c:v>51</c:v>
                </c:pt>
                <c:pt idx="27">
                  <c:v>70</c:v>
                </c:pt>
              </c:numCache>
            </c:numRef>
          </c:xVal>
          <c:yVal>
            <c:numRef>
              <c:f>'Fig 18'!$B$3:$B$30</c:f>
              <c:numCache>
                <c:formatCode>General</c:formatCode>
                <c:ptCount val="28"/>
                <c:pt idx="4">
                  <c:v>19</c:v>
                </c:pt>
                <c:pt idx="5">
                  <c:v>23.3</c:v>
                </c:pt>
                <c:pt idx="11">
                  <c:v>26.9</c:v>
                </c:pt>
                <c:pt idx="14">
                  <c:v>28</c:v>
                </c:pt>
                <c:pt idx="15">
                  <c:v>17.399999999999999</c:v>
                </c:pt>
                <c:pt idx="20">
                  <c:v>30</c:v>
                </c:pt>
              </c:numCache>
            </c:numRef>
          </c:yVal>
          <c:smooth val="0"/>
        </c:ser>
        <c:ser>
          <c:idx val="1"/>
          <c:order val="1"/>
          <c:tx>
            <c:strRef>
              <c:f>'Fig 18'!$C$2</c:f>
              <c:strCache>
                <c:ptCount val="1"/>
                <c:pt idx="0">
                  <c:v>BWR - other</c:v>
                </c:pt>
              </c:strCache>
            </c:strRef>
          </c:tx>
          <c:spPr>
            <a:ln w="28575">
              <a:noFill/>
            </a:ln>
          </c:spPr>
          <c:marker>
            <c:symbol val="triangle"/>
            <c:size val="6"/>
            <c:spPr>
              <a:solidFill>
                <a:srgbClr val="4F81BD"/>
              </a:solidFill>
              <a:ln>
                <a:noFill/>
              </a:ln>
            </c:spPr>
          </c:marker>
          <c:xVal>
            <c:numRef>
              <c:f>'Fig 18'!$A$3:$A$30</c:f>
              <c:numCache>
                <c:formatCode>General</c:formatCode>
                <c:ptCount val="28"/>
                <c:pt idx="0">
                  <c:v>22.4</c:v>
                </c:pt>
                <c:pt idx="1">
                  <c:v>27.49</c:v>
                </c:pt>
                <c:pt idx="2">
                  <c:v>27.5</c:v>
                </c:pt>
                <c:pt idx="3">
                  <c:v>28</c:v>
                </c:pt>
                <c:pt idx="4">
                  <c:v>39.4</c:v>
                </c:pt>
                <c:pt idx="5">
                  <c:v>29.5</c:v>
                </c:pt>
                <c:pt idx="6">
                  <c:v>31</c:v>
                </c:pt>
                <c:pt idx="7">
                  <c:v>31.1</c:v>
                </c:pt>
                <c:pt idx="8">
                  <c:v>31.5</c:v>
                </c:pt>
                <c:pt idx="9">
                  <c:v>32</c:v>
                </c:pt>
                <c:pt idx="10">
                  <c:v>32.9</c:v>
                </c:pt>
                <c:pt idx="11">
                  <c:v>33</c:v>
                </c:pt>
                <c:pt idx="12">
                  <c:v>33.1</c:v>
                </c:pt>
                <c:pt idx="13">
                  <c:v>35.700000000000003</c:v>
                </c:pt>
                <c:pt idx="14">
                  <c:v>39.5</c:v>
                </c:pt>
                <c:pt idx="15">
                  <c:v>39.700000000000003</c:v>
                </c:pt>
                <c:pt idx="16">
                  <c:v>40</c:v>
                </c:pt>
                <c:pt idx="17">
                  <c:v>41</c:v>
                </c:pt>
                <c:pt idx="18">
                  <c:v>43</c:v>
                </c:pt>
                <c:pt idx="19">
                  <c:v>43.1</c:v>
                </c:pt>
                <c:pt idx="20">
                  <c:v>45</c:v>
                </c:pt>
                <c:pt idx="21">
                  <c:v>47.9</c:v>
                </c:pt>
                <c:pt idx="22">
                  <c:v>48.9</c:v>
                </c:pt>
                <c:pt idx="23">
                  <c:v>48.95</c:v>
                </c:pt>
                <c:pt idx="24">
                  <c:v>49</c:v>
                </c:pt>
                <c:pt idx="25">
                  <c:v>50</c:v>
                </c:pt>
                <c:pt idx="26">
                  <c:v>51</c:v>
                </c:pt>
                <c:pt idx="27">
                  <c:v>70</c:v>
                </c:pt>
              </c:numCache>
            </c:numRef>
          </c:xVal>
          <c:yVal>
            <c:numRef>
              <c:f>'Fig 18'!$C$3:$C$30</c:f>
              <c:numCache>
                <c:formatCode>General</c:formatCode>
                <c:ptCount val="28"/>
                <c:pt idx="0">
                  <c:v>23</c:v>
                </c:pt>
                <c:pt idx="1">
                  <c:v>52</c:v>
                </c:pt>
                <c:pt idx="2">
                  <c:v>15</c:v>
                </c:pt>
              </c:numCache>
            </c:numRef>
          </c:yVal>
          <c:smooth val="0"/>
        </c:ser>
        <c:ser>
          <c:idx val="2"/>
          <c:order val="2"/>
          <c:tx>
            <c:strRef>
              <c:f>'Fig 18'!$D$2</c:f>
              <c:strCache>
                <c:ptCount val="1"/>
                <c:pt idx="0">
                  <c:v>PWR - RWMC</c:v>
                </c:pt>
              </c:strCache>
            </c:strRef>
          </c:tx>
          <c:spPr>
            <a:ln w="28575">
              <a:noFill/>
            </a:ln>
          </c:spPr>
          <c:marker>
            <c:symbol val="diamond"/>
            <c:size val="7"/>
            <c:spPr>
              <a:solidFill>
                <a:srgbClr val="FF0000"/>
              </a:solidFill>
            </c:spPr>
          </c:marker>
          <c:xVal>
            <c:numRef>
              <c:f>'Fig 18'!$A$3:$A$30</c:f>
              <c:numCache>
                <c:formatCode>General</c:formatCode>
                <c:ptCount val="28"/>
                <c:pt idx="0">
                  <c:v>22.4</c:v>
                </c:pt>
                <c:pt idx="1">
                  <c:v>27.49</c:v>
                </c:pt>
                <c:pt idx="2">
                  <c:v>27.5</c:v>
                </c:pt>
                <c:pt idx="3">
                  <c:v>28</c:v>
                </c:pt>
                <c:pt idx="4">
                  <c:v>39.4</c:v>
                </c:pt>
                <c:pt idx="5">
                  <c:v>29.5</c:v>
                </c:pt>
                <c:pt idx="6">
                  <c:v>31</c:v>
                </c:pt>
                <c:pt idx="7">
                  <c:v>31.1</c:v>
                </c:pt>
                <c:pt idx="8">
                  <c:v>31.5</c:v>
                </c:pt>
                <c:pt idx="9">
                  <c:v>32</c:v>
                </c:pt>
                <c:pt idx="10">
                  <c:v>32.9</c:v>
                </c:pt>
                <c:pt idx="11">
                  <c:v>33</c:v>
                </c:pt>
                <c:pt idx="12">
                  <c:v>33.1</c:v>
                </c:pt>
                <c:pt idx="13">
                  <c:v>35.700000000000003</c:v>
                </c:pt>
                <c:pt idx="14">
                  <c:v>39.5</c:v>
                </c:pt>
                <c:pt idx="15">
                  <c:v>39.700000000000003</c:v>
                </c:pt>
                <c:pt idx="16">
                  <c:v>40</c:v>
                </c:pt>
                <c:pt idx="17">
                  <c:v>41</c:v>
                </c:pt>
                <c:pt idx="18">
                  <c:v>43</c:v>
                </c:pt>
                <c:pt idx="19">
                  <c:v>43.1</c:v>
                </c:pt>
                <c:pt idx="20">
                  <c:v>45</c:v>
                </c:pt>
                <c:pt idx="21">
                  <c:v>47.9</c:v>
                </c:pt>
                <c:pt idx="22">
                  <c:v>48.9</c:v>
                </c:pt>
                <c:pt idx="23">
                  <c:v>48.95</c:v>
                </c:pt>
                <c:pt idx="24">
                  <c:v>49</c:v>
                </c:pt>
                <c:pt idx="25">
                  <c:v>50</c:v>
                </c:pt>
                <c:pt idx="26">
                  <c:v>51</c:v>
                </c:pt>
                <c:pt idx="27">
                  <c:v>70</c:v>
                </c:pt>
              </c:numCache>
            </c:numRef>
          </c:xVal>
          <c:yVal>
            <c:numRef>
              <c:f>'Fig 18'!$D$3:$D$30</c:f>
              <c:numCache>
                <c:formatCode>General</c:formatCode>
                <c:ptCount val="28"/>
                <c:pt idx="6">
                  <c:v>27.7</c:v>
                </c:pt>
                <c:pt idx="7">
                  <c:v>27.7</c:v>
                </c:pt>
                <c:pt idx="8">
                  <c:v>27.9</c:v>
                </c:pt>
                <c:pt idx="9">
                  <c:v>28.5</c:v>
                </c:pt>
                <c:pt idx="16">
                  <c:v>30.8</c:v>
                </c:pt>
                <c:pt idx="17">
                  <c:v>31.4</c:v>
                </c:pt>
                <c:pt idx="18">
                  <c:v>33.1</c:v>
                </c:pt>
                <c:pt idx="19">
                  <c:v>33.4</c:v>
                </c:pt>
                <c:pt idx="21">
                  <c:v>30</c:v>
                </c:pt>
                <c:pt idx="22">
                  <c:v>40</c:v>
                </c:pt>
                <c:pt idx="23">
                  <c:v>33.300000000000004</c:v>
                </c:pt>
                <c:pt idx="24">
                  <c:v>33.4</c:v>
                </c:pt>
                <c:pt idx="25">
                  <c:v>34.1</c:v>
                </c:pt>
                <c:pt idx="26">
                  <c:v>34.5</c:v>
                </c:pt>
              </c:numCache>
            </c:numRef>
          </c:yVal>
          <c:smooth val="0"/>
        </c:ser>
        <c:ser>
          <c:idx val="3"/>
          <c:order val="3"/>
          <c:tx>
            <c:strRef>
              <c:f>'Fig 18'!$E$2</c:f>
              <c:strCache>
                <c:ptCount val="1"/>
                <c:pt idx="0">
                  <c:v>PWR - CEA, EDF</c:v>
                </c:pt>
              </c:strCache>
            </c:strRef>
          </c:tx>
          <c:spPr>
            <a:ln w="28575">
              <a:noFill/>
            </a:ln>
          </c:spPr>
          <c:marker>
            <c:symbol val="diamond"/>
            <c:size val="7"/>
            <c:spPr>
              <a:solidFill>
                <a:schemeClr val="tx1"/>
              </a:solidFill>
            </c:spPr>
          </c:marker>
          <c:xVal>
            <c:numRef>
              <c:f>'Fig 18'!$A$3:$A$30</c:f>
              <c:numCache>
                <c:formatCode>General</c:formatCode>
                <c:ptCount val="28"/>
                <c:pt idx="0">
                  <c:v>22.4</c:v>
                </c:pt>
                <c:pt idx="1">
                  <c:v>27.49</c:v>
                </c:pt>
                <c:pt idx="2">
                  <c:v>27.5</c:v>
                </c:pt>
                <c:pt idx="3">
                  <c:v>28</c:v>
                </c:pt>
                <c:pt idx="4">
                  <c:v>39.4</c:v>
                </c:pt>
                <c:pt idx="5">
                  <c:v>29.5</c:v>
                </c:pt>
                <c:pt idx="6">
                  <c:v>31</c:v>
                </c:pt>
                <c:pt idx="7">
                  <c:v>31.1</c:v>
                </c:pt>
                <c:pt idx="8">
                  <c:v>31.5</c:v>
                </c:pt>
                <c:pt idx="9">
                  <c:v>32</c:v>
                </c:pt>
                <c:pt idx="10">
                  <c:v>32.9</c:v>
                </c:pt>
                <c:pt idx="11">
                  <c:v>33</c:v>
                </c:pt>
                <c:pt idx="12">
                  <c:v>33.1</c:v>
                </c:pt>
                <c:pt idx="13">
                  <c:v>35.700000000000003</c:v>
                </c:pt>
                <c:pt idx="14">
                  <c:v>39.5</c:v>
                </c:pt>
                <c:pt idx="15">
                  <c:v>39.700000000000003</c:v>
                </c:pt>
                <c:pt idx="16">
                  <c:v>40</c:v>
                </c:pt>
                <c:pt idx="17">
                  <c:v>41</c:v>
                </c:pt>
                <c:pt idx="18">
                  <c:v>43</c:v>
                </c:pt>
                <c:pt idx="19">
                  <c:v>43.1</c:v>
                </c:pt>
                <c:pt idx="20">
                  <c:v>45</c:v>
                </c:pt>
                <c:pt idx="21">
                  <c:v>47.9</c:v>
                </c:pt>
                <c:pt idx="22">
                  <c:v>48.9</c:v>
                </c:pt>
                <c:pt idx="23">
                  <c:v>48.95</c:v>
                </c:pt>
                <c:pt idx="24">
                  <c:v>49</c:v>
                </c:pt>
                <c:pt idx="25">
                  <c:v>50</c:v>
                </c:pt>
                <c:pt idx="26">
                  <c:v>51</c:v>
                </c:pt>
                <c:pt idx="27">
                  <c:v>70</c:v>
                </c:pt>
              </c:numCache>
            </c:numRef>
          </c:xVal>
          <c:yVal>
            <c:numRef>
              <c:f>'Fig 18'!$E$3:$E$30</c:f>
              <c:numCache>
                <c:formatCode>General</c:formatCode>
                <c:ptCount val="28"/>
                <c:pt idx="25">
                  <c:v>33</c:v>
                </c:pt>
                <c:pt idx="27">
                  <c:v>48.33</c:v>
                </c:pt>
              </c:numCache>
            </c:numRef>
          </c:yVal>
          <c:smooth val="0"/>
        </c:ser>
        <c:ser>
          <c:idx val="4"/>
          <c:order val="4"/>
          <c:tx>
            <c:strRef>
              <c:f>'Fig 18'!$F$2</c:f>
              <c:strCache>
                <c:ptCount val="1"/>
                <c:pt idx="0">
                  <c:v>PWR - other</c:v>
                </c:pt>
              </c:strCache>
            </c:strRef>
          </c:tx>
          <c:spPr>
            <a:ln w="28575">
              <a:noFill/>
            </a:ln>
          </c:spPr>
          <c:marker>
            <c:symbol val="triangle"/>
            <c:size val="7"/>
            <c:spPr>
              <a:solidFill>
                <a:srgbClr val="FF0000"/>
              </a:solidFill>
            </c:spPr>
          </c:marker>
          <c:xVal>
            <c:numRef>
              <c:f>'Fig 18'!$A$3:$A$30</c:f>
              <c:numCache>
                <c:formatCode>General</c:formatCode>
                <c:ptCount val="28"/>
                <c:pt idx="0">
                  <c:v>22.4</c:v>
                </c:pt>
                <c:pt idx="1">
                  <c:v>27.49</c:v>
                </c:pt>
                <c:pt idx="2">
                  <c:v>27.5</c:v>
                </c:pt>
                <c:pt idx="3">
                  <c:v>28</c:v>
                </c:pt>
                <c:pt idx="4">
                  <c:v>39.4</c:v>
                </c:pt>
                <c:pt idx="5">
                  <c:v>29.5</c:v>
                </c:pt>
                <c:pt idx="6">
                  <c:v>31</c:v>
                </c:pt>
                <c:pt idx="7">
                  <c:v>31.1</c:v>
                </c:pt>
                <c:pt idx="8">
                  <c:v>31.5</c:v>
                </c:pt>
                <c:pt idx="9">
                  <c:v>32</c:v>
                </c:pt>
                <c:pt idx="10">
                  <c:v>32.9</c:v>
                </c:pt>
                <c:pt idx="11">
                  <c:v>33</c:v>
                </c:pt>
                <c:pt idx="12">
                  <c:v>33.1</c:v>
                </c:pt>
                <c:pt idx="13">
                  <c:v>35.700000000000003</c:v>
                </c:pt>
                <c:pt idx="14">
                  <c:v>39.5</c:v>
                </c:pt>
                <c:pt idx="15">
                  <c:v>39.700000000000003</c:v>
                </c:pt>
                <c:pt idx="16">
                  <c:v>40</c:v>
                </c:pt>
                <c:pt idx="17">
                  <c:v>41</c:v>
                </c:pt>
                <c:pt idx="18">
                  <c:v>43</c:v>
                </c:pt>
                <c:pt idx="19">
                  <c:v>43.1</c:v>
                </c:pt>
                <c:pt idx="20">
                  <c:v>45</c:v>
                </c:pt>
                <c:pt idx="21">
                  <c:v>47.9</c:v>
                </c:pt>
                <c:pt idx="22">
                  <c:v>48.9</c:v>
                </c:pt>
                <c:pt idx="23">
                  <c:v>48.95</c:v>
                </c:pt>
                <c:pt idx="24">
                  <c:v>49</c:v>
                </c:pt>
                <c:pt idx="25">
                  <c:v>50</c:v>
                </c:pt>
                <c:pt idx="26">
                  <c:v>51</c:v>
                </c:pt>
                <c:pt idx="27">
                  <c:v>70</c:v>
                </c:pt>
              </c:numCache>
            </c:numRef>
          </c:xVal>
          <c:yVal>
            <c:numRef>
              <c:f>'Fig 18'!$F$3:$F$30</c:f>
              <c:numCache>
                <c:formatCode>General</c:formatCode>
                <c:ptCount val="28"/>
                <c:pt idx="3">
                  <c:v>17</c:v>
                </c:pt>
                <c:pt idx="10">
                  <c:v>15</c:v>
                </c:pt>
                <c:pt idx="11">
                  <c:v>24</c:v>
                </c:pt>
                <c:pt idx="12">
                  <c:v>33</c:v>
                </c:pt>
                <c:pt idx="13">
                  <c:v>17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84519552"/>
        <c:axId val="91267840"/>
      </c:scatterChart>
      <c:valAx>
        <c:axId val="84519552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fr-FR" sz="1100"/>
                  <a:t>Burn-up (GWd.t</a:t>
                </a:r>
                <a:r>
                  <a:rPr lang="fr-FR" sz="1100" baseline="30000"/>
                  <a:t>-1</a:t>
                </a:r>
                <a:r>
                  <a:rPr lang="fr-FR" sz="1100"/>
                  <a:t>)</a:t>
                </a:r>
              </a:p>
            </c:rich>
          </c:tx>
          <c:layout/>
          <c:overlay val="0"/>
        </c:title>
        <c:numFmt formatCode="General" sourceLinked="1"/>
        <c:majorTickMark val="in"/>
        <c:minorTickMark val="none"/>
        <c:tickLblPos val="nextTo"/>
        <c:crossAx val="91267840"/>
        <c:crosses val="autoZero"/>
        <c:crossBetween val="midCat"/>
      </c:valAx>
      <c:valAx>
        <c:axId val="91267840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 marL="0" marR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0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100" b="1" i="0" baseline="30000"/>
                  <a:t>14</a:t>
                </a:r>
                <a:r>
                  <a:rPr lang="en-US" sz="1100" b="1" i="0" baseline="0"/>
                  <a:t>C activity (kBq/g)</a:t>
                </a:r>
                <a:endParaRPr lang="fr-FR" sz="1100"/>
              </a:p>
            </c:rich>
          </c:tx>
          <c:layout>
            <c:manualLayout>
              <c:xMode val="edge"/>
              <c:yMode val="edge"/>
              <c:x val="2.5000000000000033E-2"/>
              <c:y val="0.22884441528142618"/>
            </c:manualLayout>
          </c:layout>
          <c:overlay val="0"/>
        </c:title>
        <c:numFmt formatCode="General" sourceLinked="1"/>
        <c:majorTickMark val="none"/>
        <c:minorTickMark val="none"/>
        <c:tickLblPos val="nextTo"/>
        <c:crossAx val="84519552"/>
        <c:crosses val="autoZero"/>
        <c:crossBetween val="midCat"/>
      </c:valAx>
      <c:spPr>
        <a:ln>
          <a:solidFill>
            <a:schemeClr val="tx1"/>
          </a:solidFill>
        </a:ln>
      </c:spPr>
    </c:plotArea>
    <c:legend>
      <c:legendPos val="r"/>
      <c:layout>
        <c:manualLayout>
          <c:xMode val="edge"/>
          <c:yMode val="edge"/>
          <c:x val="0.14088994452005341"/>
          <c:y val="9.1804283651023028E-2"/>
          <c:w val="0.22343350738806819"/>
          <c:h val="0.37555375671499008"/>
        </c:manualLayout>
      </c:layout>
      <c:overlay val="0"/>
      <c:spPr>
        <a:solidFill>
          <a:schemeClr val="bg1"/>
        </a:solidFill>
        <a:ln>
          <a:solidFill>
            <a:schemeClr val="accent1">
              <a:shade val="95000"/>
              <a:satMod val="105000"/>
            </a:schemeClr>
          </a:solidFill>
        </a:ln>
      </c:spPr>
    </c:legend>
    <c:plotVisOnly val="1"/>
    <c:dispBlanksAs val="gap"/>
    <c:showDLblsOverMax val="0"/>
  </c:chart>
  <c:spPr>
    <a:ln>
      <a:noFill/>
    </a:ln>
  </c:sp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868923598706244"/>
          <c:y val="9.0122404424217623E-2"/>
          <c:w val="0.68067069656220403"/>
          <c:h val="0.76611941855891885"/>
        </c:manualLayout>
      </c:layout>
      <c:scatterChart>
        <c:scatterStyle val="lineMarker"/>
        <c:varyColors val="0"/>
        <c:ser>
          <c:idx val="0"/>
          <c:order val="0"/>
          <c:tx>
            <c:strRef>
              <c:f>'Fig 44'!$O$2</c:f>
              <c:strCache>
                <c:ptCount val="1"/>
                <c:pt idx="0">
                  <c:v>Zy4 - 30°C</c:v>
                </c:pt>
              </c:strCache>
            </c:strRef>
          </c:tx>
          <c:spPr>
            <a:ln w="28575">
              <a:noFill/>
            </a:ln>
          </c:spPr>
          <c:marker>
            <c:symbol val="square"/>
            <c:size val="6"/>
            <c:spPr>
              <a:solidFill>
                <a:srgbClr val="FF0000"/>
              </a:solidFill>
            </c:spPr>
          </c:marker>
          <c:xVal>
            <c:numRef>
              <c:f>'Fig 44'!$N$3:$N$14</c:f>
              <c:numCache>
                <c:formatCode>General</c:formatCode>
                <c:ptCount val="12"/>
                <c:pt idx="0">
                  <c:v>30</c:v>
                </c:pt>
                <c:pt idx="1">
                  <c:v>30.1</c:v>
                </c:pt>
                <c:pt idx="2">
                  <c:v>90</c:v>
                </c:pt>
                <c:pt idx="3">
                  <c:v>90.1</c:v>
                </c:pt>
                <c:pt idx="4">
                  <c:v>180</c:v>
                </c:pt>
                <c:pt idx="5">
                  <c:v>180.2</c:v>
                </c:pt>
                <c:pt idx="6">
                  <c:v>365</c:v>
                </c:pt>
                <c:pt idx="7">
                  <c:v>365.1</c:v>
                </c:pt>
                <c:pt idx="8">
                  <c:v>730</c:v>
                </c:pt>
                <c:pt idx="9">
                  <c:v>730.1</c:v>
                </c:pt>
                <c:pt idx="10">
                  <c:v>1825</c:v>
                </c:pt>
                <c:pt idx="11">
                  <c:v>1825.1</c:v>
                </c:pt>
              </c:numCache>
            </c:numRef>
          </c:xVal>
          <c:yVal>
            <c:numRef>
              <c:f>'Fig 44'!$O$3:$O$14</c:f>
              <c:numCache>
                <c:formatCode>General</c:formatCode>
                <c:ptCount val="12"/>
                <c:pt idx="2" formatCode="0.0">
                  <c:v>4.1917808219178045</c:v>
                </c:pt>
                <c:pt idx="4" formatCode="0.0">
                  <c:v>5.9178082191780765</c:v>
                </c:pt>
                <c:pt idx="5" formatCode="0.0">
                  <c:v>5.4246575342465757</c:v>
                </c:pt>
                <c:pt idx="6" formatCode="0.0">
                  <c:v>6.7</c:v>
                </c:pt>
                <c:pt idx="7" formatCode="0.0">
                  <c:v>5.7</c:v>
                </c:pt>
                <c:pt idx="8" formatCode="0.0">
                  <c:v>7</c:v>
                </c:pt>
                <c:pt idx="9" formatCode="0.0">
                  <c:v>7.4</c:v>
                </c:pt>
              </c:numCache>
            </c:numRef>
          </c:yVal>
          <c:smooth val="0"/>
        </c:ser>
        <c:ser>
          <c:idx val="1"/>
          <c:order val="1"/>
          <c:tx>
            <c:strRef>
              <c:f>'Fig 44'!$P$2</c:f>
              <c:strCache>
                <c:ptCount val="1"/>
                <c:pt idx="0">
                  <c:v>Zy2 - 30°C</c:v>
                </c:pt>
              </c:strCache>
            </c:strRef>
          </c:tx>
          <c:spPr>
            <a:ln w="28575">
              <a:noFill/>
            </a:ln>
          </c:spPr>
          <c:marker>
            <c:symbol val="triangle"/>
            <c:size val="6"/>
            <c:spPr>
              <a:solidFill>
                <a:srgbClr val="FF0000"/>
              </a:solidFill>
            </c:spPr>
          </c:marker>
          <c:xVal>
            <c:numRef>
              <c:f>'Fig 44'!$N$3:$N$14</c:f>
              <c:numCache>
                <c:formatCode>General</c:formatCode>
                <c:ptCount val="12"/>
                <c:pt idx="0">
                  <c:v>30</c:v>
                </c:pt>
                <c:pt idx="1">
                  <c:v>30.1</c:v>
                </c:pt>
                <c:pt idx="2">
                  <c:v>90</c:v>
                </c:pt>
                <c:pt idx="3">
                  <c:v>90.1</c:v>
                </c:pt>
                <c:pt idx="4">
                  <c:v>180</c:v>
                </c:pt>
                <c:pt idx="5">
                  <c:v>180.2</c:v>
                </c:pt>
                <c:pt idx="6">
                  <c:v>365</c:v>
                </c:pt>
                <c:pt idx="7">
                  <c:v>365.1</c:v>
                </c:pt>
                <c:pt idx="8">
                  <c:v>730</c:v>
                </c:pt>
                <c:pt idx="9">
                  <c:v>730.1</c:v>
                </c:pt>
                <c:pt idx="10">
                  <c:v>1825</c:v>
                </c:pt>
                <c:pt idx="11">
                  <c:v>1825.1</c:v>
                </c:pt>
              </c:numCache>
            </c:numRef>
          </c:xVal>
          <c:yVal>
            <c:numRef>
              <c:f>'Fig 44'!$P$3:$P$14</c:f>
              <c:numCache>
                <c:formatCode>General</c:formatCode>
                <c:ptCount val="12"/>
                <c:pt idx="2" formatCode="0.0">
                  <c:v>4.6849315068490203</c:v>
                </c:pt>
                <c:pt idx="3" formatCode="0.0">
                  <c:v>5.1780821917808524</c:v>
                </c:pt>
                <c:pt idx="6" formatCode="0.0">
                  <c:v>6.9</c:v>
                </c:pt>
                <c:pt idx="7" formatCode="0.0">
                  <c:v>7.6</c:v>
                </c:pt>
                <c:pt idx="8" formatCode="0.0">
                  <c:v>9</c:v>
                </c:pt>
                <c:pt idx="9" formatCode="0.0">
                  <c:v>7.6</c:v>
                </c:pt>
              </c:numCache>
            </c:numRef>
          </c:yVal>
          <c:smooth val="0"/>
        </c:ser>
        <c:ser>
          <c:idx val="2"/>
          <c:order val="2"/>
          <c:tx>
            <c:strRef>
              <c:f>'Fig 44'!$Q$2</c:f>
              <c:strCache>
                <c:ptCount val="1"/>
                <c:pt idx="0">
                  <c:v>Zy4 - 50°C</c:v>
                </c:pt>
              </c:strCache>
            </c:strRef>
          </c:tx>
          <c:spPr>
            <a:ln w="28575">
              <a:noFill/>
            </a:ln>
          </c:spPr>
          <c:marker>
            <c:symbol val="square"/>
            <c:size val="6"/>
            <c:spPr>
              <a:solidFill>
                <a:srgbClr val="0070C0"/>
              </a:solidFill>
            </c:spPr>
          </c:marker>
          <c:xVal>
            <c:numRef>
              <c:f>'Fig 44'!$N$3:$N$14</c:f>
              <c:numCache>
                <c:formatCode>General</c:formatCode>
                <c:ptCount val="12"/>
                <c:pt idx="0">
                  <c:v>30</c:v>
                </c:pt>
                <c:pt idx="1">
                  <c:v>30.1</c:v>
                </c:pt>
                <c:pt idx="2">
                  <c:v>90</c:v>
                </c:pt>
                <c:pt idx="3">
                  <c:v>90.1</c:v>
                </c:pt>
                <c:pt idx="4">
                  <c:v>180</c:v>
                </c:pt>
                <c:pt idx="5">
                  <c:v>180.2</c:v>
                </c:pt>
                <c:pt idx="6">
                  <c:v>365</c:v>
                </c:pt>
                <c:pt idx="7">
                  <c:v>365.1</c:v>
                </c:pt>
                <c:pt idx="8">
                  <c:v>730</c:v>
                </c:pt>
                <c:pt idx="9">
                  <c:v>730.1</c:v>
                </c:pt>
                <c:pt idx="10">
                  <c:v>1825</c:v>
                </c:pt>
                <c:pt idx="11">
                  <c:v>1825.1</c:v>
                </c:pt>
              </c:numCache>
            </c:numRef>
          </c:xVal>
          <c:yVal>
            <c:numRef>
              <c:f>'Fig 44'!$Q$3:$Q$14</c:f>
              <c:numCache>
                <c:formatCode>0.0</c:formatCode>
                <c:ptCount val="12"/>
                <c:pt idx="0">
                  <c:v>4.2739726027397333</c:v>
                </c:pt>
                <c:pt idx="1">
                  <c:v>4.1917808219178045</c:v>
                </c:pt>
                <c:pt idx="2">
                  <c:v>7.1506849315068255</c:v>
                </c:pt>
                <c:pt idx="4">
                  <c:v>8.8767123287671268</c:v>
                </c:pt>
                <c:pt idx="5">
                  <c:v>7.8904109589041065</c:v>
                </c:pt>
                <c:pt idx="6">
                  <c:v>11</c:v>
                </c:pt>
                <c:pt idx="7">
                  <c:v>8.4</c:v>
                </c:pt>
                <c:pt idx="8">
                  <c:v>10.8</c:v>
                </c:pt>
                <c:pt idx="9">
                  <c:v>12.4</c:v>
                </c:pt>
                <c:pt idx="10">
                  <c:v>16.5</c:v>
                </c:pt>
                <c:pt idx="11">
                  <c:v>14.5</c:v>
                </c:pt>
              </c:numCache>
            </c:numRef>
          </c:yVal>
          <c:smooth val="0"/>
        </c:ser>
        <c:ser>
          <c:idx val="3"/>
          <c:order val="3"/>
          <c:tx>
            <c:strRef>
              <c:f>'Fig 44'!$R$2</c:f>
              <c:strCache>
                <c:ptCount val="1"/>
                <c:pt idx="0">
                  <c:v>Zy2 - 50°C</c:v>
                </c:pt>
              </c:strCache>
            </c:strRef>
          </c:tx>
          <c:spPr>
            <a:ln w="28575">
              <a:noFill/>
            </a:ln>
          </c:spPr>
          <c:marker>
            <c:symbol val="triangle"/>
            <c:size val="6"/>
            <c:spPr>
              <a:solidFill>
                <a:srgbClr val="0070C0"/>
              </a:solidFill>
            </c:spPr>
          </c:marker>
          <c:xVal>
            <c:numRef>
              <c:f>'Fig 44'!$N$3:$N$14</c:f>
              <c:numCache>
                <c:formatCode>General</c:formatCode>
                <c:ptCount val="12"/>
                <c:pt idx="0">
                  <c:v>30</c:v>
                </c:pt>
                <c:pt idx="1">
                  <c:v>30.1</c:v>
                </c:pt>
                <c:pt idx="2">
                  <c:v>90</c:v>
                </c:pt>
                <c:pt idx="3">
                  <c:v>90.1</c:v>
                </c:pt>
                <c:pt idx="4">
                  <c:v>180</c:v>
                </c:pt>
                <c:pt idx="5">
                  <c:v>180.2</c:v>
                </c:pt>
                <c:pt idx="6">
                  <c:v>365</c:v>
                </c:pt>
                <c:pt idx="7">
                  <c:v>365.1</c:v>
                </c:pt>
                <c:pt idx="8">
                  <c:v>730</c:v>
                </c:pt>
                <c:pt idx="9">
                  <c:v>730.1</c:v>
                </c:pt>
                <c:pt idx="10">
                  <c:v>1825</c:v>
                </c:pt>
                <c:pt idx="11">
                  <c:v>1825.1</c:v>
                </c:pt>
              </c:numCache>
            </c:numRef>
          </c:xVal>
          <c:yVal>
            <c:numRef>
              <c:f>'Fig 44'!$R$3:$R$14</c:f>
              <c:numCache>
                <c:formatCode>General</c:formatCode>
                <c:ptCount val="12"/>
                <c:pt idx="2" formatCode="0.0">
                  <c:v>7.6438356164383245</c:v>
                </c:pt>
                <c:pt idx="3" formatCode="0.0">
                  <c:v>9.1232876712328679</c:v>
                </c:pt>
                <c:pt idx="6" formatCode="0.0">
                  <c:v>11</c:v>
                </c:pt>
                <c:pt idx="7" formatCode="0.0">
                  <c:v>12.000000000000002</c:v>
                </c:pt>
                <c:pt idx="8" formatCode="0.0">
                  <c:v>12.600000000000001</c:v>
                </c:pt>
                <c:pt idx="9" formatCode="0.0">
                  <c:v>13.200000000000001</c:v>
                </c:pt>
              </c:numCache>
            </c:numRef>
          </c:yVal>
          <c:smooth val="0"/>
        </c:ser>
        <c:ser>
          <c:idx val="4"/>
          <c:order val="4"/>
          <c:tx>
            <c:strRef>
              <c:f>'Fig 44'!$S$2</c:f>
              <c:strCache>
                <c:ptCount val="1"/>
                <c:pt idx="0">
                  <c:v>Zy4 - 80°C</c:v>
                </c:pt>
              </c:strCache>
            </c:strRef>
          </c:tx>
          <c:spPr>
            <a:ln w="28575">
              <a:noFill/>
            </a:ln>
          </c:spPr>
          <c:marker>
            <c:symbol val="square"/>
            <c:size val="6"/>
            <c:spPr>
              <a:solidFill>
                <a:schemeClr val="tx1"/>
              </a:solidFill>
            </c:spPr>
          </c:marker>
          <c:xVal>
            <c:numRef>
              <c:f>'Fig 44'!$N$3:$N$14</c:f>
              <c:numCache>
                <c:formatCode>General</c:formatCode>
                <c:ptCount val="12"/>
                <c:pt idx="0">
                  <c:v>30</c:v>
                </c:pt>
                <c:pt idx="1">
                  <c:v>30.1</c:v>
                </c:pt>
                <c:pt idx="2">
                  <c:v>90</c:v>
                </c:pt>
                <c:pt idx="3">
                  <c:v>90.1</c:v>
                </c:pt>
                <c:pt idx="4">
                  <c:v>180</c:v>
                </c:pt>
                <c:pt idx="5">
                  <c:v>180.2</c:v>
                </c:pt>
                <c:pt idx="6">
                  <c:v>365</c:v>
                </c:pt>
                <c:pt idx="7">
                  <c:v>365.1</c:v>
                </c:pt>
                <c:pt idx="8">
                  <c:v>730</c:v>
                </c:pt>
                <c:pt idx="9">
                  <c:v>730.1</c:v>
                </c:pt>
                <c:pt idx="10">
                  <c:v>1825</c:v>
                </c:pt>
                <c:pt idx="11">
                  <c:v>1825.1</c:v>
                </c:pt>
              </c:numCache>
            </c:numRef>
          </c:xVal>
          <c:yVal>
            <c:numRef>
              <c:f>'Fig 44'!$S$3:$S$14</c:f>
              <c:numCache>
                <c:formatCode>0.0</c:formatCode>
                <c:ptCount val="12"/>
                <c:pt idx="0">
                  <c:v>7.5616438356164393</c:v>
                </c:pt>
                <c:pt idx="1">
                  <c:v>8.0547945205481248</c:v>
                </c:pt>
                <c:pt idx="2">
                  <c:v>11.58904109589041</c:v>
                </c:pt>
                <c:pt idx="4">
                  <c:v>13.808219178082192</c:v>
                </c:pt>
                <c:pt idx="5">
                  <c:v>14.301369863013701</c:v>
                </c:pt>
                <c:pt idx="6">
                  <c:v>18</c:v>
                </c:pt>
                <c:pt idx="7">
                  <c:v>17</c:v>
                </c:pt>
                <c:pt idx="8">
                  <c:v>20</c:v>
                </c:pt>
                <c:pt idx="9">
                  <c:v>19.399999999999999</c:v>
                </c:pt>
              </c:numCache>
            </c:numRef>
          </c:yVal>
          <c:smooth val="0"/>
        </c:ser>
        <c:ser>
          <c:idx val="5"/>
          <c:order val="5"/>
          <c:tx>
            <c:strRef>
              <c:f>'Fig 44'!$T$2</c:f>
              <c:strCache>
                <c:ptCount val="1"/>
                <c:pt idx="0">
                  <c:v>Zy2 - 80°C</c:v>
                </c:pt>
              </c:strCache>
            </c:strRef>
          </c:tx>
          <c:spPr>
            <a:ln w="28575">
              <a:noFill/>
            </a:ln>
          </c:spPr>
          <c:marker>
            <c:symbol val="triangle"/>
            <c:size val="6"/>
            <c:spPr>
              <a:solidFill>
                <a:sysClr val="windowText" lastClr="000000"/>
              </a:solidFill>
            </c:spPr>
          </c:marker>
          <c:xVal>
            <c:numRef>
              <c:f>'Fig 44'!$N$3:$N$14</c:f>
              <c:numCache>
                <c:formatCode>General</c:formatCode>
                <c:ptCount val="12"/>
                <c:pt idx="0">
                  <c:v>30</c:v>
                </c:pt>
                <c:pt idx="1">
                  <c:v>30.1</c:v>
                </c:pt>
                <c:pt idx="2">
                  <c:v>90</c:v>
                </c:pt>
                <c:pt idx="3">
                  <c:v>90.1</c:v>
                </c:pt>
                <c:pt idx="4">
                  <c:v>180</c:v>
                </c:pt>
                <c:pt idx="5">
                  <c:v>180.2</c:v>
                </c:pt>
                <c:pt idx="6">
                  <c:v>365</c:v>
                </c:pt>
                <c:pt idx="7">
                  <c:v>365.1</c:v>
                </c:pt>
                <c:pt idx="8">
                  <c:v>730</c:v>
                </c:pt>
                <c:pt idx="9">
                  <c:v>730.1</c:v>
                </c:pt>
                <c:pt idx="10">
                  <c:v>1825</c:v>
                </c:pt>
                <c:pt idx="11">
                  <c:v>1825.1</c:v>
                </c:pt>
              </c:numCache>
            </c:numRef>
          </c:xVal>
          <c:yVal>
            <c:numRef>
              <c:f>'Fig 44'!$T$3:$T$14</c:f>
              <c:numCache>
                <c:formatCode>General</c:formatCode>
                <c:ptCount val="12"/>
                <c:pt idx="2" formatCode="0.0">
                  <c:v>11.095890410958924</c:v>
                </c:pt>
                <c:pt idx="3" formatCode="0.0">
                  <c:v>12.821917808219178</c:v>
                </c:pt>
                <c:pt idx="6" formatCode="0.0">
                  <c:v>18</c:v>
                </c:pt>
                <c:pt idx="7" formatCode="0.0">
                  <c:v>19</c:v>
                </c:pt>
                <c:pt idx="8" formatCode="0.0">
                  <c:v>19.600000000000001</c:v>
                </c:pt>
                <c:pt idx="9" formatCode="0.0">
                  <c:v>22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7635072"/>
        <c:axId val="27637248"/>
      </c:scatterChart>
      <c:valAx>
        <c:axId val="27635072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Test duration (day)</a:t>
                </a:r>
              </a:p>
            </c:rich>
          </c:tx>
          <c:layout/>
          <c:overlay val="0"/>
        </c:title>
        <c:numFmt formatCode="General" sourceLinked="1"/>
        <c:majorTickMark val="in"/>
        <c:minorTickMark val="none"/>
        <c:tickLblPos val="nextTo"/>
        <c:crossAx val="27637248"/>
        <c:crosses val="autoZero"/>
        <c:crossBetween val="midCat"/>
      </c:valAx>
      <c:valAx>
        <c:axId val="27637248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Loss of metal (nm)</a:t>
                </a:r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crossAx val="27635072"/>
        <c:crosses val="autoZero"/>
        <c:crossBetween val="midCat"/>
      </c:valAx>
      <c:spPr>
        <a:ln>
          <a:solidFill>
            <a:schemeClr val="tx1"/>
          </a:solidFill>
        </a:ln>
      </c:spPr>
    </c:plotArea>
    <c:legend>
      <c:legendPos val="r"/>
      <c:layout>
        <c:manualLayout>
          <c:xMode val="edge"/>
          <c:yMode val="edge"/>
          <c:x val="0.80712767528380869"/>
          <c:y val="0.2788021222117878"/>
          <c:w val="0.17835326845487329"/>
          <c:h val="0.4505503784504003"/>
        </c:manualLayout>
      </c:layout>
      <c:overlay val="0"/>
    </c:legend>
    <c:plotVisOnly val="1"/>
    <c:dispBlanksAs val="gap"/>
    <c:showDLblsOverMax val="0"/>
  </c:chart>
  <c:spPr>
    <a:ln>
      <a:noFill/>
    </a:ln>
  </c:sp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0.39544</cdr:x>
      <cdr:y>0.1375</cdr:y>
    </cdr:from>
    <cdr:to>
      <cdr:x>0.39734</cdr:x>
      <cdr:y>0.62348</cdr:y>
    </cdr:to>
    <cdr:sp macro="" textlink="">
      <cdr:nvSpPr>
        <cdr:cNvPr id="4" name="Connecteur droit 3"/>
        <cdr:cNvSpPr/>
      </cdr:nvSpPr>
      <cdr:spPr>
        <a:xfrm xmlns:a="http://schemas.openxmlformats.org/drawingml/2006/main">
          <a:off x="1981196" y="459697"/>
          <a:ext cx="9519" cy="1624765"/>
        </a:xfrm>
        <a:prstGeom xmlns:a="http://schemas.openxmlformats.org/drawingml/2006/main" prst="line">
          <a:avLst/>
        </a:prstGeom>
        <a:ln xmlns:a="http://schemas.openxmlformats.org/drawingml/2006/main" cmpd="sng">
          <a:prstDash val="sysDash"/>
          <a:headEnd type="triangle"/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fr-FR"/>
        </a:p>
      </cdr:txBody>
    </cdr:sp>
  </cdr:relSizeAnchor>
  <cdr:relSizeAnchor xmlns:cdr="http://schemas.openxmlformats.org/drawingml/2006/chartDrawing">
    <cdr:from>
      <cdr:x>0.12357</cdr:x>
      <cdr:y>0.37322</cdr:y>
    </cdr:from>
    <cdr:to>
      <cdr:x>0.86502</cdr:x>
      <cdr:y>0.80877</cdr:y>
    </cdr:to>
    <cdr:sp macro="" textlink="">
      <cdr:nvSpPr>
        <cdr:cNvPr id="6" name="Connecteur droit 5"/>
        <cdr:cNvSpPr/>
      </cdr:nvSpPr>
      <cdr:spPr>
        <a:xfrm xmlns:a="http://schemas.openxmlformats.org/drawingml/2006/main" flipV="1">
          <a:off x="619081" y="1247776"/>
          <a:ext cx="3714794" cy="1456181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fr-FR"/>
        </a:p>
      </cdr:txBody>
    </cdr:sp>
  </cdr:relSizeAnchor>
  <cdr:relSizeAnchor xmlns:cdr="http://schemas.openxmlformats.org/drawingml/2006/chartDrawing">
    <cdr:from>
      <cdr:x>0.12357</cdr:x>
      <cdr:y>0.07977</cdr:y>
    </cdr:from>
    <cdr:to>
      <cdr:x>0.72814</cdr:x>
      <cdr:y>0.80006</cdr:y>
    </cdr:to>
    <cdr:sp macro="" textlink="">
      <cdr:nvSpPr>
        <cdr:cNvPr id="8" name="Connecteur droit 7"/>
        <cdr:cNvSpPr/>
      </cdr:nvSpPr>
      <cdr:spPr>
        <a:xfrm xmlns:a="http://schemas.openxmlformats.org/drawingml/2006/main" flipV="1">
          <a:off x="619104" y="266701"/>
          <a:ext cx="3028971" cy="2408120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fr-FR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0.11615</cdr:x>
      <cdr:y>0.14679</cdr:y>
    </cdr:from>
    <cdr:to>
      <cdr:x>0.41016</cdr:x>
      <cdr:y>0.80734</cdr:y>
    </cdr:to>
    <cdr:sp macro="" textlink="">
      <cdr:nvSpPr>
        <cdr:cNvPr id="2" name="Forme libre 1"/>
        <cdr:cNvSpPr/>
      </cdr:nvSpPr>
      <cdr:spPr>
        <a:xfrm xmlns:a="http://schemas.openxmlformats.org/drawingml/2006/main">
          <a:off x="609601" y="457201"/>
          <a:ext cx="1543050" cy="2057400"/>
        </a:xfrm>
        <a:custGeom xmlns:a="http://schemas.openxmlformats.org/drawingml/2006/main">
          <a:avLst/>
          <a:gdLst>
            <a:gd name="connsiteX0" fmla="*/ 0 w 1543050"/>
            <a:gd name="connsiteY0" fmla="*/ 2057400 h 2057400"/>
            <a:gd name="connsiteX1" fmla="*/ 76200 w 1543050"/>
            <a:gd name="connsiteY1" fmla="*/ 1266825 h 2057400"/>
            <a:gd name="connsiteX2" fmla="*/ 266700 w 1543050"/>
            <a:gd name="connsiteY2" fmla="*/ 771525 h 2057400"/>
            <a:gd name="connsiteX3" fmla="*/ 800100 w 1543050"/>
            <a:gd name="connsiteY3" fmla="*/ 276225 h 2057400"/>
            <a:gd name="connsiteX4" fmla="*/ 1543050 w 1543050"/>
            <a:gd name="connsiteY4" fmla="*/ 0 h 2057400"/>
            <a:gd name="connsiteX5" fmla="*/ 1543050 w 1543050"/>
            <a:gd name="connsiteY5" fmla="*/ 0 h 2057400"/>
          </a:gdLst>
          <a:ahLst/>
          <a:cxnLst>
            <a:cxn ang="0">
              <a:pos x="connsiteX0" y="connsiteY0"/>
            </a:cxn>
            <a:cxn ang="0">
              <a:pos x="connsiteX1" y="connsiteY1"/>
            </a:cxn>
            <a:cxn ang="0">
              <a:pos x="connsiteX2" y="connsiteY2"/>
            </a:cxn>
            <a:cxn ang="0">
              <a:pos x="connsiteX3" y="connsiteY3"/>
            </a:cxn>
            <a:cxn ang="0">
              <a:pos x="connsiteX4" y="connsiteY4"/>
            </a:cxn>
            <a:cxn ang="0">
              <a:pos x="connsiteX5" y="connsiteY5"/>
            </a:cxn>
          </a:cxnLst>
          <a:rect l="l" t="t" r="r" b="b"/>
          <a:pathLst>
            <a:path w="1543050" h="2057400">
              <a:moveTo>
                <a:pt x="0" y="2057400"/>
              </a:moveTo>
              <a:cubicBezTo>
                <a:pt x="15875" y="1769268"/>
                <a:pt x="31750" y="1481137"/>
                <a:pt x="76200" y="1266825"/>
              </a:cubicBezTo>
              <a:cubicBezTo>
                <a:pt x="120650" y="1052513"/>
                <a:pt x="146050" y="936625"/>
                <a:pt x="266700" y="771525"/>
              </a:cubicBezTo>
              <a:cubicBezTo>
                <a:pt x="387350" y="606425"/>
                <a:pt x="587375" y="404812"/>
                <a:pt x="800100" y="276225"/>
              </a:cubicBezTo>
              <a:cubicBezTo>
                <a:pt x="1012825" y="147638"/>
                <a:pt x="1543050" y="0"/>
                <a:pt x="1543050" y="0"/>
              </a:cubicBezTo>
              <a:lnTo>
                <a:pt x="1543050" y="0"/>
              </a:lnTo>
            </a:path>
          </a:pathLst>
        </a:custGeom>
        <a:ln xmlns:a="http://schemas.openxmlformats.org/drawingml/2006/main">
          <a:solidFill>
            <a:schemeClr val="tx1"/>
          </a:solidFill>
          <a:prstDash val="solid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fr-FR"/>
        </a:p>
      </cdr:txBody>
    </cdr:sp>
  </cdr:relSizeAnchor>
  <cdr:relSizeAnchor xmlns:cdr="http://schemas.openxmlformats.org/drawingml/2006/chartDrawing">
    <cdr:from>
      <cdr:x>0.11434</cdr:x>
      <cdr:y>0.32212</cdr:y>
    </cdr:from>
    <cdr:to>
      <cdr:x>0.80611</cdr:x>
      <cdr:y>0.8104</cdr:y>
    </cdr:to>
    <cdr:sp macro="" textlink="">
      <cdr:nvSpPr>
        <cdr:cNvPr id="3" name="Forme libre 2"/>
        <cdr:cNvSpPr/>
      </cdr:nvSpPr>
      <cdr:spPr>
        <a:xfrm xmlns:a="http://schemas.openxmlformats.org/drawingml/2006/main">
          <a:off x="600076" y="1003301"/>
          <a:ext cx="3630612" cy="1520825"/>
        </a:xfrm>
        <a:custGeom xmlns:a="http://schemas.openxmlformats.org/drawingml/2006/main">
          <a:avLst/>
          <a:gdLst>
            <a:gd name="connsiteX0" fmla="*/ 0 w 3630612"/>
            <a:gd name="connsiteY0" fmla="*/ 1520825 h 1520825"/>
            <a:gd name="connsiteX1" fmla="*/ 104775 w 3630612"/>
            <a:gd name="connsiteY1" fmla="*/ 968375 h 1520825"/>
            <a:gd name="connsiteX2" fmla="*/ 266700 w 3630612"/>
            <a:gd name="connsiteY2" fmla="*/ 692150 h 1520825"/>
            <a:gd name="connsiteX3" fmla="*/ 704850 w 3630612"/>
            <a:gd name="connsiteY3" fmla="*/ 501650 h 1520825"/>
            <a:gd name="connsiteX4" fmla="*/ 1466850 w 3630612"/>
            <a:gd name="connsiteY4" fmla="*/ 311150 h 1520825"/>
            <a:gd name="connsiteX5" fmla="*/ 3324225 w 3630612"/>
            <a:gd name="connsiteY5" fmla="*/ 44450 h 1520825"/>
            <a:gd name="connsiteX6" fmla="*/ 3305175 w 3630612"/>
            <a:gd name="connsiteY6" fmla="*/ 44450 h 1520825"/>
          </a:gdLst>
          <a:ahLst/>
          <a:cxnLst>
            <a:cxn ang="0">
              <a:pos x="connsiteX0" y="connsiteY0"/>
            </a:cxn>
            <a:cxn ang="0">
              <a:pos x="connsiteX1" y="connsiteY1"/>
            </a:cxn>
            <a:cxn ang="0">
              <a:pos x="connsiteX2" y="connsiteY2"/>
            </a:cxn>
            <a:cxn ang="0">
              <a:pos x="connsiteX3" y="connsiteY3"/>
            </a:cxn>
            <a:cxn ang="0">
              <a:pos x="connsiteX4" y="connsiteY4"/>
            </a:cxn>
            <a:cxn ang="0">
              <a:pos x="connsiteX5" y="connsiteY5"/>
            </a:cxn>
            <a:cxn ang="0">
              <a:pos x="connsiteX6" y="connsiteY6"/>
            </a:cxn>
          </a:cxnLst>
          <a:rect l="l" t="t" r="r" b="b"/>
          <a:pathLst>
            <a:path w="3630612" h="1520825">
              <a:moveTo>
                <a:pt x="0" y="1520825"/>
              </a:moveTo>
              <a:cubicBezTo>
                <a:pt x="30162" y="1313656"/>
                <a:pt x="60325" y="1106487"/>
                <a:pt x="104775" y="968375"/>
              </a:cubicBezTo>
              <a:cubicBezTo>
                <a:pt x="149225" y="830263"/>
                <a:pt x="166688" y="769938"/>
                <a:pt x="266700" y="692150"/>
              </a:cubicBezTo>
              <a:cubicBezTo>
                <a:pt x="366713" y="614363"/>
                <a:pt x="504825" y="565150"/>
                <a:pt x="704850" y="501650"/>
              </a:cubicBezTo>
              <a:cubicBezTo>
                <a:pt x="904875" y="438150"/>
                <a:pt x="1030288" y="387350"/>
                <a:pt x="1466850" y="311150"/>
              </a:cubicBezTo>
              <a:cubicBezTo>
                <a:pt x="1903412" y="234950"/>
                <a:pt x="3017838" y="88900"/>
                <a:pt x="3324225" y="44450"/>
              </a:cubicBezTo>
              <a:cubicBezTo>
                <a:pt x="3630612" y="0"/>
                <a:pt x="3467893" y="22225"/>
                <a:pt x="3305175" y="44450"/>
              </a:cubicBezTo>
            </a:path>
          </a:pathLst>
        </a:custGeom>
        <a:ln xmlns:a="http://schemas.openxmlformats.org/drawingml/2006/main">
          <a:solidFill>
            <a:srgbClr val="0070C0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fr-FR"/>
        </a:p>
      </cdr:txBody>
    </cdr:sp>
  </cdr:relSizeAnchor>
  <cdr:relSizeAnchor xmlns:cdr="http://schemas.openxmlformats.org/drawingml/2006/chartDrawing">
    <cdr:from>
      <cdr:x>0.11434</cdr:x>
      <cdr:y>0.55403</cdr:y>
    </cdr:from>
    <cdr:to>
      <cdr:x>0.42075</cdr:x>
      <cdr:y>0.81651</cdr:y>
    </cdr:to>
    <cdr:sp macro="" textlink="">
      <cdr:nvSpPr>
        <cdr:cNvPr id="5" name="Forme libre 4"/>
        <cdr:cNvSpPr/>
      </cdr:nvSpPr>
      <cdr:spPr>
        <a:xfrm xmlns:a="http://schemas.openxmlformats.org/drawingml/2006/main">
          <a:off x="600076" y="1725614"/>
          <a:ext cx="1608137" cy="817562"/>
        </a:xfrm>
        <a:custGeom xmlns:a="http://schemas.openxmlformats.org/drawingml/2006/main">
          <a:avLst/>
          <a:gdLst>
            <a:gd name="connsiteX0" fmla="*/ 0 w 1608137"/>
            <a:gd name="connsiteY0" fmla="*/ 817562 h 817562"/>
            <a:gd name="connsiteX1" fmla="*/ 95250 w 1608137"/>
            <a:gd name="connsiteY1" fmla="*/ 446087 h 817562"/>
            <a:gd name="connsiteX2" fmla="*/ 304800 w 1608137"/>
            <a:gd name="connsiteY2" fmla="*/ 293687 h 817562"/>
            <a:gd name="connsiteX3" fmla="*/ 752475 w 1608137"/>
            <a:gd name="connsiteY3" fmla="*/ 179387 h 817562"/>
            <a:gd name="connsiteX4" fmla="*/ 1485900 w 1608137"/>
            <a:gd name="connsiteY4" fmla="*/ 26987 h 817562"/>
            <a:gd name="connsiteX5" fmla="*/ 1485900 w 1608137"/>
            <a:gd name="connsiteY5" fmla="*/ 17462 h 817562"/>
          </a:gdLst>
          <a:ahLst/>
          <a:cxnLst>
            <a:cxn ang="0">
              <a:pos x="connsiteX0" y="connsiteY0"/>
            </a:cxn>
            <a:cxn ang="0">
              <a:pos x="connsiteX1" y="connsiteY1"/>
            </a:cxn>
            <a:cxn ang="0">
              <a:pos x="connsiteX2" y="connsiteY2"/>
            </a:cxn>
            <a:cxn ang="0">
              <a:pos x="connsiteX3" y="connsiteY3"/>
            </a:cxn>
            <a:cxn ang="0">
              <a:pos x="connsiteX4" y="connsiteY4"/>
            </a:cxn>
            <a:cxn ang="0">
              <a:pos x="connsiteX5" y="connsiteY5"/>
            </a:cxn>
          </a:cxnLst>
          <a:rect l="l" t="t" r="r" b="b"/>
          <a:pathLst>
            <a:path w="1608137" h="817562">
              <a:moveTo>
                <a:pt x="0" y="817562"/>
              </a:moveTo>
              <a:cubicBezTo>
                <a:pt x="22225" y="675481"/>
                <a:pt x="44450" y="533400"/>
                <a:pt x="95250" y="446087"/>
              </a:cubicBezTo>
              <a:cubicBezTo>
                <a:pt x="146050" y="358775"/>
                <a:pt x="195263" y="338137"/>
                <a:pt x="304800" y="293687"/>
              </a:cubicBezTo>
              <a:cubicBezTo>
                <a:pt x="414337" y="249237"/>
                <a:pt x="555625" y="223837"/>
                <a:pt x="752475" y="179387"/>
              </a:cubicBezTo>
              <a:cubicBezTo>
                <a:pt x="949325" y="134937"/>
                <a:pt x="1363663" y="53974"/>
                <a:pt x="1485900" y="26987"/>
              </a:cubicBezTo>
              <a:cubicBezTo>
                <a:pt x="1608137" y="0"/>
                <a:pt x="1547018" y="8731"/>
                <a:pt x="1485900" y="17462"/>
              </a:cubicBezTo>
            </a:path>
          </a:pathLst>
        </a:custGeom>
        <a:ln xmlns:a="http://schemas.openxmlformats.org/drawingml/2006/main">
          <a:solidFill>
            <a:srgbClr val="FF0000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fr-FR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BD9D0A-EEDB-4CAF-9C88-A0DAD2F9098A}" type="datetimeFigureOut">
              <a:rPr lang="en-GB" smtClean="0"/>
              <a:pPr/>
              <a:t>16/01/2018</a:t>
            </a:fld>
            <a:endParaRPr lang="en-GB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FC379E-878E-4030-9F94-E4C144638F8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51365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err="1" smtClean="0"/>
              <a:t>Zy</a:t>
            </a:r>
            <a:r>
              <a:rPr lang="fr-FR" dirty="0" smtClean="0"/>
              <a:t> 4 </a:t>
            </a:r>
            <a:r>
              <a:rPr lang="fr-FR" dirty="0" err="1" smtClean="0"/>
              <a:t>equivalent</a:t>
            </a:r>
            <a:r>
              <a:rPr lang="fr-FR" dirty="0" smtClean="0"/>
              <a:t> to </a:t>
            </a:r>
            <a:r>
              <a:rPr lang="fr-FR" dirty="0" err="1" smtClean="0"/>
              <a:t>Zy</a:t>
            </a:r>
            <a:r>
              <a:rPr lang="fr-FR" dirty="0" smtClean="0"/>
              <a:t> 2 </a:t>
            </a:r>
            <a:r>
              <a:rPr lang="fr-FR" dirty="0" err="1" smtClean="0"/>
              <a:t>with</a:t>
            </a:r>
            <a:r>
              <a:rPr lang="fr-FR" dirty="0" smtClean="0"/>
              <a:t> non Ni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reduce</a:t>
            </a:r>
            <a:r>
              <a:rPr lang="fr-FR" baseline="0" dirty="0" smtClean="0"/>
              <a:t> H </a:t>
            </a:r>
            <a:r>
              <a:rPr lang="fr-FR" baseline="0" dirty="0" err="1" smtClean="0"/>
              <a:t>uptake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during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oxidation</a:t>
            </a:r>
            <a:r>
              <a:rPr lang="fr-FR" baseline="0" dirty="0" smtClean="0"/>
              <a:t> in </a:t>
            </a:r>
            <a:r>
              <a:rPr lang="fr-FR" baseline="0" dirty="0" err="1" smtClean="0"/>
              <a:t>primary</a:t>
            </a:r>
            <a:r>
              <a:rPr lang="fr-FR" baseline="0" dirty="0" smtClean="0"/>
              <a:t> circuit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82A8FE-6111-4022-8E6C-D0CB4A2EDBB3}" type="slidenum">
              <a:rPr lang="en-GB" smtClean="0"/>
              <a:pPr/>
              <a:t>8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Test </a:t>
            </a:r>
            <a:r>
              <a:rPr lang="fr-FR" dirty="0" err="1" smtClean="0"/>
              <a:t>performed</a:t>
            </a:r>
            <a:r>
              <a:rPr lang="fr-FR" dirty="0" smtClean="0"/>
              <a:t> by </a:t>
            </a:r>
            <a:r>
              <a:rPr lang="fr-FR" dirty="0" err="1" smtClean="0"/>
              <a:t>measuring</a:t>
            </a:r>
            <a:r>
              <a:rPr lang="fr-FR" dirty="0" smtClean="0"/>
              <a:t> H </a:t>
            </a:r>
            <a:r>
              <a:rPr lang="fr-FR" dirty="0" err="1" smtClean="0"/>
              <a:t>generation</a:t>
            </a:r>
            <a:endParaRPr lang="fr-FR" dirty="0" smtClean="0"/>
          </a:p>
          <a:p>
            <a:r>
              <a:rPr lang="fr-FR" dirty="0" smtClean="0"/>
              <a:t>Zy2</a:t>
            </a:r>
            <a:r>
              <a:rPr lang="fr-FR" baseline="0" dirty="0" smtClean="0"/>
              <a:t> and Zy4 are </a:t>
            </a:r>
            <a:r>
              <a:rPr lang="fr-FR" baseline="0" dirty="0" err="1" smtClean="0"/>
              <a:t>equivalent</a:t>
            </a:r>
            <a:r>
              <a:rPr lang="fr-FR" baseline="0" dirty="0" smtClean="0"/>
              <a:t> in </a:t>
            </a:r>
            <a:r>
              <a:rPr lang="fr-FR" baseline="0" dirty="0" err="1" smtClean="0"/>
              <a:t>terms</a:t>
            </a:r>
            <a:r>
              <a:rPr lang="fr-FR" baseline="0" dirty="0" smtClean="0"/>
              <a:t> of corrosion </a:t>
            </a:r>
            <a:r>
              <a:rPr lang="fr-FR" baseline="0" dirty="0" err="1" smtClean="0"/>
              <a:t>behaviour</a:t>
            </a:r>
            <a:endParaRPr lang="fr-FR" baseline="0" dirty="0" smtClean="0"/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82A8FE-6111-4022-8E6C-D0CB4A2EDBB3}" type="slidenum">
              <a:rPr lang="en-GB" smtClean="0"/>
              <a:pPr/>
              <a:t>12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FC379E-878E-4030-9F94-E4C144638F88}" type="slidenum">
              <a:rPr lang="en-GB" smtClean="0"/>
              <a:pPr/>
              <a:t>22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2" descr="logo_cast_line_black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Afbeelding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1/16/2018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1/16/2018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1/16/2018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1/16/2018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1/16/2018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1/16/2018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GB" dirty="0" smtClean="0"/>
              <a:t>Title</a:t>
            </a:r>
            <a:endParaRPr lang="en-GB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88792" y="1628800"/>
            <a:ext cx="8229600" cy="4525963"/>
          </a:xfrm>
        </p:spPr>
        <p:txBody>
          <a:bodyPr/>
          <a:lstStyle/>
          <a:p>
            <a:r>
              <a:rPr lang="en-GB" dirty="0" smtClean="0"/>
              <a:t>Content Bullet One</a:t>
            </a:r>
          </a:p>
          <a:p>
            <a:pPr lvl="1"/>
            <a:r>
              <a:rPr lang="en-GB" dirty="0" smtClean="0"/>
              <a:t>Content Bullet Two</a:t>
            </a:r>
          </a:p>
          <a:p>
            <a:pPr lvl="2"/>
            <a:r>
              <a:rPr lang="en-GB" dirty="0" smtClean="0"/>
              <a:t>Content Bullet Three</a:t>
            </a:r>
          </a:p>
        </p:txBody>
      </p:sp>
      <p:pic>
        <p:nvPicPr>
          <p:cNvPr id="7" name="Picture 2" descr="logo_cast_line_black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FP7-euratom-cmyk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5308" y="0"/>
            <a:ext cx="1398692" cy="1142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61215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GB" dirty="0" smtClean="0"/>
              <a:t>Title</a:t>
            </a:r>
            <a:endParaRPr lang="en-GB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88792" y="1628800"/>
            <a:ext cx="8229600" cy="4525963"/>
          </a:xfrm>
        </p:spPr>
        <p:txBody>
          <a:bodyPr/>
          <a:lstStyle/>
          <a:p>
            <a:r>
              <a:rPr lang="en-GB" dirty="0" smtClean="0"/>
              <a:t>Content Bullet One</a:t>
            </a:r>
          </a:p>
          <a:p>
            <a:pPr lvl="1"/>
            <a:r>
              <a:rPr lang="en-GB" dirty="0" smtClean="0"/>
              <a:t>Content Bullet Two</a:t>
            </a:r>
          </a:p>
          <a:p>
            <a:pPr lvl="2"/>
            <a:r>
              <a:rPr lang="en-GB" dirty="0" smtClean="0"/>
              <a:t>Content Bullet Three</a:t>
            </a:r>
          </a:p>
        </p:txBody>
      </p:sp>
      <p:pic>
        <p:nvPicPr>
          <p:cNvPr id="7" name="Picture 2" descr="logo_cast_line_black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FP7-euratom-cmyk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5308" y="0"/>
            <a:ext cx="1398692" cy="1142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83140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GB" dirty="0" smtClean="0"/>
              <a:t>Title</a:t>
            </a:r>
            <a:endParaRPr lang="en-GB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88792" y="1628800"/>
            <a:ext cx="8229600" cy="4525963"/>
          </a:xfrm>
        </p:spPr>
        <p:txBody>
          <a:bodyPr/>
          <a:lstStyle/>
          <a:p>
            <a:r>
              <a:rPr lang="en-GB" dirty="0" smtClean="0"/>
              <a:t>Content Bullet One</a:t>
            </a:r>
          </a:p>
          <a:p>
            <a:pPr lvl="1"/>
            <a:r>
              <a:rPr lang="en-GB" dirty="0" smtClean="0"/>
              <a:t>Content Bullet Two</a:t>
            </a:r>
          </a:p>
          <a:p>
            <a:pPr lvl="2"/>
            <a:r>
              <a:rPr lang="en-GB" dirty="0" smtClean="0"/>
              <a:t>Content Bullet Three</a:t>
            </a:r>
          </a:p>
        </p:txBody>
      </p:sp>
      <p:pic>
        <p:nvPicPr>
          <p:cNvPr id="7" name="Picture 2" descr="logo_cast_line_black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FP7-euratom-cmyk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5308" y="0"/>
            <a:ext cx="1398692" cy="1142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74412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GB" dirty="0" smtClean="0"/>
              <a:t>Title</a:t>
            </a:r>
            <a:endParaRPr lang="en-GB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88792" y="1628800"/>
            <a:ext cx="8229600" cy="4525963"/>
          </a:xfrm>
        </p:spPr>
        <p:txBody>
          <a:bodyPr/>
          <a:lstStyle/>
          <a:p>
            <a:r>
              <a:rPr lang="en-GB" dirty="0" smtClean="0"/>
              <a:t>Content Bullet One</a:t>
            </a:r>
          </a:p>
          <a:p>
            <a:pPr lvl="1"/>
            <a:r>
              <a:rPr lang="en-GB" dirty="0" smtClean="0"/>
              <a:t>Content Bullet Two</a:t>
            </a:r>
          </a:p>
          <a:p>
            <a:pPr lvl="2"/>
            <a:r>
              <a:rPr lang="en-GB" dirty="0" smtClean="0"/>
              <a:t>Content Bullet Three</a:t>
            </a:r>
          </a:p>
        </p:txBody>
      </p:sp>
      <p:pic>
        <p:nvPicPr>
          <p:cNvPr id="7" name="Picture 2" descr="logo_cast_line_black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FP7-euratom-cmyk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5308" y="0"/>
            <a:ext cx="1398692" cy="1142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95268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17BDD4-1C75-45A8-B447-E43E565D5FCE}" type="datetimeFigureOut">
              <a:rPr lang="en-US" smtClean="0"/>
              <a:pPr/>
              <a:t>1/16/2018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4" r:id="rId12"/>
    <p:sldLayoutId id="2147483677" r:id="rId13"/>
    <p:sldLayoutId id="2147483680" r:id="rId14"/>
    <p:sldLayoutId id="2147483681" r:id="rId15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24" y="357166"/>
            <a:ext cx="7772400" cy="1470025"/>
          </a:xfrm>
        </p:spPr>
        <p:txBody>
          <a:bodyPr/>
          <a:lstStyle/>
          <a:p>
            <a:r>
              <a:rPr lang="en-GB" b="1" dirty="0" smtClean="0"/>
              <a:t>CArbon-14 Source Term</a:t>
            </a:r>
            <a:br>
              <a:rPr lang="en-GB" b="1" dirty="0" smtClean="0"/>
            </a:br>
            <a:r>
              <a:rPr lang="en-GB" b="1" dirty="0" smtClean="0"/>
              <a:t>CAST</a:t>
            </a:r>
            <a:endParaRPr lang="en-GB" b="1" dirty="0"/>
          </a:p>
        </p:txBody>
      </p:sp>
      <p:pic>
        <p:nvPicPr>
          <p:cNvPr id="1026" name="Picture 2" descr="logo_cast_line_bl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3214686"/>
            <a:ext cx="1901294" cy="2352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0" y="5934670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/>
              <a:t>The project has received funding from the European Union’s Seventh Framework Programme for research, technological development and demonstration under grant agreement no. 604779, the CAST </a:t>
            </a:r>
            <a:r>
              <a:rPr lang="en-GB" b="1" dirty="0" smtClean="0"/>
              <a:t>project. 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1214414" y="1785926"/>
            <a:ext cx="692948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/>
              <a:t>Name: </a:t>
            </a:r>
            <a:r>
              <a:rPr lang="en-GB" sz="2800" dirty="0" smtClean="0">
                <a:solidFill>
                  <a:srgbClr val="FF0000"/>
                </a:solidFill>
              </a:rPr>
              <a:t>Sophia Necib</a:t>
            </a:r>
          </a:p>
          <a:p>
            <a:pPr algn="ctr"/>
            <a:r>
              <a:rPr lang="en-GB" sz="2800" dirty="0" smtClean="0"/>
              <a:t>Organisation: </a:t>
            </a:r>
            <a:r>
              <a:rPr lang="en-GB" sz="2800" dirty="0" err="1" smtClean="0">
                <a:solidFill>
                  <a:srgbClr val="FF0000"/>
                </a:solidFill>
              </a:rPr>
              <a:t>Andra</a:t>
            </a:r>
            <a:endParaRPr lang="en-GB" sz="2800" dirty="0" smtClean="0">
              <a:solidFill>
                <a:srgbClr val="FF0000"/>
              </a:solidFill>
            </a:endParaRPr>
          </a:p>
          <a:p>
            <a:pPr algn="ctr"/>
            <a:r>
              <a:rPr lang="en-GB" sz="2800" dirty="0" smtClean="0"/>
              <a:t>Date:</a:t>
            </a:r>
            <a:r>
              <a:rPr lang="en-GB" sz="2800" dirty="0" smtClean="0">
                <a:solidFill>
                  <a:srgbClr val="FF0000"/>
                </a:solidFill>
              </a:rPr>
              <a:t> 16/01/2018</a:t>
            </a:r>
            <a:endParaRPr lang="en-GB" sz="2800" dirty="0">
              <a:solidFill>
                <a:srgbClr val="FF0000"/>
              </a:solidFill>
            </a:endParaRPr>
          </a:p>
        </p:txBody>
      </p:sp>
      <p:pic>
        <p:nvPicPr>
          <p:cNvPr id="8" name="Afbeelding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3400152"/>
            <a:ext cx="3555032" cy="2354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fr-FR" dirty="0" smtClean="0"/>
              <a:t>WP3 session</a:t>
            </a:r>
            <a:endParaRPr lang="en-GB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1135113"/>
            <a:ext cx="8229600" cy="5688632"/>
          </a:xfrm>
        </p:spPr>
        <p:txBody>
          <a:bodyPr>
            <a:normAutofit fontScale="85000" lnSpcReduction="20000"/>
          </a:bodyPr>
          <a:lstStyle/>
          <a:p>
            <a:r>
              <a:rPr lang="fr-FR" dirty="0" smtClean="0"/>
              <a:t>Introduction</a:t>
            </a:r>
          </a:p>
          <a:p>
            <a:r>
              <a:rPr lang="fr-FR" dirty="0" smtClean="0"/>
              <a:t>Oral communications </a:t>
            </a:r>
            <a:r>
              <a:rPr lang="fr-FR" sz="1600" dirty="0" smtClean="0">
                <a:solidFill>
                  <a:srgbClr val="FF0000"/>
                </a:solidFill>
              </a:rPr>
              <a:t>(4 CAST </a:t>
            </a:r>
            <a:r>
              <a:rPr lang="fr-FR" sz="1600" dirty="0" err="1" smtClean="0">
                <a:solidFill>
                  <a:srgbClr val="FF0000"/>
                </a:solidFill>
              </a:rPr>
              <a:t>invited</a:t>
            </a:r>
            <a:r>
              <a:rPr lang="fr-FR" sz="1600" dirty="0" smtClean="0">
                <a:solidFill>
                  <a:srgbClr val="FF0000"/>
                </a:solidFill>
              </a:rPr>
              <a:t> speakers + </a:t>
            </a:r>
            <a:r>
              <a:rPr lang="fr-FR" sz="1600" dirty="0" smtClean="0">
                <a:solidFill>
                  <a:srgbClr val="00B050"/>
                </a:solidFill>
              </a:rPr>
              <a:t>1 </a:t>
            </a:r>
            <a:r>
              <a:rPr lang="fr-FR" sz="1600" dirty="0" err="1" smtClean="0">
                <a:solidFill>
                  <a:srgbClr val="00B050"/>
                </a:solidFill>
              </a:rPr>
              <a:t>external</a:t>
            </a:r>
            <a:r>
              <a:rPr lang="fr-FR" sz="1600" dirty="0" smtClean="0">
                <a:solidFill>
                  <a:srgbClr val="00B050"/>
                </a:solidFill>
              </a:rPr>
              <a:t>  </a:t>
            </a:r>
            <a:r>
              <a:rPr lang="fr-FR" sz="1600" dirty="0" err="1" smtClean="0">
                <a:solidFill>
                  <a:srgbClr val="00B050"/>
                </a:solidFill>
              </a:rPr>
              <a:t>invited</a:t>
            </a:r>
            <a:r>
              <a:rPr lang="fr-FR" sz="1600" dirty="0" smtClean="0">
                <a:solidFill>
                  <a:srgbClr val="00B050"/>
                </a:solidFill>
              </a:rPr>
              <a:t> speaker)</a:t>
            </a:r>
            <a:r>
              <a:rPr lang="fr-FR" sz="1600" dirty="0" smtClean="0">
                <a:solidFill>
                  <a:srgbClr val="FF0000"/>
                </a:solidFill>
              </a:rPr>
              <a:t>:</a:t>
            </a:r>
          </a:p>
          <a:p>
            <a:pPr lvl="1"/>
            <a:r>
              <a:rPr lang="fr-FR" sz="1900" dirty="0" smtClean="0">
                <a:solidFill>
                  <a:srgbClr val="FF0000"/>
                </a:solidFill>
              </a:rPr>
              <a:t>C-14 </a:t>
            </a:r>
            <a:r>
              <a:rPr lang="fr-FR" sz="1900" dirty="0" err="1" smtClean="0">
                <a:solidFill>
                  <a:srgbClr val="FF0000"/>
                </a:solidFill>
              </a:rPr>
              <a:t>inventory</a:t>
            </a:r>
            <a:r>
              <a:rPr lang="fr-FR" sz="1900" dirty="0" smtClean="0">
                <a:solidFill>
                  <a:srgbClr val="FF0000"/>
                </a:solidFill>
              </a:rPr>
              <a:t> in </a:t>
            </a:r>
            <a:r>
              <a:rPr lang="fr-FR" sz="1900" dirty="0" err="1" smtClean="0">
                <a:solidFill>
                  <a:srgbClr val="FF0000"/>
                </a:solidFill>
              </a:rPr>
              <a:t>irradiated</a:t>
            </a:r>
            <a:r>
              <a:rPr lang="fr-FR" sz="1900" dirty="0" smtClean="0">
                <a:solidFill>
                  <a:srgbClr val="FF0000"/>
                </a:solidFill>
              </a:rPr>
              <a:t> Zr </a:t>
            </a:r>
            <a:r>
              <a:rPr lang="fr-FR" sz="1900" i="1" dirty="0" smtClean="0">
                <a:solidFill>
                  <a:srgbClr val="FF0000"/>
                </a:solidFill>
              </a:rPr>
              <a:t>(M.HERM – KIT)</a:t>
            </a:r>
          </a:p>
          <a:p>
            <a:pPr lvl="1"/>
            <a:r>
              <a:rPr lang="fr-FR" sz="1900" dirty="0" err="1" smtClean="0">
                <a:solidFill>
                  <a:srgbClr val="FF0000"/>
                </a:solidFill>
              </a:rPr>
              <a:t>Leaching</a:t>
            </a:r>
            <a:r>
              <a:rPr lang="fr-FR" sz="1900" dirty="0" smtClean="0">
                <a:solidFill>
                  <a:srgbClr val="FF0000"/>
                </a:solidFill>
              </a:rPr>
              <a:t> tests and corrosion </a:t>
            </a:r>
            <a:r>
              <a:rPr lang="fr-FR" sz="1900" dirty="0" err="1" smtClean="0">
                <a:solidFill>
                  <a:srgbClr val="FF0000"/>
                </a:solidFill>
              </a:rPr>
              <a:t>measurements</a:t>
            </a:r>
            <a:r>
              <a:rPr lang="fr-FR" sz="1900" dirty="0" smtClean="0">
                <a:solidFill>
                  <a:srgbClr val="FF0000"/>
                </a:solidFill>
              </a:rPr>
              <a:t> for </a:t>
            </a:r>
            <a:r>
              <a:rPr lang="fr-FR" sz="1900" dirty="0" err="1" smtClean="0">
                <a:solidFill>
                  <a:srgbClr val="FF0000"/>
                </a:solidFill>
              </a:rPr>
              <a:t>irradiated</a:t>
            </a:r>
            <a:r>
              <a:rPr lang="fr-FR" sz="1900" dirty="0" smtClean="0">
                <a:solidFill>
                  <a:srgbClr val="FF0000"/>
                </a:solidFill>
              </a:rPr>
              <a:t> Zr </a:t>
            </a:r>
            <a:r>
              <a:rPr lang="fr-FR" sz="1900" i="1" dirty="0" smtClean="0">
                <a:solidFill>
                  <a:srgbClr val="FF0000"/>
                </a:solidFill>
              </a:rPr>
              <a:t>(C. BUCUR – RATEN ICN) </a:t>
            </a:r>
          </a:p>
          <a:p>
            <a:pPr lvl="1"/>
            <a:r>
              <a:rPr lang="fr-FR" sz="1900" dirty="0" err="1" smtClean="0">
                <a:solidFill>
                  <a:srgbClr val="FF0000"/>
                </a:solidFill>
              </a:rPr>
              <a:t>Analytical</a:t>
            </a:r>
            <a:r>
              <a:rPr lang="fr-FR" sz="1900" dirty="0" smtClean="0">
                <a:solidFill>
                  <a:srgbClr val="FF0000"/>
                </a:solidFill>
              </a:rPr>
              <a:t> </a:t>
            </a:r>
            <a:r>
              <a:rPr lang="fr-FR" sz="1900" dirty="0" err="1" smtClean="0">
                <a:solidFill>
                  <a:srgbClr val="FF0000"/>
                </a:solidFill>
              </a:rPr>
              <a:t>strategy</a:t>
            </a:r>
            <a:r>
              <a:rPr lang="fr-FR" sz="1900" dirty="0" smtClean="0">
                <a:solidFill>
                  <a:srgbClr val="FF0000"/>
                </a:solidFill>
              </a:rPr>
              <a:t> to </a:t>
            </a:r>
            <a:r>
              <a:rPr lang="fr-FR" sz="1900" dirty="0" err="1" smtClean="0">
                <a:solidFill>
                  <a:srgbClr val="FF0000"/>
                </a:solidFill>
              </a:rPr>
              <a:t>measure</a:t>
            </a:r>
            <a:r>
              <a:rPr lang="fr-FR" sz="1900" dirty="0" smtClean="0">
                <a:solidFill>
                  <a:srgbClr val="FF0000"/>
                </a:solidFill>
              </a:rPr>
              <a:t> C-14 </a:t>
            </a:r>
            <a:r>
              <a:rPr lang="fr-FR" sz="1900" dirty="0" err="1" smtClean="0">
                <a:solidFill>
                  <a:srgbClr val="FF0000"/>
                </a:solidFill>
              </a:rPr>
              <a:t>released</a:t>
            </a:r>
            <a:r>
              <a:rPr lang="fr-FR" sz="1900" dirty="0" smtClean="0">
                <a:solidFill>
                  <a:srgbClr val="FF0000"/>
                </a:solidFill>
              </a:rPr>
              <a:t> </a:t>
            </a:r>
            <a:r>
              <a:rPr lang="fr-FR" sz="1900" dirty="0" err="1" smtClean="0">
                <a:solidFill>
                  <a:srgbClr val="FF0000"/>
                </a:solidFill>
              </a:rPr>
              <a:t>from</a:t>
            </a:r>
            <a:r>
              <a:rPr lang="fr-FR" sz="1900" dirty="0" smtClean="0">
                <a:solidFill>
                  <a:srgbClr val="FF0000"/>
                </a:solidFill>
              </a:rPr>
              <a:t> </a:t>
            </a:r>
            <a:r>
              <a:rPr lang="fr-FR" sz="1900" dirty="0" err="1" smtClean="0">
                <a:solidFill>
                  <a:srgbClr val="FF0000"/>
                </a:solidFill>
              </a:rPr>
              <a:t>irradiated</a:t>
            </a:r>
            <a:r>
              <a:rPr lang="fr-FR" sz="1900" dirty="0" smtClean="0">
                <a:solidFill>
                  <a:srgbClr val="FF0000"/>
                </a:solidFill>
              </a:rPr>
              <a:t> Zr </a:t>
            </a:r>
            <a:r>
              <a:rPr lang="fr-FR" sz="1900" i="1" dirty="0" smtClean="0">
                <a:solidFill>
                  <a:srgbClr val="FF0000"/>
                </a:solidFill>
              </a:rPr>
              <a:t>(T.SUZUKI - SUBATECH)</a:t>
            </a:r>
          </a:p>
          <a:p>
            <a:pPr lvl="1"/>
            <a:r>
              <a:rPr lang="fr-FR" sz="1900" dirty="0" smtClean="0">
                <a:solidFill>
                  <a:srgbClr val="FF0000"/>
                </a:solidFill>
              </a:rPr>
              <a:t>Corrosion rate </a:t>
            </a:r>
            <a:r>
              <a:rPr lang="fr-FR" sz="1900" dirty="0" err="1" smtClean="0">
                <a:solidFill>
                  <a:srgbClr val="FF0000"/>
                </a:solidFill>
              </a:rPr>
              <a:t>measurements</a:t>
            </a:r>
            <a:r>
              <a:rPr lang="fr-FR" sz="1900" dirty="0" smtClean="0">
                <a:solidFill>
                  <a:srgbClr val="FF0000"/>
                </a:solidFill>
              </a:rPr>
              <a:t> on Zr-4 in </a:t>
            </a:r>
            <a:r>
              <a:rPr lang="fr-FR" sz="1900" dirty="0" err="1" smtClean="0">
                <a:solidFill>
                  <a:srgbClr val="FF0000"/>
                </a:solidFill>
              </a:rPr>
              <a:t>alkaline</a:t>
            </a:r>
            <a:r>
              <a:rPr lang="fr-FR" sz="1900" dirty="0" smtClean="0">
                <a:solidFill>
                  <a:srgbClr val="FF0000"/>
                </a:solidFill>
              </a:rPr>
              <a:t> media </a:t>
            </a:r>
            <a:r>
              <a:rPr lang="fr-FR" sz="1900" i="1" dirty="0" smtClean="0">
                <a:solidFill>
                  <a:srgbClr val="FF0000"/>
                </a:solidFill>
              </a:rPr>
              <a:t>(S.CAES - SCK.CEN)</a:t>
            </a:r>
          </a:p>
          <a:p>
            <a:pPr lvl="1"/>
            <a:r>
              <a:rPr lang="fr-FR" sz="1900" dirty="0" smtClean="0">
                <a:solidFill>
                  <a:srgbClr val="00B050"/>
                </a:solidFill>
              </a:rPr>
              <a:t>Corrosion </a:t>
            </a:r>
            <a:r>
              <a:rPr lang="fr-FR" sz="1900" dirty="0" smtClean="0">
                <a:solidFill>
                  <a:srgbClr val="00B050"/>
                </a:solidFill>
              </a:rPr>
              <a:t>of Zirconium </a:t>
            </a:r>
            <a:r>
              <a:rPr lang="fr-FR" sz="1900" dirty="0" err="1" smtClean="0">
                <a:solidFill>
                  <a:srgbClr val="00B050"/>
                </a:solidFill>
              </a:rPr>
              <a:t>alloys</a:t>
            </a:r>
            <a:r>
              <a:rPr lang="fr-FR" sz="1900" dirty="0" smtClean="0">
                <a:solidFill>
                  <a:srgbClr val="00B050"/>
                </a:solidFill>
              </a:rPr>
              <a:t> and C-14 release </a:t>
            </a:r>
            <a:r>
              <a:rPr lang="fr-FR" sz="1900" dirty="0" err="1" smtClean="0">
                <a:solidFill>
                  <a:srgbClr val="00B050"/>
                </a:solidFill>
              </a:rPr>
              <a:t>from</a:t>
            </a:r>
            <a:r>
              <a:rPr lang="fr-FR" sz="1900" dirty="0" smtClean="0">
                <a:solidFill>
                  <a:srgbClr val="00B050"/>
                </a:solidFill>
              </a:rPr>
              <a:t> </a:t>
            </a:r>
            <a:r>
              <a:rPr lang="fr-FR" sz="1900" dirty="0" err="1" smtClean="0">
                <a:solidFill>
                  <a:srgbClr val="00B050"/>
                </a:solidFill>
              </a:rPr>
              <a:t>compacted</a:t>
            </a:r>
            <a:r>
              <a:rPr lang="fr-FR" sz="1900" dirty="0" smtClean="0">
                <a:solidFill>
                  <a:srgbClr val="00B050"/>
                </a:solidFill>
              </a:rPr>
              <a:t> </a:t>
            </a:r>
            <a:r>
              <a:rPr lang="fr-FR" sz="1900" dirty="0" err="1" smtClean="0">
                <a:solidFill>
                  <a:srgbClr val="00B050"/>
                </a:solidFill>
              </a:rPr>
              <a:t>waste</a:t>
            </a:r>
            <a:r>
              <a:rPr lang="fr-FR" sz="1900" i="1" dirty="0" smtClean="0">
                <a:solidFill>
                  <a:srgbClr val="00B050"/>
                </a:solidFill>
              </a:rPr>
              <a:t> (A.AMBARD – EDF</a:t>
            </a:r>
            <a:r>
              <a:rPr lang="fr-FR" sz="1900" i="1" dirty="0" smtClean="0">
                <a:solidFill>
                  <a:srgbClr val="00B050"/>
                </a:solidFill>
              </a:rPr>
              <a:t>)</a:t>
            </a:r>
          </a:p>
          <a:p>
            <a:pPr lvl="1"/>
            <a:r>
              <a:rPr lang="fr-FR" sz="2000" dirty="0"/>
              <a:t>WP3 </a:t>
            </a:r>
            <a:r>
              <a:rPr lang="fr-FR" sz="2000" dirty="0" err="1"/>
              <a:t>Summary</a:t>
            </a:r>
            <a:r>
              <a:rPr lang="fr-FR" sz="2000" dirty="0"/>
              <a:t> and conclusions </a:t>
            </a:r>
            <a:r>
              <a:rPr lang="fr-FR" sz="2000" i="1" dirty="0"/>
              <a:t>(S.NECIB – Andra)</a:t>
            </a:r>
          </a:p>
          <a:p>
            <a:pPr lvl="1"/>
            <a:endParaRPr lang="fr-FR" sz="1900" i="1" dirty="0" smtClean="0">
              <a:solidFill>
                <a:srgbClr val="00B050"/>
              </a:solidFill>
            </a:endParaRPr>
          </a:p>
          <a:p>
            <a:r>
              <a:rPr lang="fr-FR" i="1" dirty="0" smtClean="0"/>
              <a:t>Poster </a:t>
            </a:r>
            <a:r>
              <a:rPr lang="fr-FR" i="1" dirty="0" err="1" smtClean="0"/>
              <a:t>presentations</a:t>
            </a:r>
            <a:r>
              <a:rPr lang="fr-FR" i="1" dirty="0" smtClean="0"/>
              <a:t> </a:t>
            </a:r>
          </a:p>
          <a:p>
            <a:pPr lvl="1"/>
            <a:r>
              <a:rPr lang="fr-FR" sz="2100" dirty="0" err="1" smtClean="0"/>
              <a:t>Analytical</a:t>
            </a:r>
            <a:r>
              <a:rPr lang="fr-FR" sz="2100" dirty="0" smtClean="0"/>
              <a:t> </a:t>
            </a:r>
            <a:r>
              <a:rPr lang="fr-FR" sz="2100" dirty="0" err="1" smtClean="0"/>
              <a:t>strategy</a:t>
            </a:r>
            <a:r>
              <a:rPr lang="fr-FR" sz="2100" dirty="0" smtClean="0"/>
              <a:t> for </a:t>
            </a:r>
            <a:r>
              <a:rPr lang="fr-FR" sz="2100" dirty="0" err="1" smtClean="0"/>
              <a:t>measurement</a:t>
            </a:r>
            <a:r>
              <a:rPr lang="fr-FR" sz="2100" dirty="0" smtClean="0"/>
              <a:t> of C-14 in </a:t>
            </a:r>
            <a:r>
              <a:rPr lang="fr-FR" sz="2100" dirty="0" err="1" smtClean="0"/>
              <a:t>leachate</a:t>
            </a:r>
            <a:r>
              <a:rPr lang="fr-FR" sz="2100" dirty="0" smtClean="0"/>
              <a:t> of </a:t>
            </a:r>
            <a:r>
              <a:rPr lang="fr-FR" sz="2100" dirty="0" err="1" smtClean="0"/>
              <a:t>irradiated</a:t>
            </a:r>
            <a:r>
              <a:rPr lang="fr-FR" sz="2100" dirty="0" smtClean="0"/>
              <a:t> zirconium </a:t>
            </a:r>
            <a:r>
              <a:rPr lang="fr-FR" sz="2100" dirty="0" err="1" smtClean="0"/>
              <a:t>alloy</a:t>
            </a:r>
            <a:r>
              <a:rPr lang="fr-FR" sz="2100" dirty="0" smtClean="0"/>
              <a:t> </a:t>
            </a:r>
            <a:r>
              <a:rPr lang="fr-FR" sz="2100" dirty="0" err="1" smtClean="0"/>
              <a:t>hulls</a:t>
            </a:r>
            <a:r>
              <a:rPr lang="fr-FR" sz="2100" dirty="0" smtClean="0"/>
              <a:t> </a:t>
            </a:r>
            <a:r>
              <a:rPr lang="fr-FR" sz="2100" i="1" dirty="0" smtClean="0"/>
              <a:t>(L.KASPRZAK et al. - CEA)</a:t>
            </a:r>
          </a:p>
          <a:p>
            <a:pPr lvl="1"/>
            <a:r>
              <a:rPr lang="fr-FR" sz="2100" i="1" dirty="0" err="1" smtClean="0"/>
              <a:t>Analytical</a:t>
            </a:r>
            <a:r>
              <a:rPr lang="fr-FR" sz="2100" i="1" dirty="0" smtClean="0"/>
              <a:t> </a:t>
            </a:r>
            <a:r>
              <a:rPr lang="fr-FR" sz="2100" i="1" dirty="0" err="1" smtClean="0"/>
              <a:t>strategy</a:t>
            </a:r>
            <a:r>
              <a:rPr lang="fr-FR" sz="2100" i="1" dirty="0" smtClean="0"/>
              <a:t> for the </a:t>
            </a:r>
            <a:r>
              <a:rPr lang="fr-FR" sz="2100" i="1" dirty="0" err="1" smtClean="0"/>
              <a:t>measurement</a:t>
            </a:r>
            <a:r>
              <a:rPr lang="fr-FR" sz="2100" i="1" dirty="0" smtClean="0"/>
              <a:t> of C-14 in </a:t>
            </a:r>
            <a:r>
              <a:rPr lang="fr-FR" sz="2100" i="1" dirty="0" err="1" smtClean="0"/>
              <a:t>alkaline</a:t>
            </a:r>
            <a:r>
              <a:rPr lang="fr-FR" sz="2100" i="1" dirty="0" smtClean="0"/>
              <a:t> solution (T.SUZUKI et al. – SUBATECH)</a:t>
            </a:r>
          </a:p>
          <a:p>
            <a:pPr lvl="1"/>
            <a:r>
              <a:rPr lang="fr-FR" sz="2100" i="1" dirty="0" smtClean="0"/>
              <a:t>Corrosion </a:t>
            </a:r>
            <a:r>
              <a:rPr lang="fr-FR" sz="2100" i="1" dirty="0" err="1" smtClean="0"/>
              <a:t>behaviour</a:t>
            </a:r>
            <a:r>
              <a:rPr lang="fr-FR" sz="2100" i="1" dirty="0" smtClean="0"/>
              <a:t> of </a:t>
            </a:r>
            <a:r>
              <a:rPr lang="fr-FR" sz="2100" i="1" dirty="0" err="1" smtClean="0"/>
              <a:t>irradiated</a:t>
            </a:r>
            <a:r>
              <a:rPr lang="fr-FR" sz="2100" i="1" dirty="0" smtClean="0"/>
              <a:t> and non-</a:t>
            </a:r>
            <a:r>
              <a:rPr lang="fr-FR" sz="2100" i="1" dirty="0" err="1" smtClean="0"/>
              <a:t>irradiated</a:t>
            </a:r>
            <a:r>
              <a:rPr lang="fr-FR" sz="2100" i="1" dirty="0" smtClean="0"/>
              <a:t> zirconium </a:t>
            </a:r>
            <a:r>
              <a:rPr lang="fr-FR" sz="2100" i="1" dirty="0" err="1" smtClean="0"/>
              <a:t>alloys</a:t>
            </a:r>
            <a:r>
              <a:rPr lang="fr-FR" sz="2100" i="1" dirty="0" smtClean="0"/>
              <a:t>: investigations on corrosion rate, </a:t>
            </a:r>
            <a:r>
              <a:rPr lang="fr-FR" sz="2100" i="1" dirty="0" err="1" smtClean="0"/>
              <a:t>released</a:t>
            </a:r>
            <a:r>
              <a:rPr lang="fr-FR" sz="2100" i="1" dirty="0" smtClean="0"/>
              <a:t> C-14 </a:t>
            </a:r>
            <a:r>
              <a:rPr lang="fr-FR" sz="2100" i="1" dirty="0" err="1" smtClean="0"/>
              <a:t>species</a:t>
            </a:r>
            <a:r>
              <a:rPr lang="fr-FR" sz="2100" i="1" dirty="0" smtClean="0"/>
              <a:t> and IRF (T.SAKURAGI – RWMC)</a:t>
            </a:r>
          </a:p>
          <a:p>
            <a:pPr lvl="1"/>
            <a:r>
              <a:rPr lang="fr-FR" sz="2100" i="1" dirty="0" smtClean="0"/>
              <a:t>C-14 </a:t>
            </a:r>
            <a:r>
              <a:rPr lang="fr-FR" sz="2100" i="1" dirty="0" err="1" smtClean="0"/>
              <a:t>determination</a:t>
            </a:r>
            <a:r>
              <a:rPr lang="fr-FR" sz="2100" i="1" dirty="0" smtClean="0"/>
              <a:t> in </a:t>
            </a:r>
            <a:r>
              <a:rPr lang="fr-FR" sz="2100" i="1" dirty="0" err="1" smtClean="0"/>
              <a:t>irradiated</a:t>
            </a:r>
            <a:r>
              <a:rPr lang="fr-FR" sz="2100" i="1" dirty="0" smtClean="0"/>
              <a:t> </a:t>
            </a:r>
            <a:r>
              <a:rPr lang="fr-FR" sz="2100" i="1" dirty="0" err="1" smtClean="0"/>
              <a:t>steel</a:t>
            </a:r>
            <a:r>
              <a:rPr lang="fr-FR" sz="2100" i="1" dirty="0" smtClean="0"/>
              <a:t> and </a:t>
            </a:r>
            <a:r>
              <a:rPr lang="fr-FR" sz="2100" i="1" dirty="0" err="1" smtClean="0"/>
              <a:t>Zircaloy</a:t>
            </a:r>
            <a:r>
              <a:rPr lang="fr-FR" sz="2100" i="1" dirty="0" smtClean="0"/>
              <a:t>: Progress at JRC Karlsruhe in the </a:t>
            </a:r>
            <a:r>
              <a:rPr lang="fr-FR" sz="2100" i="1" dirty="0" err="1" smtClean="0"/>
              <a:t>realm</a:t>
            </a:r>
            <a:r>
              <a:rPr lang="fr-FR" sz="2100" i="1" dirty="0" smtClean="0"/>
              <a:t> of the CAST Project (</a:t>
            </a:r>
            <a:r>
              <a:rPr lang="fr-FR" sz="2100" i="1" dirty="0" err="1" smtClean="0"/>
              <a:t>D.Bottomley</a:t>
            </a:r>
            <a:r>
              <a:rPr lang="fr-FR" sz="2100" i="1" dirty="0" smtClean="0"/>
              <a:t> et al.- JRC – ITU)</a:t>
            </a:r>
          </a:p>
          <a:p>
            <a:pPr lvl="1"/>
            <a:endParaRPr lang="fr-FR" i="1" dirty="0" smtClean="0"/>
          </a:p>
          <a:p>
            <a:pPr lvl="1"/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1642926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altLang="fr-FR" dirty="0"/>
              <a:t>Objectives </a:t>
            </a:r>
            <a:r>
              <a:rPr lang="fr-FR" altLang="fr-FR" dirty="0" smtClean="0"/>
              <a:t/>
            </a:r>
            <a:br>
              <a:rPr lang="fr-FR" altLang="fr-FR" dirty="0" smtClean="0"/>
            </a:br>
            <a:r>
              <a:rPr lang="fr-FR" altLang="fr-FR" dirty="0" smtClean="0"/>
              <a:t>WP3 </a:t>
            </a:r>
            <a:r>
              <a:rPr lang="en-GB" dirty="0"/>
              <a:t>“</a:t>
            </a:r>
            <a:r>
              <a:rPr lang="en-GB" dirty="0" err="1"/>
              <a:t>Zircaloy</a:t>
            </a:r>
            <a:r>
              <a:rPr lang="en-GB" dirty="0"/>
              <a:t>”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445224"/>
          </a:xfrm>
        </p:spPr>
        <p:txBody>
          <a:bodyPr>
            <a:normAutofit fontScale="85000" lnSpcReduction="20000"/>
          </a:bodyPr>
          <a:lstStyle/>
          <a:p>
            <a:r>
              <a:rPr lang="en-US" altLang="fr-FR" dirty="0"/>
              <a:t>To obtain a better understanding of </a:t>
            </a:r>
            <a:r>
              <a:rPr lang="en-US" altLang="fr-FR" baseline="30000" dirty="0"/>
              <a:t>14</a:t>
            </a:r>
            <a:r>
              <a:rPr lang="en-US" altLang="fr-FR" dirty="0"/>
              <a:t>C </a:t>
            </a:r>
            <a:r>
              <a:rPr lang="en-US" altLang="fr-FR" dirty="0" err="1"/>
              <a:t>behaviour</a:t>
            </a:r>
            <a:r>
              <a:rPr lang="en-US" altLang="fr-FR" dirty="0"/>
              <a:t> in zirconium alloy fuel claddings under disposal conditions with regard to:</a:t>
            </a:r>
          </a:p>
          <a:p>
            <a:pPr lvl="1">
              <a:spcBef>
                <a:spcPts val="1200"/>
              </a:spcBef>
            </a:pPr>
            <a:r>
              <a:rPr lang="en-US" altLang="fr-FR" b="1" dirty="0">
                <a:solidFill>
                  <a:srgbClr val="FF0000"/>
                </a:solidFill>
              </a:rPr>
              <a:t>Inventory</a:t>
            </a:r>
            <a:r>
              <a:rPr lang="en-US" altLang="fr-FR" dirty="0">
                <a:solidFill>
                  <a:srgbClr val="FF0000"/>
                </a:solidFill>
              </a:rPr>
              <a:t> </a:t>
            </a:r>
          </a:p>
          <a:p>
            <a:pPr lvl="2"/>
            <a:r>
              <a:rPr lang="en-US" altLang="fr-FR" dirty="0"/>
              <a:t>Origin, location and distribution of </a:t>
            </a:r>
            <a:r>
              <a:rPr lang="en-US" altLang="fr-FR" baseline="30000" dirty="0"/>
              <a:t>14</a:t>
            </a:r>
            <a:r>
              <a:rPr lang="en-US" altLang="fr-FR" dirty="0"/>
              <a:t>C and its precursors (N, C, O) in zirconium alloys and in </a:t>
            </a:r>
            <a:r>
              <a:rPr lang="en-US" altLang="fr-FR" dirty="0" smtClean="0"/>
              <a:t>outer </a:t>
            </a:r>
            <a:r>
              <a:rPr lang="en-US" altLang="fr-FR" dirty="0"/>
              <a:t>oxide layer,</a:t>
            </a:r>
          </a:p>
          <a:p>
            <a:pPr lvl="2"/>
            <a:r>
              <a:rPr lang="en-US" altLang="fr-FR" dirty="0"/>
              <a:t>Influence of several parameters: burnup, BWR/PWR, zirconium alloys</a:t>
            </a:r>
          </a:p>
          <a:p>
            <a:pPr lvl="2"/>
            <a:r>
              <a:rPr lang="en-US" altLang="fr-FR" dirty="0"/>
              <a:t>Comparison between modelling and experiments</a:t>
            </a:r>
          </a:p>
          <a:p>
            <a:pPr lvl="1">
              <a:spcBef>
                <a:spcPts val="1200"/>
              </a:spcBef>
            </a:pPr>
            <a:r>
              <a:rPr lang="en-US" altLang="fr-FR" b="1" dirty="0" smtClean="0">
                <a:solidFill>
                  <a:srgbClr val="FF0000"/>
                </a:solidFill>
              </a:rPr>
              <a:t>Release mechanisms </a:t>
            </a:r>
            <a:r>
              <a:rPr lang="en-US" altLang="fr-FR" b="1" dirty="0">
                <a:solidFill>
                  <a:srgbClr val="FF0000"/>
                </a:solidFill>
              </a:rPr>
              <a:t>from waste packages</a:t>
            </a:r>
          </a:p>
          <a:p>
            <a:pPr lvl="2"/>
            <a:r>
              <a:rPr lang="en-US" altLang="fr-FR" dirty="0"/>
              <a:t>Corrosion of irradiated zirconium </a:t>
            </a:r>
            <a:r>
              <a:rPr lang="en-US" altLang="fr-FR" dirty="0" smtClean="0"/>
              <a:t>alloys</a:t>
            </a:r>
          </a:p>
          <a:p>
            <a:pPr lvl="2"/>
            <a:r>
              <a:rPr lang="en-US" altLang="fr-FR" dirty="0" smtClean="0"/>
              <a:t>Corrosion of </a:t>
            </a:r>
            <a:r>
              <a:rPr lang="en-US" altLang="fr-FR" dirty="0" err="1" smtClean="0"/>
              <a:t>unirradiated</a:t>
            </a:r>
            <a:r>
              <a:rPr lang="en-US" altLang="fr-FR" dirty="0" smtClean="0"/>
              <a:t> zirconium (for comparison)</a:t>
            </a:r>
            <a:endParaRPr lang="en-US" altLang="fr-FR" dirty="0"/>
          </a:p>
          <a:p>
            <a:pPr lvl="2"/>
            <a:r>
              <a:rPr lang="en-US" altLang="fr-FR" dirty="0">
                <a:sym typeface="Symbol" pitchFamily="18" charset="2"/>
              </a:rPr>
              <a:t>Solubility of zirconium oxide and </a:t>
            </a:r>
            <a:r>
              <a:rPr lang="en-US" altLang="fr-FR" baseline="30000" dirty="0">
                <a:sym typeface="Symbol" pitchFamily="18" charset="2"/>
              </a:rPr>
              <a:t>14</a:t>
            </a:r>
            <a:r>
              <a:rPr lang="en-US" altLang="fr-FR" dirty="0">
                <a:sym typeface="Symbol" pitchFamily="18" charset="2"/>
              </a:rPr>
              <a:t>C migration in zirconium oxide</a:t>
            </a:r>
            <a:endParaRPr lang="en-US" altLang="fr-FR" dirty="0"/>
          </a:p>
          <a:p>
            <a:pPr lvl="1">
              <a:spcBef>
                <a:spcPts val="1200"/>
              </a:spcBef>
            </a:pPr>
            <a:r>
              <a:rPr lang="en-US" altLang="fr-FR" b="1" dirty="0">
                <a:solidFill>
                  <a:srgbClr val="FF0000"/>
                </a:solidFill>
              </a:rPr>
              <a:t>Speciation</a:t>
            </a:r>
          </a:p>
          <a:p>
            <a:pPr lvl="2"/>
            <a:r>
              <a:rPr lang="en-US" altLang="fr-FR" dirty="0" smtClean="0"/>
              <a:t>Organic </a:t>
            </a:r>
            <a:r>
              <a:rPr lang="en-US" altLang="fr-FR" dirty="0"/>
              <a:t>/ inorganic species</a:t>
            </a:r>
          </a:p>
          <a:p>
            <a:pPr lvl="2"/>
            <a:r>
              <a:rPr lang="en-US" altLang="fr-FR" dirty="0"/>
              <a:t>Identification of organic compounds</a:t>
            </a:r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731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104322"/>
            <a:ext cx="2133600" cy="365125"/>
          </a:xfrm>
        </p:spPr>
        <p:txBody>
          <a:bodyPr/>
          <a:lstStyle/>
          <a:p>
            <a:fld id="{E79621B2-1B17-4521-86E6-BA06AF5FB1C6}" type="slidenum">
              <a:rPr lang="en-GB" smtClean="0"/>
              <a:pPr/>
              <a:t>4</a:t>
            </a:fld>
            <a:endParaRPr lang="en-GB" dirty="0"/>
          </a:p>
        </p:txBody>
      </p:sp>
      <p:sp>
        <p:nvSpPr>
          <p:cNvPr id="10" name="Titre 1"/>
          <p:cNvSpPr txBox="1">
            <a:spLocks/>
          </p:cNvSpPr>
          <p:nvPr/>
        </p:nvSpPr>
        <p:spPr>
          <a:xfrm>
            <a:off x="71388" y="471041"/>
            <a:ext cx="8229600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altLang="fr-FR" sz="4000" dirty="0" smtClean="0"/>
              <a:t>WP3 </a:t>
            </a:r>
            <a:r>
              <a:rPr lang="en-GB" sz="4000" dirty="0"/>
              <a:t>“</a:t>
            </a:r>
            <a:r>
              <a:rPr lang="en-GB" sz="4000" dirty="0" err="1"/>
              <a:t>Zircaloy</a:t>
            </a:r>
            <a:r>
              <a:rPr lang="en-GB" sz="4000" dirty="0"/>
              <a:t>”</a:t>
            </a:r>
            <a:r>
              <a:rPr lang="fr-FR" altLang="fr-FR" sz="4000" dirty="0" smtClean="0"/>
              <a:t>Description</a:t>
            </a:r>
            <a:endParaRPr lang="fr-FR" altLang="fr-FR" sz="4000" dirty="0"/>
          </a:p>
        </p:txBody>
      </p:sp>
      <p:grpSp>
        <p:nvGrpSpPr>
          <p:cNvPr id="27" name="Groupe 26"/>
          <p:cNvGrpSpPr/>
          <p:nvPr/>
        </p:nvGrpSpPr>
        <p:grpSpPr>
          <a:xfrm>
            <a:off x="84014" y="1124744"/>
            <a:ext cx="8993708" cy="5688632"/>
            <a:chOff x="71388" y="1700808"/>
            <a:chExt cx="8993708" cy="5688632"/>
          </a:xfrm>
        </p:grpSpPr>
        <p:sp>
          <p:nvSpPr>
            <p:cNvPr id="2" name="Rectangle 1"/>
            <p:cNvSpPr/>
            <p:nvPr/>
          </p:nvSpPr>
          <p:spPr>
            <a:xfrm>
              <a:off x="3779912" y="1700808"/>
              <a:ext cx="2232248" cy="72008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3600" dirty="0" smtClean="0"/>
                <a:t>WP3</a:t>
              </a:r>
              <a:endParaRPr lang="en-GB" sz="3600" dirty="0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034572" y="3267348"/>
              <a:ext cx="2030524" cy="36004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dirty="0" err="1"/>
                <a:t>Task</a:t>
              </a:r>
              <a:r>
                <a:rPr lang="fr-FR" dirty="0"/>
                <a:t> </a:t>
              </a:r>
              <a:r>
                <a:rPr lang="fr-FR" dirty="0" smtClean="0"/>
                <a:t>3.4</a:t>
              </a:r>
              <a:endParaRPr lang="en-GB" dirty="0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71388" y="3267348"/>
              <a:ext cx="2232248" cy="36004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dirty="0" err="1" smtClean="0"/>
                <a:t>Task</a:t>
              </a:r>
              <a:r>
                <a:rPr lang="fr-FR" dirty="0" smtClean="0"/>
                <a:t> 3.1</a:t>
              </a:r>
              <a:endParaRPr lang="en-GB" dirty="0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2497964" y="3270796"/>
              <a:ext cx="2232248" cy="36004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dirty="0" err="1"/>
                <a:t>Task</a:t>
              </a:r>
              <a:r>
                <a:rPr lang="fr-FR" dirty="0"/>
                <a:t> </a:t>
              </a:r>
              <a:r>
                <a:rPr lang="fr-FR" dirty="0" smtClean="0"/>
                <a:t>3.2</a:t>
              </a:r>
              <a:endParaRPr lang="en-GB" dirty="0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4896036" y="3270796"/>
              <a:ext cx="1980220" cy="36004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dirty="0" err="1"/>
                <a:t>Task</a:t>
              </a:r>
              <a:r>
                <a:rPr lang="fr-FR" dirty="0"/>
                <a:t> </a:t>
              </a:r>
              <a:r>
                <a:rPr lang="fr-FR" dirty="0" smtClean="0"/>
                <a:t>3.3</a:t>
              </a:r>
              <a:endParaRPr lang="en-GB" dirty="0"/>
            </a:p>
          </p:txBody>
        </p:sp>
        <p:cxnSp>
          <p:nvCxnSpPr>
            <p:cNvPr id="5" name="Connecteur droit avec flèche 4"/>
            <p:cNvCxnSpPr>
              <a:endCxn id="12" idx="0"/>
            </p:cNvCxnSpPr>
            <p:nvPr/>
          </p:nvCxnSpPr>
          <p:spPr>
            <a:xfrm>
              <a:off x="1187512" y="2924944"/>
              <a:ext cx="0" cy="342404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Connecteur droit avec flèche 14"/>
            <p:cNvCxnSpPr/>
            <p:nvPr/>
          </p:nvCxnSpPr>
          <p:spPr>
            <a:xfrm>
              <a:off x="8028384" y="2906142"/>
              <a:ext cx="0" cy="342404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cteur droit avec flèche 15"/>
            <p:cNvCxnSpPr/>
            <p:nvPr/>
          </p:nvCxnSpPr>
          <p:spPr>
            <a:xfrm>
              <a:off x="3563888" y="2924944"/>
              <a:ext cx="0" cy="342404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cteur droit avec flèche 16"/>
            <p:cNvCxnSpPr/>
            <p:nvPr/>
          </p:nvCxnSpPr>
          <p:spPr>
            <a:xfrm>
              <a:off x="5777148" y="2924944"/>
              <a:ext cx="0" cy="342404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Connecteur droit 18"/>
            <p:cNvCxnSpPr/>
            <p:nvPr/>
          </p:nvCxnSpPr>
          <p:spPr>
            <a:xfrm flipV="1">
              <a:off x="1187512" y="2906142"/>
              <a:ext cx="6840872" cy="18802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Connecteur droit avec flèche 19"/>
            <p:cNvCxnSpPr/>
            <p:nvPr/>
          </p:nvCxnSpPr>
          <p:spPr>
            <a:xfrm>
              <a:off x="4680012" y="2420888"/>
              <a:ext cx="0" cy="485254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1"/>
            <p:cNvSpPr/>
            <p:nvPr/>
          </p:nvSpPr>
          <p:spPr>
            <a:xfrm>
              <a:off x="266416" y="3789040"/>
              <a:ext cx="1422335" cy="131378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dirty="0" smtClean="0"/>
                <a:t>State of the Art</a:t>
              </a:r>
            </a:p>
            <a:p>
              <a:pPr algn="ctr"/>
              <a:r>
                <a:rPr lang="fr-FR" b="1" dirty="0" smtClean="0">
                  <a:solidFill>
                    <a:srgbClr val="FFFF00"/>
                  </a:solidFill>
                </a:rPr>
                <a:t>D3.1</a:t>
              </a:r>
              <a:endParaRPr lang="en-GB" b="1" dirty="0">
                <a:solidFill>
                  <a:srgbClr val="FFFF00"/>
                </a:solidFill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2793465" y="3789040"/>
              <a:ext cx="1422335" cy="169218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dirty="0" err="1" smtClean="0"/>
                <a:t>Analytical</a:t>
              </a:r>
              <a:r>
                <a:rPr lang="fr-FR" dirty="0" smtClean="0"/>
                <a:t> </a:t>
              </a:r>
              <a:r>
                <a:rPr lang="fr-FR" dirty="0" err="1" smtClean="0"/>
                <a:t>development</a:t>
              </a:r>
              <a:endParaRPr lang="fr-FR" dirty="0" smtClean="0"/>
            </a:p>
            <a:p>
              <a:pPr algn="ctr"/>
              <a:r>
                <a:rPr lang="fr-FR" b="1" dirty="0" smtClean="0">
                  <a:solidFill>
                    <a:srgbClr val="FFFF00"/>
                  </a:solidFill>
                </a:rPr>
                <a:t>D3.3</a:t>
              </a:r>
            </a:p>
            <a:p>
              <a:pPr algn="ctr"/>
              <a:r>
                <a:rPr lang="fr-FR" b="1" dirty="0" smtClean="0">
                  <a:solidFill>
                    <a:srgbClr val="FFFF00"/>
                  </a:solidFill>
                </a:rPr>
                <a:t>D3.7</a:t>
              </a:r>
            </a:p>
            <a:p>
              <a:pPr algn="ctr"/>
              <a:r>
                <a:rPr lang="fr-FR" b="1" dirty="0" smtClean="0">
                  <a:solidFill>
                    <a:srgbClr val="FFFF00"/>
                  </a:solidFill>
                </a:rPr>
                <a:t>D3.9</a:t>
              </a:r>
              <a:endParaRPr lang="en-GB" b="1" dirty="0">
                <a:solidFill>
                  <a:srgbClr val="FFFF00"/>
                </a:solidFill>
              </a:endParaRPr>
            </a:p>
            <a:p>
              <a:pPr algn="ctr"/>
              <a:endParaRPr lang="en-GB" dirty="0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5040052" y="3681028"/>
              <a:ext cx="1836204" cy="370841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dirty="0" err="1" smtClean="0"/>
                <a:t>Leaching</a:t>
              </a:r>
              <a:r>
                <a:rPr lang="fr-FR" dirty="0" smtClean="0"/>
                <a:t> </a:t>
              </a:r>
              <a:r>
                <a:rPr lang="fr-FR" dirty="0" err="1" smtClean="0"/>
                <a:t>experiment</a:t>
              </a:r>
              <a:r>
                <a:rPr lang="fr-FR" dirty="0" smtClean="0"/>
                <a:t> </a:t>
              </a:r>
            </a:p>
            <a:p>
              <a:pPr algn="ctr"/>
              <a:r>
                <a:rPr lang="fr-FR" dirty="0" smtClean="0"/>
                <a:t>+</a:t>
              </a:r>
            </a:p>
            <a:p>
              <a:pPr algn="ctr"/>
              <a:r>
                <a:rPr lang="fr-FR" dirty="0" smtClean="0"/>
                <a:t>C-14 </a:t>
              </a:r>
              <a:r>
                <a:rPr lang="fr-FR" dirty="0" err="1" smtClean="0"/>
                <a:t>measurements</a:t>
              </a:r>
              <a:r>
                <a:rPr lang="fr-FR" dirty="0" smtClean="0"/>
                <a:t> (</a:t>
              </a:r>
              <a:r>
                <a:rPr lang="fr-FR" dirty="0" err="1" smtClean="0"/>
                <a:t>inventory</a:t>
              </a:r>
              <a:r>
                <a:rPr lang="fr-FR" dirty="0" smtClean="0"/>
                <a:t>, </a:t>
              </a:r>
              <a:r>
                <a:rPr lang="fr-FR" dirty="0" err="1" smtClean="0"/>
                <a:t>speciation</a:t>
              </a:r>
              <a:r>
                <a:rPr lang="fr-FR" dirty="0" smtClean="0"/>
                <a:t>, quantification)</a:t>
              </a:r>
            </a:p>
            <a:p>
              <a:pPr algn="ctr"/>
              <a:r>
                <a:rPr lang="fr-FR" dirty="0" smtClean="0"/>
                <a:t>Corrosion rate </a:t>
              </a:r>
              <a:r>
                <a:rPr lang="fr-FR" dirty="0" err="1" smtClean="0"/>
                <a:t>measurements</a:t>
              </a:r>
              <a:endParaRPr lang="fr-FR" dirty="0" smtClean="0"/>
            </a:p>
            <a:p>
              <a:pPr algn="ctr"/>
              <a:r>
                <a:rPr lang="fr-FR" b="1" dirty="0" smtClean="0">
                  <a:solidFill>
                    <a:srgbClr val="FFFF00"/>
                  </a:solidFill>
                </a:rPr>
                <a:t>D3.2</a:t>
              </a:r>
            </a:p>
            <a:p>
              <a:pPr algn="ctr"/>
              <a:r>
                <a:rPr lang="fr-FR" b="1" dirty="0" smtClean="0">
                  <a:solidFill>
                    <a:srgbClr val="FFFF00"/>
                  </a:solidFill>
                </a:rPr>
                <a:t>D3.4-D3.8</a:t>
              </a:r>
            </a:p>
            <a:p>
              <a:pPr algn="ctr"/>
              <a:r>
                <a:rPr lang="fr-FR" b="1" dirty="0" smtClean="0">
                  <a:solidFill>
                    <a:srgbClr val="FFFF00"/>
                  </a:solidFill>
                </a:rPr>
                <a:t>D3.1</a:t>
              </a:r>
              <a:r>
                <a:rPr lang="en-GB" b="1" dirty="0" smtClean="0">
                  <a:solidFill>
                    <a:srgbClr val="FFFF00"/>
                  </a:solidFill>
                </a:rPr>
                <a:t>0-</a:t>
              </a:r>
              <a:r>
                <a:rPr lang="fr-FR" b="1" dirty="0" smtClean="0">
                  <a:solidFill>
                    <a:srgbClr val="FFFF00"/>
                  </a:solidFill>
                </a:rPr>
                <a:t>D3.19</a:t>
              </a:r>
            </a:p>
            <a:p>
              <a:pPr algn="ctr"/>
              <a:r>
                <a:rPr lang="fr-FR" b="1" dirty="0" smtClean="0">
                  <a:solidFill>
                    <a:schemeClr val="tx1"/>
                  </a:solidFill>
                </a:rPr>
                <a:t>MS5</a:t>
              </a:r>
              <a:endParaRPr lang="en-GB" b="1" dirty="0">
                <a:solidFill>
                  <a:schemeClr val="tx1"/>
                </a:solidFill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7146286" y="3789040"/>
              <a:ext cx="1764196" cy="187220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dirty="0" smtClean="0"/>
                <a:t>Final </a:t>
              </a:r>
              <a:r>
                <a:rPr lang="fr-FR" dirty="0" err="1" smtClean="0"/>
                <a:t>synthesis</a:t>
              </a:r>
              <a:endParaRPr lang="fr-FR" dirty="0" smtClean="0"/>
            </a:p>
            <a:p>
              <a:pPr algn="ctr"/>
              <a:r>
                <a:rPr lang="fr-FR" b="1" dirty="0" smtClean="0">
                  <a:solidFill>
                    <a:srgbClr val="FFFF00"/>
                  </a:solidFill>
                </a:rPr>
                <a:t>D3.20</a:t>
              </a:r>
            </a:p>
            <a:p>
              <a:pPr algn="ctr"/>
              <a:r>
                <a:rPr lang="fr-FR" b="1" dirty="0" smtClean="0">
                  <a:solidFill>
                    <a:schemeClr val="tx1"/>
                  </a:solidFill>
                </a:rPr>
                <a:t>MS9</a:t>
              </a:r>
              <a:endParaRPr lang="en-GB" b="1" dirty="0">
                <a:solidFill>
                  <a:schemeClr val="tx1"/>
                </a:solidFill>
              </a:endParaRPr>
            </a:p>
            <a:p>
              <a:pPr algn="ctr"/>
              <a:endParaRPr lang="fr-FR" dirty="0" smtClean="0"/>
            </a:p>
          </p:txBody>
        </p:sp>
      </p:grpSp>
    </p:spTree>
    <p:extLst>
      <p:ext uri="{BB962C8B-B14F-4D97-AF65-F5344CB8AC3E}">
        <p14:creationId xmlns:p14="http://schemas.microsoft.com/office/powerpoint/2010/main" val="1858626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WP3 - </a:t>
            </a:r>
            <a:r>
              <a:rPr lang="fr-FR" dirty="0" err="1" smtClean="0"/>
              <a:t>Partners</a:t>
            </a:r>
            <a:endParaRPr lang="en-GB" dirty="0"/>
          </a:p>
        </p:txBody>
      </p:sp>
      <p:sp>
        <p:nvSpPr>
          <p:cNvPr id="4" name="Ellipse 3"/>
          <p:cNvSpPr/>
          <p:nvPr/>
        </p:nvSpPr>
        <p:spPr>
          <a:xfrm>
            <a:off x="4874146" y="4984080"/>
            <a:ext cx="2882900" cy="136815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>
                <a:solidFill>
                  <a:schemeClr val="tx2"/>
                </a:solidFill>
              </a:rPr>
              <a:t>RWMC</a:t>
            </a:r>
            <a:endParaRPr lang="en-GB" sz="3600" b="1" dirty="0">
              <a:solidFill>
                <a:schemeClr val="tx2"/>
              </a:solidFill>
            </a:endParaRPr>
          </a:p>
        </p:txBody>
      </p:sp>
      <p:sp>
        <p:nvSpPr>
          <p:cNvPr id="7" name="Ellipse 6"/>
          <p:cNvSpPr/>
          <p:nvPr/>
        </p:nvSpPr>
        <p:spPr>
          <a:xfrm>
            <a:off x="2996208" y="2861320"/>
            <a:ext cx="3888432" cy="136815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 dirty="0" smtClean="0">
                <a:solidFill>
                  <a:srgbClr val="FF0000"/>
                </a:solidFill>
              </a:rPr>
              <a:t>WP3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8" name="Ellipse 7"/>
          <p:cNvSpPr/>
          <p:nvPr/>
        </p:nvSpPr>
        <p:spPr>
          <a:xfrm>
            <a:off x="6479704" y="4029111"/>
            <a:ext cx="2664296" cy="136815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 smtClean="0">
                <a:solidFill>
                  <a:schemeClr val="tx2"/>
                </a:solidFill>
              </a:rPr>
              <a:t>RATEN ICN</a:t>
            </a:r>
            <a:endParaRPr lang="en-GB" sz="3600" dirty="0"/>
          </a:p>
        </p:txBody>
      </p:sp>
      <p:sp>
        <p:nvSpPr>
          <p:cNvPr id="9" name="Ellipse 8"/>
          <p:cNvSpPr/>
          <p:nvPr/>
        </p:nvSpPr>
        <p:spPr>
          <a:xfrm>
            <a:off x="3099916" y="809942"/>
            <a:ext cx="3888432" cy="136815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 smtClean="0">
                <a:solidFill>
                  <a:schemeClr val="tx2"/>
                </a:solidFill>
              </a:rPr>
              <a:t>CEA</a:t>
            </a:r>
            <a:endParaRPr lang="en-GB" dirty="0"/>
          </a:p>
        </p:txBody>
      </p:sp>
      <p:sp>
        <p:nvSpPr>
          <p:cNvPr id="12" name="Ellipse 11"/>
          <p:cNvSpPr/>
          <p:nvPr/>
        </p:nvSpPr>
        <p:spPr>
          <a:xfrm>
            <a:off x="-108520" y="4286128"/>
            <a:ext cx="3888432" cy="136815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 smtClean="0">
                <a:solidFill>
                  <a:schemeClr val="tx2"/>
                </a:solidFill>
              </a:rPr>
              <a:t>SUBATECH</a:t>
            </a:r>
            <a:endParaRPr lang="en-GB" dirty="0"/>
          </a:p>
        </p:txBody>
      </p:sp>
      <p:sp>
        <p:nvSpPr>
          <p:cNvPr id="13" name="Ellipse 12"/>
          <p:cNvSpPr/>
          <p:nvPr/>
        </p:nvSpPr>
        <p:spPr>
          <a:xfrm>
            <a:off x="6560604" y="2556018"/>
            <a:ext cx="3888432" cy="136815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 smtClean="0">
                <a:solidFill>
                  <a:schemeClr val="tx2"/>
                </a:solidFill>
              </a:rPr>
              <a:t>KIT</a:t>
            </a:r>
            <a:endParaRPr lang="en-GB" dirty="0"/>
          </a:p>
        </p:txBody>
      </p:sp>
      <p:sp>
        <p:nvSpPr>
          <p:cNvPr id="14" name="Ellipse 13"/>
          <p:cNvSpPr/>
          <p:nvPr/>
        </p:nvSpPr>
        <p:spPr>
          <a:xfrm>
            <a:off x="2427164" y="5400848"/>
            <a:ext cx="3888432" cy="136815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 smtClean="0">
                <a:solidFill>
                  <a:schemeClr val="tx2"/>
                </a:solidFill>
              </a:rPr>
              <a:t>SCK.CEN</a:t>
            </a:r>
            <a:endParaRPr lang="en-GB" dirty="0"/>
          </a:p>
        </p:txBody>
      </p:sp>
      <p:sp>
        <p:nvSpPr>
          <p:cNvPr id="15" name="Ellipse 14"/>
          <p:cNvSpPr/>
          <p:nvPr/>
        </p:nvSpPr>
        <p:spPr>
          <a:xfrm>
            <a:off x="467544" y="1123622"/>
            <a:ext cx="3888432" cy="136815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 smtClean="0">
                <a:solidFill>
                  <a:schemeClr val="tx2"/>
                </a:solidFill>
              </a:rPr>
              <a:t>AREVA</a:t>
            </a:r>
            <a:endParaRPr lang="en-GB" dirty="0"/>
          </a:p>
        </p:txBody>
      </p:sp>
      <p:sp>
        <p:nvSpPr>
          <p:cNvPr id="16" name="Ellipse 15"/>
          <p:cNvSpPr/>
          <p:nvPr/>
        </p:nvSpPr>
        <p:spPr>
          <a:xfrm>
            <a:off x="-627108" y="2660959"/>
            <a:ext cx="3888432" cy="136815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 smtClean="0">
                <a:solidFill>
                  <a:schemeClr val="tx2"/>
                </a:solidFill>
              </a:rPr>
              <a:t>ANDRA</a:t>
            </a:r>
            <a:endParaRPr lang="en-GB" dirty="0"/>
          </a:p>
        </p:txBody>
      </p:sp>
      <p:cxnSp>
        <p:nvCxnSpPr>
          <p:cNvPr id="18" name="Connecteur droit avec flèche 17"/>
          <p:cNvCxnSpPr/>
          <p:nvPr/>
        </p:nvCxnSpPr>
        <p:spPr>
          <a:xfrm flipV="1">
            <a:off x="5004048" y="1819914"/>
            <a:ext cx="0" cy="98665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cteur droit avec flèche 19"/>
          <p:cNvCxnSpPr/>
          <p:nvPr/>
        </p:nvCxnSpPr>
        <p:spPr>
          <a:xfrm flipV="1">
            <a:off x="6790438" y="3345036"/>
            <a:ext cx="966608" cy="19203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avec flèche 22"/>
          <p:cNvCxnSpPr/>
          <p:nvPr/>
        </p:nvCxnSpPr>
        <p:spPr>
          <a:xfrm flipH="1" flipV="1">
            <a:off x="2956992" y="2066392"/>
            <a:ext cx="1008112" cy="87864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avec flèche 24"/>
          <p:cNvCxnSpPr/>
          <p:nvPr/>
        </p:nvCxnSpPr>
        <p:spPr>
          <a:xfrm flipH="1" flipV="1">
            <a:off x="2252812" y="3371487"/>
            <a:ext cx="728464" cy="11957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avec flèche 26"/>
          <p:cNvCxnSpPr>
            <a:stCxn id="7" idx="3"/>
          </p:cNvCxnSpPr>
          <p:nvPr/>
        </p:nvCxnSpPr>
        <p:spPr>
          <a:xfrm flipH="1">
            <a:off x="2771800" y="4029111"/>
            <a:ext cx="793856" cy="624025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avec flèche 28"/>
          <p:cNvCxnSpPr/>
          <p:nvPr/>
        </p:nvCxnSpPr>
        <p:spPr>
          <a:xfrm flipH="1">
            <a:off x="4355976" y="4229472"/>
            <a:ext cx="216024" cy="127021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cteur droit avec flèche 30"/>
          <p:cNvCxnSpPr/>
          <p:nvPr/>
        </p:nvCxnSpPr>
        <p:spPr>
          <a:xfrm>
            <a:off x="5447704" y="4229472"/>
            <a:ext cx="636464" cy="1111135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avec flèche 32"/>
          <p:cNvCxnSpPr/>
          <p:nvPr/>
        </p:nvCxnSpPr>
        <p:spPr>
          <a:xfrm>
            <a:off x="6560604" y="3933056"/>
            <a:ext cx="459668" cy="408067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Ellipse 48"/>
          <p:cNvSpPr/>
          <p:nvPr/>
        </p:nvSpPr>
        <p:spPr>
          <a:xfrm>
            <a:off x="467544" y="5499690"/>
            <a:ext cx="3888432" cy="136815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 smtClean="0">
                <a:solidFill>
                  <a:schemeClr val="tx2"/>
                </a:solidFill>
              </a:rPr>
              <a:t>JRC</a:t>
            </a:r>
            <a:endParaRPr lang="en-GB" dirty="0"/>
          </a:p>
        </p:txBody>
      </p:sp>
      <p:sp>
        <p:nvSpPr>
          <p:cNvPr id="52" name="Ellipse 51"/>
          <p:cNvSpPr/>
          <p:nvPr/>
        </p:nvSpPr>
        <p:spPr>
          <a:xfrm>
            <a:off x="5376627" y="1270725"/>
            <a:ext cx="3888432" cy="136815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 smtClean="0">
                <a:solidFill>
                  <a:schemeClr val="tx2"/>
                </a:solidFill>
              </a:rPr>
              <a:t>EDF</a:t>
            </a:r>
            <a:endParaRPr lang="en-GB" dirty="0"/>
          </a:p>
        </p:txBody>
      </p:sp>
      <p:cxnSp>
        <p:nvCxnSpPr>
          <p:cNvPr id="53" name="Connecteur droit avec flèche 52"/>
          <p:cNvCxnSpPr>
            <a:stCxn id="7" idx="7"/>
          </p:cNvCxnSpPr>
          <p:nvPr/>
        </p:nvCxnSpPr>
        <p:spPr>
          <a:xfrm flipV="1">
            <a:off x="6315192" y="2178094"/>
            <a:ext cx="673156" cy="883587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9503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/>
          </a:p>
          <a:p>
            <a:pPr marL="0" indent="0" algn="ctr">
              <a:buNone/>
            </a:pPr>
            <a:r>
              <a:rPr lang="fr-FR" dirty="0" smtClean="0"/>
              <a:t>	</a:t>
            </a:r>
            <a:r>
              <a:rPr lang="fr-FR" sz="4800" dirty="0" err="1" smtClean="0"/>
              <a:t>What</a:t>
            </a:r>
            <a:r>
              <a:rPr lang="fr-FR" sz="4800" dirty="0" smtClean="0"/>
              <a:t> </a:t>
            </a:r>
            <a:r>
              <a:rPr lang="fr-FR" sz="4800" dirty="0" err="1"/>
              <a:t>did</a:t>
            </a:r>
            <a:r>
              <a:rPr lang="fr-FR" sz="4800" dirty="0"/>
              <a:t> </a:t>
            </a:r>
            <a:r>
              <a:rPr lang="fr-FR" sz="4800" dirty="0" err="1"/>
              <a:t>we</a:t>
            </a:r>
            <a:r>
              <a:rPr lang="fr-FR" sz="4800" dirty="0"/>
              <a:t> know </a:t>
            </a:r>
            <a:r>
              <a:rPr lang="fr-FR" sz="4800" dirty="0" err="1"/>
              <a:t>before</a:t>
            </a:r>
            <a:r>
              <a:rPr lang="fr-FR" sz="4800" dirty="0"/>
              <a:t> CAST?</a:t>
            </a:r>
          </a:p>
          <a:p>
            <a:endParaRPr lang="en-GB" dirty="0"/>
          </a:p>
        </p:txBody>
      </p:sp>
      <p:pic>
        <p:nvPicPr>
          <p:cNvPr id="128002" name="Picture 2" descr="Résultat de recherche d'images pour &quot;point d'interrogation png&quot;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32656"/>
            <a:ext cx="2133600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8005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7" name="Titre 1"/>
          <p:cNvSpPr txBox="1">
            <a:spLocks/>
          </p:cNvSpPr>
          <p:nvPr/>
        </p:nvSpPr>
        <p:spPr>
          <a:xfrm>
            <a:off x="457200" y="26064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err="1" smtClean="0"/>
              <a:t>Task</a:t>
            </a:r>
            <a:r>
              <a:rPr lang="fr-FR" dirty="0" smtClean="0"/>
              <a:t> 3.1</a:t>
            </a:r>
            <a:endParaRPr lang="fr-FR" dirty="0"/>
          </a:p>
        </p:txBody>
      </p:sp>
      <p:sp>
        <p:nvSpPr>
          <p:cNvPr id="8" name="Espace réservé du contenu 2"/>
          <p:cNvSpPr>
            <a:spLocks noGrp="1"/>
          </p:cNvSpPr>
          <p:nvPr>
            <p:ph idx="1"/>
          </p:nvPr>
        </p:nvSpPr>
        <p:spPr>
          <a:xfrm>
            <a:off x="251520" y="1340768"/>
            <a:ext cx="4896544" cy="4813995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US" sz="2400" dirty="0" smtClean="0">
                <a:latin typeface="+mj-lt"/>
                <a:ea typeface="+mj-ea"/>
                <a:cs typeface="+mj-cs"/>
              </a:rPr>
              <a:t>D3.1 : “State </a:t>
            </a:r>
            <a:r>
              <a:rPr lang="en-US" sz="2400" dirty="0">
                <a:latin typeface="+mj-lt"/>
                <a:ea typeface="+mj-ea"/>
                <a:cs typeface="+mj-cs"/>
              </a:rPr>
              <a:t>of the art of </a:t>
            </a:r>
            <a:r>
              <a:rPr lang="en-US" sz="2400" baseline="30000" dirty="0">
                <a:latin typeface="+mj-lt"/>
                <a:ea typeface="+mj-ea"/>
                <a:cs typeface="+mj-cs"/>
              </a:rPr>
              <a:t>14</a:t>
            </a:r>
            <a:r>
              <a:rPr lang="en-US" sz="2400" dirty="0">
                <a:latin typeface="+mj-lt"/>
                <a:ea typeface="+mj-ea"/>
                <a:cs typeface="+mj-cs"/>
              </a:rPr>
              <a:t>C in </a:t>
            </a:r>
            <a:r>
              <a:rPr lang="en-US" sz="2400" dirty="0" err="1">
                <a:latin typeface="+mj-lt"/>
                <a:ea typeface="+mj-ea"/>
                <a:cs typeface="+mj-cs"/>
              </a:rPr>
              <a:t>Zircaloy</a:t>
            </a:r>
            <a:r>
              <a:rPr lang="en-US" sz="2400" dirty="0">
                <a:latin typeface="+mj-lt"/>
                <a:ea typeface="+mj-ea"/>
                <a:cs typeface="+mj-cs"/>
              </a:rPr>
              <a:t> and </a:t>
            </a:r>
            <a:r>
              <a:rPr lang="en-US" sz="2400" dirty="0" err="1">
                <a:latin typeface="+mj-lt"/>
                <a:ea typeface="+mj-ea"/>
                <a:cs typeface="+mj-cs"/>
              </a:rPr>
              <a:t>Zr</a:t>
            </a:r>
            <a:r>
              <a:rPr lang="en-US" sz="2400" dirty="0">
                <a:latin typeface="+mj-lt"/>
                <a:ea typeface="+mj-ea"/>
                <a:cs typeface="+mj-cs"/>
              </a:rPr>
              <a:t> alloys - </a:t>
            </a:r>
            <a:r>
              <a:rPr lang="en-US" sz="2400" baseline="30000" dirty="0">
                <a:latin typeface="+mj-lt"/>
                <a:ea typeface="+mj-ea"/>
                <a:cs typeface="+mj-cs"/>
              </a:rPr>
              <a:t>14</a:t>
            </a:r>
            <a:r>
              <a:rPr lang="en-US" sz="2400" dirty="0">
                <a:latin typeface="+mj-lt"/>
                <a:ea typeface="+mj-ea"/>
                <a:cs typeface="+mj-cs"/>
              </a:rPr>
              <a:t>C release from </a:t>
            </a:r>
            <a:r>
              <a:rPr lang="en-US" sz="2400" dirty="0" err="1">
                <a:latin typeface="+mj-lt"/>
                <a:ea typeface="+mj-ea"/>
                <a:cs typeface="+mj-cs"/>
              </a:rPr>
              <a:t>Zr</a:t>
            </a:r>
            <a:r>
              <a:rPr lang="en-US" sz="2400" dirty="0">
                <a:latin typeface="+mj-lt"/>
                <a:ea typeface="+mj-ea"/>
                <a:cs typeface="+mj-cs"/>
              </a:rPr>
              <a:t> alloy </a:t>
            </a:r>
            <a:r>
              <a:rPr lang="en-US" sz="2400" dirty="0" smtClean="0">
                <a:latin typeface="+mj-lt"/>
                <a:ea typeface="+mj-ea"/>
                <a:cs typeface="+mj-cs"/>
              </a:rPr>
              <a:t>hulls” (J.M Gras)</a:t>
            </a:r>
          </a:p>
          <a:p>
            <a:r>
              <a:rPr lang="en-GB" dirty="0" smtClean="0"/>
              <a:t>History of </a:t>
            </a:r>
            <a:r>
              <a:rPr lang="en-GB" dirty="0" err="1" smtClean="0"/>
              <a:t>Zr</a:t>
            </a:r>
            <a:r>
              <a:rPr lang="en-GB" dirty="0" smtClean="0"/>
              <a:t> alloys claddings in reactor</a:t>
            </a:r>
          </a:p>
          <a:p>
            <a:r>
              <a:rPr lang="en-GB" dirty="0" smtClean="0"/>
              <a:t>Origin and inventory of </a:t>
            </a:r>
            <a:r>
              <a:rPr lang="en-GB" baseline="30000" dirty="0" smtClean="0"/>
              <a:t>14</a:t>
            </a:r>
            <a:r>
              <a:rPr lang="en-GB" dirty="0" smtClean="0"/>
              <a:t>C</a:t>
            </a:r>
          </a:p>
          <a:p>
            <a:r>
              <a:rPr lang="en-GB" dirty="0" smtClean="0"/>
              <a:t>Release mechanisms of </a:t>
            </a:r>
            <a:r>
              <a:rPr lang="en-GB" baseline="30000" dirty="0" smtClean="0"/>
              <a:t>14</a:t>
            </a:r>
            <a:r>
              <a:rPr lang="en-GB" dirty="0" smtClean="0"/>
              <a:t>C</a:t>
            </a:r>
          </a:p>
          <a:p>
            <a:r>
              <a:rPr lang="en-GB" dirty="0" smtClean="0"/>
              <a:t>Corrosion of </a:t>
            </a:r>
            <a:r>
              <a:rPr lang="en-GB" dirty="0" err="1" smtClean="0"/>
              <a:t>Zircaloys</a:t>
            </a:r>
            <a:endParaRPr lang="en-GB" dirty="0" smtClean="0"/>
          </a:p>
          <a:p>
            <a:r>
              <a:rPr lang="fr-FR" dirty="0" err="1" smtClean="0"/>
              <a:t>Speciation</a:t>
            </a:r>
            <a:r>
              <a:rPr lang="fr-FR" dirty="0" smtClean="0"/>
              <a:t> of </a:t>
            </a:r>
            <a:r>
              <a:rPr lang="fr-FR" dirty="0" err="1" smtClean="0"/>
              <a:t>released</a:t>
            </a:r>
            <a:r>
              <a:rPr lang="fr-FR" dirty="0" smtClean="0"/>
              <a:t> </a:t>
            </a:r>
            <a:r>
              <a:rPr lang="en-GB" baseline="30000" dirty="0"/>
              <a:t>14</a:t>
            </a:r>
            <a:r>
              <a:rPr lang="en-GB" dirty="0"/>
              <a:t>C</a:t>
            </a:r>
          </a:p>
          <a:p>
            <a:endParaRPr lang="fr-FR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74" t="9188" r="40428" b="3821"/>
          <a:stretch/>
        </p:blipFill>
        <p:spPr bwMode="auto">
          <a:xfrm>
            <a:off x="5220072" y="1403648"/>
            <a:ext cx="3273039" cy="448654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8626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21196" y="1484784"/>
            <a:ext cx="8229600" cy="4104456"/>
          </a:xfrm>
        </p:spPr>
        <p:txBody>
          <a:bodyPr>
            <a:normAutofit/>
          </a:bodyPr>
          <a:lstStyle/>
          <a:p>
            <a:r>
              <a:rPr lang="fr-FR" dirty="0"/>
              <a:t>Zr </a:t>
            </a:r>
            <a:r>
              <a:rPr lang="fr-FR" dirty="0" err="1"/>
              <a:t>alloys</a:t>
            </a:r>
            <a:r>
              <a:rPr lang="fr-FR" dirty="0"/>
              <a:t> :</a:t>
            </a:r>
          </a:p>
          <a:p>
            <a:pPr lvl="1"/>
            <a:r>
              <a:rPr lang="fr-FR" dirty="0"/>
              <a:t>in PWR : </a:t>
            </a:r>
            <a:r>
              <a:rPr lang="fr-FR" dirty="0" smtClean="0"/>
              <a:t>Zr-4</a:t>
            </a:r>
            <a:r>
              <a:rPr lang="fr-FR" dirty="0"/>
              <a:t>, </a:t>
            </a:r>
            <a:r>
              <a:rPr lang="fr-FR" dirty="0" smtClean="0"/>
              <a:t>M5</a:t>
            </a:r>
            <a:r>
              <a:rPr lang="fr-FR" baseline="30000" dirty="0" smtClean="0"/>
              <a:t>TM</a:t>
            </a:r>
            <a:r>
              <a:rPr lang="fr-FR" dirty="0" smtClean="0"/>
              <a:t> </a:t>
            </a:r>
            <a:r>
              <a:rPr lang="fr-FR" dirty="0"/>
              <a:t>(Zr-1Nb), </a:t>
            </a:r>
            <a:r>
              <a:rPr lang="fr-FR" dirty="0" err="1"/>
              <a:t>Zirlo</a:t>
            </a:r>
            <a:r>
              <a:rPr lang="fr-FR" baseline="30000" dirty="0" err="1"/>
              <a:t>TM</a:t>
            </a:r>
            <a:r>
              <a:rPr lang="fr-FR" dirty="0"/>
              <a:t> (Zr-1Sn-1Nb) </a:t>
            </a:r>
          </a:p>
          <a:p>
            <a:pPr lvl="1"/>
            <a:r>
              <a:rPr lang="fr-FR" dirty="0"/>
              <a:t>in BWR : </a:t>
            </a:r>
            <a:r>
              <a:rPr lang="fr-FR" dirty="0" smtClean="0"/>
              <a:t>Zr-2</a:t>
            </a:r>
            <a:endParaRPr lang="fr-FR" dirty="0"/>
          </a:p>
          <a:p>
            <a:r>
              <a:rPr lang="fr-FR" dirty="0"/>
              <a:t>N, </a:t>
            </a:r>
            <a:r>
              <a:rPr lang="fr-FR" dirty="0" err="1"/>
              <a:t>impurity</a:t>
            </a:r>
            <a:r>
              <a:rPr lang="fr-FR" dirty="0"/>
              <a:t> </a:t>
            </a:r>
            <a:r>
              <a:rPr lang="fr-FR" dirty="0" err="1"/>
              <a:t>element</a:t>
            </a:r>
            <a:r>
              <a:rPr lang="fr-FR" dirty="0"/>
              <a:t>, </a:t>
            </a:r>
            <a:r>
              <a:rPr lang="fr-FR" dirty="0" err="1"/>
              <a:t>very</a:t>
            </a:r>
            <a:r>
              <a:rPr lang="fr-FR" dirty="0"/>
              <a:t> </a:t>
            </a:r>
            <a:r>
              <a:rPr lang="fr-FR" dirty="0" err="1"/>
              <a:t>predominant</a:t>
            </a:r>
            <a:r>
              <a:rPr lang="fr-FR" dirty="0"/>
              <a:t> </a:t>
            </a:r>
            <a:r>
              <a:rPr lang="fr-FR" dirty="0" err="1"/>
              <a:t>precursor</a:t>
            </a:r>
            <a:r>
              <a:rPr lang="fr-FR" dirty="0"/>
              <a:t> of </a:t>
            </a:r>
            <a:r>
              <a:rPr lang="fr-FR" baseline="30000" dirty="0"/>
              <a:t>14</a:t>
            </a:r>
            <a:r>
              <a:rPr lang="fr-FR" dirty="0"/>
              <a:t>C (</a:t>
            </a:r>
            <a:r>
              <a:rPr lang="fr-FR" baseline="30000" dirty="0"/>
              <a:t>14</a:t>
            </a:r>
            <a:r>
              <a:rPr lang="fr-FR" dirty="0"/>
              <a:t>N(</a:t>
            </a:r>
            <a:r>
              <a:rPr lang="fr-FR" dirty="0" err="1"/>
              <a:t>n,p</a:t>
            </a:r>
            <a:r>
              <a:rPr lang="fr-FR" dirty="0"/>
              <a:t>)</a:t>
            </a:r>
            <a:r>
              <a:rPr lang="fr-FR" baseline="30000" dirty="0"/>
              <a:t>14</a:t>
            </a:r>
            <a:r>
              <a:rPr lang="fr-FR" dirty="0"/>
              <a:t>C)</a:t>
            </a:r>
          </a:p>
          <a:p>
            <a:r>
              <a:rPr lang="fr-FR" dirty="0" err="1" smtClean="0"/>
              <a:t>Specified</a:t>
            </a:r>
            <a:r>
              <a:rPr lang="fr-FR" dirty="0" smtClean="0"/>
              <a:t> values N &lt; 80ppm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8</a:t>
            </a:fld>
            <a:endParaRPr lang="en-GB" dirty="0"/>
          </a:p>
        </p:txBody>
      </p:sp>
      <p:sp>
        <p:nvSpPr>
          <p:cNvPr id="5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err="1" smtClean="0"/>
              <a:t>Task</a:t>
            </a:r>
            <a:r>
              <a:rPr lang="fr-FR" dirty="0" smtClean="0"/>
              <a:t> 3.1: </a:t>
            </a:r>
            <a:r>
              <a:rPr lang="fr-FR" dirty="0" err="1" smtClean="0"/>
              <a:t>History</a:t>
            </a:r>
            <a:r>
              <a:rPr lang="fr-FR" dirty="0" smtClean="0"/>
              <a:t> of Zr </a:t>
            </a:r>
            <a:r>
              <a:rPr lang="fr-FR" dirty="0" err="1" smtClean="0"/>
              <a:t>alloys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38612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9</a:t>
            </a:fld>
            <a:endParaRPr lang="en-GB" dirty="0"/>
          </a:p>
        </p:txBody>
      </p:sp>
      <p:sp>
        <p:nvSpPr>
          <p:cNvPr id="6" name="Espace réservé du contenu 2"/>
          <p:cNvSpPr txBox="1">
            <a:spLocks/>
          </p:cNvSpPr>
          <p:nvPr/>
        </p:nvSpPr>
        <p:spPr>
          <a:xfrm>
            <a:off x="419100" y="145206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 err="1" smtClean="0"/>
              <a:t>External</a:t>
            </a:r>
            <a:r>
              <a:rPr lang="fr-FR" dirty="0" smtClean="0"/>
              <a:t> </a:t>
            </a:r>
            <a:r>
              <a:rPr lang="fr-FR" dirty="0" err="1" smtClean="0"/>
              <a:t>oxide</a:t>
            </a:r>
            <a:r>
              <a:rPr lang="fr-FR" dirty="0" smtClean="0"/>
              <a:t> layer (</a:t>
            </a:r>
            <a:r>
              <a:rPr lang="fr-FR" dirty="0" err="1" smtClean="0"/>
              <a:t>cont</a:t>
            </a:r>
            <a:r>
              <a:rPr lang="fr-FR" dirty="0" smtClean="0"/>
              <a:t>.)</a:t>
            </a:r>
          </a:p>
          <a:p>
            <a:pPr lvl="1"/>
            <a:r>
              <a:rPr lang="en-US" dirty="0" smtClean="0"/>
              <a:t>Its thickness depends on the  </a:t>
            </a:r>
            <a:r>
              <a:rPr lang="en-US" dirty="0" err="1" smtClean="0"/>
              <a:t>Zr</a:t>
            </a:r>
            <a:r>
              <a:rPr lang="en-US" dirty="0" smtClean="0"/>
              <a:t> alloy 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  <a:p>
            <a:pPr lvl="1"/>
            <a:r>
              <a:rPr lang="en-US" dirty="0" smtClean="0"/>
              <a:t>The Oxide thickness increases with the BU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fr-FR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3573016"/>
            <a:ext cx="2952328" cy="2355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ZoneTexte 11"/>
          <p:cNvSpPr txBox="1"/>
          <p:nvPr/>
        </p:nvSpPr>
        <p:spPr>
          <a:xfrm>
            <a:off x="2267744" y="5877272"/>
            <a:ext cx="2304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00" dirty="0" err="1" smtClean="0"/>
              <a:t>Bossis</a:t>
            </a:r>
            <a:r>
              <a:rPr lang="fr-FR" sz="1100" dirty="0" smtClean="0"/>
              <a:t> </a:t>
            </a:r>
            <a:r>
              <a:rPr lang="fr-FR" sz="1100" i="1" dirty="0" smtClean="0"/>
              <a:t>et al.</a:t>
            </a:r>
            <a:r>
              <a:rPr lang="fr-FR" sz="1100" dirty="0" smtClean="0"/>
              <a:t>, 2006</a:t>
            </a:r>
            <a:endParaRPr lang="fr-FR" sz="1100" baseline="30000" dirty="0"/>
          </a:p>
        </p:txBody>
      </p:sp>
      <p:sp>
        <p:nvSpPr>
          <p:cNvPr id="14" name="ZoneTexte 13"/>
          <p:cNvSpPr txBox="1"/>
          <p:nvPr/>
        </p:nvSpPr>
        <p:spPr>
          <a:xfrm>
            <a:off x="1187624" y="2204864"/>
            <a:ext cx="3816424" cy="61555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fr-FR" sz="1600" smtClean="0">
                <a:solidFill>
                  <a:srgbClr val="FF0000"/>
                </a:solidFill>
              </a:rPr>
              <a:t>Experience in PWR : </a:t>
            </a:r>
            <a:br>
              <a:rPr lang="fr-FR" sz="1600" smtClean="0">
                <a:solidFill>
                  <a:srgbClr val="FF0000"/>
                </a:solidFill>
              </a:rPr>
            </a:br>
            <a:r>
              <a:rPr lang="fr-FR" sz="1600" smtClean="0">
                <a:solidFill>
                  <a:srgbClr val="FF0000"/>
                </a:solidFill>
              </a:rPr>
              <a:t>Zy-4  &gt;  Zirlo</a:t>
            </a:r>
            <a:r>
              <a:rPr lang="fr-FR" sz="1600" baseline="30000" smtClean="0">
                <a:solidFill>
                  <a:srgbClr val="FF0000"/>
                </a:solidFill>
              </a:rPr>
              <a:t>TM</a:t>
            </a:r>
            <a:r>
              <a:rPr lang="fr-FR" sz="1600" smtClean="0">
                <a:solidFill>
                  <a:srgbClr val="FF0000"/>
                </a:solidFill>
              </a:rPr>
              <a:t> &gt; Optimized Zirlo</a:t>
            </a:r>
            <a:r>
              <a:rPr lang="fr-FR" sz="1600" baseline="30000" smtClean="0">
                <a:solidFill>
                  <a:srgbClr val="FF0000"/>
                </a:solidFill>
              </a:rPr>
              <a:t>TM</a:t>
            </a:r>
            <a:r>
              <a:rPr lang="fr-FR" sz="1600" smtClean="0">
                <a:solidFill>
                  <a:srgbClr val="FF0000"/>
                </a:solidFill>
              </a:rPr>
              <a:t> &gt; M5</a:t>
            </a:r>
            <a:r>
              <a:rPr lang="fr-FR" sz="1600" baseline="30000" smtClean="0">
                <a:solidFill>
                  <a:srgbClr val="FF0000"/>
                </a:solidFill>
              </a:rPr>
              <a:t>TM</a:t>
            </a:r>
            <a:r>
              <a:rPr lang="fr-FR" smtClean="0"/>
              <a:t> </a:t>
            </a:r>
            <a:endParaRPr lang="fr-FR"/>
          </a:p>
        </p:txBody>
      </p:sp>
      <p:sp>
        <p:nvSpPr>
          <p:cNvPr id="15" name="ZoneTexte 14"/>
          <p:cNvSpPr txBox="1"/>
          <p:nvPr/>
        </p:nvSpPr>
        <p:spPr>
          <a:xfrm>
            <a:off x="755576" y="6237312"/>
            <a:ext cx="7704856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Hulls from new  </a:t>
            </a:r>
            <a:r>
              <a:rPr lang="en-US" b="1" dirty="0" err="1" smtClean="0">
                <a:solidFill>
                  <a:srgbClr val="FF0000"/>
                </a:solidFill>
              </a:rPr>
              <a:t>Zr</a:t>
            </a:r>
            <a:r>
              <a:rPr lang="en-US" b="1" dirty="0" smtClean="0">
                <a:solidFill>
                  <a:srgbClr val="FF0000"/>
                </a:solidFill>
              </a:rPr>
              <a:t> alloys will be less </a:t>
            </a:r>
            <a:r>
              <a:rPr lang="en-US" b="1" dirty="0" err="1" smtClean="0">
                <a:solidFill>
                  <a:srgbClr val="FF0000"/>
                </a:solidFill>
              </a:rPr>
              <a:t>oxidised</a:t>
            </a:r>
            <a:endParaRPr lang="en-US" b="1" dirty="0" smtClean="0">
              <a:solidFill>
                <a:srgbClr val="FF0000"/>
              </a:solidFill>
            </a:endParaRPr>
          </a:p>
        </p:txBody>
      </p:sp>
      <p:sp>
        <p:nvSpPr>
          <p:cNvPr id="16" name="Flèche droite 15"/>
          <p:cNvSpPr/>
          <p:nvPr/>
        </p:nvSpPr>
        <p:spPr>
          <a:xfrm>
            <a:off x="179512" y="6309320"/>
            <a:ext cx="576064" cy="216024"/>
          </a:xfrm>
          <a:prstGeom prst="rightArrow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Titre 1"/>
          <p:cNvSpPr txBox="1">
            <a:spLocks/>
          </p:cNvSpPr>
          <p:nvPr/>
        </p:nvSpPr>
        <p:spPr>
          <a:xfrm>
            <a:off x="457200" y="26064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err="1" smtClean="0"/>
              <a:t>Task</a:t>
            </a:r>
            <a:r>
              <a:rPr lang="fr-FR" dirty="0" smtClean="0"/>
              <a:t> 3.1: </a:t>
            </a:r>
            <a:r>
              <a:rPr lang="fr-FR" dirty="0" err="1" smtClean="0"/>
              <a:t>History</a:t>
            </a:r>
            <a:r>
              <a:rPr lang="fr-FR" dirty="0" smtClean="0"/>
              <a:t> of Zr </a:t>
            </a:r>
            <a:r>
              <a:rPr lang="fr-FR" dirty="0" err="1" smtClean="0"/>
              <a:t>alloys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69446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10</a:t>
            </a:fld>
            <a:endParaRPr lang="en-GB" dirty="0"/>
          </a:p>
        </p:txBody>
      </p:sp>
      <p:sp>
        <p:nvSpPr>
          <p:cNvPr id="5" name="Espace réservé du contenu 2"/>
          <p:cNvSpPr>
            <a:spLocks noGrp="1"/>
          </p:cNvSpPr>
          <p:nvPr>
            <p:ph idx="1"/>
          </p:nvPr>
        </p:nvSpPr>
        <p:spPr>
          <a:xfrm>
            <a:off x="-26168" y="1403648"/>
            <a:ext cx="9638728" cy="4824535"/>
          </a:xfrm>
        </p:spPr>
        <p:txBody>
          <a:bodyPr>
            <a:normAutofit fontScale="92500" lnSpcReduction="10000"/>
          </a:bodyPr>
          <a:lstStyle/>
          <a:p>
            <a:r>
              <a:rPr lang="fr-FR" dirty="0" err="1" smtClean="0"/>
              <a:t>Before</a:t>
            </a:r>
            <a:r>
              <a:rPr lang="fr-FR" dirty="0" smtClean="0"/>
              <a:t> CAST:</a:t>
            </a:r>
          </a:p>
          <a:p>
            <a:pPr marL="792000" lvl="2"/>
            <a:r>
              <a:rPr lang="fr-FR" dirty="0" err="1" smtClean="0"/>
              <a:t>Many</a:t>
            </a:r>
            <a:r>
              <a:rPr lang="fr-FR" dirty="0" smtClean="0"/>
              <a:t> data </a:t>
            </a:r>
            <a:r>
              <a:rPr lang="fr-FR" dirty="0" err="1" smtClean="0"/>
              <a:t>available</a:t>
            </a:r>
            <a:r>
              <a:rPr lang="fr-FR" dirty="0" smtClean="0"/>
              <a:t> </a:t>
            </a:r>
            <a:r>
              <a:rPr lang="fr-FR" dirty="0" err="1" smtClean="0"/>
              <a:t>from</a:t>
            </a:r>
            <a:r>
              <a:rPr lang="fr-FR" dirty="0" smtClean="0"/>
              <a:t> </a:t>
            </a:r>
            <a:r>
              <a:rPr lang="fr-FR" dirty="0" err="1" smtClean="0"/>
              <a:t>calculations</a:t>
            </a:r>
            <a:endParaRPr lang="fr-FR" dirty="0" smtClean="0"/>
          </a:p>
          <a:p>
            <a:pPr marL="792000" lvl="2"/>
            <a:r>
              <a:rPr lang="fr-FR" dirty="0" err="1" smtClean="0"/>
              <a:t>Calculations</a:t>
            </a:r>
            <a:r>
              <a:rPr lang="fr-FR" dirty="0" smtClean="0"/>
              <a:t> (</a:t>
            </a:r>
            <a:r>
              <a:rPr lang="fr-FR" dirty="0" err="1" smtClean="0"/>
              <a:t>with</a:t>
            </a:r>
            <a:r>
              <a:rPr lang="fr-FR" dirty="0" smtClean="0"/>
              <a:t> </a:t>
            </a:r>
            <a:r>
              <a:rPr lang="fr-FR" dirty="0" smtClean="0">
                <a:sym typeface="Symbol"/>
              </a:rPr>
              <a:t> 40 or 80 ppm N)</a:t>
            </a:r>
            <a:endParaRPr lang="fr-FR" dirty="0" smtClean="0"/>
          </a:p>
          <a:p>
            <a:pPr marL="792000" lvl="2"/>
            <a:r>
              <a:rPr lang="fr-FR" dirty="0" smtClean="0"/>
              <a:t>PWR (Zy-4, M5</a:t>
            </a:r>
            <a:r>
              <a:rPr lang="fr-FR" baseline="30000" dirty="0" smtClean="0"/>
              <a:t>TM</a:t>
            </a:r>
            <a:r>
              <a:rPr lang="fr-FR" dirty="0" smtClean="0"/>
              <a:t>) and </a:t>
            </a:r>
            <a:br>
              <a:rPr lang="fr-FR" dirty="0" smtClean="0"/>
            </a:br>
            <a:r>
              <a:rPr lang="fr-FR" dirty="0" smtClean="0"/>
              <a:t>BWR (Zy-2)</a:t>
            </a:r>
          </a:p>
          <a:p>
            <a:pPr marL="792000" lvl="2"/>
            <a:r>
              <a:rPr lang="fr-FR" dirty="0" err="1" smtClean="0"/>
              <a:t>Metal</a:t>
            </a:r>
            <a:r>
              <a:rPr lang="fr-FR" dirty="0" smtClean="0"/>
              <a:t> and </a:t>
            </a:r>
            <a:r>
              <a:rPr lang="fr-FR" dirty="0" err="1" smtClean="0"/>
              <a:t>oxide</a:t>
            </a:r>
            <a:r>
              <a:rPr lang="fr-FR" dirty="0" smtClean="0"/>
              <a:t>: </a:t>
            </a:r>
          </a:p>
          <a:p>
            <a:pPr marL="1249200" lvl="3"/>
            <a:r>
              <a:rPr lang="fr-FR" baseline="30000" dirty="0" smtClean="0">
                <a:sym typeface="Symbol"/>
              </a:rPr>
              <a:t>14</a:t>
            </a:r>
            <a:r>
              <a:rPr lang="fr-FR" dirty="0" smtClean="0">
                <a:sym typeface="Symbol"/>
              </a:rPr>
              <a:t>C in </a:t>
            </a:r>
            <a:r>
              <a:rPr lang="fr-FR" dirty="0" err="1" smtClean="0">
                <a:sym typeface="Symbol"/>
              </a:rPr>
              <a:t>oxide</a:t>
            </a:r>
            <a:r>
              <a:rPr lang="fr-FR" dirty="0" smtClean="0">
                <a:sym typeface="Symbol"/>
              </a:rPr>
              <a:t> &gt; </a:t>
            </a:r>
            <a:r>
              <a:rPr lang="fr-FR" baseline="30000" dirty="0" smtClean="0">
                <a:sym typeface="Symbol"/>
              </a:rPr>
              <a:t>14</a:t>
            </a:r>
            <a:r>
              <a:rPr lang="fr-FR" dirty="0" smtClean="0">
                <a:sym typeface="Symbol"/>
              </a:rPr>
              <a:t>C  in </a:t>
            </a:r>
            <a:r>
              <a:rPr lang="fr-FR" dirty="0" err="1" smtClean="0">
                <a:sym typeface="Symbol"/>
              </a:rPr>
              <a:t>metal</a:t>
            </a:r>
            <a:endParaRPr lang="fr-FR" dirty="0" smtClean="0"/>
          </a:p>
          <a:p>
            <a:pPr marL="1020600" lvl="3" indent="0">
              <a:buNone/>
            </a:pPr>
            <a:endParaRPr lang="fr-FR" u="sng" dirty="0" smtClean="0"/>
          </a:p>
          <a:p>
            <a:pPr marL="1020600" lvl="3" indent="0">
              <a:buNone/>
            </a:pPr>
            <a:endParaRPr lang="fr-FR" u="sng" dirty="0" smtClean="0"/>
          </a:p>
          <a:p>
            <a:pPr marL="1020600" lvl="3" indent="0">
              <a:buNone/>
            </a:pPr>
            <a:endParaRPr lang="fr-FR" u="sng" dirty="0"/>
          </a:p>
          <a:p>
            <a:pPr marL="1020600" lvl="3" indent="0">
              <a:buNone/>
            </a:pPr>
            <a:endParaRPr lang="fr-FR" u="sng" dirty="0" smtClean="0"/>
          </a:p>
          <a:p>
            <a:pPr marL="1020600" lvl="3" indent="0">
              <a:buNone/>
            </a:pPr>
            <a:endParaRPr lang="fr-FR" u="sng" dirty="0"/>
          </a:p>
          <a:p>
            <a:pPr marL="1020600" lvl="3" indent="0">
              <a:buNone/>
            </a:pPr>
            <a:r>
              <a:rPr lang="fr-FR" u="sng" dirty="0" smtClean="0"/>
              <a:t>RWMC </a:t>
            </a:r>
            <a:r>
              <a:rPr lang="fr-FR" u="sng" dirty="0" err="1" smtClean="0"/>
              <a:t>results</a:t>
            </a:r>
            <a:endParaRPr lang="fr-FR" u="sng" dirty="0" smtClean="0"/>
          </a:p>
          <a:p>
            <a:endParaRPr lang="fr-FR" dirty="0" smtClean="0">
              <a:sym typeface="Symbol"/>
            </a:endParaRPr>
          </a:p>
        </p:txBody>
      </p:sp>
      <p:graphicFrame>
        <p:nvGraphicFramePr>
          <p:cNvPr id="7" name="Graphique 6"/>
          <p:cNvGraphicFramePr/>
          <p:nvPr>
            <p:extLst>
              <p:ext uri="{D42A27DB-BD31-4B8C-83A1-F6EECF244321}">
                <p14:modId xmlns:p14="http://schemas.microsoft.com/office/powerpoint/2010/main" val="218751300"/>
              </p:ext>
            </p:extLst>
          </p:nvPr>
        </p:nvGraphicFramePr>
        <p:xfrm>
          <a:off x="4572000" y="2492896"/>
          <a:ext cx="4608512" cy="3024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Tableau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5380887"/>
              </p:ext>
            </p:extLst>
          </p:nvPr>
        </p:nvGraphicFramePr>
        <p:xfrm>
          <a:off x="611560" y="4509120"/>
          <a:ext cx="3779912" cy="1296144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907225"/>
                <a:gridCol w="953613"/>
                <a:gridCol w="919074"/>
              </a:tblGrid>
              <a:tr h="432048">
                <a:tc>
                  <a:txBody>
                    <a:bodyPr/>
                    <a:lstStyle/>
                    <a:p>
                      <a:r>
                        <a:rPr lang="fr-FR" sz="1400" dirty="0" smtClean="0"/>
                        <a:t>in </a:t>
                      </a:r>
                      <a:r>
                        <a:rPr lang="fr-FR" sz="1400" dirty="0" err="1" smtClean="0"/>
                        <a:t>kBq</a:t>
                      </a:r>
                      <a:r>
                        <a:rPr lang="fr-FR" sz="1400" dirty="0" smtClean="0"/>
                        <a:t>/g Zr</a:t>
                      </a:r>
                      <a:endParaRPr lang="fr-FR" sz="1400" dirty="0"/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smtClean="0"/>
                        <a:t>Metal</a:t>
                      </a:r>
                      <a:endParaRPr lang="fr-FR" sz="1400"/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smtClean="0"/>
                        <a:t>Oxide</a:t>
                      </a:r>
                      <a:endParaRPr lang="fr-FR" sz="1400"/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fr-FR" sz="1400" dirty="0" smtClean="0"/>
                        <a:t>PWR  (47.9 </a:t>
                      </a:r>
                      <a:r>
                        <a:rPr lang="fr-FR" sz="1400" dirty="0" err="1" smtClean="0"/>
                        <a:t>GWd</a:t>
                      </a:r>
                      <a:r>
                        <a:rPr lang="fr-FR" sz="1400" dirty="0" smtClean="0"/>
                        <a:t>/t)</a:t>
                      </a:r>
                      <a:endParaRPr lang="fr-FR" sz="1400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smtClean="0"/>
                        <a:t>30</a:t>
                      </a:r>
                      <a:endParaRPr lang="fr-FR" sz="140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smtClean="0"/>
                        <a:t>59</a:t>
                      </a:r>
                      <a:endParaRPr lang="fr-FR" sz="140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fr-FR" sz="1400" dirty="0" smtClean="0"/>
                        <a:t>BWR (39.4 </a:t>
                      </a:r>
                      <a:r>
                        <a:rPr lang="fr-FR" sz="1400" dirty="0" err="1" smtClean="0"/>
                        <a:t>GWd</a:t>
                      </a:r>
                      <a:r>
                        <a:rPr lang="fr-FR" sz="1400" dirty="0" smtClean="0"/>
                        <a:t>/t)</a:t>
                      </a:r>
                      <a:endParaRPr lang="fr-FR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dirty="0" smtClean="0"/>
                        <a:t>19</a:t>
                      </a:r>
                      <a:endParaRPr lang="fr-FR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dirty="0" smtClean="0"/>
                        <a:t>44</a:t>
                      </a:r>
                      <a:endParaRPr lang="fr-FR" sz="1400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0" name="Titre 1"/>
          <p:cNvSpPr txBox="1">
            <a:spLocks/>
          </p:cNvSpPr>
          <p:nvPr/>
        </p:nvSpPr>
        <p:spPr>
          <a:xfrm>
            <a:off x="457200" y="26064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err="1" smtClean="0"/>
              <a:t>Task</a:t>
            </a:r>
            <a:r>
              <a:rPr lang="fr-FR" dirty="0" smtClean="0"/>
              <a:t> 3.1: </a:t>
            </a:r>
            <a:r>
              <a:rPr lang="fr-FR" dirty="0" err="1" smtClean="0"/>
              <a:t>Origin</a:t>
            </a:r>
            <a:r>
              <a:rPr lang="fr-FR" dirty="0" smtClean="0"/>
              <a:t> and Inventory of </a:t>
            </a:r>
            <a:r>
              <a:rPr lang="fr-FR" baseline="30000" dirty="0" smtClean="0"/>
              <a:t>14</a:t>
            </a:r>
            <a:r>
              <a:rPr lang="fr-FR" dirty="0" smtClean="0"/>
              <a:t>C in </a:t>
            </a:r>
            <a:r>
              <a:rPr lang="fr-FR" dirty="0" err="1" smtClean="0"/>
              <a:t>claddings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33005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6" name="タイトル 1"/>
          <p:cNvSpPr txBox="1">
            <a:spLocks/>
          </p:cNvSpPr>
          <p:nvPr/>
        </p:nvSpPr>
        <p:spPr bwMode="auto">
          <a:xfrm>
            <a:off x="-396552" y="353968"/>
            <a:ext cx="9144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ＭＳ Ｐゴシック" pitchFamily="50" charset="-128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ＭＳ Ｐゴシック" pitchFamily="50" charset="-128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ＭＳ Ｐゴシック" pitchFamily="50" charset="-128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ＭＳ Ｐゴシック" pitchFamily="50" charset="-128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ＭＳ Ｐゴシック" pitchFamily="50" charset="-128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ＭＳ Ｐゴシック" pitchFamily="50" charset="-128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ＭＳ Ｐゴシック" pitchFamily="50" charset="-128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ＭＳ Ｐゴシック" pitchFamily="50" charset="-128"/>
              </a:defRPr>
            </a:lvl9pPr>
          </a:lstStyle>
          <a:p>
            <a:r>
              <a:rPr lang="fr-FR" sz="4000" dirty="0" err="1">
                <a:solidFill>
                  <a:schemeClr val="tx1"/>
                </a:solidFill>
              </a:rPr>
              <a:t>Task</a:t>
            </a:r>
            <a:r>
              <a:rPr lang="fr-FR" sz="4000" dirty="0">
                <a:solidFill>
                  <a:schemeClr val="tx1"/>
                </a:solidFill>
              </a:rPr>
              <a:t> 3.1: </a:t>
            </a:r>
            <a:r>
              <a:rPr lang="fr-FR" sz="4000" dirty="0" smtClean="0">
                <a:solidFill>
                  <a:schemeClr val="tx1"/>
                </a:solidFill>
              </a:rPr>
              <a:t>Release </a:t>
            </a:r>
            <a:r>
              <a:rPr lang="fr-FR" sz="4000" dirty="0" err="1" smtClean="0">
                <a:solidFill>
                  <a:schemeClr val="tx1"/>
                </a:solidFill>
              </a:rPr>
              <a:t>mechanisms</a:t>
            </a:r>
            <a:endParaRPr lang="fr-FR" sz="4000" dirty="0">
              <a:solidFill>
                <a:schemeClr val="tx1"/>
              </a:solidFill>
            </a:endParaRPr>
          </a:p>
          <a:p>
            <a:r>
              <a:rPr lang="fr-FR" sz="4000" dirty="0">
                <a:solidFill>
                  <a:schemeClr val="tx1"/>
                </a:solidFill>
              </a:rPr>
              <a:t> of </a:t>
            </a:r>
            <a:r>
              <a:rPr lang="fr-FR" sz="4000" baseline="30000" dirty="0" smtClean="0">
                <a:solidFill>
                  <a:schemeClr val="tx1"/>
                </a:solidFill>
              </a:rPr>
              <a:t>14</a:t>
            </a:r>
            <a:r>
              <a:rPr lang="fr-FR" sz="4000" dirty="0" smtClean="0">
                <a:solidFill>
                  <a:schemeClr val="tx1"/>
                </a:solidFill>
              </a:rPr>
              <a:t>C</a:t>
            </a:r>
            <a:endParaRPr lang="ja-JP" altLang="en-US" sz="4000" dirty="0">
              <a:solidFill>
                <a:schemeClr val="tx1"/>
              </a:solidFill>
            </a:endParaRPr>
          </a:p>
        </p:txBody>
      </p:sp>
      <p:sp>
        <p:nvSpPr>
          <p:cNvPr id="7" name="Espace réservé du contenu 2"/>
          <p:cNvSpPr>
            <a:spLocks noGrp="1"/>
          </p:cNvSpPr>
          <p:nvPr>
            <p:ph idx="1"/>
          </p:nvPr>
        </p:nvSpPr>
        <p:spPr>
          <a:xfrm>
            <a:off x="488792" y="1772816"/>
            <a:ext cx="8229600" cy="4968552"/>
          </a:xfrm>
        </p:spPr>
        <p:txBody>
          <a:bodyPr>
            <a:normAutofit fontScale="85000" lnSpcReduction="20000"/>
          </a:bodyPr>
          <a:lstStyle/>
          <a:p>
            <a:r>
              <a:rPr lang="fr-FR" dirty="0" err="1" smtClean="0"/>
              <a:t>Two</a:t>
            </a:r>
            <a:r>
              <a:rPr lang="fr-FR" dirty="0" smtClean="0"/>
              <a:t> </a:t>
            </a:r>
            <a:r>
              <a:rPr lang="fr-FR" dirty="0" err="1" smtClean="0"/>
              <a:t>systems</a:t>
            </a:r>
            <a:endParaRPr lang="fr-FR" dirty="0" smtClean="0"/>
          </a:p>
          <a:p>
            <a:pPr lvl="1"/>
            <a:r>
              <a:rPr lang="fr-FR" dirty="0" smtClean="0"/>
              <a:t>the </a:t>
            </a:r>
            <a:r>
              <a:rPr lang="fr-FR" dirty="0" err="1" smtClean="0"/>
              <a:t>oxides</a:t>
            </a:r>
            <a:r>
              <a:rPr lang="fr-FR" dirty="0" smtClean="0"/>
              <a:t> </a:t>
            </a:r>
            <a:r>
              <a:rPr lang="fr-FR" dirty="0" err="1" smtClean="0"/>
              <a:t>formed</a:t>
            </a:r>
            <a:r>
              <a:rPr lang="fr-FR" dirty="0" smtClean="0"/>
              <a:t> in </a:t>
            </a:r>
            <a:r>
              <a:rPr lang="fr-FR" dirty="0" err="1" smtClean="0"/>
              <a:t>reactor</a:t>
            </a:r>
            <a:r>
              <a:rPr lang="fr-FR" dirty="0" smtClean="0"/>
              <a:t> : </a:t>
            </a:r>
          </a:p>
          <a:p>
            <a:pPr lvl="2"/>
            <a:r>
              <a:rPr lang="fr-FR" dirty="0" err="1" smtClean="0"/>
              <a:t>internal</a:t>
            </a:r>
            <a:r>
              <a:rPr lang="fr-FR" dirty="0" smtClean="0"/>
              <a:t> layer (</a:t>
            </a:r>
            <a:r>
              <a:rPr lang="fr-FR" dirty="0" smtClean="0">
                <a:sym typeface="Symbol"/>
              </a:rPr>
              <a:t> 10 µm) </a:t>
            </a:r>
          </a:p>
          <a:p>
            <a:pPr lvl="2"/>
            <a:r>
              <a:rPr lang="fr-FR" dirty="0" err="1" smtClean="0">
                <a:sym typeface="Symbol"/>
              </a:rPr>
              <a:t>external</a:t>
            </a:r>
            <a:r>
              <a:rPr lang="fr-FR" dirty="0" smtClean="0">
                <a:sym typeface="Symbol"/>
              </a:rPr>
              <a:t> layer ( 100 µm)</a:t>
            </a:r>
          </a:p>
          <a:p>
            <a:pPr lvl="1"/>
            <a:r>
              <a:rPr lang="fr-FR" dirty="0" smtClean="0">
                <a:sym typeface="Symbol"/>
              </a:rPr>
              <a:t>the </a:t>
            </a:r>
            <a:r>
              <a:rPr lang="fr-FR" dirty="0" err="1" smtClean="0">
                <a:sym typeface="Symbol"/>
              </a:rPr>
              <a:t>metal</a:t>
            </a:r>
            <a:endParaRPr lang="fr-FR" dirty="0" smtClean="0">
              <a:sym typeface="Symbol"/>
            </a:endParaRPr>
          </a:p>
          <a:p>
            <a:r>
              <a:rPr lang="fr-FR" dirty="0" err="1" smtClean="0">
                <a:sym typeface="Symbol"/>
              </a:rPr>
              <a:t>Three</a:t>
            </a:r>
            <a:r>
              <a:rPr lang="fr-FR" dirty="0" smtClean="0">
                <a:sym typeface="Symbol"/>
              </a:rPr>
              <a:t> main </a:t>
            </a:r>
            <a:r>
              <a:rPr lang="fr-FR" dirty="0" err="1" smtClean="0">
                <a:sym typeface="Symbol"/>
              </a:rPr>
              <a:t>processes</a:t>
            </a:r>
            <a:endParaRPr lang="fr-FR" dirty="0" smtClean="0">
              <a:sym typeface="Symbol"/>
            </a:endParaRPr>
          </a:p>
          <a:p>
            <a:pPr lvl="1"/>
            <a:r>
              <a:rPr lang="fr-FR" dirty="0" err="1" smtClean="0">
                <a:sym typeface="Symbol"/>
              </a:rPr>
              <a:t>oxides</a:t>
            </a:r>
            <a:r>
              <a:rPr lang="fr-FR" dirty="0" smtClean="0">
                <a:sym typeface="Symbol"/>
              </a:rPr>
              <a:t> : </a:t>
            </a:r>
          </a:p>
          <a:p>
            <a:pPr lvl="2"/>
            <a:r>
              <a:rPr lang="fr-FR" dirty="0" smtClean="0">
                <a:sym typeface="Symbol"/>
              </a:rPr>
              <a:t>dissolution (</a:t>
            </a:r>
            <a:r>
              <a:rPr lang="fr-FR" dirty="0" err="1" smtClean="0">
                <a:sym typeface="Symbol"/>
              </a:rPr>
              <a:t>chemical</a:t>
            </a:r>
            <a:r>
              <a:rPr lang="fr-FR" dirty="0" smtClean="0">
                <a:sym typeface="Symbol"/>
              </a:rPr>
              <a:t> </a:t>
            </a:r>
            <a:r>
              <a:rPr lang="fr-FR" dirty="0" err="1" smtClean="0">
                <a:sym typeface="Symbol"/>
              </a:rPr>
              <a:t>process</a:t>
            </a:r>
            <a:r>
              <a:rPr lang="fr-FR" dirty="0" smtClean="0">
                <a:sym typeface="Symbol"/>
              </a:rPr>
              <a:t> : pH, </a:t>
            </a:r>
            <a:r>
              <a:rPr lang="fr-FR" dirty="0" err="1" smtClean="0">
                <a:sym typeface="Symbol"/>
              </a:rPr>
              <a:t>complexing</a:t>
            </a:r>
            <a:r>
              <a:rPr lang="fr-FR" dirty="0" smtClean="0">
                <a:sym typeface="Symbol"/>
              </a:rPr>
              <a:t> </a:t>
            </a:r>
            <a:r>
              <a:rPr lang="fr-FR" dirty="0" err="1" smtClean="0">
                <a:sym typeface="Symbol"/>
              </a:rPr>
              <a:t>species</a:t>
            </a:r>
            <a:r>
              <a:rPr lang="fr-FR" dirty="0" smtClean="0">
                <a:sym typeface="Symbol"/>
              </a:rPr>
              <a:t>…) </a:t>
            </a:r>
          </a:p>
          <a:p>
            <a:pPr lvl="2"/>
            <a:r>
              <a:rPr lang="fr-FR" dirty="0" smtClean="0">
                <a:sym typeface="Symbol"/>
              </a:rPr>
              <a:t>diffusion or </a:t>
            </a:r>
            <a:r>
              <a:rPr lang="fr-FR" dirty="0" err="1" smtClean="0">
                <a:sym typeface="Symbol"/>
              </a:rPr>
              <a:t>other</a:t>
            </a:r>
            <a:r>
              <a:rPr lang="fr-FR" dirty="0" smtClean="0">
                <a:sym typeface="Symbol"/>
              </a:rPr>
              <a:t> </a:t>
            </a:r>
            <a:r>
              <a:rPr lang="fr-FR" dirty="0" err="1" smtClean="0">
                <a:sym typeface="Symbol"/>
              </a:rPr>
              <a:t>mechanism</a:t>
            </a:r>
            <a:r>
              <a:rPr lang="fr-FR" dirty="0" smtClean="0">
                <a:sym typeface="Symbol"/>
              </a:rPr>
              <a:t> of migration of </a:t>
            </a:r>
            <a:r>
              <a:rPr lang="fr-FR" baseline="30000" dirty="0" smtClean="0">
                <a:sym typeface="Symbol"/>
              </a:rPr>
              <a:t>14</a:t>
            </a:r>
            <a:r>
              <a:rPr lang="fr-FR" dirty="0" smtClean="0">
                <a:sym typeface="Symbol"/>
              </a:rPr>
              <a:t>C</a:t>
            </a:r>
          </a:p>
          <a:p>
            <a:pPr lvl="1"/>
            <a:r>
              <a:rPr lang="fr-FR" dirty="0" err="1" smtClean="0">
                <a:sym typeface="Symbol"/>
              </a:rPr>
              <a:t>metal</a:t>
            </a:r>
            <a:r>
              <a:rPr lang="fr-FR" dirty="0" smtClean="0">
                <a:sym typeface="Symbol"/>
              </a:rPr>
              <a:t> : </a:t>
            </a:r>
            <a:r>
              <a:rPr lang="fr-FR" dirty="0" err="1" smtClean="0">
                <a:sym typeface="Symbol"/>
              </a:rPr>
              <a:t>uniform</a:t>
            </a:r>
            <a:r>
              <a:rPr lang="fr-FR" dirty="0" smtClean="0">
                <a:sym typeface="Symbol"/>
              </a:rPr>
              <a:t> (</a:t>
            </a:r>
            <a:r>
              <a:rPr lang="fr-FR" dirty="0" err="1" smtClean="0">
                <a:sym typeface="Symbol"/>
              </a:rPr>
              <a:t>general</a:t>
            </a:r>
            <a:r>
              <a:rPr lang="fr-FR" dirty="0" smtClean="0">
                <a:sym typeface="Symbol"/>
              </a:rPr>
              <a:t>) corrosion </a:t>
            </a:r>
            <a:r>
              <a:rPr lang="fr-FR" dirty="0" smtClean="0">
                <a:solidFill>
                  <a:srgbClr val="FF0000"/>
                </a:solidFill>
                <a:sym typeface="Symbol"/>
              </a:rPr>
              <a:t>(</a:t>
            </a:r>
            <a:r>
              <a:rPr lang="fr-FR" dirty="0" err="1" smtClean="0">
                <a:solidFill>
                  <a:srgbClr val="FF0000"/>
                </a:solidFill>
                <a:sym typeface="Symbol"/>
              </a:rPr>
              <a:t>electrochemical</a:t>
            </a:r>
            <a:r>
              <a:rPr lang="fr-FR" dirty="0" smtClean="0">
                <a:solidFill>
                  <a:srgbClr val="FF0000"/>
                </a:solidFill>
                <a:sym typeface="Symbol"/>
              </a:rPr>
              <a:t> </a:t>
            </a:r>
            <a:r>
              <a:rPr lang="fr-FR" dirty="0" err="1" smtClean="0">
                <a:solidFill>
                  <a:srgbClr val="FF0000"/>
                </a:solidFill>
                <a:sym typeface="Symbol"/>
              </a:rPr>
              <a:t>process</a:t>
            </a:r>
            <a:r>
              <a:rPr lang="fr-FR" dirty="0" smtClean="0">
                <a:solidFill>
                  <a:srgbClr val="FF0000"/>
                </a:solidFill>
                <a:sym typeface="Symbol"/>
              </a:rPr>
              <a:t>, </a:t>
            </a:r>
            <a:r>
              <a:rPr lang="fr-FR" dirty="0" err="1" smtClean="0">
                <a:solidFill>
                  <a:srgbClr val="FF0000"/>
                </a:solidFill>
                <a:sym typeface="Symbol"/>
              </a:rPr>
              <a:t>stability</a:t>
            </a:r>
            <a:r>
              <a:rPr lang="fr-FR" dirty="0" smtClean="0">
                <a:solidFill>
                  <a:srgbClr val="FF0000"/>
                </a:solidFill>
                <a:sym typeface="Symbol"/>
              </a:rPr>
              <a:t> of </a:t>
            </a:r>
            <a:r>
              <a:rPr lang="fr-FR" dirty="0" err="1" smtClean="0">
                <a:solidFill>
                  <a:srgbClr val="FF0000"/>
                </a:solidFill>
                <a:sym typeface="Symbol"/>
              </a:rPr>
              <a:t>oxide</a:t>
            </a:r>
            <a:r>
              <a:rPr lang="fr-FR" dirty="0" smtClean="0">
                <a:solidFill>
                  <a:srgbClr val="FF0000"/>
                </a:solidFill>
                <a:sym typeface="Symbol"/>
              </a:rPr>
              <a:t> film)</a:t>
            </a:r>
            <a:endParaRPr lang="fr-FR" dirty="0" smtClean="0">
              <a:sym typeface="Symbol"/>
            </a:endParaRPr>
          </a:p>
          <a:p>
            <a:r>
              <a:rPr lang="fr-FR" dirty="0" err="1" smtClean="0"/>
              <a:t>Environment</a:t>
            </a:r>
            <a:r>
              <a:rPr lang="fr-FR" dirty="0"/>
              <a:t> </a:t>
            </a:r>
            <a:r>
              <a:rPr lang="fr-FR" dirty="0" smtClean="0"/>
              <a:t>(</a:t>
            </a:r>
            <a:r>
              <a:rPr lang="fr-FR" dirty="0" err="1" smtClean="0"/>
              <a:t>deaerated</a:t>
            </a:r>
            <a:r>
              <a:rPr lang="fr-FR" dirty="0" smtClean="0"/>
              <a:t> conditions)</a:t>
            </a:r>
          </a:p>
          <a:p>
            <a:pPr lvl="1"/>
            <a:r>
              <a:rPr lang="fr-FR" dirty="0" err="1" smtClean="0"/>
              <a:t>cementitious</a:t>
            </a:r>
            <a:r>
              <a:rPr lang="fr-FR" dirty="0" smtClean="0"/>
              <a:t> water</a:t>
            </a:r>
          </a:p>
          <a:p>
            <a:pPr lvl="1"/>
            <a:r>
              <a:rPr lang="fr-FR" dirty="0" smtClean="0"/>
              <a:t>« </a:t>
            </a:r>
            <a:r>
              <a:rPr lang="fr-FR" dirty="0" err="1" smtClean="0"/>
              <a:t>neutral</a:t>
            </a:r>
            <a:r>
              <a:rPr lang="fr-FR" dirty="0" smtClean="0"/>
              <a:t> » (</a:t>
            </a:r>
            <a:r>
              <a:rPr lang="fr-FR" dirty="0" err="1" smtClean="0"/>
              <a:t>argillaceous</a:t>
            </a:r>
            <a:r>
              <a:rPr lang="fr-FR" dirty="0" smtClean="0"/>
              <a:t>) water</a:t>
            </a:r>
          </a:p>
        </p:txBody>
      </p:sp>
      <p:sp>
        <p:nvSpPr>
          <p:cNvPr id="2" name="Rectangle 1"/>
          <p:cNvSpPr/>
          <p:nvPr/>
        </p:nvSpPr>
        <p:spPr>
          <a:xfrm>
            <a:off x="1043608" y="1052736"/>
            <a:ext cx="73448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u="sng" dirty="0">
                <a:solidFill>
                  <a:srgbClr val="FF0000"/>
                </a:solidFill>
              </a:rPr>
              <a:t>C-14 release in </a:t>
            </a:r>
            <a:r>
              <a:rPr lang="fr-FR" sz="3600" u="sng" dirty="0" err="1">
                <a:solidFill>
                  <a:srgbClr val="FF0000"/>
                </a:solidFill>
              </a:rPr>
              <a:t>aqueous</a:t>
            </a:r>
            <a:r>
              <a:rPr lang="fr-FR" sz="3600" u="sng" dirty="0">
                <a:solidFill>
                  <a:srgbClr val="FF0000"/>
                </a:solidFill>
              </a:rPr>
              <a:t> solution</a:t>
            </a:r>
            <a:endParaRPr lang="ja-JP" altLang="en-US" sz="3600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5420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sz="3600" dirty="0" err="1"/>
              <a:t>Task</a:t>
            </a:r>
            <a:r>
              <a:rPr lang="fr-FR" sz="3600" dirty="0"/>
              <a:t> 3.1:Corrosion of </a:t>
            </a:r>
            <a:r>
              <a:rPr lang="fr-FR" sz="3600" dirty="0" err="1"/>
              <a:t>Zircaloy</a:t>
            </a:r>
            <a:r>
              <a:rPr lang="fr-FR" sz="3600" dirty="0"/>
              <a:t> in </a:t>
            </a:r>
            <a:r>
              <a:rPr lang="fr-FR" sz="3600" dirty="0" err="1"/>
              <a:t>alkaline</a:t>
            </a:r>
            <a:r>
              <a:rPr lang="fr-FR" sz="3600" dirty="0"/>
              <a:t> water at </a:t>
            </a:r>
            <a:r>
              <a:rPr lang="fr-FR" sz="3600" dirty="0" err="1" smtClean="0"/>
              <a:t>low</a:t>
            </a:r>
            <a:r>
              <a:rPr lang="fr-FR" sz="3600" dirty="0" smtClean="0"/>
              <a:t> </a:t>
            </a:r>
            <a:r>
              <a:rPr lang="fr-FR" sz="3600" dirty="0" err="1" smtClean="0"/>
              <a:t>Temperature</a:t>
            </a:r>
            <a:endParaRPr lang="fr-FR" sz="280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12</a:t>
            </a:fld>
            <a:endParaRPr lang="en-GB" dirty="0"/>
          </a:p>
        </p:txBody>
      </p:sp>
      <p:sp>
        <p:nvSpPr>
          <p:cNvPr id="5" name="Espace réservé du numéro de diapositive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980292-A68A-41DE-83C8-FAB462ACC36A}" type="slidenum">
              <a:rPr lang="en-GB" smtClean="0"/>
              <a:pPr/>
              <a:t>12</a:t>
            </a:fld>
            <a:endParaRPr lang="en-GB"/>
          </a:p>
        </p:txBody>
      </p:sp>
      <p:graphicFrame>
        <p:nvGraphicFramePr>
          <p:cNvPr id="6" name="Graphique 5"/>
          <p:cNvGraphicFramePr/>
          <p:nvPr/>
        </p:nvGraphicFramePr>
        <p:xfrm>
          <a:off x="395536" y="1628800"/>
          <a:ext cx="5248275" cy="31146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ZoneTexte 6"/>
          <p:cNvSpPr txBox="1"/>
          <p:nvPr/>
        </p:nvSpPr>
        <p:spPr>
          <a:xfrm>
            <a:off x="1043608" y="1484784"/>
            <a:ext cx="32403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 smtClean="0"/>
              <a:t>Tests in </a:t>
            </a:r>
            <a:r>
              <a:rPr lang="fr-FR" sz="1400" b="1" dirty="0" err="1" smtClean="0"/>
              <a:t>NaOH</a:t>
            </a:r>
            <a:r>
              <a:rPr lang="fr-FR" sz="1400" b="1" dirty="0" smtClean="0"/>
              <a:t> pH 12.5 ; </a:t>
            </a:r>
            <a:r>
              <a:rPr lang="fr-FR" sz="1400" b="1" dirty="0" err="1" smtClean="0"/>
              <a:t>Kato</a:t>
            </a:r>
            <a:r>
              <a:rPr lang="fr-FR" sz="1400" b="1" dirty="0" smtClean="0"/>
              <a:t> </a:t>
            </a:r>
            <a:r>
              <a:rPr lang="fr-FR" sz="1400" b="1" i="1" dirty="0" smtClean="0"/>
              <a:t>et al.</a:t>
            </a:r>
            <a:r>
              <a:rPr lang="fr-FR" sz="1400" b="1" dirty="0" smtClean="0"/>
              <a:t>, 2013</a:t>
            </a:r>
            <a:endParaRPr lang="fr-FR" sz="1400" b="1" dirty="0"/>
          </a:p>
        </p:txBody>
      </p:sp>
      <p:pic>
        <p:nvPicPr>
          <p:cNvPr id="8" name="Image 7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1412776"/>
            <a:ext cx="2969681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Tableau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8815869"/>
              </p:ext>
            </p:extLst>
          </p:nvPr>
        </p:nvGraphicFramePr>
        <p:xfrm>
          <a:off x="0" y="5151318"/>
          <a:ext cx="3816424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6222"/>
                <a:gridCol w="1023978"/>
                <a:gridCol w="981262"/>
                <a:gridCol w="103496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1400" dirty="0" smtClean="0"/>
                        <a:t>T (°C)</a:t>
                      </a:r>
                      <a:endParaRPr lang="fr-FR" sz="1400" dirty="0"/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smtClean="0"/>
                        <a:t>0 – 2 years</a:t>
                      </a:r>
                      <a:endParaRPr lang="fr-FR" sz="1400"/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dirty="0" smtClean="0"/>
                        <a:t>1 – 2 </a:t>
                      </a:r>
                      <a:r>
                        <a:rPr lang="fr-FR" sz="1400" dirty="0" err="1" smtClean="0"/>
                        <a:t>years</a:t>
                      </a:r>
                      <a:endParaRPr lang="fr-FR" sz="1400" dirty="0"/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smtClean="0"/>
                        <a:t>2 – 5 years</a:t>
                      </a:r>
                      <a:endParaRPr lang="fr-FR" sz="1400"/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1400" smtClean="0"/>
                        <a:t>30</a:t>
                      </a:r>
                      <a:endParaRPr lang="fr-FR" sz="140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smtClean="0"/>
                        <a:t>4</a:t>
                      </a:r>
                      <a:endParaRPr lang="fr-FR" sz="140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smtClean="0"/>
                        <a:t>1.0</a:t>
                      </a:r>
                      <a:endParaRPr lang="fr-FR" sz="140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smtClean="0"/>
                        <a:t>-</a:t>
                      </a:r>
                      <a:endParaRPr lang="fr-FR" sz="140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1400" smtClean="0"/>
                        <a:t>50</a:t>
                      </a:r>
                      <a:endParaRPr lang="fr-FR" sz="140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smtClean="0"/>
                        <a:t>6</a:t>
                      </a:r>
                      <a:endParaRPr lang="fr-FR" sz="140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smtClean="0"/>
                        <a:t>2.0</a:t>
                      </a:r>
                      <a:endParaRPr lang="fr-FR" sz="140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smtClean="0"/>
                        <a:t>1.3</a:t>
                      </a:r>
                      <a:endParaRPr lang="fr-FR" sz="140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1400" smtClean="0"/>
                        <a:t>80</a:t>
                      </a:r>
                      <a:endParaRPr lang="fr-FR" sz="140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smtClean="0"/>
                        <a:t>10</a:t>
                      </a:r>
                      <a:endParaRPr lang="fr-FR" sz="140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smtClean="0"/>
                        <a:t>2.2</a:t>
                      </a:r>
                      <a:endParaRPr lang="fr-FR" sz="140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dirty="0" smtClean="0"/>
                        <a:t>-</a:t>
                      </a:r>
                      <a:endParaRPr lang="fr-FR" sz="1400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10" name="ZoneTexte 9"/>
          <p:cNvSpPr txBox="1"/>
          <p:nvPr/>
        </p:nvSpPr>
        <p:spPr>
          <a:xfrm>
            <a:off x="755576" y="4797151"/>
            <a:ext cx="23762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 smtClean="0"/>
              <a:t>Corrosion rate (nm.y</a:t>
            </a:r>
            <a:r>
              <a:rPr lang="fr-FR" sz="1400" b="1" baseline="30000" dirty="0" smtClean="0"/>
              <a:t>-1</a:t>
            </a:r>
            <a:r>
              <a:rPr lang="fr-FR" sz="1400" b="1" dirty="0" smtClean="0"/>
              <a:t>)</a:t>
            </a:r>
            <a:endParaRPr lang="fr-FR" sz="1400" b="1" dirty="0"/>
          </a:p>
        </p:txBody>
      </p:sp>
      <p:sp>
        <p:nvSpPr>
          <p:cNvPr id="11" name="ZoneTexte 10"/>
          <p:cNvSpPr txBox="1"/>
          <p:nvPr/>
        </p:nvSpPr>
        <p:spPr>
          <a:xfrm>
            <a:off x="3851920" y="5226784"/>
            <a:ext cx="5508104" cy="163121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000" b="1" u="sng" dirty="0" smtClean="0"/>
              <a:t>In the absence of </a:t>
            </a:r>
            <a:r>
              <a:rPr lang="fr-FR" sz="2000" b="1" u="sng" dirty="0" err="1" smtClean="0"/>
              <a:t>complexing</a:t>
            </a:r>
            <a:r>
              <a:rPr lang="fr-FR" sz="2000" b="1" u="sng" dirty="0" smtClean="0"/>
              <a:t> agents: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000" dirty="0" smtClean="0"/>
              <a:t>CR </a:t>
            </a:r>
            <a:r>
              <a:rPr lang="fr-FR" sz="2000" dirty="0" err="1" smtClean="0"/>
              <a:t>decreases</a:t>
            </a:r>
            <a:r>
              <a:rPr lang="fr-FR" sz="2000" dirty="0" smtClean="0"/>
              <a:t> </a:t>
            </a:r>
            <a:r>
              <a:rPr lang="fr-FR" sz="2000" dirty="0" err="1"/>
              <a:t>with</a:t>
            </a:r>
            <a:r>
              <a:rPr lang="fr-FR" sz="2000" dirty="0"/>
              <a:t> time=&gt; Passive </a:t>
            </a:r>
            <a:r>
              <a:rPr lang="fr-FR" sz="2000" dirty="0" err="1"/>
              <a:t>material</a:t>
            </a:r>
            <a:endParaRPr lang="fr-FR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000" dirty="0" err="1"/>
              <a:t>Low</a:t>
            </a:r>
            <a:r>
              <a:rPr lang="fr-FR" sz="2000" dirty="0"/>
              <a:t> CR at </a:t>
            </a:r>
            <a:r>
              <a:rPr lang="fr-FR" sz="2000" dirty="0" err="1"/>
              <a:t>low</a:t>
            </a:r>
            <a:r>
              <a:rPr lang="fr-FR" sz="2000" dirty="0"/>
              <a:t> 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000" dirty="0" err="1"/>
              <a:t>Only</a:t>
            </a:r>
            <a:r>
              <a:rPr lang="fr-FR" sz="2000" dirty="0"/>
              <a:t> </a:t>
            </a:r>
            <a:r>
              <a:rPr lang="fr-FR" sz="2000" dirty="0" err="1"/>
              <a:t>pre</a:t>
            </a:r>
            <a:r>
              <a:rPr lang="fr-FR" sz="2000" dirty="0"/>
              <a:t>-transition </a:t>
            </a:r>
            <a:r>
              <a:rPr lang="fr-FR" sz="2000" dirty="0" err="1"/>
              <a:t>regime</a:t>
            </a:r>
            <a:r>
              <a:rPr lang="fr-FR" sz="2000" dirty="0"/>
              <a:t> </a:t>
            </a:r>
            <a:r>
              <a:rPr lang="fr-FR" sz="2000" dirty="0" err="1"/>
              <a:t>investigated</a:t>
            </a:r>
            <a:r>
              <a:rPr lang="fr-FR" sz="2000" dirty="0"/>
              <a:t> (</a:t>
            </a:r>
            <a:r>
              <a:rPr lang="fr-FR" sz="2000" dirty="0" err="1"/>
              <a:t>oxide</a:t>
            </a:r>
            <a:r>
              <a:rPr lang="fr-FR" sz="2000" dirty="0"/>
              <a:t> th&lt; </a:t>
            </a:r>
            <a:r>
              <a:rPr lang="fr-FR" sz="2000" dirty="0" smtClean="0"/>
              <a:t>2.5 </a:t>
            </a:r>
            <a:r>
              <a:rPr lang="fr-FR" sz="2000" dirty="0"/>
              <a:t>µm)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5868144" y="3861048"/>
            <a:ext cx="3168352" cy="46166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fr-FR" sz="1200" b="1" dirty="0" smtClean="0"/>
              <a:t>H pick-up ratio in pure water and </a:t>
            </a:r>
            <a:r>
              <a:rPr lang="fr-FR" sz="1200" b="1" dirty="0" err="1" smtClean="0"/>
              <a:t>NaOH</a:t>
            </a:r>
            <a:r>
              <a:rPr lang="fr-FR" sz="1200" b="1" dirty="0" smtClean="0"/>
              <a:t> solution pH 12.5 </a:t>
            </a:r>
            <a:r>
              <a:rPr lang="fr-FR" sz="1200" b="1" dirty="0" err="1" smtClean="0"/>
              <a:t>Kato</a:t>
            </a:r>
            <a:r>
              <a:rPr lang="fr-FR" sz="1200" b="1" dirty="0" smtClean="0"/>
              <a:t> et al., 2013</a:t>
            </a:r>
            <a:endParaRPr lang="fr-FR" sz="1200" b="1" dirty="0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1800" y="2780928"/>
            <a:ext cx="1728192" cy="1436331"/>
          </a:xfrm>
          <a:prstGeom prst="rect">
            <a:avLst/>
          </a:prstGeom>
          <a:noFill/>
          <a:ln w="9525">
            <a:solidFill>
              <a:schemeClr val="accent1">
                <a:shade val="50000"/>
              </a:schemeClr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037092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fr-FR" dirty="0" smtClean="0"/>
              <a:t>WP3 session</a:t>
            </a:r>
            <a:endParaRPr lang="en-GB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1135113"/>
            <a:ext cx="8229600" cy="5688632"/>
          </a:xfrm>
        </p:spPr>
        <p:txBody>
          <a:bodyPr>
            <a:normAutofit/>
          </a:bodyPr>
          <a:lstStyle/>
          <a:p>
            <a:endParaRPr lang="fr-FR" dirty="0" smtClean="0"/>
          </a:p>
          <a:p>
            <a:r>
              <a:rPr lang="fr-FR" sz="2400" dirty="0" smtClean="0"/>
              <a:t>C-14 </a:t>
            </a:r>
            <a:r>
              <a:rPr lang="fr-FR" sz="2400" dirty="0" err="1" smtClean="0"/>
              <a:t>inventory</a:t>
            </a:r>
            <a:r>
              <a:rPr lang="fr-FR" sz="2400" dirty="0" smtClean="0"/>
              <a:t> in </a:t>
            </a:r>
            <a:r>
              <a:rPr lang="fr-FR" sz="2400" dirty="0" err="1" smtClean="0"/>
              <a:t>irradiated</a:t>
            </a:r>
            <a:r>
              <a:rPr lang="fr-FR" sz="2400" dirty="0" smtClean="0"/>
              <a:t> Zr </a:t>
            </a:r>
            <a:r>
              <a:rPr lang="fr-FR" sz="2400" i="1" dirty="0" smtClean="0"/>
              <a:t>(M.HERM – KIT)</a:t>
            </a:r>
          </a:p>
          <a:p>
            <a:r>
              <a:rPr lang="fr-FR" sz="2400" dirty="0" err="1" smtClean="0"/>
              <a:t>Leaching</a:t>
            </a:r>
            <a:r>
              <a:rPr lang="fr-FR" sz="2400" dirty="0" smtClean="0"/>
              <a:t> tests and corrosion </a:t>
            </a:r>
            <a:r>
              <a:rPr lang="fr-FR" sz="2400" dirty="0" err="1" smtClean="0"/>
              <a:t>measurements</a:t>
            </a:r>
            <a:r>
              <a:rPr lang="fr-FR" sz="2400" dirty="0" smtClean="0"/>
              <a:t> for </a:t>
            </a:r>
            <a:r>
              <a:rPr lang="fr-FR" sz="2400" dirty="0" err="1" smtClean="0"/>
              <a:t>irradiated</a:t>
            </a:r>
            <a:r>
              <a:rPr lang="fr-FR" sz="2400" dirty="0" smtClean="0"/>
              <a:t> Zr </a:t>
            </a:r>
            <a:r>
              <a:rPr lang="fr-FR" sz="2400" i="1" dirty="0" smtClean="0"/>
              <a:t>(C. BUCUR – RATEN ICN) </a:t>
            </a:r>
          </a:p>
          <a:p>
            <a:r>
              <a:rPr lang="fr-FR" sz="2400" dirty="0" err="1" smtClean="0"/>
              <a:t>Analytical</a:t>
            </a:r>
            <a:r>
              <a:rPr lang="fr-FR" sz="2400" dirty="0" smtClean="0"/>
              <a:t> </a:t>
            </a:r>
            <a:r>
              <a:rPr lang="fr-FR" sz="2400" dirty="0" err="1" smtClean="0"/>
              <a:t>strategy</a:t>
            </a:r>
            <a:r>
              <a:rPr lang="fr-FR" sz="2400" dirty="0" smtClean="0"/>
              <a:t> to </a:t>
            </a:r>
            <a:r>
              <a:rPr lang="fr-FR" sz="2400" dirty="0" err="1" smtClean="0"/>
              <a:t>measure</a:t>
            </a:r>
            <a:r>
              <a:rPr lang="fr-FR" sz="2400" dirty="0" smtClean="0"/>
              <a:t> C-14 </a:t>
            </a:r>
            <a:r>
              <a:rPr lang="fr-FR" sz="2400" dirty="0" err="1" smtClean="0"/>
              <a:t>released</a:t>
            </a:r>
            <a:r>
              <a:rPr lang="fr-FR" sz="2400" dirty="0" smtClean="0"/>
              <a:t> </a:t>
            </a:r>
            <a:r>
              <a:rPr lang="fr-FR" sz="2400" dirty="0" err="1" smtClean="0"/>
              <a:t>from</a:t>
            </a:r>
            <a:r>
              <a:rPr lang="fr-FR" sz="2400" dirty="0" smtClean="0"/>
              <a:t> </a:t>
            </a:r>
            <a:r>
              <a:rPr lang="fr-FR" sz="2400" dirty="0" err="1" smtClean="0"/>
              <a:t>irradiated</a:t>
            </a:r>
            <a:r>
              <a:rPr lang="fr-FR" sz="2400" dirty="0" smtClean="0"/>
              <a:t> Zr </a:t>
            </a:r>
            <a:r>
              <a:rPr lang="fr-FR" sz="2400" i="1" dirty="0" smtClean="0"/>
              <a:t>(T.SUZUKI - SUBATECH)</a:t>
            </a:r>
          </a:p>
          <a:p>
            <a:r>
              <a:rPr lang="fr-FR" sz="2400" dirty="0" smtClean="0"/>
              <a:t>Corrosion rate </a:t>
            </a:r>
            <a:r>
              <a:rPr lang="fr-FR" sz="2400" dirty="0" err="1" smtClean="0"/>
              <a:t>measurements</a:t>
            </a:r>
            <a:r>
              <a:rPr lang="fr-FR" sz="2400" dirty="0" smtClean="0"/>
              <a:t> on Zr-4 in </a:t>
            </a:r>
            <a:r>
              <a:rPr lang="fr-FR" sz="2400" dirty="0" err="1" smtClean="0"/>
              <a:t>alkaline</a:t>
            </a:r>
            <a:r>
              <a:rPr lang="fr-FR" sz="2400" dirty="0" smtClean="0"/>
              <a:t> media </a:t>
            </a:r>
            <a:r>
              <a:rPr lang="fr-FR" sz="2400" i="1" dirty="0" smtClean="0"/>
              <a:t>(S.CAES - SCK.CEN)</a:t>
            </a:r>
          </a:p>
          <a:p>
            <a:r>
              <a:rPr lang="fr-FR" sz="2300" dirty="0" smtClean="0"/>
              <a:t>WP3 </a:t>
            </a:r>
            <a:r>
              <a:rPr lang="fr-FR" sz="2300" dirty="0" err="1" smtClean="0"/>
              <a:t>Summary</a:t>
            </a:r>
            <a:r>
              <a:rPr lang="fr-FR" sz="2300" dirty="0" smtClean="0"/>
              <a:t> and conclusions </a:t>
            </a:r>
            <a:r>
              <a:rPr lang="fr-FR" sz="2300" i="1" dirty="0" smtClean="0"/>
              <a:t>(S.NECIB – </a:t>
            </a:r>
            <a:r>
              <a:rPr lang="fr-FR" sz="2300" i="1" dirty="0" err="1" smtClean="0"/>
              <a:t>Andra</a:t>
            </a:r>
            <a:r>
              <a:rPr lang="fr-FR" sz="2300" i="1" dirty="0" smtClean="0"/>
              <a:t>)</a:t>
            </a:r>
          </a:p>
          <a:p>
            <a:r>
              <a:rPr lang="fr-FR" sz="2300" dirty="0" smtClean="0"/>
              <a:t>Corrosion of Zirconium </a:t>
            </a:r>
            <a:r>
              <a:rPr lang="fr-FR" sz="2300" dirty="0" err="1" smtClean="0"/>
              <a:t>alloys</a:t>
            </a:r>
            <a:r>
              <a:rPr lang="fr-FR" sz="2300" dirty="0" smtClean="0"/>
              <a:t> and C-14 release </a:t>
            </a:r>
            <a:r>
              <a:rPr lang="fr-FR" sz="2300" dirty="0" err="1" smtClean="0"/>
              <a:t>from</a:t>
            </a:r>
            <a:r>
              <a:rPr lang="fr-FR" sz="2300" dirty="0" smtClean="0"/>
              <a:t> </a:t>
            </a:r>
            <a:r>
              <a:rPr lang="fr-FR" sz="2300" dirty="0" err="1" smtClean="0"/>
              <a:t>compacted</a:t>
            </a:r>
            <a:r>
              <a:rPr lang="fr-FR" sz="2300" dirty="0" smtClean="0"/>
              <a:t> </a:t>
            </a:r>
            <a:r>
              <a:rPr lang="fr-FR" sz="2300" dirty="0" err="1" smtClean="0"/>
              <a:t>waste</a:t>
            </a:r>
            <a:r>
              <a:rPr lang="fr-FR" sz="2300" i="1" dirty="0" smtClean="0"/>
              <a:t> (A.AMBARD – EDF)</a:t>
            </a:r>
          </a:p>
        </p:txBody>
      </p:sp>
    </p:spTree>
    <p:extLst>
      <p:ext uri="{BB962C8B-B14F-4D97-AF65-F5344CB8AC3E}">
        <p14:creationId xmlns:p14="http://schemas.microsoft.com/office/powerpoint/2010/main" val="1642926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WP3 </a:t>
            </a:r>
            <a:r>
              <a:rPr lang="fr-FR" dirty="0" err="1" smtClean="0"/>
              <a:t>Summary</a:t>
            </a:r>
            <a:r>
              <a:rPr lang="fr-FR" dirty="0" smtClean="0"/>
              <a:t> </a:t>
            </a:r>
            <a:r>
              <a:rPr lang="fr-FR" dirty="0"/>
              <a:t/>
            </a:r>
            <a:br>
              <a:rPr lang="fr-FR" dirty="0"/>
            </a:br>
            <a:endParaRPr lang="en-GB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83568" y="980728"/>
            <a:ext cx="8229600" cy="5472608"/>
          </a:xfrm>
        </p:spPr>
        <p:txBody>
          <a:bodyPr>
            <a:normAutofit fontScale="47500" lnSpcReduction="20000"/>
          </a:bodyPr>
          <a:lstStyle/>
          <a:p>
            <a:r>
              <a:rPr lang="fr-FR" b="1" dirty="0" smtClean="0"/>
              <a:t>Materials </a:t>
            </a:r>
            <a:r>
              <a:rPr lang="fr-FR" dirty="0" smtClean="0"/>
              <a:t>: </a:t>
            </a:r>
            <a:r>
              <a:rPr lang="fr-FR" dirty="0" smtClean="0">
                <a:solidFill>
                  <a:srgbClr val="FF0000"/>
                </a:solidFill>
              </a:rPr>
              <a:t>All</a:t>
            </a:r>
            <a:r>
              <a:rPr lang="fr-FR" dirty="0" smtClean="0"/>
              <a:t> </a:t>
            </a:r>
          </a:p>
          <a:p>
            <a:endParaRPr lang="fr-FR" b="1" dirty="0" smtClean="0"/>
          </a:p>
          <a:p>
            <a:r>
              <a:rPr lang="fr-FR" b="1" dirty="0"/>
              <a:t>Inventory </a:t>
            </a:r>
            <a:r>
              <a:rPr lang="fr-FR" b="1" dirty="0" err="1" smtClean="0"/>
              <a:t>measurements</a:t>
            </a:r>
            <a:r>
              <a:rPr lang="fr-FR" b="1" dirty="0" smtClean="0"/>
              <a:t>:     </a:t>
            </a:r>
          </a:p>
          <a:p>
            <a:pPr lvl="1"/>
            <a:r>
              <a:rPr lang="fr-FR" dirty="0" err="1" smtClean="0"/>
              <a:t>Experimental</a:t>
            </a:r>
            <a:r>
              <a:rPr lang="fr-FR" dirty="0" smtClean="0"/>
              <a:t> </a:t>
            </a:r>
            <a:r>
              <a:rPr lang="fr-FR" dirty="0">
                <a:solidFill>
                  <a:srgbClr val="FF0000"/>
                </a:solidFill>
              </a:rPr>
              <a:t>KIT, RATEN ICN, </a:t>
            </a:r>
            <a:r>
              <a:rPr lang="fr-FR" dirty="0" smtClean="0">
                <a:solidFill>
                  <a:srgbClr val="FF0000"/>
                </a:solidFill>
              </a:rPr>
              <a:t>RWMC</a:t>
            </a:r>
          </a:p>
          <a:p>
            <a:pPr lvl="1"/>
            <a:r>
              <a:rPr lang="fr-FR" dirty="0" err="1" smtClean="0"/>
              <a:t>Modelling</a:t>
            </a:r>
            <a:r>
              <a:rPr lang="fr-FR" dirty="0" smtClean="0"/>
              <a:t> </a:t>
            </a:r>
            <a:r>
              <a:rPr lang="fr-FR" dirty="0" smtClean="0">
                <a:solidFill>
                  <a:srgbClr val="FF0000"/>
                </a:solidFill>
              </a:rPr>
              <a:t>KIT</a:t>
            </a:r>
            <a:r>
              <a:rPr lang="fr-FR" dirty="0">
                <a:solidFill>
                  <a:srgbClr val="FF0000"/>
                </a:solidFill>
              </a:rPr>
              <a:t>, RATEN ICN, RWMC, SCK.CEN</a:t>
            </a:r>
          </a:p>
          <a:p>
            <a:pPr lvl="1"/>
            <a:endParaRPr lang="fr-FR" dirty="0" smtClean="0"/>
          </a:p>
          <a:p>
            <a:endParaRPr lang="fr-FR" dirty="0" smtClean="0"/>
          </a:p>
          <a:p>
            <a:endParaRPr lang="fr-FR" dirty="0"/>
          </a:p>
          <a:p>
            <a:r>
              <a:rPr lang="fr-FR" b="1" dirty="0" err="1" smtClean="0"/>
              <a:t>Leaching</a:t>
            </a:r>
            <a:r>
              <a:rPr lang="fr-FR" b="1" dirty="0" smtClean="0"/>
              <a:t> </a:t>
            </a:r>
            <a:r>
              <a:rPr lang="fr-FR" b="1" dirty="0" err="1" smtClean="0"/>
              <a:t>experiments</a:t>
            </a:r>
            <a:r>
              <a:rPr lang="fr-FR" b="1" dirty="0" smtClean="0"/>
              <a:t> at room T and up to 80°C: </a:t>
            </a:r>
          </a:p>
          <a:p>
            <a:pPr lvl="1"/>
            <a:r>
              <a:rPr lang="fr-FR" dirty="0" err="1" smtClean="0"/>
              <a:t>NaOH</a:t>
            </a:r>
            <a:r>
              <a:rPr lang="fr-FR" dirty="0" smtClean="0"/>
              <a:t> solution :  </a:t>
            </a:r>
            <a:r>
              <a:rPr lang="fr-FR" dirty="0" smtClean="0">
                <a:solidFill>
                  <a:srgbClr val="FF0000"/>
                </a:solidFill>
              </a:rPr>
              <a:t>CEA, RATEN ICN, RWMC</a:t>
            </a:r>
          </a:p>
          <a:p>
            <a:pPr lvl="1"/>
            <a:r>
              <a:rPr lang="fr-FR" dirty="0" smtClean="0"/>
              <a:t>Ca(OH)</a:t>
            </a:r>
            <a:r>
              <a:rPr lang="fr-FR" baseline="-25000" dirty="0" smtClean="0"/>
              <a:t>2</a:t>
            </a:r>
            <a:r>
              <a:rPr lang="fr-FR" dirty="0" smtClean="0"/>
              <a:t> solution : </a:t>
            </a:r>
            <a:r>
              <a:rPr lang="fr-FR" dirty="0" smtClean="0">
                <a:solidFill>
                  <a:srgbClr val="FF0000"/>
                </a:solidFill>
              </a:rPr>
              <a:t>SCK.CEN</a:t>
            </a:r>
          </a:p>
          <a:p>
            <a:pPr lvl="1"/>
            <a:endParaRPr lang="fr-FR" dirty="0"/>
          </a:p>
          <a:p>
            <a:pPr lvl="1"/>
            <a:endParaRPr lang="fr-FR" dirty="0"/>
          </a:p>
          <a:p>
            <a:r>
              <a:rPr lang="fr-FR" b="1" dirty="0" smtClean="0"/>
              <a:t>C-14 analyses:</a:t>
            </a:r>
          </a:p>
          <a:p>
            <a:pPr lvl="1"/>
            <a:r>
              <a:rPr lang="fr-FR" dirty="0" err="1" smtClean="0"/>
              <a:t>Inorganic</a:t>
            </a:r>
            <a:r>
              <a:rPr lang="fr-FR" dirty="0" smtClean="0"/>
              <a:t> / </a:t>
            </a:r>
            <a:r>
              <a:rPr lang="fr-FR" dirty="0" err="1" smtClean="0"/>
              <a:t>organic</a:t>
            </a:r>
            <a:r>
              <a:rPr lang="fr-FR" dirty="0" smtClean="0"/>
              <a:t> partition: </a:t>
            </a:r>
            <a:r>
              <a:rPr lang="fr-FR" dirty="0" smtClean="0">
                <a:solidFill>
                  <a:srgbClr val="FF0000"/>
                </a:solidFill>
              </a:rPr>
              <a:t>CEA, RATEN ICN, RWMC, SCK.CEN, SUBATECH</a:t>
            </a:r>
          </a:p>
          <a:p>
            <a:pPr lvl="1"/>
            <a:r>
              <a:rPr lang="fr-FR" dirty="0" err="1" smtClean="0"/>
              <a:t>Speciation</a:t>
            </a:r>
            <a:r>
              <a:rPr lang="fr-FR" dirty="0" smtClean="0"/>
              <a:t> : </a:t>
            </a:r>
            <a:r>
              <a:rPr lang="fr-FR" dirty="0" smtClean="0">
                <a:solidFill>
                  <a:srgbClr val="FF0000"/>
                </a:solidFill>
              </a:rPr>
              <a:t>CEA, SUBATECH, SCK.CEN</a:t>
            </a:r>
          </a:p>
          <a:p>
            <a:pPr lvl="1"/>
            <a:r>
              <a:rPr lang="fr-FR" dirty="0" smtClean="0"/>
              <a:t>Quantification: </a:t>
            </a:r>
            <a:r>
              <a:rPr lang="fr-FR" dirty="0" smtClean="0">
                <a:solidFill>
                  <a:srgbClr val="FF0000"/>
                </a:solidFill>
              </a:rPr>
              <a:t>CEA, RATEN ICN, SCK,CEN, SUBATECH</a:t>
            </a:r>
          </a:p>
          <a:p>
            <a:endParaRPr lang="fr-FR" dirty="0"/>
          </a:p>
          <a:p>
            <a:r>
              <a:rPr lang="fr-FR" b="1" dirty="0" smtClean="0"/>
              <a:t>Corrosion rate </a:t>
            </a:r>
            <a:r>
              <a:rPr lang="fr-FR" b="1" dirty="0" err="1" smtClean="0"/>
              <a:t>measurements</a:t>
            </a:r>
            <a:r>
              <a:rPr lang="fr-FR" b="1" dirty="0" smtClean="0"/>
              <a:t>:</a:t>
            </a:r>
          </a:p>
          <a:p>
            <a:pPr lvl="1"/>
            <a:r>
              <a:rPr lang="fr-FR" dirty="0" err="1" smtClean="0"/>
              <a:t>Electrochemistry</a:t>
            </a:r>
            <a:r>
              <a:rPr lang="fr-FR" dirty="0" smtClean="0"/>
              <a:t> : </a:t>
            </a:r>
            <a:r>
              <a:rPr lang="fr-FR" dirty="0">
                <a:solidFill>
                  <a:srgbClr val="FF0000"/>
                </a:solidFill>
              </a:rPr>
              <a:t>RATEN ICN, SCK.CEN</a:t>
            </a:r>
          </a:p>
          <a:p>
            <a:pPr lvl="1"/>
            <a:r>
              <a:rPr lang="fr-FR" dirty="0" err="1" smtClean="0"/>
              <a:t>Hydrogen</a:t>
            </a:r>
            <a:r>
              <a:rPr lang="fr-FR" dirty="0" smtClean="0"/>
              <a:t> </a:t>
            </a:r>
            <a:r>
              <a:rPr lang="fr-FR" dirty="0" err="1" smtClean="0"/>
              <a:t>measurements</a:t>
            </a:r>
            <a:r>
              <a:rPr lang="fr-FR" dirty="0" smtClean="0"/>
              <a:t>: </a:t>
            </a:r>
            <a:r>
              <a:rPr lang="fr-FR" dirty="0" smtClean="0">
                <a:solidFill>
                  <a:srgbClr val="FF0000"/>
                </a:solidFill>
              </a:rPr>
              <a:t>RWMC</a:t>
            </a:r>
          </a:p>
          <a:p>
            <a:pPr lvl="1"/>
            <a:r>
              <a:rPr lang="fr-FR" sz="2700" dirty="0"/>
              <a:t>C-14 </a:t>
            </a:r>
            <a:r>
              <a:rPr lang="fr-FR" sz="2700" dirty="0" smtClean="0"/>
              <a:t>release fraction</a:t>
            </a:r>
            <a:r>
              <a:rPr lang="fr-FR" sz="2700" dirty="0"/>
              <a:t>: </a:t>
            </a:r>
            <a:r>
              <a:rPr lang="fr-FR" dirty="0" smtClean="0">
                <a:solidFill>
                  <a:srgbClr val="FF0000"/>
                </a:solidFill>
              </a:rPr>
              <a:t>RWMC</a:t>
            </a:r>
          </a:p>
          <a:p>
            <a:pPr lvl="1"/>
            <a:endParaRPr lang="fr-FR" dirty="0" smtClean="0">
              <a:solidFill>
                <a:srgbClr val="FF0000"/>
              </a:solidFill>
            </a:endParaRPr>
          </a:p>
          <a:p>
            <a:r>
              <a:rPr lang="fr-FR" b="1" dirty="0" smtClean="0"/>
              <a:t>IRF</a:t>
            </a:r>
            <a:r>
              <a:rPr lang="en-GB" dirty="0" smtClean="0"/>
              <a:t>:</a:t>
            </a:r>
            <a:r>
              <a:rPr lang="en-GB" dirty="0" smtClean="0">
                <a:solidFill>
                  <a:srgbClr val="FF0000"/>
                </a:solidFill>
              </a:rPr>
              <a:t> RWMC</a:t>
            </a:r>
            <a:endParaRPr lang="fr-FR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857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/>
              <a:t>Available</a:t>
            </a:r>
            <a:r>
              <a:rPr lang="fr-FR" dirty="0" smtClean="0"/>
              <a:t> Materials</a:t>
            </a:r>
            <a:endParaRPr lang="en-GB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noFill/>
        </p:spPr>
        <p:txBody>
          <a:bodyPr>
            <a:normAutofit lnSpcReduction="10000"/>
          </a:bodyPr>
          <a:lstStyle/>
          <a:p>
            <a:r>
              <a:rPr lang="fr-FR" dirty="0" smtClean="0"/>
              <a:t>Unirradiated Zr</a:t>
            </a:r>
          </a:p>
          <a:p>
            <a:pPr lvl="1"/>
            <a:r>
              <a:rPr lang="fr-FR" dirty="0" err="1" smtClean="0"/>
              <a:t>Oxide</a:t>
            </a:r>
            <a:r>
              <a:rPr lang="fr-FR" dirty="0" smtClean="0"/>
              <a:t>-free </a:t>
            </a:r>
            <a:r>
              <a:rPr lang="fr-FR" dirty="0" err="1" smtClean="0"/>
              <a:t>samples</a:t>
            </a:r>
            <a:endParaRPr lang="fr-FR" dirty="0" smtClean="0"/>
          </a:p>
          <a:p>
            <a:pPr lvl="1"/>
            <a:r>
              <a:rPr lang="fr-FR" dirty="0" err="1" smtClean="0"/>
              <a:t>Pre</a:t>
            </a:r>
            <a:r>
              <a:rPr lang="fr-FR" dirty="0" smtClean="0"/>
              <a:t>-</a:t>
            </a:r>
            <a:r>
              <a:rPr lang="fr-FR" dirty="0" err="1" smtClean="0"/>
              <a:t>Oxidised</a:t>
            </a:r>
            <a:r>
              <a:rPr lang="fr-FR" dirty="0" smtClean="0"/>
              <a:t> </a:t>
            </a:r>
            <a:r>
              <a:rPr lang="fr-FR" dirty="0" err="1" smtClean="0"/>
              <a:t>samples</a:t>
            </a:r>
            <a:r>
              <a:rPr lang="fr-FR" dirty="0" smtClean="0"/>
              <a:t> (up to 3 µm </a:t>
            </a:r>
            <a:r>
              <a:rPr lang="fr-FR" dirty="0" err="1" smtClean="0"/>
              <a:t>thick</a:t>
            </a:r>
            <a:r>
              <a:rPr lang="fr-FR" dirty="0" smtClean="0"/>
              <a:t>)</a:t>
            </a:r>
          </a:p>
          <a:p>
            <a:pPr lvl="1"/>
            <a:endParaRPr lang="fr-FR" dirty="0"/>
          </a:p>
          <a:p>
            <a:r>
              <a:rPr lang="fr-FR" dirty="0" err="1" smtClean="0"/>
              <a:t>Irradiated</a:t>
            </a:r>
            <a:r>
              <a:rPr lang="fr-FR" dirty="0" smtClean="0"/>
              <a:t> Zr </a:t>
            </a:r>
          </a:p>
          <a:p>
            <a:pPr lvl="1"/>
            <a:r>
              <a:rPr lang="fr-FR" dirty="0" err="1" smtClean="0"/>
              <a:t>Various</a:t>
            </a:r>
            <a:r>
              <a:rPr lang="fr-FR" dirty="0" smtClean="0"/>
              <a:t> </a:t>
            </a:r>
            <a:r>
              <a:rPr lang="fr-FR" dirty="0" err="1" smtClean="0"/>
              <a:t>Burn-ups</a:t>
            </a:r>
            <a:r>
              <a:rPr lang="fr-FR" dirty="0" smtClean="0"/>
              <a:t>: </a:t>
            </a:r>
          </a:p>
          <a:p>
            <a:pPr lvl="1"/>
            <a:r>
              <a:rPr lang="fr-FR" dirty="0" err="1" smtClean="0"/>
              <a:t>Oxide</a:t>
            </a:r>
            <a:r>
              <a:rPr lang="fr-FR" dirty="0" smtClean="0"/>
              <a:t> up to </a:t>
            </a:r>
            <a:r>
              <a:rPr lang="fr-FR" dirty="0" err="1" smtClean="0"/>
              <a:t>several</a:t>
            </a:r>
            <a:r>
              <a:rPr lang="fr-FR" dirty="0" smtClean="0"/>
              <a:t> 2.7 - 25 µm </a:t>
            </a:r>
            <a:r>
              <a:rPr lang="fr-FR" dirty="0" err="1" smtClean="0"/>
              <a:t>thick</a:t>
            </a:r>
            <a:endParaRPr lang="fr-FR" dirty="0" smtClean="0"/>
          </a:p>
          <a:p>
            <a:pPr lvl="1"/>
            <a:r>
              <a:rPr lang="fr-FR" dirty="0" err="1" smtClean="0"/>
              <a:t>Metallic</a:t>
            </a:r>
            <a:r>
              <a:rPr lang="fr-FR" dirty="0" smtClean="0"/>
              <a:t> </a:t>
            </a:r>
            <a:r>
              <a:rPr lang="fr-FR" dirty="0" err="1" smtClean="0"/>
              <a:t>samples</a:t>
            </a:r>
            <a:endParaRPr lang="fr-FR" dirty="0" smtClean="0"/>
          </a:p>
          <a:p>
            <a:pPr lvl="1"/>
            <a:r>
              <a:rPr lang="fr-FR" dirty="0" smtClean="0"/>
              <a:t>Outer </a:t>
            </a:r>
            <a:r>
              <a:rPr lang="fr-FR" dirty="0" err="1" smtClean="0"/>
              <a:t>oxide</a:t>
            </a:r>
            <a:r>
              <a:rPr lang="fr-FR" dirty="0" smtClean="0"/>
              <a:t> </a:t>
            </a:r>
            <a:r>
              <a:rPr lang="fr-FR" dirty="0" err="1" smtClean="0"/>
              <a:t>samples</a:t>
            </a:r>
            <a:endParaRPr lang="fr-FR" dirty="0" smtClean="0"/>
          </a:p>
          <a:p>
            <a:pPr fontAlgn="t"/>
            <a:endParaRPr lang="en-GB" dirty="0"/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41660"/>
              </p:ext>
            </p:extLst>
          </p:nvPr>
        </p:nvGraphicFramePr>
        <p:xfrm>
          <a:off x="3635896" y="1700808"/>
          <a:ext cx="5328592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2148"/>
                <a:gridCol w="1332148"/>
                <a:gridCol w="1332148"/>
                <a:gridCol w="1332148"/>
              </a:tblGrid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Zr-2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Zr-4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M5</a:t>
                      </a:r>
                      <a:r>
                        <a:rPr lang="fr-FR" baseline="30000" dirty="0" smtClean="0"/>
                        <a:t>TM</a:t>
                      </a:r>
                      <a:endParaRPr lang="en-GB" baseline="30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Zr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0971699"/>
              </p:ext>
            </p:extLst>
          </p:nvPr>
        </p:nvGraphicFramePr>
        <p:xfrm>
          <a:off x="3707902" y="3645024"/>
          <a:ext cx="4896546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2182"/>
                <a:gridCol w="1632182"/>
                <a:gridCol w="1632182"/>
              </a:tblGrid>
              <a:tr h="3600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Zr-2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Zr-4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M5</a:t>
                      </a:r>
                      <a:r>
                        <a:rPr lang="fr-FR" baseline="30000" dirty="0" smtClean="0"/>
                        <a:t>TM</a:t>
                      </a:r>
                      <a:endParaRPr lang="en-GB" baseline="30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3995936" y="4135735"/>
            <a:ext cx="3600400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fr-FR" sz="2000" b="1" dirty="0">
                <a:solidFill>
                  <a:schemeClr val="tx1"/>
                </a:solidFill>
              </a:rPr>
              <a:t>7  &lt; BU &lt; </a:t>
            </a:r>
            <a:r>
              <a:rPr lang="fr-FR" sz="2000" b="1" dirty="0" smtClean="0">
                <a:solidFill>
                  <a:schemeClr val="tx1"/>
                </a:solidFill>
              </a:rPr>
              <a:t>100 </a:t>
            </a:r>
            <a:r>
              <a:rPr lang="fr-FR" sz="2000" b="1" dirty="0" err="1" smtClean="0">
                <a:solidFill>
                  <a:schemeClr val="tx1"/>
                </a:solidFill>
              </a:rPr>
              <a:t>GWd</a:t>
            </a:r>
            <a:r>
              <a:rPr lang="fr-FR" sz="2000" b="1" dirty="0" smtClean="0">
                <a:solidFill>
                  <a:schemeClr val="tx1"/>
                </a:solidFill>
              </a:rPr>
              <a:t>/</a:t>
            </a:r>
            <a:r>
              <a:rPr lang="fr-FR" sz="2000" b="1" dirty="0" err="1" smtClean="0">
                <a:solidFill>
                  <a:schemeClr val="tx1"/>
                </a:solidFill>
              </a:rPr>
              <a:t>tHU</a:t>
            </a:r>
            <a:endParaRPr lang="fr-FR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2565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-36512" y="5375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Materials </a:t>
            </a:r>
            <a:r>
              <a:rPr lang="fr-FR" dirty="0" err="1" smtClean="0"/>
              <a:t>Characterisations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sz="3100" dirty="0" smtClean="0">
                <a:solidFill>
                  <a:srgbClr val="FF0000"/>
                </a:solidFill>
              </a:rPr>
              <a:t>Unirradiated  Zr</a:t>
            </a:r>
            <a:endParaRPr lang="fr-FR" sz="3100" dirty="0">
              <a:solidFill>
                <a:srgbClr val="FF0000"/>
              </a:solidFill>
            </a:endParaRPr>
          </a:p>
        </p:txBody>
      </p:sp>
      <p:sp>
        <p:nvSpPr>
          <p:cNvPr id="18432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pic>
        <p:nvPicPr>
          <p:cNvPr id="18432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268760"/>
            <a:ext cx="4387850" cy="2178050"/>
          </a:xfrm>
          <a:prstGeom prst="rect">
            <a:avLst/>
          </a:prstGeom>
          <a:noFill/>
        </p:spPr>
      </p:pic>
      <p:sp>
        <p:nvSpPr>
          <p:cNvPr id="6" name="ZoneTexte 5"/>
          <p:cNvSpPr txBox="1"/>
          <p:nvPr/>
        </p:nvSpPr>
        <p:spPr>
          <a:xfrm>
            <a:off x="395536" y="3717032"/>
            <a:ext cx="19442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Unirradiated Zr-4 </a:t>
            </a:r>
            <a:r>
              <a:rPr lang="fr-FR" dirty="0" err="1" smtClean="0"/>
              <a:t>before</a:t>
            </a:r>
            <a:r>
              <a:rPr lang="fr-FR" dirty="0" smtClean="0"/>
              <a:t> </a:t>
            </a:r>
            <a:r>
              <a:rPr lang="fr-FR" dirty="0" err="1" smtClean="0"/>
              <a:t>testing</a:t>
            </a:r>
            <a:r>
              <a:rPr lang="fr-FR" dirty="0" smtClean="0"/>
              <a:t> (RWMC)</a:t>
            </a:r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5148064" y="4797152"/>
            <a:ext cx="3816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 smtClean="0"/>
              <a:t>Pre</a:t>
            </a:r>
            <a:r>
              <a:rPr lang="fr-FR" dirty="0" smtClean="0"/>
              <a:t>-</a:t>
            </a:r>
            <a:r>
              <a:rPr lang="fr-FR" dirty="0" err="1" smtClean="0"/>
              <a:t>oxidised</a:t>
            </a:r>
            <a:r>
              <a:rPr lang="fr-FR" dirty="0" smtClean="0"/>
              <a:t> </a:t>
            </a:r>
            <a:r>
              <a:rPr lang="fr-FR" dirty="0" err="1" smtClean="0"/>
              <a:t>unirradiated</a:t>
            </a:r>
            <a:r>
              <a:rPr lang="fr-FR" dirty="0" smtClean="0"/>
              <a:t> Zr-4 (</a:t>
            </a:r>
            <a:r>
              <a:rPr lang="fr-FR" dirty="0" err="1" smtClean="0"/>
              <a:t>Oxide</a:t>
            </a:r>
            <a:r>
              <a:rPr lang="fr-FR" dirty="0" smtClean="0"/>
              <a:t> </a:t>
            </a:r>
            <a:r>
              <a:rPr lang="fr-FR" dirty="0" err="1" smtClean="0"/>
              <a:t>thickness</a:t>
            </a:r>
            <a:r>
              <a:rPr lang="fr-FR" dirty="0" smtClean="0"/>
              <a:t> = 2.7 µm) RATEN ICN</a:t>
            </a:r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0" y="6488668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SEM (BSE mode) of an </a:t>
            </a:r>
            <a:r>
              <a:rPr lang="fr-FR" dirty="0" err="1" smtClean="0"/>
              <a:t>unirradiated</a:t>
            </a:r>
            <a:r>
              <a:rPr lang="fr-FR" dirty="0" smtClean="0"/>
              <a:t> Zr-4 (dislocation </a:t>
            </a:r>
            <a:r>
              <a:rPr lang="fr-FR" dirty="0" err="1" smtClean="0"/>
              <a:t>density</a:t>
            </a:r>
            <a:r>
              <a:rPr lang="fr-FR" dirty="0" smtClean="0"/>
              <a:t>: </a:t>
            </a:r>
            <a:r>
              <a:rPr lang="en-US" dirty="0" smtClean="0"/>
              <a:t> 4.1×10</a:t>
            </a:r>
            <a:r>
              <a:rPr lang="en-US" baseline="30000" dirty="0" smtClean="0"/>
              <a:t>13</a:t>
            </a:r>
            <a:r>
              <a:rPr lang="en-US" dirty="0" smtClean="0"/>
              <a:t>/m². </a:t>
            </a:r>
            <a:r>
              <a:rPr lang="fr-FR" dirty="0" smtClean="0"/>
              <a:t> (SCK.CEN)</a:t>
            </a:r>
            <a:endParaRPr lang="fr-FR" dirty="0"/>
          </a:p>
        </p:txBody>
      </p:sp>
      <p:pic>
        <p:nvPicPr>
          <p:cNvPr id="185345" name="Picture 1" descr="Untitled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3645024"/>
            <a:ext cx="3403600" cy="1243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5346" name="Picture 45" descr="F:\calculator vechi\Faze\2015\090104novCAST\CAST May\2015.05.18_M.Fulger_Zy4_170zile\Pr.12_Zy4_170z_struct+hidruri_x1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1340768"/>
            <a:ext cx="3528392" cy="21276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angle à coins arrondis 12"/>
          <p:cNvSpPr/>
          <p:nvPr/>
        </p:nvSpPr>
        <p:spPr>
          <a:xfrm>
            <a:off x="6516216" y="1556792"/>
            <a:ext cx="216024" cy="144016"/>
          </a:xfrm>
          <a:prstGeom prst="round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5" name="Connecteur droit 14"/>
          <p:cNvCxnSpPr>
            <a:stCxn id="13" idx="2"/>
          </p:cNvCxnSpPr>
          <p:nvPr/>
        </p:nvCxnSpPr>
        <p:spPr>
          <a:xfrm flipH="1">
            <a:off x="5148064" y="1700808"/>
            <a:ext cx="1476164" cy="1944216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droit 15"/>
          <p:cNvCxnSpPr>
            <a:stCxn id="13" idx="3"/>
          </p:cNvCxnSpPr>
          <p:nvPr/>
        </p:nvCxnSpPr>
        <p:spPr>
          <a:xfrm>
            <a:off x="6732240" y="1628800"/>
            <a:ext cx="1800200" cy="2088232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841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pic>
        <p:nvPicPr>
          <p:cNvPr id="188417" name="Image 1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47664" y="4509120"/>
            <a:ext cx="2623446" cy="1963688"/>
          </a:xfrm>
          <a:prstGeom prst="rect">
            <a:avLst/>
          </a:prstGeom>
          <a:noFill/>
        </p:spPr>
      </p:pic>
      <p:sp>
        <p:nvSpPr>
          <p:cNvPr id="17" name="ZoneTexte 16"/>
          <p:cNvSpPr txBox="1"/>
          <p:nvPr/>
        </p:nvSpPr>
        <p:spPr>
          <a:xfrm>
            <a:off x="0" y="4869160"/>
            <a:ext cx="14036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Laves phase (</a:t>
            </a:r>
            <a:r>
              <a:rPr lang="fr-FR" dirty="0" err="1" smtClean="0">
                <a:solidFill>
                  <a:srgbClr val="FF0000"/>
                </a:solidFill>
              </a:rPr>
              <a:t>precipitates</a:t>
            </a:r>
            <a:r>
              <a:rPr lang="fr-FR" dirty="0" smtClean="0">
                <a:solidFill>
                  <a:srgbClr val="FF0000"/>
                </a:solidFill>
              </a:rPr>
              <a:t>: </a:t>
            </a:r>
            <a:r>
              <a:rPr lang="en-US" dirty="0" err="1" smtClean="0">
                <a:solidFill>
                  <a:srgbClr val="FF0000"/>
                </a:solidFill>
              </a:rPr>
              <a:t>Zr</a:t>
            </a:r>
            <a:r>
              <a:rPr lang="en-US" dirty="0" smtClean="0">
                <a:solidFill>
                  <a:srgbClr val="FF0000"/>
                </a:solidFill>
              </a:rPr>
              <a:t>(</a:t>
            </a:r>
            <a:r>
              <a:rPr lang="en-US" dirty="0" err="1" smtClean="0">
                <a:solidFill>
                  <a:srgbClr val="FF0000"/>
                </a:solidFill>
              </a:rPr>
              <a:t>Fe,Cr</a:t>
            </a:r>
            <a:r>
              <a:rPr lang="en-US" dirty="0" smtClean="0">
                <a:solidFill>
                  <a:srgbClr val="FF0000"/>
                </a:solidFill>
              </a:rPr>
              <a:t>)</a:t>
            </a:r>
            <a:r>
              <a:rPr lang="en-US" baseline="-25000" dirty="0" smtClean="0">
                <a:solidFill>
                  <a:srgbClr val="FF0000"/>
                </a:solidFill>
              </a:rPr>
              <a:t>2</a:t>
            </a:r>
            <a:r>
              <a:rPr lang="en-US" dirty="0" smtClean="0">
                <a:solidFill>
                  <a:srgbClr val="FF0000"/>
                </a:solidFill>
              </a:rPr>
              <a:t>)</a:t>
            </a:r>
            <a:endParaRPr lang="fr-FR" dirty="0">
              <a:solidFill>
                <a:srgbClr val="FF0000"/>
              </a:solidFill>
            </a:endParaRPr>
          </a:p>
        </p:txBody>
      </p:sp>
      <p:cxnSp>
        <p:nvCxnSpPr>
          <p:cNvPr id="19" name="Connecteur droit avec flèche 18"/>
          <p:cNvCxnSpPr>
            <a:stCxn id="17" idx="3"/>
          </p:cNvCxnSpPr>
          <p:nvPr/>
        </p:nvCxnSpPr>
        <p:spPr>
          <a:xfrm flipV="1">
            <a:off x="1403648" y="5301209"/>
            <a:ext cx="288032" cy="2961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Materials </a:t>
            </a:r>
            <a:r>
              <a:rPr lang="fr-FR" dirty="0" err="1" smtClean="0"/>
              <a:t>Characterisation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err="1" smtClean="0">
                <a:solidFill>
                  <a:srgbClr val="FF0000"/>
                </a:solidFill>
              </a:rPr>
              <a:t>Irradiated</a:t>
            </a:r>
            <a:r>
              <a:rPr lang="fr-FR" dirty="0" smtClean="0">
                <a:solidFill>
                  <a:srgbClr val="FF0000"/>
                </a:solidFill>
              </a:rPr>
              <a:t> Zr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1504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pic>
        <p:nvPicPr>
          <p:cNvPr id="215041" name="Picture 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340768"/>
            <a:ext cx="3848100" cy="2047875"/>
          </a:xfrm>
          <a:prstGeom prst="rect">
            <a:avLst/>
          </a:prstGeom>
          <a:noFill/>
        </p:spPr>
      </p:pic>
      <p:sp>
        <p:nvSpPr>
          <p:cNvPr id="215043" name="Rectangle 3"/>
          <p:cNvSpPr>
            <a:spLocks noChangeArrowheads="1"/>
          </p:cNvSpPr>
          <p:nvPr/>
        </p:nvSpPr>
        <p:spPr bwMode="auto">
          <a:xfrm>
            <a:off x="612576" y="5373216"/>
            <a:ext cx="914400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u="sng" dirty="0" smtClean="0">
                <a:solidFill>
                  <a:srgbClr val="FF0000"/>
                </a:solidFill>
              </a:rPr>
              <a:t>Top :</a:t>
            </a:r>
            <a:r>
              <a:rPr lang="en-GB" dirty="0" smtClean="0">
                <a:solidFill>
                  <a:srgbClr val="FF0000"/>
                </a:solidFill>
              </a:rPr>
              <a:t> Outside oxide layer along the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dirty="0" smtClean="0">
                <a:solidFill>
                  <a:srgbClr val="FF0000"/>
                </a:solidFill>
              </a:rPr>
              <a:t> spent fuel cladding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dirty="0" smtClean="0">
                <a:solidFill>
                  <a:srgbClr val="FF0000"/>
                </a:solidFill>
              </a:rPr>
              <a:t>Zr-4 (CANDU)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u="sng" dirty="0" smtClean="0">
                <a:solidFill>
                  <a:srgbClr val="FF0000"/>
                </a:solidFill>
              </a:rPr>
              <a:t>Down: </a:t>
            </a:r>
            <a:r>
              <a:rPr lang="en-GB" dirty="0" smtClean="0">
                <a:solidFill>
                  <a:srgbClr val="FF0000"/>
                </a:solidFill>
              </a:rPr>
              <a:t>Hydride (RATEN ICN)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15044" name="Picture 16" descr="hidrur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3645024"/>
            <a:ext cx="2414587" cy="180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1628800"/>
            <a:ext cx="4310063" cy="1976438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4427984" y="3645024"/>
            <a:ext cx="44644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 </a:t>
            </a:r>
            <a:r>
              <a:rPr lang="en-GB" dirty="0" smtClean="0">
                <a:solidFill>
                  <a:srgbClr val="FF0000"/>
                </a:solidFill>
              </a:rPr>
              <a:t>SEM images for irradiated Zr-2 (BWR STEP III) before corrosion</a:t>
            </a:r>
            <a:r>
              <a:rPr lang="en-GB" b="1" dirty="0" smtClean="0"/>
              <a:t> </a:t>
            </a:r>
            <a:r>
              <a:rPr lang="en-GB" b="1" dirty="0" smtClean="0">
                <a:solidFill>
                  <a:srgbClr val="FF0000"/>
                </a:solidFill>
              </a:rPr>
              <a:t>(2.7 µm)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5496" y="1412776"/>
            <a:ext cx="4248472" cy="525658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4355976" y="1404392"/>
            <a:ext cx="4680520" cy="281669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73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pic>
        <p:nvPicPr>
          <p:cNvPr id="187393" name="Picture 79"/>
          <p:cNvPicPr>
            <a:picLocks noChangeAspect="1" noChangeArrowheads="1"/>
          </p:cNvPicPr>
          <p:nvPr/>
        </p:nvPicPr>
        <p:blipFill>
          <a:blip r:embed="rId5" cstate="print"/>
          <a:srcRect l="2977" t="22340" r="3329" b="24554"/>
          <a:stretch>
            <a:fillRect/>
          </a:stretch>
        </p:blipFill>
        <p:spPr bwMode="auto">
          <a:xfrm>
            <a:off x="4399012" y="4293096"/>
            <a:ext cx="4744988" cy="1516196"/>
          </a:xfrm>
          <a:prstGeom prst="rect">
            <a:avLst/>
          </a:prstGeom>
          <a:noFill/>
        </p:spPr>
      </p:pic>
      <p:sp>
        <p:nvSpPr>
          <p:cNvPr id="187395" name="Rectangle 3"/>
          <p:cNvSpPr>
            <a:spLocks noChangeArrowheads="1"/>
          </p:cNvSpPr>
          <p:nvPr/>
        </p:nvSpPr>
        <p:spPr bwMode="auto">
          <a:xfrm>
            <a:off x="4355976" y="5733256"/>
            <a:ext cx="478802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solidFill>
                  <a:srgbClr val="FF0000"/>
                </a:solidFill>
              </a:rPr>
              <a:t>(A) Bright field and (B) dark field micrographs of the radiation induced defects in the cladding. (C) High resolution micrograph of a radiation induced dislocation loop</a:t>
            </a:r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endParaRPr lang="en-US" sz="28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355976" y="4293096"/>
            <a:ext cx="4788024" cy="256490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</p:spPr>
        <p:txBody>
          <a:bodyPr>
            <a:normAutofit/>
          </a:bodyPr>
          <a:lstStyle/>
          <a:p>
            <a:r>
              <a:rPr lang="fr-FR" dirty="0" smtClean="0"/>
              <a:t>C-14 Inventory </a:t>
            </a:r>
            <a:endParaRPr lang="en-GB" dirty="0"/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3609" y="161385"/>
            <a:ext cx="1483105" cy="98222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683568" y="6351711"/>
            <a:ext cx="7920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>
                <a:solidFill>
                  <a:srgbClr val="FF0000"/>
                </a:solidFill>
              </a:rPr>
              <a:t>=&gt; Good agreement </a:t>
            </a:r>
            <a:r>
              <a:rPr lang="fr-FR" sz="2400" b="1" dirty="0" err="1" smtClean="0">
                <a:solidFill>
                  <a:srgbClr val="FF0000"/>
                </a:solidFill>
              </a:rPr>
              <a:t>between</a:t>
            </a:r>
            <a:r>
              <a:rPr lang="fr-FR" sz="2400" b="1" dirty="0" smtClean="0">
                <a:solidFill>
                  <a:srgbClr val="FF0000"/>
                </a:solidFill>
              </a:rPr>
              <a:t> </a:t>
            </a:r>
            <a:r>
              <a:rPr lang="fr-FR" sz="2400" b="1" dirty="0" err="1" smtClean="0">
                <a:solidFill>
                  <a:srgbClr val="FF0000"/>
                </a:solidFill>
              </a:rPr>
              <a:t>modelling</a:t>
            </a:r>
            <a:r>
              <a:rPr lang="fr-FR" sz="2400" b="1" dirty="0" smtClean="0">
                <a:solidFill>
                  <a:srgbClr val="FF0000"/>
                </a:solidFill>
              </a:rPr>
              <a:t> and </a:t>
            </a:r>
            <a:r>
              <a:rPr lang="fr-FR" sz="2400" b="1" dirty="0" err="1" smtClean="0">
                <a:solidFill>
                  <a:srgbClr val="FF0000"/>
                </a:solidFill>
              </a:rPr>
              <a:t>experiments</a:t>
            </a:r>
            <a:endParaRPr lang="en-GB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3" name="Espace réservé du contenu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65644519"/>
              </p:ext>
            </p:extLst>
          </p:nvPr>
        </p:nvGraphicFramePr>
        <p:xfrm>
          <a:off x="179512" y="667969"/>
          <a:ext cx="8964487" cy="57853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0641"/>
                <a:gridCol w="1280641"/>
                <a:gridCol w="1280641"/>
                <a:gridCol w="1280641"/>
                <a:gridCol w="1280641"/>
                <a:gridCol w="1280641"/>
                <a:gridCol w="1280641"/>
              </a:tblGrid>
              <a:tr h="1148097">
                <a:tc>
                  <a:txBody>
                    <a:bodyPr/>
                    <a:lstStyle/>
                    <a:p>
                      <a:r>
                        <a:rPr lang="fr-FR" dirty="0" smtClean="0"/>
                        <a:t>Organisations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Zircaloy</a:t>
                      </a:r>
                      <a:r>
                        <a:rPr lang="fr-FR" dirty="0" smtClean="0"/>
                        <a:t> Type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N</a:t>
                      </a:r>
                      <a:r>
                        <a:rPr lang="fr-FR" baseline="0" dirty="0" smtClean="0"/>
                        <a:t> content (ppm)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Burnups</a:t>
                      </a:r>
                      <a:endParaRPr lang="fr-FR" dirty="0" smtClean="0"/>
                    </a:p>
                    <a:p>
                      <a:r>
                        <a:rPr lang="fr-FR" dirty="0" err="1" smtClean="0"/>
                        <a:t>GWd</a:t>
                      </a:r>
                      <a:r>
                        <a:rPr lang="fr-FR" dirty="0" smtClean="0"/>
                        <a:t>/</a:t>
                      </a:r>
                      <a:r>
                        <a:rPr lang="fr-FR" dirty="0" err="1" smtClean="0"/>
                        <a:t>ThU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Inventory </a:t>
                      </a:r>
                      <a:r>
                        <a:rPr lang="fr-FR" dirty="0" err="1" smtClean="0"/>
                        <a:t>Modelling</a:t>
                      </a:r>
                      <a:r>
                        <a:rPr lang="fr-FR" dirty="0" smtClean="0"/>
                        <a:t> (Bq/g)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Inventory </a:t>
                      </a:r>
                    </a:p>
                    <a:p>
                      <a:r>
                        <a:rPr lang="fr-FR" dirty="0" err="1" smtClean="0"/>
                        <a:t>Experiments</a:t>
                      </a:r>
                      <a:endParaRPr lang="fr-FR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/>
                        <a:t>(Bq/g)</a:t>
                      </a:r>
                      <a:endParaRPr lang="en-GB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Gas/Liquid</a:t>
                      </a:r>
                    </a:p>
                  </a:txBody>
                  <a:tcPr/>
                </a:tc>
              </a:tr>
              <a:tr h="618206">
                <a:tc>
                  <a:txBody>
                    <a:bodyPr/>
                    <a:lstStyle/>
                    <a:p>
                      <a:r>
                        <a:rPr lang="fr-FR" dirty="0" smtClean="0"/>
                        <a:t>KIT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Zr-4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50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50.4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3.5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±0.4×10</a:t>
                      </a:r>
                      <a:r>
                        <a:rPr lang="en-US" sz="1800" kern="1200" baseline="30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3.7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±0.4×10</a:t>
                      </a:r>
                      <a:r>
                        <a:rPr lang="en-US" sz="1800" kern="1200" baseline="30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90/10</a:t>
                      </a:r>
                      <a:endParaRPr lang="en-GB" dirty="0"/>
                    </a:p>
                  </a:txBody>
                  <a:tcPr/>
                </a:tc>
              </a:tr>
              <a:tr h="883151">
                <a:tc>
                  <a:txBody>
                    <a:bodyPr/>
                    <a:lstStyle/>
                    <a:p>
                      <a:r>
                        <a:rPr lang="fr-FR" dirty="0" smtClean="0"/>
                        <a:t>RATEN ICN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Zr-4 (CANDU)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30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7.5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1.78×10</a:t>
                      </a:r>
                      <a:r>
                        <a:rPr lang="en-GB" sz="1800" kern="1200" baseline="30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2.12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±0.3</a:t>
                      </a:r>
                      <a:r>
                        <a:rPr lang="en-GB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×10</a:t>
                      </a:r>
                      <a:r>
                        <a:rPr lang="en-GB" sz="1800" kern="1200" baseline="30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 </a:t>
                      </a:r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99/1</a:t>
                      </a:r>
                      <a:endParaRPr lang="en-GB" dirty="0"/>
                    </a:p>
                  </a:txBody>
                  <a:tcPr/>
                </a:tc>
              </a:tr>
              <a:tr h="618206">
                <a:tc>
                  <a:txBody>
                    <a:bodyPr/>
                    <a:lstStyle/>
                    <a:p>
                      <a:r>
                        <a:rPr lang="fr-FR" dirty="0" smtClean="0"/>
                        <a:t>SCK.CEN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Zr-4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17-25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60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1.3-1.9 ×10</a:t>
                      </a:r>
                      <a:r>
                        <a:rPr lang="en-US" sz="1800" kern="1200" baseline="30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-</a:t>
                      </a:r>
                      <a:endParaRPr lang="en-GB" dirty="0"/>
                    </a:p>
                  </a:txBody>
                  <a:tcPr/>
                </a:tc>
              </a:tr>
              <a:tr h="618206">
                <a:tc rowSpan="2">
                  <a:txBody>
                    <a:bodyPr/>
                    <a:lstStyle/>
                    <a:p>
                      <a:endParaRPr lang="fr-FR" dirty="0" smtClean="0"/>
                    </a:p>
                    <a:p>
                      <a:r>
                        <a:rPr lang="fr-FR" dirty="0" smtClean="0"/>
                        <a:t>RWMC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Zr-2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NA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34 - 41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1.5 -3.5×10</a:t>
                      </a:r>
                      <a:r>
                        <a:rPr lang="en-US" sz="1800" kern="1200" baseline="30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-</a:t>
                      </a:r>
                      <a:endParaRPr lang="en-GB" dirty="0"/>
                    </a:p>
                  </a:txBody>
                  <a:tcPr/>
                </a:tc>
              </a:tr>
              <a:tr h="883151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Zr-2 </a:t>
                      </a:r>
                      <a:r>
                        <a:rPr lang="fr-FR" dirty="0" err="1" smtClean="0"/>
                        <a:t>metal</a:t>
                      </a:r>
                      <a:endParaRPr lang="fr-FR" dirty="0" smtClean="0"/>
                    </a:p>
                    <a:p>
                      <a:r>
                        <a:rPr lang="fr-FR" dirty="0" smtClean="0"/>
                        <a:t>Zr-2 </a:t>
                      </a:r>
                      <a:r>
                        <a:rPr lang="fr-FR" dirty="0" err="1" smtClean="0"/>
                        <a:t>outer</a:t>
                      </a:r>
                      <a:r>
                        <a:rPr lang="fr-FR" dirty="0" smtClean="0"/>
                        <a:t> </a:t>
                      </a:r>
                      <a:r>
                        <a:rPr lang="fr-FR" dirty="0" err="1" smtClean="0"/>
                        <a:t>oxide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2.5×10</a:t>
                      </a:r>
                      <a:r>
                        <a:rPr lang="en-US" sz="1800" kern="1200" baseline="30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5×10</a:t>
                      </a:r>
                      <a:r>
                        <a:rPr lang="en-US" sz="1800" kern="1200" baseline="30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-</a:t>
                      </a:r>
                      <a:endParaRPr lang="en-GB" dirty="0"/>
                    </a:p>
                  </a:txBody>
                  <a:tcPr/>
                </a:tc>
              </a:tr>
              <a:tr h="847607">
                <a:tc>
                  <a:txBody>
                    <a:bodyPr/>
                    <a:lstStyle/>
                    <a:p>
                      <a:r>
                        <a:rPr lang="fr-FR" dirty="0" smtClean="0"/>
                        <a:t>NAGRA (CEA)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Zr-4</a:t>
                      </a:r>
                    </a:p>
                    <a:p>
                      <a:r>
                        <a:rPr lang="fr-FR" dirty="0" smtClean="0"/>
                        <a:t>M5</a:t>
                      </a:r>
                      <a:r>
                        <a:rPr lang="fr-FR" baseline="30000" dirty="0" smtClean="0"/>
                        <a:t>TM</a:t>
                      </a:r>
                      <a:endParaRPr lang="en-GB" baseline="30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34</a:t>
                      </a:r>
                    </a:p>
                    <a:p>
                      <a:r>
                        <a:rPr lang="fr-FR" dirty="0" smtClean="0"/>
                        <a:t>27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54.50</a:t>
                      </a:r>
                    </a:p>
                    <a:p>
                      <a:r>
                        <a:rPr lang="fr-FR" dirty="0" smtClean="0"/>
                        <a:t>46.57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/>
                        <a:t>1.78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×10</a:t>
                      </a:r>
                      <a:r>
                        <a:rPr lang="en-US" sz="1800" kern="1200" baseline="30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GB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/>
                        <a:t>3.03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×10</a:t>
                      </a:r>
                      <a:r>
                        <a:rPr lang="en-US" sz="1800" kern="1200" baseline="300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-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8212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-36512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FR" dirty="0" err="1" smtClean="0"/>
              <a:t>Leaching</a:t>
            </a:r>
            <a:r>
              <a:rPr lang="fr-FR" dirty="0" smtClean="0"/>
              <a:t> </a:t>
            </a:r>
            <a:r>
              <a:rPr lang="fr-FR" dirty="0" err="1" smtClean="0"/>
              <a:t>experiments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sz="4200" dirty="0" smtClean="0"/>
              <a:t>C-14 release in </a:t>
            </a:r>
            <a:r>
              <a:rPr lang="fr-FR" sz="4200" dirty="0" err="1" smtClean="0"/>
              <a:t>alkaline</a:t>
            </a:r>
            <a:r>
              <a:rPr lang="fr-FR" sz="4200" dirty="0" smtClean="0"/>
              <a:t> solutions</a:t>
            </a:r>
            <a:endParaRPr lang="en-GB" sz="4200" dirty="0"/>
          </a:p>
        </p:txBody>
      </p:sp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</p:nvPr>
        </p:nvGraphicFramePr>
        <p:xfrm>
          <a:off x="107505" y="1533376"/>
          <a:ext cx="9036495" cy="3845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7299"/>
                <a:gridCol w="1807299"/>
                <a:gridCol w="1807299"/>
                <a:gridCol w="1454359"/>
                <a:gridCol w="2160239"/>
              </a:tblGrid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Solutions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T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pH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Durations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baseline="0" dirty="0" smtClean="0"/>
                        <a:t>Organisations</a:t>
                      </a:r>
                      <a:endParaRPr lang="fr-FR" baseline="-25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NaOH</a:t>
                      </a:r>
                      <a:endParaRPr lang="fr-FR" dirty="0" smtClean="0"/>
                    </a:p>
                    <a:p>
                      <a:r>
                        <a:rPr lang="fr-FR" dirty="0" smtClean="0"/>
                        <a:t>(</a:t>
                      </a:r>
                      <a:r>
                        <a:rPr lang="fr-FR" dirty="0" err="1" smtClean="0"/>
                        <a:t>deaerated</a:t>
                      </a:r>
                      <a:r>
                        <a:rPr lang="fr-FR" dirty="0" smtClean="0"/>
                        <a:t>)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Room T </a:t>
                      </a:r>
                    </a:p>
                    <a:p>
                      <a:r>
                        <a:rPr lang="fr-FR" dirty="0" smtClean="0"/>
                        <a:t>50°C</a:t>
                      </a:r>
                    </a:p>
                    <a:p>
                      <a:r>
                        <a:rPr lang="fr-FR" dirty="0" smtClean="0"/>
                        <a:t>80°C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12 – 12.5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14</a:t>
                      </a:r>
                      <a:r>
                        <a:rPr lang="fr-FR" baseline="0" dirty="0" smtClean="0"/>
                        <a:t> </a:t>
                      </a:r>
                      <a:r>
                        <a:rPr lang="fr-FR" baseline="0" dirty="0" err="1" smtClean="0"/>
                        <a:t>days</a:t>
                      </a:r>
                      <a:endParaRPr lang="fr-FR" baseline="0" dirty="0" smtClean="0"/>
                    </a:p>
                    <a:p>
                      <a:r>
                        <a:rPr lang="fr-FR" baseline="0" dirty="0" smtClean="0"/>
                        <a:t>3 </a:t>
                      </a:r>
                      <a:r>
                        <a:rPr lang="fr-FR" baseline="0" dirty="0" err="1" smtClean="0"/>
                        <a:t>months</a:t>
                      </a:r>
                      <a:endParaRPr lang="fr-FR" baseline="0" dirty="0" smtClean="0"/>
                    </a:p>
                    <a:p>
                      <a:r>
                        <a:rPr lang="fr-FR" baseline="0" dirty="0" smtClean="0"/>
                        <a:t>6 </a:t>
                      </a:r>
                      <a:r>
                        <a:rPr lang="fr-FR" baseline="0" dirty="0" err="1" smtClean="0"/>
                        <a:t>months</a:t>
                      </a:r>
                      <a:endParaRPr lang="fr-FR" baseline="0" dirty="0" smtClean="0"/>
                    </a:p>
                    <a:p>
                      <a:r>
                        <a:rPr lang="fr-FR" baseline="0" dirty="0" smtClean="0"/>
                        <a:t>10 </a:t>
                      </a:r>
                      <a:r>
                        <a:rPr lang="fr-FR" baseline="0" dirty="0" err="1" smtClean="0"/>
                        <a:t>months</a:t>
                      </a:r>
                      <a:endParaRPr lang="fr-FR" baseline="0" dirty="0" smtClean="0"/>
                    </a:p>
                    <a:p>
                      <a:r>
                        <a:rPr lang="fr-FR" baseline="0" dirty="0" smtClean="0"/>
                        <a:t>12 </a:t>
                      </a:r>
                      <a:r>
                        <a:rPr lang="fr-FR" baseline="0" dirty="0" err="1" smtClean="0"/>
                        <a:t>months</a:t>
                      </a:r>
                      <a:endParaRPr lang="fr-FR" baseline="0" dirty="0" smtClean="0"/>
                    </a:p>
                    <a:p>
                      <a:r>
                        <a:rPr lang="fr-FR" baseline="0" dirty="0" smtClean="0"/>
                        <a:t>18 </a:t>
                      </a:r>
                      <a:r>
                        <a:rPr lang="fr-FR" baseline="0" dirty="0" err="1" smtClean="0"/>
                        <a:t>months</a:t>
                      </a:r>
                      <a:endParaRPr lang="fr-FR" baseline="0" dirty="0" smtClean="0"/>
                    </a:p>
                    <a:p>
                      <a:r>
                        <a:rPr lang="fr-FR" baseline="0" dirty="0" smtClean="0"/>
                        <a:t>2 </a:t>
                      </a:r>
                      <a:r>
                        <a:rPr lang="fr-FR" baseline="0" dirty="0" err="1" smtClean="0"/>
                        <a:t>years</a:t>
                      </a:r>
                      <a:endParaRPr lang="fr-FR" baseline="0" dirty="0" smtClean="0"/>
                    </a:p>
                    <a:p>
                      <a:r>
                        <a:rPr lang="fr-FR" baseline="0" dirty="0" smtClean="0"/>
                        <a:t>5.5 </a:t>
                      </a:r>
                      <a:r>
                        <a:rPr lang="fr-FR" baseline="0" dirty="0" err="1" smtClean="0"/>
                        <a:t>years</a:t>
                      </a:r>
                      <a:r>
                        <a:rPr lang="fr-FR" baseline="0" dirty="0" smtClean="0"/>
                        <a:t> </a:t>
                      </a:r>
                    </a:p>
                    <a:p>
                      <a:r>
                        <a:rPr lang="fr-FR" baseline="0" dirty="0" smtClean="0"/>
                        <a:t>6.5 </a:t>
                      </a:r>
                      <a:r>
                        <a:rPr lang="fr-FR" baseline="0" dirty="0" err="1" smtClean="0"/>
                        <a:t>years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dirty="0" smtClean="0"/>
                        <a:t>CEA</a:t>
                      </a:r>
                    </a:p>
                    <a:p>
                      <a:r>
                        <a:rPr lang="fr-FR" sz="1800" dirty="0" smtClean="0"/>
                        <a:t>RATEN ICN</a:t>
                      </a:r>
                    </a:p>
                    <a:p>
                      <a:r>
                        <a:rPr lang="fr-FR" sz="1800" dirty="0" smtClean="0"/>
                        <a:t>CEA,</a:t>
                      </a:r>
                      <a:r>
                        <a:rPr lang="fr-FR" sz="1800" baseline="0" dirty="0" smtClean="0"/>
                        <a:t> RATEN ICN</a:t>
                      </a:r>
                      <a:endParaRPr lang="fr-FR" sz="1800" dirty="0" smtClean="0"/>
                    </a:p>
                    <a:p>
                      <a:r>
                        <a:rPr lang="fr-FR" sz="1800" baseline="0" dirty="0" smtClean="0"/>
                        <a:t>RATEN ICN</a:t>
                      </a:r>
                    </a:p>
                    <a:p>
                      <a:r>
                        <a:rPr lang="fr-FR" sz="1800" baseline="0" dirty="0" smtClean="0"/>
                        <a:t>RATEN ICN </a:t>
                      </a:r>
                    </a:p>
                    <a:p>
                      <a:r>
                        <a:rPr lang="fr-FR" sz="1800" baseline="0" dirty="0" smtClean="0"/>
                        <a:t>RATEN ICN</a:t>
                      </a:r>
                    </a:p>
                    <a:p>
                      <a:r>
                        <a:rPr lang="fr-FR" sz="1800" dirty="0" smtClean="0"/>
                        <a:t>RWMC</a:t>
                      </a:r>
                    </a:p>
                    <a:p>
                      <a:r>
                        <a:rPr lang="fr-FR" sz="1800" dirty="0" smtClean="0"/>
                        <a:t>RWMC</a:t>
                      </a:r>
                    </a:p>
                    <a:p>
                      <a:r>
                        <a:rPr lang="fr-FR" sz="1800" dirty="0" smtClean="0"/>
                        <a:t>RWMC</a:t>
                      </a:r>
                      <a:endParaRPr lang="fr-FR" sz="1800" dirty="0"/>
                    </a:p>
                  </a:txBody>
                  <a:tcPr/>
                </a:tc>
              </a:tr>
              <a:tr h="476632">
                <a:tc>
                  <a:txBody>
                    <a:bodyPr/>
                    <a:lstStyle/>
                    <a:p>
                      <a:r>
                        <a:rPr lang="fr-FR" dirty="0" smtClean="0"/>
                        <a:t>Ca(OH)</a:t>
                      </a:r>
                      <a:r>
                        <a:rPr lang="fr-FR" baseline="-25000" dirty="0" smtClean="0"/>
                        <a:t>2</a:t>
                      </a:r>
                    </a:p>
                    <a:p>
                      <a:r>
                        <a:rPr lang="fr-FR" baseline="0" dirty="0" smtClean="0"/>
                        <a:t>(</a:t>
                      </a:r>
                      <a:r>
                        <a:rPr lang="fr-FR" baseline="0" dirty="0" err="1" smtClean="0"/>
                        <a:t>deaerated</a:t>
                      </a:r>
                      <a:r>
                        <a:rPr lang="fr-FR" baseline="0" dirty="0" smtClean="0"/>
                        <a:t>)</a:t>
                      </a:r>
                    </a:p>
                    <a:p>
                      <a:endParaRPr lang="fr-FR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Room T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12.5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6</a:t>
                      </a:r>
                      <a:r>
                        <a:rPr lang="fr-FR" baseline="0" dirty="0" smtClean="0"/>
                        <a:t> </a:t>
                      </a:r>
                      <a:r>
                        <a:rPr lang="fr-FR" baseline="0" dirty="0" err="1" smtClean="0"/>
                        <a:t>months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SCK.CEN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0955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C-14 analyses</a:t>
            </a:r>
            <a:br>
              <a:rPr lang="fr-FR" dirty="0" smtClean="0"/>
            </a:br>
            <a:r>
              <a:rPr lang="fr-FR" b="1" dirty="0" err="1" smtClean="0">
                <a:solidFill>
                  <a:srgbClr val="FF0000"/>
                </a:solidFill>
              </a:rPr>
              <a:t>Irradiated</a:t>
            </a:r>
            <a:r>
              <a:rPr lang="fr-FR" b="1" dirty="0" smtClean="0">
                <a:solidFill>
                  <a:srgbClr val="FF0000"/>
                </a:solidFill>
              </a:rPr>
              <a:t> Zr (</a:t>
            </a:r>
            <a:r>
              <a:rPr lang="fr-FR" b="1" dirty="0" err="1" smtClean="0">
                <a:solidFill>
                  <a:srgbClr val="FF0000"/>
                </a:solidFill>
              </a:rPr>
              <a:t>metal</a:t>
            </a:r>
            <a:r>
              <a:rPr lang="fr-FR" b="1" dirty="0" smtClean="0">
                <a:solidFill>
                  <a:srgbClr val="FF0000"/>
                </a:solidFill>
              </a:rPr>
              <a:t> + </a:t>
            </a:r>
            <a:r>
              <a:rPr lang="fr-FR" b="1" dirty="0" err="1" smtClean="0">
                <a:solidFill>
                  <a:srgbClr val="FF0000"/>
                </a:solidFill>
              </a:rPr>
              <a:t>oxide</a:t>
            </a:r>
            <a:r>
              <a:rPr lang="fr-FR" b="1" dirty="0" smtClean="0">
                <a:solidFill>
                  <a:srgbClr val="FF0000"/>
                </a:solidFill>
              </a:rPr>
              <a:t>)</a:t>
            </a:r>
            <a:br>
              <a:rPr lang="fr-FR" b="1" dirty="0" smtClean="0">
                <a:solidFill>
                  <a:srgbClr val="FF0000"/>
                </a:solidFill>
              </a:rPr>
            </a:br>
            <a:endParaRPr lang="en-GB" dirty="0"/>
          </a:p>
        </p:txBody>
      </p:sp>
      <p:graphicFrame>
        <p:nvGraphicFramePr>
          <p:cNvPr id="4" name="Tableau 3"/>
          <p:cNvGraphicFramePr>
            <a:graphicFrameLocks noGrp="1"/>
          </p:cNvGraphicFramePr>
          <p:nvPr/>
        </p:nvGraphicFramePr>
        <p:xfrm>
          <a:off x="179512" y="1844824"/>
          <a:ext cx="8784975" cy="2834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6995"/>
                <a:gridCol w="1555373"/>
                <a:gridCol w="1958617"/>
                <a:gridCol w="1756995"/>
                <a:gridCol w="1756995"/>
              </a:tblGrid>
              <a:tr h="637697">
                <a:tc>
                  <a:txBody>
                    <a:bodyPr/>
                    <a:lstStyle/>
                    <a:p>
                      <a:r>
                        <a:rPr lang="fr-FR" dirty="0" smtClean="0"/>
                        <a:t>Organisations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Inorganic</a:t>
                      </a:r>
                      <a:r>
                        <a:rPr lang="fr-FR" dirty="0" smtClean="0"/>
                        <a:t> (%)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Organic</a:t>
                      </a:r>
                      <a:r>
                        <a:rPr lang="fr-FR" dirty="0" smtClean="0"/>
                        <a:t> (%)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Durations</a:t>
                      </a:r>
                      <a:endParaRPr lang="fr-FR" dirty="0" smtClean="0"/>
                    </a:p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Materials</a:t>
                      </a:r>
                      <a:endParaRPr lang="fr-FR" dirty="0"/>
                    </a:p>
                  </a:txBody>
                  <a:tcPr/>
                </a:tc>
              </a:tr>
              <a:tr h="1184295">
                <a:tc>
                  <a:txBody>
                    <a:bodyPr/>
                    <a:lstStyle/>
                    <a:p>
                      <a:r>
                        <a:rPr lang="fr-FR" dirty="0" smtClean="0"/>
                        <a:t>CEA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55</a:t>
                      </a:r>
                    </a:p>
                    <a:p>
                      <a:endParaRPr lang="fr-FR" dirty="0" smtClean="0"/>
                    </a:p>
                    <a:p>
                      <a:r>
                        <a:rPr lang="fr-FR" dirty="0" smtClean="0"/>
                        <a:t>80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45</a:t>
                      </a:r>
                    </a:p>
                    <a:p>
                      <a:endParaRPr lang="fr-FR" dirty="0" smtClean="0"/>
                    </a:p>
                    <a:p>
                      <a:r>
                        <a:rPr lang="fr-FR" dirty="0" smtClean="0"/>
                        <a:t>20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14</a:t>
                      </a:r>
                      <a:r>
                        <a:rPr lang="fr-FR" baseline="0" dirty="0" smtClean="0"/>
                        <a:t> </a:t>
                      </a:r>
                      <a:r>
                        <a:rPr lang="fr-FR" baseline="0" dirty="0" err="1" smtClean="0"/>
                        <a:t>days</a:t>
                      </a:r>
                      <a:r>
                        <a:rPr lang="fr-FR" baseline="0" dirty="0" smtClean="0"/>
                        <a:t> </a:t>
                      </a:r>
                    </a:p>
                    <a:p>
                      <a:r>
                        <a:rPr lang="fr-FR" baseline="0" dirty="0" smtClean="0"/>
                        <a:t>&amp;</a:t>
                      </a:r>
                    </a:p>
                    <a:p>
                      <a:r>
                        <a:rPr lang="fr-FR" baseline="0" dirty="0" smtClean="0"/>
                        <a:t>6 </a:t>
                      </a:r>
                      <a:r>
                        <a:rPr lang="fr-FR" baseline="0" dirty="0" err="1" smtClean="0"/>
                        <a:t>months</a:t>
                      </a:r>
                      <a:endParaRPr lang="fr-FR" baseline="0" dirty="0" smtClean="0"/>
                    </a:p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M5</a:t>
                      </a:r>
                      <a:r>
                        <a:rPr lang="fr-FR" baseline="30000" dirty="0" smtClean="0"/>
                        <a:t>TM</a:t>
                      </a:r>
                    </a:p>
                    <a:p>
                      <a:endParaRPr lang="fr-FR" dirty="0" smtClean="0"/>
                    </a:p>
                    <a:p>
                      <a:r>
                        <a:rPr lang="fr-FR" dirty="0" smtClean="0"/>
                        <a:t>Zr-4</a:t>
                      </a:r>
                      <a:endParaRPr lang="fr-FR" dirty="0"/>
                    </a:p>
                  </a:txBody>
                  <a:tcPr/>
                </a:tc>
              </a:tr>
              <a:tr h="637697">
                <a:tc>
                  <a:txBody>
                    <a:bodyPr/>
                    <a:lstStyle/>
                    <a:p>
                      <a:r>
                        <a:rPr lang="fr-FR" dirty="0" smtClean="0"/>
                        <a:t>RATEN ICN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40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60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18 </a:t>
                      </a:r>
                      <a:r>
                        <a:rPr lang="fr-FR" dirty="0" err="1" smtClean="0"/>
                        <a:t>days</a:t>
                      </a:r>
                      <a:r>
                        <a:rPr lang="fr-FR" dirty="0" smtClean="0"/>
                        <a:t> – 18 </a:t>
                      </a:r>
                      <a:r>
                        <a:rPr lang="fr-FR" dirty="0" err="1" smtClean="0"/>
                        <a:t>months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CANDU Zr-4</a:t>
                      </a:r>
                      <a:endParaRPr lang="fr-FR" dirty="0"/>
                    </a:p>
                  </a:txBody>
                  <a:tcPr/>
                </a:tc>
              </a:tr>
              <a:tr h="364398">
                <a:tc>
                  <a:txBody>
                    <a:bodyPr/>
                    <a:lstStyle/>
                    <a:p>
                      <a:r>
                        <a:rPr lang="fr-FR" dirty="0" smtClean="0"/>
                        <a:t>RWMC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30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70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6.5 </a:t>
                      </a:r>
                      <a:r>
                        <a:rPr lang="fr-FR" dirty="0" err="1" smtClean="0"/>
                        <a:t>yrs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Zr-2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Ellipse 7"/>
          <p:cNvSpPr/>
          <p:nvPr/>
        </p:nvSpPr>
        <p:spPr>
          <a:xfrm>
            <a:off x="1907704" y="2996952"/>
            <a:ext cx="2304256" cy="432048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125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395536" y="5373216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=&gt; </a:t>
            </a:r>
            <a:r>
              <a:rPr lang="fr-FR" dirty="0" err="1" smtClean="0">
                <a:solidFill>
                  <a:srgbClr val="FF0000"/>
                </a:solidFill>
              </a:rPr>
              <a:t>Organics</a:t>
            </a:r>
            <a:r>
              <a:rPr lang="fr-FR" dirty="0" smtClean="0">
                <a:solidFill>
                  <a:srgbClr val="FF0000"/>
                </a:solidFill>
              </a:rPr>
              <a:t> &gt; </a:t>
            </a:r>
            <a:r>
              <a:rPr lang="fr-FR" dirty="0" err="1" smtClean="0">
                <a:solidFill>
                  <a:srgbClr val="FF0000"/>
                </a:solidFill>
              </a:rPr>
              <a:t>Inorganics</a:t>
            </a:r>
            <a:r>
              <a:rPr lang="fr-FR" dirty="0" smtClean="0">
                <a:solidFill>
                  <a:srgbClr val="FF0000"/>
                </a:solidFill>
              </a:rPr>
              <a:t> </a:t>
            </a:r>
            <a:r>
              <a:rPr lang="fr-FR" dirty="0" err="1" smtClean="0">
                <a:solidFill>
                  <a:srgbClr val="FF0000"/>
                </a:solidFill>
              </a:rPr>
              <a:t>except</a:t>
            </a:r>
            <a:r>
              <a:rPr lang="fr-FR" dirty="0" smtClean="0">
                <a:solidFill>
                  <a:srgbClr val="FF0000"/>
                </a:solidFill>
              </a:rPr>
              <a:t> for CEA</a:t>
            </a:r>
            <a:endParaRPr lang="fr-F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0955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C-14 analyses</a:t>
            </a:r>
            <a:br>
              <a:rPr lang="fr-FR" dirty="0" smtClean="0"/>
            </a:br>
            <a:r>
              <a:rPr lang="fr-FR" b="1" dirty="0" err="1" smtClean="0">
                <a:solidFill>
                  <a:srgbClr val="FF0000"/>
                </a:solidFill>
              </a:rPr>
              <a:t>Irradiated</a:t>
            </a:r>
            <a:r>
              <a:rPr lang="fr-FR" b="1" dirty="0" smtClean="0">
                <a:solidFill>
                  <a:srgbClr val="FF0000"/>
                </a:solidFill>
              </a:rPr>
              <a:t> Zr </a:t>
            </a:r>
            <a:br>
              <a:rPr lang="fr-FR" b="1" dirty="0" smtClean="0">
                <a:solidFill>
                  <a:srgbClr val="FF0000"/>
                </a:solidFill>
              </a:rPr>
            </a:br>
            <a:endParaRPr lang="fr-FR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 b="6064"/>
          <a:stretch>
            <a:fillRect/>
          </a:stretch>
        </p:blipFill>
        <p:spPr bwMode="auto">
          <a:xfrm>
            <a:off x="971600" y="1556792"/>
            <a:ext cx="7002043" cy="4615200"/>
          </a:xfrm>
          <a:prstGeom prst="rect">
            <a:avLst/>
          </a:prstGeom>
          <a:noFill/>
        </p:spPr>
      </p:pic>
      <p:sp>
        <p:nvSpPr>
          <p:cNvPr id="6" name="ZoneTexte 5"/>
          <p:cNvSpPr txBox="1"/>
          <p:nvPr/>
        </p:nvSpPr>
        <p:spPr>
          <a:xfrm>
            <a:off x="827584" y="6093296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=&gt; </a:t>
            </a:r>
            <a:r>
              <a:rPr lang="fr-FR" dirty="0" err="1" smtClean="0">
                <a:solidFill>
                  <a:srgbClr val="FF0000"/>
                </a:solidFill>
              </a:rPr>
              <a:t>Decrease</a:t>
            </a:r>
            <a:r>
              <a:rPr lang="fr-FR" dirty="0" smtClean="0">
                <a:solidFill>
                  <a:srgbClr val="FF0000"/>
                </a:solidFill>
              </a:rPr>
              <a:t> of the </a:t>
            </a:r>
            <a:r>
              <a:rPr lang="fr-FR" dirty="0" err="1" smtClean="0">
                <a:solidFill>
                  <a:srgbClr val="FF0000"/>
                </a:solidFill>
              </a:rPr>
              <a:t>gas</a:t>
            </a:r>
            <a:r>
              <a:rPr lang="fr-FR" dirty="0" smtClean="0">
                <a:solidFill>
                  <a:srgbClr val="FF0000"/>
                </a:solidFill>
              </a:rPr>
              <a:t> content </a:t>
            </a:r>
            <a:r>
              <a:rPr lang="fr-FR" dirty="0" err="1" smtClean="0">
                <a:solidFill>
                  <a:srgbClr val="FF0000"/>
                </a:solidFill>
              </a:rPr>
              <a:t>with</a:t>
            </a:r>
            <a:r>
              <a:rPr lang="fr-FR" dirty="0" smtClean="0">
                <a:solidFill>
                  <a:srgbClr val="FF0000"/>
                </a:solidFill>
              </a:rPr>
              <a:t> time (</a:t>
            </a:r>
            <a:r>
              <a:rPr lang="fr-FR" dirty="0" err="1" smtClean="0">
                <a:solidFill>
                  <a:srgbClr val="FF0000"/>
                </a:solidFill>
              </a:rPr>
              <a:t>only</a:t>
            </a:r>
            <a:r>
              <a:rPr lang="fr-FR" dirty="0" smtClean="0">
                <a:solidFill>
                  <a:srgbClr val="FF0000"/>
                </a:solidFill>
              </a:rPr>
              <a:t> 7% </a:t>
            </a:r>
            <a:r>
              <a:rPr lang="fr-FR" dirty="0" err="1" smtClean="0">
                <a:solidFill>
                  <a:srgbClr val="FF0000"/>
                </a:solidFill>
              </a:rPr>
              <a:t>after</a:t>
            </a:r>
            <a:r>
              <a:rPr lang="fr-FR" dirty="0" smtClean="0">
                <a:solidFill>
                  <a:srgbClr val="FF0000"/>
                </a:solidFill>
              </a:rPr>
              <a:t> 5.5 </a:t>
            </a:r>
            <a:r>
              <a:rPr lang="fr-FR" dirty="0" err="1" smtClean="0">
                <a:solidFill>
                  <a:srgbClr val="FF0000"/>
                </a:solidFill>
              </a:rPr>
              <a:t>years</a:t>
            </a:r>
            <a:r>
              <a:rPr lang="fr-FR" dirty="0" smtClean="0">
                <a:solidFill>
                  <a:srgbClr val="FF0000"/>
                </a:solidFill>
              </a:rPr>
              <a:t>)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=&gt; </a:t>
            </a:r>
            <a:r>
              <a:rPr lang="fr-FR" dirty="0" err="1" smtClean="0">
                <a:solidFill>
                  <a:srgbClr val="FF0000"/>
                </a:solidFill>
              </a:rPr>
              <a:t>Increase</a:t>
            </a:r>
            <a:r>
              <a:rPr lang="fr-FR" dirty="0" smtClean="0">
                <a:solidFill>
                  <a:srgbClr val="FF0000"/>
                </a:solidFill>
              </a:rPr>
              <a:t> of the </a:t>
            </a:r>
            <a:r>
              <a:rPr lang="fr-FR" dirty="0" err="1" smtClean="0">
                <a:solidFill>
                  <a:srgbClr val="FF0000"/>
                </a:solidFill>
              </a:rPr>
              <a:t>organic</a:t>
            </a:r>
            <a:r>
              <a:rPr lang="fr-FR" dirty="0" smtClean="0">
                <a:solidFill>
                  <a:srgbClr val="FF0000"/>
                </a:solidFill>
              </a:rPr>
              <a:t> fraction in the </a:t>
            </a:r>
            <a:r>
              <a:rPr lang="fr-FR" dirty="0" err="1" smtClean="0">
                <a:solidFill>
                  <a:srgbClr val="FF0000"/>
                </a:solidFill>
              </a:rPr>
              <a:t>liquid</a:t>
            </a:r>
            <a:r>
              <a:rPr lang="fr-FR" dirty="0" smtClean="0">
                <a:solidFill>
                  <a:srgbClr val="FF0000"/>
                </a:solidFill>
              </a:rPr>
              <a:t> phase</a:t>
            </a: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7544" y="-243408"/>
            <a:ext cx="8229600" cy="1143000"/>
          </a:xfrm>
        </p:spPr>
        <p:txBody>
          <a:bodyPr>
            <a:normAutofit/>
          </a:bodyPr>
          <a:lstStyle/>
          <a:p>
            <a:r>
              <a:rPr lang="fr-FR" dirty="0" smtClean="0"/>
              <a:t>C-14 analyses</a:t>
            </a:r>
            <a:endParaRPr lang="en-GB" dirty="0"/>
          </a:p>
        </p:txBody>
      </p:sp>
      <p:graphicFrame>
        <p:nvGraphicFramePr>
          <p:cNvPr id="4" name="Tableau 3"/>
          <p:cNvGraphicFramePr>
            <a:graphicFrameLocks noGrp="1"/>
          </p:cNvGraphicFramePr>
          <p:nvPr/>
        </p:nvGraphicFramePr>
        <p:xfrm>
          <a:off x="0" y="548680"/>
          <a:ext cx="9144000" cy="50705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1562"/>
                <a:gridCol w="1486437"/>
                <a:gridCol w="1524000"/>
                <a:gridCol w="1524000"/>
                <a:gridCol w="1333501"/>
                <a:gridCol w="1714500"/>
              </a:tblGrid>
              <a:tr h="336532">
                <a:tc rowSpan="2">
                  <a:txBody>
                    <a:bodyPr/>
                    <a:lstStyle/>
                    <a:p>
                      <a:r>
                        <a:rPr lang="fr-FR" sz="1600" dirty="0" smtClean="0"/>
                        <a:t>Organisations</a:t>
                      </a:r>
                      <a:endParaRPr lang="fr-FR" sz="1600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fr-FR" dirty="0" err="1" smtClean="0"/>
                        <a:t>Speciation</a:t>
                      </a:r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err="1" smtClean="0"/>
                        <a:t>Method</a:t>
                      </a:r>
                      <a:endParaRPr lang="fr-F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689558">
                <a:tc v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Solutions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err="1" smtClean="0"/>
                        <a:t>Organics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err="1" smtClean="0"/>
                        <a:t>Inorganics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err="1" smtClean="0"/>
                        <a:t>Gas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981552">
                <a:tc rowSpan="2">
                  <a:txBody>
                    <a:bodyPr/>
                    <a:lstStyle/>
                    <a:p>
                      <a:r>
                        <a:rPr lang="fr-FR" sz="1600" dirty="0" smtClean="0"/>
                        <a:t>CEA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err="1" smtClean="0"/>
                        <a:t>NaOH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err="1" smtClean="0"/>
                        <a:t>Glycolate</a:t>
                      </a:r>
                      <a:endParaRPr lang="fr-FR" sz="1600" dirty="0" smtClean="0"/>
                    </a:p>
                    <a:p>
                      <a:r>
                        <a:rPr lang="fr-FR" sz="1600" dirty="0" err="1" smtClean="0"/>
                        <a:t>Acetate</a:t>
                      </a:r>
                      <a:endParaRPr lang="fr-FR" sz="1600" dirty="0" smtClean="0"/>
                    </a:p>
                    <a:p>
                      <a:r>
                        <a:rPr lang="fr-FR" sz="1600" dirty="0" smtClean="0"/>
                        <a:t>Formate</a:t>
                      </a:r>
                      <a:r>
                        <a:rPr lang="fr-FR" sz="1600" baseline="0" dirty="0" smtClean="0"/>
                        <a:t> </a:t>
                      </a:r>
                    </a:p>
                    <a:p>
                      <a:r>
                        <a:rPr lang="fr-FR" sz="1600" baseline="0" dirty="0" smtClean="0"/>
                        <a:t>Oxalate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Carbonate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err="1" smtClean="0"/>
                        <a:t>Anionic</a:t>
                      </a:r>
                      <a:endParaRPr lang="fr-FR" sz="1600" dirty="0" smtClean="0"/>
                    </a:p>
                    <a:p>
                      <a:r>
                        <a:rPr lang="fr-FR" sz="1600" dirty="0" err="1" smtClean="0"/>
                        <a:t>Chromatography</a:t>
                      </a:r>
                      <a:endParaRPr lang="fr-FR" sz="16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532843">
                <a:tc v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err="1" smtClean="0"/>
                        <a:t>Blank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err="1" smtClean="0"/>
                        <a:t>Acetate</a:t>
                      </a:r>
                      <a:endParaRPr lang="fr-FR" sz="1600" dirty="0" smtClean="0"/>
                    </a:p>
                    <a:p>
                      <a:r>
                        <a:rPr lang="fr-FR" sz="1600" dirty="0" smtClean="0"/>
                        <a:t>Formate</a:t>
                      </a:r>
                      <a:endParaRPr lang="fr-FR" sz="1600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Carbonate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err="1" smtClean="0"/>
                        <a:t>Anionic</a:t>
                      </a:r>
                      <a:r>
                        <a:rPr lang="fr-FR" sz="1600" dirty="0" smtClean="0"/>
                        <a:t> </a:t>
                      </a:r>
                    </a:p>
                    <a:p>
                      <a:r>
                        <a:rPr lang="fr-FR" sz="1600" dirty="0" err="1" smtClean="0"/>
                        <a:t>Chromatography</a:t>
                      </a:r>
                      <a:endParaRPr lang="fr-FR" sz="16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1302499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SCK.CEN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Ca(OH)</a:t>
                      </a:r>
                      <a:r>
                        <a:rPr lang="fr-FR" sz="1600" baseline="-25000" dirty="0" smtClean="0"/>
                        <a:t>2</a:t>
                      </a:r>
                      <a:endParaRPr lang="fr-FR" sz="16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err="1" smtClean="0"/>
                        <a:t>Acetate</a:t>
                      </a:r>
                      <a:r>
                        <a:rPr lang="fr-FR" sz="1600" dirty="0" smtClean="0"/>
                        <a:t> </a:t>
                      </a:r>
                    </a:p>
                    <a:p>
                      <a:r>
                        <a:rPr lang="fr-FR" sz="1600" dirty="0" smtClean="0"/>
                        <a:t>Formate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err="1" smtClean="0"/>
                        <a:t>Methane</a:t>
                      </a:r>
                      <a:endParaRPr lang="fr-FR" sz="1600" dirty="0" smtClean="0"/>
                    </a:p>
                    <a:p>
                      <a:r>
                        <a:rPr lang="fr-FR" sz="1600" dirty="0" err="1" smtClean="0"/>
                        <a:t>Ethene</a:t>
                      </a:r>
                      <a:endParaRPr lang="fr-FR" sz="1600" dirty="0" smtClean="0"/>
                    </a:p>
                    <a:p>
                      <a:r>
                        <a:rPr lang="fr-FR" sz="1600" dirty="0" smtClean="0"/>
                        <a:t>CO</a:t>
                      </a:r>
                      <a:r>
                        <a:rPr lang="fr-FR" sz="1600" baseline="-25000" dirty="0" smtClean="0"/>
                        <a:t>2</a:t>
                      </a:r>
                      <a:endParaRPr lang="fr-FR" sz="16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Ion </a:t>
                      </a:r>
                      <a:r>
                        <a:rPr lang="fr-FR" sz="1600" dirty="0" err="1" smtClean="0"/>
                        <a:t>Chromatography</a:t>
                      </a:r>
                      <a:endParaRPr lang="fr-FR" sz="1600" dirty="0" smtClean="0"/>
                    </a:p>
                    <a:p>
                      <a:r>
                        <a:rPr lang="fr-FR" sz="1600" dirty="0" err="1" smtClean="0"/>
                        <a:t>Gas</a:t>
                      </a:r>
                      <a:r>
                        <a:rPr lang="fr-FR" sz="1600" dirty="0" smtClean="0"/>
                        <a:t> </a:t>
                      </a:r>
                      <a:r>
                        <a:rPr lang="fr-FR" sz="1600" dirty="0" err="1" smtClean="0"/>
                        <a:t>Chromatography</a:t>
                      </a:r>
                      <a:endParaRPr lang="fr-FR" sz="16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981552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SUBATECH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err="1" smtClean="0"/>
                        <a:t>NaOH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Formate </a:t>
                      </a:r>
                    </a:p>
                    <a:p>
                      <a:r>
                        <a:rPr lang="fr-FR" sz="1600" dirty="0" err="1" smtClean="0"/>
                        <a:t>Acetate</a:t>
                      </a:r>
                      <a:endParaRPr lang="fr-FR" sz="1600" dirty="0" smtClean="0"/>
                    </a:p>
                    <a:p>
                      <a:r>
                        <a:rPr lang="fr-FR" sz="1600" dirty="0" err="1" smtClean="0"/>
                        <a:t>Propionate</a:t>
                      </a:r>
                      <a:endParaRPr lang="fr-FR" sz="1600" dirty="0" smtClean="0"/>
                    </a:p>
                    <a:p>
                      <a:r>
                        <a:rPr lang="fr-FR" sz="1600" dirty="0" smtClean="0"/>
                        <a:t>Oxalate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Ion </a:t>
                      </a:r>
                      <a:r>
                        <a:rPr lang="fr-FR" sz="1600" dirty="0" err="1" smtClean="0"/>
                        <a:t>Chromatography</a:t>
                      </a:r>
                      <a:endParaRPr lang="fr-FR" sz="16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5" name="ZoneTexte 4"/>
          <p:cNvSpPr txBox="1"/>
          <p:nvPr/>
        </p:nvSpPr>
        <p:spPr>
          <a:xfrm>
            <a:off x="755576" y="5408056"/>
            <a:ext cx="74168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endParaRPr lang="fr-FR" dirty="0" smtClean="0">
              <a:solidFill>
                <a:srgbClr val="FF0000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fr-FR" dirty="0" smtClean="0">
                <a:solidFill>
                  <a:srgbClr val="FF0000"/>
                </a:solidFill>
              </a:rPr>
              <a:t>Zr type </a:t>
            </a:r>
            <a:r>
              <a:rPr lang="fr-FR" dirty="0" err="1" smtClean="0">
                <a:solidFill>
                  <a:srgbClr val="FF0000"/>
                </a:solidFill>
              </a:rPr>
              <a:t>does</a:t>
            </a:r>
            <a:r>
              <a:rPr lang="fr-FR" dirty="0" smtClean="0">
                <a:solidFill>
                  <a:srgbClr val="FF0000"/>
                </a:solidFill>
              </a:rPr>
              <a:t> not influence C-14 </a:t>
            </a:r>
            <a:r>
              <a:rPr lang="fr-FR" dirty="0" err="1" smtClean="0">
                <a:solidFill>
                  <a:srgbClr val="FF0000"/>
                </a:solidFill>
              </a:rPr>
              <a:t>speciation</a:t>
            </a:r>
            <a:r>
              <a:rPr lang="fr-FR" dirty="0" smtClean="0">
                <a:solidFill>
                  <a:srgbClr val="FF0000"/>
                </a:solidFill>
              </a:rPr>
              <a:t> (Zr-4 + M5</a:t>
            </a:r>
            <a:r>
              <a:rPr lang="fr-FR" baseline="30000" dirty="0" smtClean="0">
                <a:solidFill>
                  <a:srgbClr val="FF0000"/>
                </a:solidFill>
              </a:rPr>
              <a:t>TM</a:t>
            </a:r>
            <a:r>
              <a:rPr lang="fr-FR" dirty="0" smtClean="0">
                <a:solidFill>
                  <a:srgbClr val="FF0000"/>
                </a:solidFill>
              </a:rPr>
              <a:t>)</a:t>
            </a:r>
          </a:p>
          <a:p>
            <a:pPr>
              <a:buFont typeface="Arial" pitchFamily="34" charset="0"/>
              <a:buChar char="•"/>
            </a:pPr>
            <a:r>
              <a:rPr lang="fr-FR" dirty="0" err="1" smtClean="0">
                <a:solidFill>
                  <a:srgbClr val="FF0000"/>
                </a:solidFill>
              </a:rPr>
              <a:t>Some</a:t>
            </a:r>
            <a:r>
              <a:rPr lang="fr-FR" dirty="0" smtClean="0">
                <a:solidFill>
                  <a:srgbClr val="FF0000"/>
                </a:solidFill>
              </a:rPr>
              <a:t> </a:t>
            </a:r>
            <a:r>
              <a:rPr lang="fr-FR" dirty="0" err="1" smtClean="0">
                <a:solidFill>
                  <a:srgbClr val="FF0000"/>
                </a:solidFill>
              </a:rPr>
              <a:t>differences</a:t>
            </a:r>
            <a:r>
              <a:rPr lang="fr-FR" dirty="0" smtClean="0">
                <a:solidFill>
                  <a:srgbClr val="FF0000"/>
                </a:solidFill>
              </a:rPr>
              <a:t> for CEA + SUBATECH =&gt; </a:t>
            </a:r>
            <a:r>
              <a:rPr lang="fr-FR" dirty="0" err="1" smtClean="0">
                <a:solidFill>
                  <a:srgbClr val="FF0000"/>
                </a:solidFill>
              </a:rPr>
              <a:t>Difficulty</a:t>
            </a:r>
            <a:r>
              <a:rPr lang="fr-FR" dirty="0" smtClean="0">
                <a:solidFill>
                  <a:srgbClr val="FF0000"/>
                </a:solidFill>
              </a:rPr>
              <a:t> of the analyses </a:t>
            </a:r>
          </a:p>
          <a:p>
            <a:pPr>
              <a:buFont typeface="Arial" pitchFamily="34" charset="0"/>
              <a:buChar char="•"/>
            </a:pPr>
            <a:r>
              <a:rPr lang="fr-FR" dirty="0" err="1" smtClean="0">
                <a:solidFill>
                  <a:srgbClr val="FF0000"/>
                </a:solidFill>
              </a:rPr>
              <a:t>Liquid</a:t>
            </a:r>
            <a:r>
              <a:rPr lang="fr-FR" dirty="0" smtClean="0">
                <a:solidFill>
                  <a:srgbClr val="FF0000"/>
                </a:solidFill>
              </a:rPr>
              <a:t> phase=&gt; </a:t>
            </a:r>
            <a:r>
              <a:rPr lang="fr-FR" dirty="0" err="1" smtClean="0">
                <a:solidFill>
                  <a:srgbClr val="FF0000"/>
                </a:solidFill>
              </a:rPr>
              <a:t>Carboxylic</a:t>
            </a:r>
            <a:r>
              <a:rPr lang="fr-FR" dirty="0" smtClean="0">
                <a:solidFill>
                  <a:srgbClr val="FF0000"/>
                </a:solidFill>
              </a:rPr>
              <a:t> </a:t>
            </a:r>
            <a:r>
              <a:rPr lang="fr-FR" dirty="0" err="1" smtClean="0">
                <a:solidFill>
                  <a:srgbClr val="FF0000"/>
                </a:solidFill>
              </a:rPr>
              <a:t>acids</a:t>
            </a:r>
            <a:r>
              <a:rPr lang="fr-FR" dirty="0" smtClean="0">
                <a:solidFill>
                  <a:srgbClr val="FF0000"/>
                </a:solidFill>
              </a:rPr>
              <a:t> + Carbonates</a:t>
            </a:r>
          </a:p>
          <a:p>
            <a:pPr>
              <a:buFont typeface="Arial" pitchFamily="34" charset="0"/>
              <a:buChar char="•"/>
            </a:pPr>
            <a:r>
              <a:rPr lang="fr-FR" dirty="0" err="1" smtClean="0">
                <a:solidFill>
                  <a:srgbClr val="FF0000"/>
                </a:solidFill>
              </a:rPr>
              <a:t>Gas</a:t>
            </a:r>
            <a:r>
              <a:rPr lang="fr-FR" dirty="0" smtClean="0">
                <a:solidFill>
                  <a:srgbClr val="FF0000"/>
                </a:solidFill>
              </a:rPr>
              <a:t> phase =&gt; </a:t>
            </a:r>
            <a:r>
              <a:rPr lang="fr-FR" dirty="0" err="1" smtClean="0">
                <a:solidFill>
                  <a:srgbClr val="FF0000"/>
                </a:solidFill>
              </a:rPr>
              <a:t>Hydrocarbons</a:t>
            </a:r>
            <a:r>
              <a:rPr lang="fr-FR" dirty="0" smtClean="0">
                <a:solidFill>
                  <a:srgbClr val="FF0000"/>
                </a:solidFill>
              </a:rPr>
              <a:t> + CO</a:t>
            </a:r>
            <a:r>
              <a:rPr lang="fr-FR" baseline="-25000" dirty="0" smtClean="0">
                <a:solidFill>
                  <a:srgbClr val="FF0000"/>
                </a:solidFill>
              </a:rPr>
              <a:t>2</a:t>
            </a:r>
            <a:r>
              <a:rPr lang="fr-FR" dirty="0" smtClean="0">
                <a:solidFill>
                  <a:srgbClr val="FF0000"/>
                </a:solidFill>
              </a:rPr>
              <a:t>  </a:t>
            </a:r>
            <a:endParaRPr lang="fr-FR" baseline="-25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0955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C-14 analyses</a:t>
            </a:r>
            <a:br>
              <a:rPr lang="fr-FR" dirty="0" smtClean="0"/>
            </a:br>
            <a:r>
              <a:rPr lang="fr-FR" dirty="0" smtClean="0"/>
              <a:t>Quantification </a:t>
            </a:r>
            <a:endParaRPr lang="en-GB" dirty="0"/>
          </a:p>
        </p:txBody>
      </p:sp>
      <p:graphicFrame>
        <p:nvGraphicFramePr>
          <p:cNvPr id="4" name="Tableau 3"/>
          <p:cNvGraphicFramePr>
            <a:graphicFrameLocks noGrp="1"/>
          </p:cNvGraphicFramePr>
          <p:nvPr/>
        </p:nvGraphicFramePr>
        <p:xfrm>
          <a:off x="323527" y="1414915"/>
          <a:ext cx="8496946" cy="43656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7410"/>
                <a:gridCol w="1594906"/>
                <a:gridCol w="1416158"/>
                <a:gridCol w="1628125"/>
                <a:gridCol w="1204189"/>
                <a:gridCol w="1416158"/>
              </a:tblGrid>
              <a:tr h="1150282">
                <a:tc>
                  <a:txBody>
                    <a:bodyPr/>
                    <a:lstStyle/>
                    <a:p>
                      <a:r>
                        <a:rPr lang="fr-FR" dirty="0" smtClean="0"/>
                        <a:t>Organisations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Durations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Materials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Organic</a:t>
                      </a:r>
                      <a:endParaRPr lang="fr-FR" dirty="0" smtClean="0"/>
                    </a:p>
                    <a:p>
                      <a:r>
                        <a:rPr lang="fr-FR" dirty="0" smtClean="0"/>
                        <a:t>(Bq/g)</a:t>
                      </a:r>
                    </a:p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Inorganic</a:t>
                      </a:r>
                      <a:endParaRPr lang="fr-FR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/>
                        <a:t>(Bq/g)</a:t>
                      </a:r>
                    </a:p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Method</a:t>
                      </a:r>
                      <a:endParaRPr lang="fr-FR" dirty="0"/>
                    </a:p>
                  </a:txBody>
                  <a:tcPr/>
                </a:tc>
              </a:tr>
              <a:tr h="884832">
                <a:tc>
                  <a:txBody>
                    <a:bodyPr/>
                    <a:lstStyle/>
                    <a:p>
                      <a:r>
                        <a:rPr lang="fr-FR" dirty="0" smtClean="0"/>
                        <a:t>CEA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14</a:t>
                      </a:r>
                      <a:r>
                        <a:rPr lang="fr-FR" baseline="0" dirty="0" smtClean="0"/>
                        <a:t> </a:t>
                      </a:r>
                      <a:r>
                        <a:rPr lang="fr-FR" baseline="0" dirty="0" err="1" smtClean="0"/>
                        <a:t>days</a:t>
                      </a:r>
                      <a:r>
                        <a:rPr lang="fr-FR" baseline="0" dirty="0" smtClean="0"/>
                        <a:t> and 6 </a:t>
                      </a:r>
                      <a:r>
                        <a:rPr lang="fr-FR" baseline="0" dirty="0" err="1" smtClean="0"/>
                        <a:t>months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M5</a:t>
                      </a:r>
                      <a:r>
                        <a:rPr lang="fr-FR" baseline="30000" dirty="0" smtClean="0"/>
                        <a:t>TM</a:t>
                      </a:r>
                      <a:endParaRPr lang="fr-FR" baseline="30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101 </a:t>
                      </a:r>
                      <a:r>
                        <a:rPr lang="fr-FR" dirty="0" smtClean="0">
                          <a:latin typeface="Times New Roman"/>
                          <a:cs typeface="Times New Roman"/>
                        </a:rPr>
                        <a:t>± 10 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/>
                        <a:t>110</a:t>
                      </a:r>
                      <a:r>
                        <a:rPr lang="fr-FR" baseline="0" dirty="0" smtClean="0"/>
                        <a:t>  </a:t>
                      </a:r>
                      <a:r>
                        <a:rPr lang="fr-FR" dirty="0" smtClean="0">
                          <a:latin typeface="Times New Roman"/>
                          <a:cs typeface="Times New Roman"/>
                        </a:rPr>
                        <a:t>± 10</a:t>
                      </a:r>
                      <a:endParaRPr lang="fr-FR" dirty="0" smtClean="0"/>
                    </a:p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LSC</a:t>
                      </a:r>
                      <a:endParaRPr lang="fr-FR" dirty="0"/>
                    </a:p>
                  </a:txBody>
                  <a:tcPr/>
                </a:tc>
              </a:tr>
              <a:tr h="867496">
                <a:tc>
                  <a:txBody>
                    <a:bodyPr/>
                    <a:lstStyle/>
                    <a:p>
                      <a:r>
                        <a:rPr lang="fr-FR" dirty="0" smtClean="0"/>
                        <a:t>RATEN ICN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From</a:t>
                      </a:r>
                      <a:r>
                        <a:rPr lang="fr-FR" baseline="0" dirty="0" smtClean="0"/>
                        <a:t> 18 d to 18 </a:t>
                      </a:r>
                      <a:r>
                        <a:rPr lang="fr-FR" baseline="0" dirty="0" err="1" smtClean="0"/>
                        <a:t>mths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Zr-4</a:t>
                      </a:r>
                      <a:r>
                        <a:rPr lang="fr-FR" baseline="0" dirty="0" smtClean="0"/>
                        <a:t> (CANDU)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/>
                        <a:t>7 </a:t>
                      </a:r>
                      <a:r>
                        <a:rPr lang="fr-FR" dirty="0" smtClean="0">
                          <a:latin typeface="Times New Roman"/>
                          <a:cs typeface="Times New Roman"/>
                        </a:rPr>
                        <a:t>± 1.0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/>
                        <a:t>4.0 </a:t>
                      </a:r>
                      <a:r>
                        <a:rPr lang="fr-FR" dirty="0" smtClean="0">
                          <a:latin typeface="Times New Roman"/>
                          <a:cs typeface="Times New Roman"/>
                        </a:rPr>
                        <a:t>± 1.0</a:t>
                      </a:r>
                      <a:endParaRPr lang="fr-FR" dirty="0" smtClean="0"/>
                    </a:p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LSC</a:t>
                      </a:r>
                      <a:endParaRPr lang="fr-FR" dirty="0"/>
                    </a:p>
                  </a:txBody>
                  <a:tcPr/>
                </a:tc>
              </a:tr>
              <a:tr h="1415731">
                <a:tc>
                  <a:txBody>
                    <a:bodyPr/>
                    <a:lstStyle/>
                    <a:p>
                      <a:r>
                        <a:rPr lang="fr-FR" dirty="0" smtClean="0"/>
                        <a:t>RWMC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5.5</a:t>
                      </a:r>
                      <a:r>
                        <a:rPr lang="fr-FR" baseline="0" dirty="0" smtClean="0"/>
                        <a:t> </a:t>
                      </a:r>
                      <a:r>
                        <a:rPr lang="fr-FR" baseline="0" dirty="0" err="1" smtClean="0"/>
                        <a:t>yrs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Zr-2</a:t>
                      </a:r>
                      <a:r>
                        <a:rPr lang="fr-FR" baseline="0" dirty="0" smtClean="0"/>
                        <a:t> </a:t>
                      </a:r>
                    </a:p>
                    <a:p>
                      <a:r>
                        <a:rPr lang="fr-FR" baseline="0" dirty="0" smtClean="0"/>
                        <a:t>(</a:t>
                      </a:r>
                      <a:r>
                        <a:rPr lang="fr-FR" baseline="0" dirty="0" err="1" smtClean="0"/>
                        <a:t>Metal</a:t>
                      </a:r>
                      <a:r>
                        <a:rPr lang="fr-FR" baseline="0" dirty="0" smtClean="0"/>
                        <a:t> + </a:t>
                      </a:r>
                      <a:r>
                        <a:rPr lang="fr-FR" baseline="0" dirty="0" err="1" smtClean="0"/>
                        <a:t>Oxide</a:t>
                      </a:r>
                      <a:r>
                        <a:rPr lang="fr-FR" baseline="0" dirty="0" smtClean="0"/>
                        <a:t>)</a:t>
                      </a:r>
                    </a:p>
                    <a:p>
                      <a:endParaRPr lang="fr-FR" baseline="0" dirty="0" smtClean="0"/>
                    </a:p>
                    <a:p>
                      <a:r>
                        <a:rPr lang="fr-FR" baseline="0" dirty="0" err="1" smtClean="0"/>
                        <a:t>Metal</a:t>
                      </a:r>
                      <a:r>
                        <a:rPr lang="fr-FR" baseline="0" dirty="0" smtClean="0"/>
                        <a:t> </a:t>
                      </a:r>
                      <a:endParaRPr lang="fr-FR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0.49</a:t>
                      </a:r>
                    </a:p>
                    <a:p>
                      <a:pPr algn="ctr"/>
                      <a:endParaRPr lang="fr-FR" dirty="0" smtClean="0"/>
                    </a:p>
                    <a:p>
                      <a:pPr algn="ctr"/>
                      <a:endParaRPr lang="fr-FR" dirty="0"/>
                    </a:p>
                    <a:p>
                      <a:pPr algn="ctr"/>
                      <a:endParaRPr lang="fr-FR" dirty="0" smtClean="0"/>
                    </a:p>
                    <a:p>
                      <a:pPr algn="ctr"/>
                      <a:r>
                        <a:rPr lang="fr-FR" dirty="0" smtClean="0"/>
                        <a:t>0.14</a:t>
                      </a:r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LSC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0955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-57200" y="-18256"/>
            <a:ext cx="8229600" cy="1143000"/>
          </a:xfrm>
        </p:spPr>
        <p:txBody>
          <a:bodyPr>
            <a:normAutofit/>
          </a:bodyPr>
          <a:lstStyle/>
          <a:p>
            <a:r>
              <a:rPr lang="fr-FR" sz="4000" dirty="0" smtClean="0"/>
              <a:t>Corrosion rate </a:t>
            </a:r>
            <a:r>
              <a:rPr lang="fr-FR" sz="4000" dirty="0" err="1" smtClean="0"/>
              <a:t>measurements</a:t>
            </a:r>
            <a:endParaRPr lang="en-GB" sz="40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graphicFrame>
        <p:nvGraphicFramePr>
          <p:cNvPr id="4" name="Tableau 3"/>
          <p:cNvGraphicFramePr>
            <a:graphicFrameLocks noGrp="1"/>
          </p:cNvGraphicFramePr>
          <p:nvPr/>
        </p:nvGraphicFramePr>
        <p:xfrm>
          <a:off x="0" y="1196752"/>
          <a:ext cx="9144000" cy="46863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9632"/>
                <a:gridCol w="1296144"/>
                <a:gridCol w="1218545"/>
                <a:gridCol w="797679"/>
                <a:gridCol w="1143000"/>
                <a:gridCol w="1143000"/>
                <a:gridCol w="1143000"/>
                <a:gridCol w="1143000"/>
              </a:tblGrid>
              <a:tr h="587028">
                <a:tc rowSpan="2">
                  <a:txBody>
                    <a:bodyPr/>
                    <a:lstStyle/>
                    <a:p>
                      <a:r>
                        <a:rPr lang="fr-FR" sz="1400" dirty="0" smtClean="0"/>
                        <a:t>Organisations</a:t>
                      </a:r>
                      <a:endParaRPr lang="fr-F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Corrosion</a:t>
                      </a:r>
                      <a:r>
                        <a:rPr lang="fr-FR" baseline="0" dirty="0" smtClean="0"/>
                        <a:t> rate (nm/</a:t>
                      </a:r>
                      <a:r>
                        <a:rPr lang="fr-FR" baseline="0" dirty="0" err="1" smtClean="0"/>
                        <a:t>yr</a:t>
                      </a:r>
                      <a:r>
                        <a:rPr lang="fr-FR" baseline="0" dirty="0" smtClean="0"/>
                        <a:t>)</a:t>
                      </a:r>
                      <a:endParaRPr lang="fr-FR" dirty="0"/>
                    </a:p>
                    <a:p>
                      <a:pPr algn="ctr"/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</a:tr>
              <a:tr h="587028">
                <a:tc v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Materials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err="1" smtClean="0"/>
                        <a:t>Durations</a:t>
                      </a:r>
                      <a:endParaRPr lang="fr-F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Unirradiated</a:t>
                      </a:r>
                      <a:endParaRPr lang="fr-F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err="1" smtClean="0"/>
                        <a:t>Durations</a:t>
                      </a:r>
                      <a:endParaRPr lang="fr-FR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fr-FR" dirty="0" err="1" smtClean="0"/>
                        <a:t>Irradiated</a:t>
                      </a:r>
                      <a:endParaRPr lang="fr-FR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</a:tr>
              <a:tr h="1298357">
                <a:tc>
                  <a:txBody>
                    <a:bodyPr/>
                    <a:lstStyle/>
                    <a:p>
                      <a:r>
                        <a:rPr lang="fr-FR" dirty="0" err="1" smtClean="0">
                          <a:solidFill>
                            <a:schemeClr val="tx1"/>
                          </a:solidFill>
                        </a:rPr>
                        <a:t>Methods</a:t>
                      </a:r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>
                          <a:solidFill>
                            <a:schemeClr val="tx1"/>
                          </a:solidFill>
                        </a:rPr>
                        <a:t>H</a:t>
                      </a:r>
                      <a:r>
                        <a:rPr lang="fr-FR" baseline="-25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fr-FR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dirty="0" err="1" smtClean="0">
                          <a:solidFill>
                            <a:schemeClr val="tx1"/>
                          </a:solidFill>
                        </a:rPr>
                        <a:t>meas</a:t>
                      </a:r>
                      <a:r>
                        <a:rPr lang="fr-FR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err="1" smtClean="0">
                          <a:solidFill>
                            <a:schemeClr val="tx1"/>
                          </a:solidFill>
                        </a:rPr>
                        <a:t>Electrochemistry</a:t>
                      </a:r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chemeClr val="tx1"/>
                          </a:solidFill>
                        </a:rPr>
                        <a:t>C-14 </a:t>
                      </a:r>
                      <a:r>
                        <a:rPr lang="fr-FR" dirty="0" err="1" smtClean="0">
                          <a:solidFill>
                            <a:schemeClr val="tx1"/>
                          </a:solidFill>
                        </a:rPr>
                        <a:t>leaching</a:t>
                      </a:r>
                      <a:r>
                        <a:rPr lang="fr-FR" baseline="0" dirty="0" smtClean="0">
                          <a:solidFill>
                            <a:schemeClr val="tx1"/>
                          </a:solidFill>
                        </a:rPr>
                        <a:t> fraction</a:t>
                      </a:r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err="1" smtClean="0">
                          <a:solidFill>
                            <a:schemeClr val="tx1"/>
                          </a:solidFill>
                        </a:rPr>
                        <a:t>Electrochemistry</a:t>
                      </a:r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909031">
                <a:tc>
                  <a:txBody>
                    <a:bodyPr/>
                    <a:lstStyle/>
                    <a:p>
                      <a:r>
                        <a:rPr lang="fr-FR" dirty="0" smtClean="0"/>
                        <a:t>RATEN ICN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Zr-4 </a:t>
                      </a:r>
                      <a:r>
                        <a:rPr lang="fr-FR" sz="1400" dirty="0" smtClean="0"/>
                        <a:t>(CANDU)</a:t>
                      </a:r>
                    </a:p>
                    <a:p>
                      <a:r>
                        <a:rPr lang="fr-FR" sz="1400" dirty="0" err="1" smtClean="0"/>
                        <a:t>Oxidised</a:t>
                      </a:r>
                      <a:endParaRPr lang="fr-FR" sz="1400" dirty="0" smtClean="0"/>
                    </a:p>
                    <a:p>
                      <a:r>
                        <a:rPr lang="fr-FR" sz="1400" dirty="0" smtClean="0"/>
                        <a:t>As-</a:t>
                      </a:r>
                      <a:r>
                        <a:rPr lang="fr-FR" sz="1400" dirty="0" err="1" smtClean="0"/>
                        <a:t>received</a:t>
                      </a:r>
                      <a:r>
                        <a:rPr lang="fr-FR" sz="1400" dirty="0" smtClean="0"/>
                        <a:t> </a:t>
                      </a:r>
                    </a:p>
                    <a:p>
                      <a:r>
                        <a:rPr lang="fr-FR" sz="1400" dirty="0" err="1" smtClean="0"/>
                        <a:t>Cut</a:t>
                      </a:r>
                      <a:r>
                        <a:rPr lang="fr-FR" sz="1400" dirty="0" smtClean="0"/>
                        <a:t> </a:t>
                      </a:r>
                      <a:r>
                        <a:rPr lang="fr-FR" sz="1400" dirty="0" err="1" smtClean="0"/>
                        <a:t>at</a:t>
                      </a:r>
                      <a:r>
                        <a:rPr lang="fr-FR" sz="1400" dirty="0" smtClean="0"/>
                        <a:t> one end</a:t>
                      </a:r>
                      <a:endParaRPr lang="fr-F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12mths</a:t>
                      </a:r>
                      <a:endParaRPr lang="fr-F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0.3</a:t>
                      </a:r>
                      <a:r>
                        <a:rPr lang="fr-FR" baseline="0" dirty="0" smtClean="0"/>
                        <a:t> </a:t>
                      </a:r>
                    </a:p>
                    <a:p>
                      <a:r>
                        <a:rPr lang="fr-FR" baseline="0" dirty="0" smtClean="0"/>
                        <a:t>110</a:t>
                      </a:r>
                    </a:p>
                    <a:p>
                      <a:r>
                        <a:rPr lang="fr-FR" baseline="0" dirty="0" smtClean="0"/>
                        <a:t>60</a:t>
                      </a:r>
                      <a:endParaRPr lang="fr-F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6 </a:t>
                      </a:r>
                      <a:r>
                        <a:rPr lang="fr-FR" dirty="0" err="1" smtClean="0"/>
                        <a:t>mths</a:t>
                      </a:r>
                      <a:endParaRPr lang="fr-FR" dirty="0" smtClean="0"/>
                    </a:p>
                    <a:p>
                      <a:r>
                        <a:rPr lang="fr-FR" dirty="0" smtClean="0"/>
                        <a:t>18 </a:t>
                      </a:r>
                      <a:r>
                        <a:rPr lang="fr-FR" dirty="0" err="1" smtClean="0"/>
                        <a:t>mths</a:t>
                      </a:r>
                      <a:r>
                        <a:rPr lang="fr-FR" dirty="0" smtClean="0"/>
                        <a:t> </a:t>
                      </a:r>
                      <a:endParaRPr lang="fr-FR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110</a:t>
                      </a:r>
                    </a:p>
                    <a:p>
                      <a:r>
                        <a:rPr lang="fr-FR" dirty="0" smtClean="0"/>
                        <a:t>50</a:t>
                      </a:r>
                      <a:endParaRPr lang="fr-FR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68031">
                <a:tc>
                  <a:txBody>
                    <a:bodyPr/>
                    <a:lstStyle/>
                    <a:p>
                      <a:r>
                        <a:rPr lang="fr-FR" dirty="0" smtClean="0"/>
                        <a:t>RWMC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Zr-2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2 </a:t>
                      </a:r>
                      <a:r>
                        <a:rPr lang="fr-FR" dirty="0" err="1" smtClean="0"/>
                        <a:t>yrs</a:t>
                      </a:r>
                      <a:endParaRPr lang="fr-F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>
                          <a:latin typeface="Times New Roman"/>
                          <a:cs typeface="Times New Roman"/>
                        </a:rPr>
                        <a:t>~</a:t>
                      </a:r>
                      <a:r>
                        <a:rPr lang="fr-FR" dirty="0" smtClean="0"/>
                        <a:t>5</a:t>
                      </a:r>
                      <a:r>
                        <a:rPr lang="fr-FR" baseline="0" dirty="0" smtClean="0"/>
                        <a:t> </a:t>
                      </a:r>
                      <a:endParaRPr lang="fr-F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6.5 </a:t>
                      </a:r>
                      <a:r>
                        <a:rPr lang="fr-FR" dirty="0" err="1" smtClean="0"/>
                        <a:t>yrs</a:t>
                      </a:r>
                      <a:endParaRPr lang="fr-FR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>
                          <a:latin typeface="Times New Roman"/>
                          <a:cs typeface="Times New Roman"/>
                        </a:rPr>
                        <a:t>~ 1 </a:t>
                      </a:r>
                      <a:endParaRPr lang="fr-FR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87028">
                <a:tc>
                  <a:txBody>
                    <a:bodyPr/>
                    <a:lstStyle/>
                    <a:p>
                      <a:r>
                        <a:rPr lang="fr-FR" dirty="0" smtClean="0"/>
                        <a:t>SCK.CEN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Zr-4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6 </a:t>
                      </a:r>
                      <a:r>
                        <a:rPr lang="fr-FR" dirty="0" err="1" smtClean="0"/>
                        <a:t>mths</a:t>
                      </a:r>
                      <a:endParaRPr lang="fr-FR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84</a:t>
                      </a:r>
                      <a:endParaRPr lang="fr-FR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ZoneTexte 4"/>
          <p:cNvSpPr txBox="1"/>
          <p:nvPr/>
        </p:nvSpPr>
        <p:spPr>
          <a:xfrm>
            <a:off x="539552" y="5973087"/>
            <a:ext cx="8028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=&gt; </a:t>
            </a:r>
            <a:r>
              <a:rPr lang="fr-FR" dirty="0" err="1" smtClean="0">
                <a:solidFill>
                  <a:srgbClr val="FF0000"/>
                </a:solidFill>
              </a:rPr>
              <a:t>Decrease</a:t>
            </a:r>
            <a:r>
              <a:rPr lang="fr-FR" dirty="0" smtClean="0">
                <a:solidFill>
                  <a:srgbClr val="FF0000"/>
                </a:solidFill>
              </a:rPr>
              <a:t> of the CR </a:t>
            </a:r>
            <a:r>
              <a:rPr lang="fr-FR" dirty="0" err="1" smtClean="0">
                <a:solidFill>
                  <a:srgbClr val="FF0000"/>
                </a:solidFill>
              </a:rPr>
              <a:t>with</a:t>
            </a:r>
            <a:r>
              <a:rPr lang="fr-FR" dirty="0" smtClean="0">
                <a:solidFill>
                  <a:srgbClr val="FF0000"/>
                </a:solidFill>
              </a:rPr>
              <a:t> time</a:t>
            </a:r>
          </a:p>
          <a:p>
            <a:pPr>
              <a:buFont typeface="Symbol"/>
              <a:buChar char="Þ"/>
            </a:pPr>
            <a:r>
              <a:rPr lang="fr-FR" dirty="0" smtClean="0">
                <a:solidFill>
                  <a:srgbClr val="FF0000"/>
                </a:solidFill>
              </a:rPr>
              <a:t>Influence of irradiation on the CR</a:t>
            </a:r>
          </a:p>
          <a:p>
            <a:pPr>
              <a:buFont typeface="Symbol"/>
              <a:buChar char="Þ"/>
            </a:pPr>
            <a:r>
              <a:rPr lang="fr-FR" dirty="0" err="1" smtClean="0">
                <a:solidFill>
                  <a:srgbClr val="FF0000"/>
                </a:solidFill>
              </a:rPr>
              <a:t>Significant</a:t>
            </a:r>
            <a:r>
              <a:rPr lang="fr-FR" dirty="0" smtClean="0">
                <a:solidFill>
                  <a:srgbClr val="FF0000"/>
                </a:solidFill>
              </a:rPr>
              <a:t> </a:t>
            </a:r>
            <a:r>
              <a:rPr lang="fr-FR" dirty="0" err="1" smtClean="0">
                <a:solidFill>
                  <a:srgbClr val="FF0000"/>
                </a:solidFill>
              </a:rPr>
              <a:t>uncertainties</a:t>
            </a:r>
            <a:r>
              <a:rPr lang="fr-FR" dirty="0" smtClean="0">
                <a:solidFill>
                  <a:srgbClr val="FF0000"/>
                </a:solidFill>
              </a:rPr>
              <a:t> on the </a:t>
            </a:r>
            <a:r>
              <a:rPr lang="fr-FR" dirty="0" err="1" smtClean="0">
                <a:solidFill>
                  <a:srgbClr val="FF0000"/>
                </a:solidFill>
              </a:rPr>
              <a:t>measurements</a:t>
            </a:r>
            <a:r>
              <a:rPr lang="fr-FR" dirty="0" smtClean="0">
                <a:solidFill>
                  <a:srgbClr val="FF0000"/>
                </a:solidFill>
              </a:rPr>
              <a:t> (</a:t>
            </a:r>
            <a:r>
              <a:rPr lang="fr-FR" dirty="0" err="1" smtClean="0">
                <a:solidFill>
                  <a:srgbClr val="FF0000"/>
                </a:solidFill>
              </a:rPr>
              <a:t>various</a:t>
            </a:r>
            <a:r>
              <a:rPr lang="fr-FR" dirty="0" smtClean="0">
                <a:solidFill>
                  <a:srgbClr val="FF0000"/>
                </a:solidFill>
              </a:rPr>
              <a:t> techniques,…)</a:t>
            </a:r>
          </a:p>
          <a:p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0" y="2420888"/>
            <a:ext cx="9144000" cy="136815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2746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3326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Materials </a:t>
            </a:r>
            <a:r>
              <a:rPr lang="fr-FR" dirty="0" err="1" smtClean="0"/>
              <a:t>Characterisations</a:t>
            </a:r>
            <a:r>
              <a:rPr lang="fr-FR" dirty="0" smtClean="0"/>
              <a:t> </a:t>
            </a:r>
            <a:br>
              <a:rPr lang="fr-FR" dirty="0" smtClean="0"/>
            </a:br>
            <a:endParaRPr lang="fr-FR" dirty="0"/>
          </a:p>
        </p:txBody>
      </p:sp>
      <p:pic>
        <p:nvPicPr>
          <p:cNvPr id="17715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556792"/>
            <a:ext cx="5362575" cy="352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899592" y="5157192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 smtClean="0"/>
              <a:t>Unirradiated</a:t>
            </a:r>
            <a:r>
              <a:rPr lang="fr-FR" dirty="0" smtClean="0"/>
              <a:t> Zr-2 in </a:t>
            </a:r>
            <a:r>
              <a:rPr lang="fr-FR" dirty="0" err="1" smtClean="0"/>
              <a:t>NaOH</a:t>
            </a:r>
            <a:r>
              <a:rPr lang="fr-FR" dirty="0" smtClean="0"/>
              <a:t> solution (pH 12.5)</a:t>
            </a:r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395536" y="5657671"/>
            <a:ext cx="720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=&gt; </a:t>
            </a:r>
            <a:r>
              <a:rPr lang="fr-FR" dirty="0" err="1" smtClean="0">
                <a:solidFill>
                  <a:srgbClr val="FF0000"/>
                </a:solidFill>
              </a:rPr>
              <a:t>Oxide</a:t>
            </a:r>
            <a:r>
              <a:rPr lang="fr-FR" dirty="0" smtClean="0">
                <a:solidFill>
                  <a:srgbClr val="FF0000"/>
                </a:solidFill>
              </a:rPr>
              <a:t> </a:t>
            </a:r>
            <a:r>
              <a:rPr lang="fr-FR" dirty="0" err="1" smtClean="0">
                <a:solidFill>
                  <a:srgbClr val="FF0000"/>
                </a:solidFill>
              </a:rPr>
              <a:t>thickness</a:t>
            </a:r>
            <a:r>
              <a:rPr lang="fr-FR" dirty="0" smtClean="0">
                <a:solidFill>
                  <a:srgbClr val="FF0000"/>
                </a:solidFill>
              </a:rPr>
              <a:t> </a:t>
            </a:r>
            <a:r>
              <a:rPr lang="fr-FR" dirty="0" err="1" smtClean="0">
                <a:solidFill>
                  <a:srgbClr val="FF0000"/>
                </a:solidFill>
              </a:rPr>
              <a:t>increases</a:t>
            </a:r>
            <a:r>
              <a:rPr lang="fr-FR" dirty="0" smtClean="0">
                <a:solidFill>
                  <a:srgbClr val="FF0000"/>
                </a:solidFill>
              </a:rPr>
              <a:t> </a:t>
            </a:r>
            <a:r>
              <a:rPr lang="fr-FR" dirty="0" err="1" smtClean="0">
                <a:solidFill>
                  <a:srgbClr val="FF0000"/>
                </a:solidFill>
              </a:rPr>
              <a:t>with</a:t>
            </a:r>
            <a:r>
              <a:rPr lang="fr-FR" dirty="0" smtClean="0">
                <a:solidFill>
                  <a:srgbClr val="FF0000"/>
                </a:solidFill>
              </a:rPr>
              <a:t> </a:t>
            </a:r>
            <a:r>
              <a:rPr lang="fr-FR" dirty="0" err="1" smtClean="0">
                <a:solidFill>
                  <a:srgbClr val="FF0000"/>
                </a:solidFill>
              </a:rPr>
              <a:t>temperature</a:t>
            </a:r>
            <a:endParaRPr lang="fr-FR" dirty="0" smtClean="0">
              <a:solidFill>
                <a:srgbClr val="FF0000"/>
              </a:solidFill>
            </a:endParaRPr>
          </a:p>
          <a:p>
            <a:r>
              <a:rPr lang="fr-FR" dirty="0" smtClean="0">
                <a:solidFill>
                  <a:srgbClr val="FF0000"/>
                </a:solidFill>
              </a:rPr>
              <a:t>=&gt; </a:t>
            </a:r>
            <a:r>
              <a:rPr lang="fr-FR" dirty="0" err="1" smtClean="0">
                <a:solidFill>
                  <a:srgbClr val="FF0000"/>
                </a:solidFill>
              </a:rPr>
              <a:t>Monoclinic</a:t>
            </a:r>
            <a:r>
              <a:rPr lang="fr-FR" dirty="0" smtClean="0">
                <a:solidFill>
                  <a:srgbClr val="FF0000"/>
                </a:solidFill>
              </a:rPr>
              <a:t> structure </a:t>
            </a:r>
            <a:r>
              <a:rPr lang="fr-FR" dirty="0" err="1" smtClean="0">
                <a:solidFill>
                  <a:srgbClr val="FF0000"/>
                </a:solidFill>
              </a:rPr>
              <a:t>is</a:t>
            </a:r>
            <a:r>
              <a:rPr lang="fr-FR" dirty="0" smtClean="0">
                <a:solidFill>
                  <a:srgbClr val="FF0000"/>
                </a:solidFill>
              </a:rPr>
              <a:t> not </a:t>
            </a:r>
            <a:r>
              <a:rPr lang="fr-FR" dirty="0" err="1" smtClean="0">
                <a:solidFill>
                  <a:srgbClr val="FF0000"/>
                </a:solidFill>
              </a:rPr>
              <a:t>confirmed</a:t>
            </a: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Materials </a:t>
            </a:r>
            <a:r>
              <a:rPr lang="fr-FR" dirty="0" err="1" smtClean="0"/>
              <a:t>Characterisation</a:t>
            </a:r>
            <a:r>
              <a:rPr lang="fr-FR" dirty="0" smtClean="0"/>
              <a:t> </a:t>
            </a:r>
            <a:br>
              <a:rPr lang="fr-FR" dirty="0" smtClean="0"/>
            </a:br>
            <a:r>
              <a:rPr lang="fr-FR" dirty="0" err="1" smtClean="0">
                <a:solidFill>
                  <a:srgbClr val="FF0000"/>
                </a:solidFill>
              </a:rPr>
              <a:t>Irradiated</a:t>
            </a:r>
            <a:r>
              <a:rPr lang="fr-FR" dirty="0" smtClean="0">
                <a:solidFill>
                  <a:srgbClr val="FF0000"/>
                </a:solidFill>
              </a:rPr>
              <a:t> Zr</a:t>
            </a:r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221186" name="Picture 2"/>
          <p:cNvPicPr>
            <a:picLocks noChangeAspect="1" noChangeArrowheads="1"/>
          </p:cNvPicPr>
          <p:nvPr/>
        </p:nvPicPr>
        <p:blipFill>
          <a:blip r:embed="rId2" cstate="print"/>
          <a:srcRect l="30992" t="17719" r="31374" b="8485"/>
          <a:stretch>
            <a:fillRect/>
          </a:stretch>
        </p:blipFill>
        <p:spPr bwMode="auto">
          <a:xfrm>
            <a:off x="251520" y="1412776"/>
            <a:ext cx="5112568" cy="5636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5220072" y="2060848"/>
            <a:ext cx="41764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Symbol" pitchFamily="18" charset="2"/>
              <a:buChar char="Þ"/>
            </a:pPr>
            <a:r>
              <a:rPr lang="fr-FR" sz="2400" dirty="0" err="1" smtClean="0">
                <a:solidFill>
                  <a:srgbClr val="FF0000"/>
                </a:solidFill>
              </a:rPr>
              <a:t>Rinsing</a:t>
            </a:r>
            <a:r>
              <a:rPr lang="fr-FR" sz="2400" dirty="0" smtClean="0">
                <a:solidFill>
                  <a:srgbClr val="FF0000"/>
                </a:solidFill>
              </a:rPr>
              <a:t> </a:t>
            </a:r>
            <a:r>
              <a:rPr lang="fr-FR" sz="2400" dirty="0" err="1" smtClean="0">
                <a:solidFill>
                  <a:srgbClr val="FF0000"/>
                </a:solidFill>
              </a:rPr>
              <a:t>with</a:t>
            </a:r>
            <a:r>
              <a:rPr lang="fr-FR" sz="2400" dirty="0" smtClean="0">
                <a:solidFill>
                  <a:srgbClr val="FF0000"/>
                </a:solidFill>
              </a:rPr>
              <a:t> HNO</a:t>
            </a:r>
            <a:r>
              <a:rPr lang="fr-FR" sz="2400" baseline="-25000" dirty="0" smtClean="0">
                <a:solidFill>
                  <a:srgbClr val="FF0000"/>
                </a:solidFill>
              </a:rPr>
              <a:t>3</a:t>
            </a:r>
            <a:r>
              <a:rPr lang="fr-FR" sz="2400" dirty="0" smtClean="0">
                <a:solidFill>
                  <a:srgbClr val="FF0000"/>
                </a:solidFill>
              </a:rPr>
              <a:t> </a:t>
            </a:r>
            <a:r>
              <a:rPr lang="fr-FR" sz="2400" dirty="0" err="1" smtClean="0">
                <a:solidFill>
                  <a:srgbClr val="FF0000"/>
                </a:solidFill>
              </a:rPr>
              <a:t>did</a:t>
            </a:r>
            <a:r>
              <a:rPr lang="fr-FR" sz="2400" dirty="0" smtClean="0">
                <a:solidFill>
                  <a:srgbClr val="FF0000"/>
                </a:solidFill>
              </a:rPr>
              <a:t> not influence the </a:t>
            </a:r>
            <a:r>
              <a:rPr lang="fr-FR" sz="2400" dirty="0" err="1" smtClean="0">
                <a:solidFill>
                  <a:srgbClr val="FF0000"/>
                </a:solidFill>
              </a:rPr>
              <a:t>oxide</a:t>
            </a:r>
            <a:r>
              <a:rPr lang="fr-FR" sz="2400" dirty="0" smtClean="0">
                <a:solidFill>
                  <a:srgbClr val="FF0000"/>
                </a:solidFill>
              </a:rPr>
              <a:t> structure </a:t>
            </a:r>
          </a:p>
          <a:p>
            <a:pPr>
              <a:buFont typeface="Symbol" pitchFamily="18" charset="2"/>
              <a:buChar char="Þ"/>
            </a:pPr>
            <a:endParaRPr lang="fr-FR" sz="2400" dirty="0" smtClean="0">
              <a:solidFill>
                <a:srgbClr val="FF0000"/>
              </a:solidFill>
            </a:endParaRPr>
          </a:p>
          <a:p>
            <a:r>
              <a:rPr lang="fr-FR" sz="2400" dirty="0" smtClean="0">
                <a:solidFill>
                  <a:srgbClr val="FF0000"/>
                </a:solidFill>
              </a:rPr>
              <a:t>=&gt;The </a:t>
            </a:r>
            <a:r>
              <a:rPr lang="fr-FR" sz="2400" dirty="0" err="1" smtClean="0">
                <a:solidFill>
                  <a:srgbClr val="FF0000"/>
                </a:solidFill>
              </a:rPr>
              <a:t>leaching</a:t>
            </a:r>
            <a:r>
              <a:rPr lang="fr-FR" sz="2400" dirty="0" smtClean="0">
                <a:solidFill>
                  <a:srgbClr val="FF0000"/>
                </a:solidFill>
              </a:rPr>
              <a:t> </a:t>
            </a:r>
            <a:r>
              <a:rPr lang="fr-FR" sz="2400" dirty="0" err="1" smtClean="0">
                <a:solidFill>
                  <a:srgbClr val="FF0000"/>
                </a:solidFill>
              </a:rPr>
              <a:t>experiments</a:t>
            </a:r>
            <a:r>
              <a:rPr lang="fr-FR" sz="2400" dirty="0" smtClean="0">
                <a:solidFill>
                  <a:srgbClr val="FF0000"/>
                </a:solidFill>
              </a:rPr>
              <a:t> </a:t>
            </a:r>
          </a:p>
          <a:p>
            <a:r>
              <a:rPr lang="fr-FR" sz="2400" dirty="0" err="1" smtClean="0">
                <a:solidFill>
                  <a:srgbClr val="FF0000"/>
                </a:solidFill>
              </a:rPr>
              <a:t>did</a:t>
            </a:r>
            <a:r>
              <a:rPr lang="fr-FR" sz="2400" dirty="0" smtClean="0">
                <a:solidFill>
                  <a:srgbClr val="FF0000"/>
                </a:solidFill>
              </a:rPr>
              <a:t> not </a:t>
            </a:r>
            <a:r>
              <a:rPr lang="fr-FR" sz="2400" dirty="0" err="1" smtClean="0">
                <a:solidFill>
                  <a:srgbClr val="FF0000"/>
                </a:solidFill>
              </a:rPr>
              <a:t>modify</a:t>
            </a:r>
            <a:r>
              <a:rPr lang="fr-FR" sz="2400" dirty="0" smtClean="0">
                <a:solidFill>
                  <a:srgbClr val="FF0000"/>
                </a:solidFill>
              </a:rPr>
              <a:t> the </a:t>
            </a:r>
            <a:r>
              <a:rPr lang="fr-FR" sz="2400" dirty="0" err="1" smtClean="0">
                <a:solidFill>
                  <a:srgbClr val="FF0000"/>
                </a:solidFill>
              </a:rPr>
              <a:t>oxide</a:t>
            </a:r>
            <a:r>
              <a:rPr lang="fr-FR" sz="2400" dirty="0" smtClean="0">
                <a:solidFill>
                  <a:srgbClr val="FF0000"/>
                </a:solidFill>
              </a:rPr>
              <a:t> microstructure </a:t>
            </a:r>
            <a:endParaRPr lang="fr-FR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/>
              <a:t>Mechanisms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9011344" cy="4525963"/>
          </a:xfrm>
        </p:spPr>
        <p:txBody>
          <a:bodyPr/>
          <a:lstStyle/>
          <a:p>
            <a:r>
              <a:rPr lang="fr-FR" dirty="0" smtClean="0"/>
              <a:t>Congruent release </a:t>
            </a:r>
            <a:r>
              <a:rPr lang="fr-FR" dirty="0" err="1" smtClean="0"/>
              <a:t>with</a:t>
            </a:r>
            <a:r>
              <a:rPr lang="fr-FR" dirty="0" smtClean="0"/>
              <a:t> the CR=&gt; to </a:t>
            </a:r>
            <a:r>
              <a:rPr lang="fr-FR" dirty="0" err="1" smtClean="0"/>
              <a:t>be</a:t>
            </a:r>
            <a:r>
              <a:rPr lang="fr-FR" dirty="0" smtClean="0"/>
              <a:t> </a:t>
            </a:r>
            <a:r>
              <a:rPr lang="fr-FR" dirty="0" err="1" smtClean="0"/>
              <a:t>clarified</a:t>
            </a:r>
            <a:r>
              <a:rPr lang="fr-FR" dirty="0" smtClean="0"/>
              <a:t>  </a:t>
            </a:r>
          </a:p>
          <a:p>
            <a:r>
              <a:rPr lang="fr-FR" dirty="0" smtClean="0"/>
              <a:t>Dissolution of ZrO</a:t>
            </a:r>
            <a:r>
              <a:rPr lang="fr-FR" baseline="-25000" dirty="0" smtClean="0"/>
              <a:t>2</a:t>
            </a:r>
            <a:r>
              <a:rPr lang="fr-FR" dirty="0" smtClean="0"/>
              <a:t>: </a:t>
            </a:r>
            <a:r>
              <a:rPr lang="fr-FR" dirty="0" err="1" smtClean="0"/>
              <a:t>Unlikely</a:t>
            </a:r>
            <a:r>
              <a:rPr lang="fr-FR" dirty="0" smtClean="0"/>
              <a:t> </a:t>
            </a:r>
            <a:r>
              <a:rPr lang="fr-FR" dirty="0" err="1" smtClean="0"/>
              <a:t>at</a:t>
            </a:r>
            <a:r>
              <a:rPr lang="fr-FR" dirty="0" smtClean="0"/>
              <a:t> </a:t>
            </a:r>
            <a:r>
              <a:rPr lang="fr-FR" dirty="0" err="1" smtClean="0"/>
              <a:t>alkaline</a:t>
            </a:r>
            <a:r>
              <a:rPr lang="fr-FR" dirty="0" smtClean="0"/>
              <a:t> pH</a:t>
            </a:r>
          </a:p>
          <a:p>
            <a:r>
              <a:rPr lang="fr-FR" dirty="0" err="1" smtClean="0"/>
              <a:t>Oxide</a:t>
            </a:r>
            <a:r>
              <a:rPr lang="fr-FR" dirty="0" smtClean="0"/>
              <a:t> </a:t>
            </a:r>
            <a:r>
              <a:rPr lang="fr-FR" dirty="0" err="1" smtClean="0"/>
              <a:t>defects</a:t>
            </a:r>
            <a:r>
              <a:rPr lang="fr-FR" dirty="0" smtClean="0"/>
              <a:t> (cracks)</a:t>
            </a:r>
          </a:p>
          <a:p>
            <a:r>
              <a:rPr lang="fr-FR" dirty="0" smtClean="0"/>
              <a:t>IRF (RWMC) </a:t>
            </a:r>
            <a:r>
              <a:rPr lang="fr-FR" dirty="0" err="1" smtClean="0"/>
              <a:t>estimated</a:t>
            </a:r>
            <a:r>
              <a:rPr lang="fr-FR" dirty="0" smtClean="0"/>
              <a:t> </a:t>
            </a:r>
            <a:r>
              <a:rPr lang="fr-FR" dirty="0" err="1" smtClean="0"/>
              <a:t>below</a:t>
            </a:r>
            <a:r>
              <a:rPr lang="fr-FR" dirty="0" smtClean="0"/>
              <a:t> 10% (</a:t>
            </a:r>
            <a:r>
              <a:rPr lang="fr-FR" dirty="0" err="1" smtClean="0"/>
              <a:t>between</a:t>
            </a:r>
            <a:r>
              <a:rPr lang="fr-FR" dirty="0" smtClean="0"/>
              <a:t> 3.5% and 7.5%) </a:t>
            </a:r>
            <a:r>
              <a:rPr lang="en-GB" altLang="ja-JP" sz="1600" i="1" dirty="0" smtClean="0">
                <a:solidFill>
                  <a:srgbClr val="FF0000"/>
                </a:solidFill>
                <a:ea typeface="ＭＳ 明朝" panose="02020609040205080304" pitchFamily="17" charset="-128"/>
              </a:rPr>
              <a:t>(based on oxide thickness data and ORIGEN-calculation)</a:t>
            </a:r>
            <a:r>
              <a:rPr lang="en-GB" altLang="ja-JP" sz="2000" i="1" baseline="30000" dirty="0" smtClean="0">
                <a:solidFill>
                  <a:srgbClr val="FF0000"/>
                </a:solidFill>
                <a:ea typeface="ＭＳ 明朝" panose="02020609040205080304" pitchFamily="17" charset="-128"/>
              </a:rPr>
              <a:t> </a:t>
            </a:r>
            <a:endParaRPr lang="en-US" altLang="ja-JP" sz="2000" i="1" kern="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Main Conclusions</a:t>
            </a:r>
            <a:endParaRPr lang="en-GB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184576"/>
          </a:xfrm>
        </p:spPr>
        <p:txBody>
          <a:bodyPr>
            <a:normAutofit fontScale="47500" lnSpcReduction="20000"/>
          </a:bodyPr>
          <a:lstStyle/>
          <a:p>
            <a:r>
              <a:rPr lang="en-GB" dirty="0" smtClean="0"/>
              <a:t>Inventory</a:t>
            </a:r>
          </a:p>
          <a:p>
            <a:pPr lvl="1"/>
            <a:r>
              <a:rPr lang="en-GB" dirty="0" smtClean="0"/>
              <a:t>Good agreement between modelling and experiments</a:t>
            </a:r>
          </a:p>
          <a:p>
            <a:pPr>
              <a:buNone/>
            </a:pPr>
            <a:endParaRPr lang="en-GB" dirty="0" smtClean="0"/>
          </a:p>
          <a:p>
            <a:r>
              <a:rPr lang="en-GB" dirty="0" smtClean="0"/>
              <a:t>C-14</a:t>
            </a:r>
          </a:p>
          <a:p>
            <a:pPr lvl="1"/>
            <a:r>
              <a:rPr lang="en-GB" dirty="0" smtClean="0"/>
              <a:t>Challenge to measure C-14 measurements : Very highly sensitive techniques needed</a:t>
            </a:r>
          </a:p>
          <a:p>
            <a:pPr lvl="1"/>
            <a:r>
              <a:rPr lang="en-GB" dirty="0" smtClean="0"/>
              <a:t>C-14 activity is concentrated in the oxide (RWMC)</a:t>
            </a:r>
          </a:p>
          <a:p>
            <a:pPr lvl="1"/>
            <a:r>
              <a:rPr lang="en-GB" dirty="0" smtClean="0"/>
              <a:t>Liquid phase&gt; More organics  (mainly carboxylic acids)</a:t>
            </a:r>
          </a:p>
          <a:p>
            <a:pPr lvl="1"/>
            <a:r>
              <a:rPr lang="en-GB" dirty="0" smtClean="0"/>
              <a:t>Evolution of the speciation with time </a:t>
            </a:r>
          </a:p>
          <a:p>
            <a:pPr lvl="1"/>
            <a:endParaRPr lang="en-GB" dirty="0" smtClean="0"/>
          </a:p>
          <a:p>
            <a:r>
              <a:rPr lang="en-GB" dirty="0" smtClean="0"/>
              <a:t>Corrosion rate:</a:t>
            </a:r>
          </a:p>
          <a:p>
            <a:pPr lvl="1"/>
            <a:r>
              <a:rPr lang="en-GB" dirty="0" smtClean="0"/>
              <a:t>Low CR measured experimentally; uncertainties of the measurements=&gt; H2 meas. More accurate</a:t>
            </a:r>
          </a:p>
          <a:p>
            <a:pPr lvl="1"/>
            <a:r>
              <a:rPr lang="en-GB" dirty="0" smtClean="0"/>
              <a:t>Congruent release of C-14 with the CR is not confirmed</a:t>
            </a:r>
          </a:p>
          <a:p>
            <a:pPr lvl="1"/>
            <a:r>
              <a:rPr lang="en-GB" dirty="0" smtClean="0"/>
              <a:t>Difference between </a:t>
            </a:r>
            <a:r>
              <a:rPr lang="en-GB" dirty="0" err="1" smtClean="0"/>
              <a:t>unirradiated</a:t>
            </a:r>
            <a:r>
              <a:rPr lang="en-GB" dirty="0" smtClean="0"/>
              <a:t> and irradiated materials</a:t>
            </a:r>
          </a:p>
          <a:p>
            <a:pPr lvl="1"/>
            <a:r>
              <a:rPr lang="en-GB" dirty="0" smtClean="0"/>
              <a:t>No evidence of a potential influence of the </a:t>
            </a:r>
            <a:r>
              <a:rPr lang="en-GB" dirty="0" err="1" smtClean="0"/>
              <a:t>Zr</a:t>
            </a:r>
            <a:r>
              <a:rPr lang="en-GB" dirty="0" smtClean="0"/>
              <a:t> type on the CR at low T</a:t>
            </a:r>
          </a:p>
          <a:p>
            <a:pPr lvl="1"/>
            <a:r>
              <a:rPr lang="en-GB" dirty="0" smtClean="0"/>
              <a:t>Chloride seems to increase the CR </a:t>
            </a:r>
          </a:p>
          <a:p>
            <a:pPr lvl="1"/>
            <a:endParaRPr lang="en-GB" dirty="0" smtClean="0"/>
          </a:p>
          <a:p>
            <a:r>
              <a:rPr lang="en-GB" dirty="0" smtClean="0"/>
              <a:t>Mechanisms of C-14 release</a:t>
            </a:r>
          </a:p>
          <a:p>
            <a:pPr lvl="1"/>
            <a:r>
              <a:rPr lang="en-GB" dirty="0" smtClean="0"/>
              <a:t>Fast release of C-14=&gt; No significant  evolution of the release concentration between 14 days and 18 months</a:t>
            </a:r>
          </a:p>
          <a:p>
            <a:pPr lvl="1"/>
            <a:r>
              <a:rPr lang="en-GB" dirty="0" smtClean="0"/>
              <a:t>Oxide slows down the corrosion kinetics</a:t>
            </a:r>
          </a:p>
          <a:p>
            <a:pPr lvl="1"/>
            <a:r>
              <a:rPr lang="en-US" altLang="ja-JP" dirty="0" smtClean="0">
                <a:ea typeface="SimSun" panose="02010600030101010101" pitchFamily="2" charset="-122"/>
              </a:rPr>
              <a:t>Based on the corrosion-related congruent release, the </a:t>
            </a:r>
            <a:r>
              <a:rPr lang="en-US" altLang="ja-JP" b="1" dirty="0" smtClean="0">
                <a:ea typeface="SimSun" panose="02010600030101010101" pitchFamily="2" charset="-122"/>
              </a:rPr>
              <a:t>oxide layer is dominant in the </a:t>
            </a:r>
            <a:r>
              <a:rPr lang="en-US" altLang="ja-JP" b="1" baseline="30000" dirty="0" smtClean="0">
                <a:ea typeface="SimSun" panose="02010600030101010101" pitchFamily="2" charset="-122"/>
              </a:rPr>
              <a:t>14</a:t>
            </a:r>
            <a:r>
              <a:rPr lang="en-US" altLang="ja-JP" b="1" dirty="0" smtClean="0">
                <a:ea typeface="SimSun" panose="02010600030101010101" pitchFamily="2" charset="-122"/>
              </a:rPr>
              <a:t>C release</a:t>
            </a:r>
            <a:endParaRPr lang="en-GB" dirty="0" smtClean="0"/>
          </a:p>
          <a:p>
            <a:pPr lvl="1"/>
            <a:r>
              <a:rPr lang="en-GB" dirty="0" smtClean="0"/>
              <a:t>Low IRF &lt;&lt; 20%</a:t>
            </a:r>
          </a:p>
          <a:p>
            <a:pPr lvl="1"/>
            <a:r>
              <a:rPr lang="en-GB" dirty="0" smtClean="0"/>
              <a:t>Migration of C-14 is unlikely (see A.AMBARD’s presentation)</a:t>
            </a:r>
          </a:p>
          <a:p>
            <a:endParaRPr lang="en-GB" dirty="0" smtClean="0"/>
          </a:p>
          <a:p>
            <a:pPr>
              <a:buNone/>
            </a:pP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8554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Outlook</a:t>
            </a:r>
            <a:endParaRPr lang="en-GB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AMS analyses ongoing to quantify organic molecules (CEA + PSI + SUBATECH)</a:t>
            </a:r>
          </a:p>
          <a:p>
            <a:r>
              <a:rPr lang="en-GB" dirty="0" smtClean="0"/>
              <a:t>Outstanding issues</a:t>
            </a:r>
          </a:p>
          <a:p>
            <a:pPr lvl="1"/>
            <a:r>
              <a:rPr lang="en-GB" dirty="0" smtClean="0"/>
              <a:t>C-14 released as gas, as </a:t>
            </a:r>
            <a:r>
              <a:rPr lang="en-GB" dirty="0" err="1" smtClean="0"/>
              <a:t>inorganics</a:t>
            </a:r>
            <a:r>
              <a:rPr lang="en-GB" dirty="0" smtClean="0"/>
              <a:t>?</a:t>
            </a:r>
          </a:p>
          <a:p>
            <a:pPr lvl="1"/>
            <a:r>
              <a:rPr lang="en-US" altLang="ja-JP" dirty="0" smtClean="0">
                <a:ea typeface="SimSun" panose="02010600030101010101" pitchFamily="2" charset="-122"/>
              </a:rPr>
              <a:t>From a SA point of view, It is needed to better understand the radionuclide leaching </a:t>
            </a:r>
            <a:r>
              <a:rPr lang="en-US" altLang="ja-JP" dirty="0" err="1" smtClean="0">
                <a:ea typeface="SimSun" panose="02010600030101010101" pitchFamily="2" charset="-122"/>
              </a:rPr>
              <a:t>behaviour</a:t>
            </a:r>
            <a:r>
              <a:rPr lang="en-US" altLang="ja-JP" dirty="0" smtClean="0">
                <a:ea typeface="SimSun" panose="02010600030101010101" pitchFamily="2" charset="-122"/>
              </a:rPr>
              <a:t> from the oxide layer</a:t>
            </a:r>
            <a:endParaRPr lang="ja-JP" altLang="ja-JP" dirty="0" smtClean="0">
              <a:ea typeface="SimSun" panose="02010600030101010101" pitchFamily="2" charset="-122"/>
            </a:endParaRPr>
          </a:p>
          <a:p>
            <a:pPr lvl="1"/>
            <a:r>
              <a:rPr lang="en-GB" dirty="0" smtClean="0"/>
              <a:t>Role of the inner oxide on C-14 release</a:t>
            </a:r>
          </a:p>
          <a:p>
            <a:pPr lvl="1"/>
            <a:r>
              <a:rPr lang="en-GB" dirty="0" smtClean="0"/>
              <a:t>Long term experiments on various </a:t>
            </a:r>
            <a:r>
              <a:rPr lang="en-GB" dirty="0" err="1" smtClean="0"/>
              <a:t>Zr</a:t>
            </a:r>
            <a:r>
              <a:rPr lang="en-GB" dirty="0" smtClean="0"/>
              <a:t> type</a:t>
            </a:r>
          </a:p>
          <a:p>
            <a:pPr lvl="1"/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823375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r-FR" dirty="0" smtClean="0"/>
              <a:t>         </a:t>
            </a:r>
            <a:r>
              <a:rPr lang="fr-FR" dirty="0" err="1" smtClean="0"/>
              <a:t>Thanks</a:t>
            </a:r>
            <a:r>
              <a:rPr lang="fr-FR" dirty="0" smtClean="0"/>
              <a:t> to all the CAST participants!</a:t>
            </a:r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endParaRPr lang="fr-FR" dirty="0" smtClean="0"/>
          </a:p>
        </p:txBody>
      </p:sp>
      <p:sp>
        <p:nvSpPr>
          <p:cNvPr id="222210" name="AutoShape 2" descr="Résultat de recherche d'images pour &quot;smiley thank you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22212" name="AutoShape 4" descr="Résultat de recherche d'images pour &quot;smiley thank you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22214" name="AutoShape 6" descr="Résultat de recherche d'images pour &quot;smiley thank you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222216" name="AutoShape 8" descr="Résultat de recherche d'images pour &quot;smiley thank you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8" name="Image 7" descr="emoticone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49465" y="2346465"/>
            <a:ext cx="3245070" cy="21650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2340</TotalTime>
  <Words>1849</Words>
  <Application>Microsoft Office PowerPoint</Application>
  <PresentationFormat>On-screen Show (4:3)</PresentationFormat>
  <Paragraphs>518</Paragraphs>
  <Slides>30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Office Theme</vt:lpstr>
      <vt:lpstr>CArbon-14 Source Term CAST</vt:lpstr>
      <vt:lpstr>WP3 session</vt:lpstr>
      <vt:lpstr>Objectives  WP3 “Zircaloy”</vt:lpstr>
      <vt:lpstr>PowerPoint Presentation</vt:lpstr>
      <vt:lpstr>WP3 - Partners</vt:lpstr>
      <vt:lpstr>PowerPoint Presentation</vt:lpstr>
      <vt:lpstr>PowerPoint Presentation</vt:lpstr>
      <vt:lpstr>Task 3.1: History of Zr alloys</vt:lpstr>
      <vt:lpstr>PowerPoint Presentation</vt:lpstr>
      <vt:lpstr>PowerPoint Presentation</vt:lpstr>
      <vt:lpstr>PowerPoint Presentation</vt:lpstr>
      <vt:lpstr>Task 3.1:Corrosion of Zircaloy in alkaline water at low Temperature</vt:lpstr>
      <vt:lpstr>WP3 session</vt:lpstr>
      <vt:lpstr>WP3 Summary  </vt:lpstr>
      <vt:lpstr>Available Materials</vt:lpstr>
      <vt:lpstr>Materials Characterisations Unirradiated  Zr</vt:lpstr>
      <vt:lpstr>Materials Characterisation Irradiated Zr</vt:lpstr>
      <vt:lpstr>C-14 Inventory </vt:lpstr>
      <vt:lpstr>Leaching experiments C-14 release in alkaline solutions</vt:lpstr>
      <vt:lpstr>C-14 analyses Irradiated Zr (metal + oxide) </vt:lpstr>
      <vt:lpstr>C-14 analyses Irradiated Zr  </vt:lpstr>
      <vt:lpstr>C-14 analyses</vt:lpstr>
      <vt:lpstr>C-14 analyses Quantification </vt:lpstr>
      <vt:lpstr>Corrosion rate measurements</vt:lpstr>
      <vt:lpstr>Materials Characterisations  </vt:lpstr>
      <vt:lpstr>Materials Characterisation  Irradiated Zr</vt:lpstr>
      <vt:lpstr>Mechanisms</vt:lpstr>
      <vt:lpstr>Main Conclusions</vt:lpstr>
      <vt:lpstr>Outlook</vt:lpstr>
      <vt:lpstr>PowerPoint Presentation</vt:lpstr>
    </vt:vector>
  </TitlesOfParts>
  <Company>NDA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CArbon-14 Source Term CAST</dc:title>
  <dc:creator>eleanor.scourse</dc:creator>
  <cp:lastModifiedBy>wifi1</cp:lastModifiedBy>
  <cp:revision>156</cp:revision>
  <dcterms:created xsi:type="dcterms:W3CDTF">2014-02-26T14:21:24Z</dcterms:created>
  <dcterms:modified xsi:type="dcterms:W3CDTF">2018-01-16T16:48:44Z</dcterms:modified>
</cp:coreProperties>
</file>