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colors1.xml" ContentType="application/vnd.ms-office.chartcolorstyle+xml"/>
  <Override PartName="/ppt/charts/style1.xml" ContentType="application/vnd.ms-office.chartstyle+xml"/>
  <Override PartName="/ppt/charts/colors2.xml" ContentType="application/vnd.ms-office.chartcolorstyle+xml"/>
  <Override PartName="/ppt/charts/style2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99" r:id="rId4"/>
    <p:sldId id="292" r:id="rId5"/>
    <p:sldId id="294" r:id="rId6"/>
    <p:sldId id="293" r:id="rId7"/>
    <p:sldId id="291" r:id="rId8"/>
    <p:sldId id="288" r:id="rId9"/>
    <p:sldId id="289" r:id="rId10"/>
    <p:sldId id="295" r:id="rId11"/>
    <p:sldId id="296" r:id="rId12"/>
    <p:sldId id="280" r:id="rId13"/>
    <p:sldId id="297" r:id="rId14"/>
    <p:sldId id="287" r:id="rId15"/>
    <p:sldId id="298" r:id="rId16"/>
    <p:sldId id="300" r:id="rId17"/>
    <p:sldId id="301" r:id="rId18"/>
    <p:sldId id="302" r:id="rId19"/>
    <p:sldId id="303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fr-FR" dirty="0" err="1" smtClean="0"/>
              <a:t>Wet</a:t>
            </a:r>
            <a:r>
              <a:rPr lang="fr-FR" dirty="0" smtClean="0"/>
              <a:t> </a:t>
            </a:r>
            <a:r>
              <a:rPr lang="fr-FR" dirty="0" err="1" smtClean="0"/>
              <a:t>Samples</a:t>
            </a:r>
            <a:endParaRPr lang="fr-FR" dirty="0"/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Feuil1!$B$1</c:f>
              <c:strCache>
                <c:ptCount val="1"/>
                <c:pt idx="0">
                  <c:v>Organic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Feuil1!$A$2:$A$9</c:f>
              <c:strCache>
                <c:ptCount val="8"/>
                <c:pt idx="0">
                  <c:v>EDF-A</c:v>
                </c:pt>
                <c:pt idx="1">
                  <c:v>RATEN-ICN</c:v>
                </c:pt>
                <c:pt idx="2">
                  <c:v>SKB-PWR</c:v>
                </c:pt>
                <c:pt idx="3">
                  <c:v>UJV-EDU</c:v>
                </c:pt>
                <c:pt idx="4">
                  <c:v>UJV-ETE</c:v>
                </c:pt>
                <c:pt idx="5">
                  <c:v>UJV-Rez</c:v>
                </c:pt>
                <c:pt idx="6">
                  <c:v>SKB-CCU-BWR</c:v>
                </c:pt>
                <c:pt idx="7">
                  <c:v>FZJ-BWR</c:v>
                </c:pt>
              </c:strCache>
            </c:strRef>
          </c:cat>
          <c:val>
            <c:numRef>
              <c:f>Feuil1!$B$2:$B$9</c:f>
              <c:numCache>
                <c:formatCode>General</c:formatCode>
                <c:ptCount val="8"/>
                <c:pt idx="0">
                  <c:v>23.4</c:v>
                </c:pt>
                <c:pt idx="1">
                  <c:v>6.9</c:v>
                </c:pt>
                <c:pt idx="2">
                  <c:v>30</c:v>
                </c:pt>
                <c:pt idx="3">
                  <c:v>70</c:v>
                </c:pt>
                <c:pt idx="4">
                  <c:v>62.8</c:v>
                </c:pt>
                <c:pt idx="5">
                  <c:v>96.2</c:v>
                </c:pt>
                <c:pt idx="6">
                  <c:v>5</c:v>
                </c:pt>
                <c:pt idx="7">
                  <c:v>1</c:v>
                </c:pt>
              </c:numCache>
            </c:numRef>
          </c:val>
        </c:ser>
        <c:ser>
          <c:idx val="1"/>
          <c:order val="1"/>
          <c:tx>
            <c:strRef>
              <c:f>Feuil1!$C$1</c:f>
              <c:strCache>
                <c:ptCount val="1"/>
                <c:pt idx="0">
                  <c:v>Inorganic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Feuil1!$A$2:$A$9</c:f>
              <c:strCache>
                <c:ptCount val="8"/>
                <c:pt idx="0">
                  <c:v>EDF-A</c:v>
                </c:pt>
                <c:pt idx="1">
                  <c:v>RATEN-ICN</c:v>
                </c:pt>
                <c:pt idx="2">
                  <c:v>SKB-PWR</c:v>
                </c:pt>
                <c:pt idx="3">
                  <c:v>UJV-EDU</c:v>
                </c:pt>
                <c:pt idx="4">
                  <c:v>UJV-ETE</c:v>
                </c:pt>
                <c:pt idx="5">
                  <c:v>UJV-Rez</c:v>
                </c:pt>
                <c:pt idx="6">
                  <c:v>SKB-CCU-BWR</c:v>
                </c:pt>
                <c:pt idx="7">
                  <c:v>FZJ-BWR</c:v>
                </c:pt>
              </c:strCache>
            </c:strRef>
          </c:cat>
          <c:val>
            <c:numRef>
              <c:f>Feuil1!$C$2:$C$9</c:f>
              <c:numCache>
                <c:formatCode>General</c:formatCode>
                <c:ptCount val="8"/>
                <c:pt idx="0">
                  <c:v>76.599999999999994</c:v>
                </c:pt>
                <c:pt idx="1">
                  <c:v>93.1</c:v>
                </c:pt>
                <c:pt idx="2">
                  <c:v>70</c:v>
                </c:pt>
                <c:pt idx="3">
                  <c:v>30</c:v>
                </c:pt>
                <c:pt idx="4">
                  <c:v>37.200000000000003</c:v>
                </c:pt>
                <c:pt idx="5">
                  <c:v>3.8</c:v>
                </c:pt>
                <c:pt idx="6">
                  <c:v>95</c:v>
                </c:pt>
                <c:pt idx="7">
                  <c:v>99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03781120"/>
        <c:axId val="103782656"/>
      </c:barChart>
      <c:catAx>
        <c:axId val="1037811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03782656"/>
        <c:crosses val="autoZero"/>
        <c:auto val="1"/>
        <c:lblAlgn val="ctr"/>
        <c:lblOffset val="100"/>
        <c:noMultiLvlLbl val="0"/>
      </c:catAx>
      <c:valAx>
        <c:axId val="103782656"/>
        <c:scaling>
          <c:orientation val="minMax"/>
          <c:max val="1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33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fr-FR" dirty="0" err="1" smtClean="0"/>
                  <a:t>Percentage</a:t>
                </a:r>
                <a:endParaRPr lang="fr-FR" dirty="0"/>
              </a:p>
            </c:rich>
          </c:tx>
          <c:layout/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03781120"/>
        <c:crosses val="autoZero"/>
        <c:crossBetween val="between"/>
        <c:majorUnit val="20"/>
      </c:valAx>
      <c:spPr>
        <a:noFill/>
        <a:ln>
          <a:solidFill>
            <a:schemeClr val="tx1"/>
          </a:solidFill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Feuil1!$B$1</c:f>
              <c:strCache>
                <c:ptCount val="1"/>
                <c:pt idx="0">
                  <c:v>Inorganic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Feuil1!$A$2:$A$5</c:f>
              <c:strCache>
                <c:ptCount val="4"/>
                <c:pt idx="0">
                  <c:v>BWR-O3-O</c:v>
                </c:pt>
                <c:pt idx="1">
                  <c:v>BWR-O12-33</c:v>
                </c:pt>
                <c:pt idx="2">
                  <c:v>BWR</c:v>
                </c:pt>
                <c:pt idx="3">
                  <c:v>PWR-BTRS</c:v>
                </c:pt>
              </c:strCache>
            </c:strRef>
          </c:cat>
          <c:val>
            <c:numRef>
              <c:f>Feuil1!$B$2:$B$5</c:f>
              <c:numCache>
                <c:formatCode>0.00E+00</c:formatCode>
                <c:ptCount val="4"/>
                <c:pt idx="0">
                  <c:v>1370000</c:v>
                </c:pt>
                <c:pt idx="1">
                  <c:v>187000</c:v>
                </c:pt>
                <c:pt idx="2">
                  <c:v>766000</c:v>
                </c:pt>
                <c:pt idx="3">
                  <c:v>21000</c:v>
                </c:pt>
              </c:numCache>
            </c:numRef>
          </c:val>
        </c:ser>
        <c:ser>
          <c:idx val="1"/>
          <c:order val="1"/>
          <c:tx>
            <c:strRef>
              <c:f>Feuil1!$C$1</c:f>
              <c:strCache>
                <c:ptCount val="1"/>
                <c:pt idx="0">
                  <c:v>Formic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Feuil1!$A$2:$A$5</c:f>
              <c:strCache>
                <c:ptCount val="4"/>
                <c:pt idx="0">
                  <c:v>BWR-O3-O</c:v>
                </c:pt>
                <c:pt idx="1">
                  <c:v>BWR-O12-33</c:v>
                </c:pt>
                <c:pt idx="2">
                  <c:v>BWR</c:v>
                </c:pt>
                <c:pt idx="3">
                  <c:v>PWR-BTRS</c:v>
                </c:pt>
              </c:strCache>
            </c:strRef>
          </c:cat>
          <c:val>
            <c:numRef>
              <c:f>Feuil1!$C$2:$C$5</c:f>
              <c:numCache>
                <c:formatCode>0.00E+00</c:formatCode>
                <c:ptCount val="4"/>
                <c:pt idx="0">
                  <c:v>13700</c:v>
                </c:pt>
                <c:pt idx="1">
                  <c:v>7660</c:v>
                </c:pt>
                <c:pt idx="2">
                  <c:v>13100</c:v>
                </c:pt>
                <c:pt idx="3">
                  <c:v>2990</c:v>
                </c:pt>
              </c:numCache>
            </c:numRef>
          </c:val>
        </c:ser>
        <c:ser>
          <c:idx val="2"/>
          <c:order val="2"/>
          <c:tx>
            <c:strRef>
              <c:f>Feuil1!$D$1</c:f>
              <c:strCache>
                <c:ptCount val="1"/>
                <c:pt idx="0">
                  <c:v>Other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Feuil1!$A$2:$A$5</c:f>
              <c:strCache>
                <c:ptCount val="4"/>
                <c:pt idx="0">
                  <c:v>BWR-O3-O</c:v>
                </c:pt>
                <c:pt idx="1">
                  <c:v>BWR-O12-33</c:v>
                </c:pt>
                <c:pt idx="2">
                  <c:v>BWR</c:v>
                </c:pt>
                <c:pt idx="3">
                  <c:v>PWR-BTRS</c:v>
                </c:pt>
              </c:strCache>
            </c:strRef>
          </c:cat>
          <c:val>
            <c:numRef>
              <c:f>Feuil1!$D$2:$D$5</c:f>
              <c:numCache>
                <c:formatCode>0.00E+00</c:formatCode>
                <c:ptCount val="4"/>
                <c:pt idx="0">
                  <c:v>1690</c:v>
                </c:pt>
                <c:pt idx="1">
                  <c:v>648</c:v>
                </c:pt>
                <c:pt idx="2">
                  <c:v>11300</c:v>
                </c:pt>
                <c:pt idx="3">
                  <c:v>196000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19843072"/>
        <c:axId val="119857152"/>
      </c:barChart>
      <c:catAx>
        <c:axId val="1198430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9857152"/>
        <c:crosses val="autoZero"/>
        <c:auto val="1"/>
        <c:lblAlgn val="ctr"/>
        <c:lblOffset val="100"/>
        <c:noMultiLvlLbl val="0"/>
      </c:catAx>
      <c:valAx>
        <c:axId val="119857152"/>
        <c:scaling>
          <c:logBase val="10"/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33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fr-FR" dirty="0" smtClean="0"/>
                  <a:t>Bq/g</a:t>
                </a:r>
                <a:endParaRPr lang="fr-FR" dirty="0"/>
              </a:p>
            </c:rich>
          </c:tx>
          <c:layout/>
          <c:overlay val="0"/>
          <c:spPr>
            <a:noFill/>
            <a:ln>
              <a:noFill/>
            </a:ln>
            <a:effectLst/>
          </c:spPr>
        </c:title>
        <c:numFmt formatCode="0.00E+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9843072"/>
        <c:crosses val="autoZero"/>
        <c:crossBetween val="between"/>
      </c:valAx>
      <c:spPr>
        <a:noFill/>
        <a:ln>
          <a:solidFill>
            <a:schemeClr val="tx1"/>
          </a:solidFill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C82823-BE93-4E7C-84F3-2B9D0F28A7C9}" type="datetimeFigureOut">
              <a:rPr lang="fr-FR" smtClean="0"/>
              <a:t>17/01/2018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6B7C4E-91C6-44B0-8B68-E0815BBB672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08545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2226" name="Notizenplatzhalt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smtClean="0"/>
          </a:p>
        </p:txBody>
      </p:sp>
      <p:sp>
        <p:nvSpPr>
          <p:cNvPr id="52227" name="Foliennummernplatzhalt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38047" indent="-283864">
              <a:defRPr>
                <a:solidFill>
                  <a:schemeClr val="tx1"/>
                </a:solidFill>
                <a:latin typeface="Arial" charset="0"/>
              </a:defRPr>
            </a:lvl2pPr>
            <a:lvl3pPr marL="1135456" indent="-227091">
              <a:defRPr>
                <a:solidFill>
                  <a:schemeClr val="tx1"/>
                </a:solidFill>
                <a:latin typeface="Arial" charset="0"/>
              </a:defRPr>
            </a:lvl3pPr>
            <a:lvl4pPr marL="1589639" indent="-227091">
              <a:defRPr>
                <a:solidFill>
                  <a:schemeClr val="tx1"/>
                </a:solidFill>
                <a:latin typeface="Arial" charset="0"/>
              </a:defRPr>
            </a:lvl4pPr>
            <a:lvl5pPr marL="2043821" indent="-227091">
              <a:defRPr>
                <a:solidFill>
                  <a:schemeClr val="tx1"/>
                </a:solidFill>
                <a:latin typeface="Arial" charset="0"/>
              </a:defRPr>
            </a:lvl5pPr>
            <a:lvl6pPr marL="2498004" indent="-22709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52186" indent="-22709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06369" indent="-22709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60551" indent="-22709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CC6BC36D-0171-485F-BF7D-8EEB8AD699FA}" type="slidenum">
              <a:rPr lang="de-DE" smtClean="0"/>
              <a:pPr/>
              <a:t>13</a:t>
            </a:fld>
            <a:endParaRPr lang="de-DE" smtClean="0"/>
          </a:p>
        </p:txBody>
      </p:sp>
    </p:spTree>
    <p:extLst>
      <p:ext uri="{BB962C8B-B14F-4D97-AF65-F5344CB8AC3E}">
        <p14:creationId xmlns:p14="http://schemas.microsoft.com/office/powerpoint/2010/main" val="16377909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1/17/2018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1/17/2018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1/17/2018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1/17/2018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1/17/2018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1/17/2018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1/17/2018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1/17/2018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1/17/2018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1/17/2018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1/17/2018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17BDD4-1C75-45A8-B447-E43E565D5FCE}" type="datetimeFigureOut">
              <a:rPr lang="en-US" smtClean="0"/>
              <a:pPr/>
              <a:t>1/17/2018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12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e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rojectcast.eu/cms-file/get/iFileId/2492" TargetMode="External"/><Relationship Id="rId3" Type="http://schemas.openxmlformats.org/officeDocument/2006/relationships/hyperlink" Target="http://www.projectcast.eu/cms-file/get/iFileId/2589" TargetMode="External"/><Relationship Id="rId7" Type="http://schemas.openxmlformats.org/officeDocument/2006/relationships/hyperlink" Target="http://www.projectcast.eu/cms-file/get/iFileId/2584" TargetMode="External"/><Relationship Id="rId2" Type="http://schemas.openxmlformats.org/officeDocument/2006/relationships/hyperlink" Target="http://www.projectcast.eu/cms-file/get/iFileId/2503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projectcast.eu/cms-file/get/iFileId/2548" TargetMode="External"/><Relationship Id="rId5" Type="http://schemas.openxmlformats.org/officeDocument/2006/relationships/hyperlink" Target="http://www.projectcast.eu/cms-file/get/iFileId/2513" TargetMode="External"/><Relationship Id="rId10" Type="http://schemas.openxmlformats.org/officeDocument/2006/relationships/image" Target="../media/image5.jpeg"/><Relationship Id="rId4" Type="http://schemas.openxmlformats.org/officeDocument/2006/relationships/image" Target="../media/image1.png"/><Relationship Id="rId9" Type="http://schemas.openxmlformats.org/officeDocument/2006/relationships/hyperlink" Target="http://www.projectcast.eu/cms-file/get/iFileId/2587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projectcast.eu/cms-file/get/iFileId/2503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14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ojectcast.eu/cms-file/get/iFileId/2513" TargetMode="External"/><Relationship Id="rId2" Type="http://schemas.openxmlformats.org/officeDocument/2006/relationships/hyperlink" Target="http://www.projectcast.eu/cms-file/get/iFileId/2492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1.png"/><Relationship Id="rId4" Type="http://schemas.openxmlformats.org/officeDocument/2006/relationships/hyperlink" Target="http://www.projectcast.eu/cms-file/get/iFileId/2548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ojectcast.eu/cms-file/get/iFileId/2584" TargetMode="External"/><Relationship Id="rId2" Type="http://schemas.openxmlformats.org/officeDocument/2006/relationships/hyperlink" Target="http://www.projectcast.eu/cms-file/get/iFileId/2587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1.png"/><Relationship Id="rId4" Type="http://schemas.openxmlformats.org/officeDocument/2006/relationships/hyperlink" Target="http://www.projectcast.eu/cms-file/get/iFileId/2589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8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g"/><Relationship Id="rId5" Type="http://schemas.openxmlformats.org/officeDocument/2006/relationships/image" Target="../media/image5.jpeg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9.wmf"/><Relationship Id="rId7" Type="http://schemas.openxmlformats.org/officeDocument/2006/relationships/image" Target="../media/image2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11" Type="http://schemas.openxmlformats.org/officeDocument/2006/relationships/image" Target="../media/image25.png"/><Relationship Id="rId5" Type="http://schemas.openxmlformats.org/officeDocument/2006/relationships/image" Target="../media/image5.jpeg"/><Relationship Id="rId10" Type="http://schemas.openxmlformats.org/officeDocument/2006/relationships/image" Target="../media/image24.jpeg"/><Relationship Id="rId4" Type="http://schemas.openxmlformats.org/officeDocument/2006/relationships/image" Target="../media/image1.png"/><Relationship Id="rId9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13" Type="http://schemas.openxmlformats.org/officeDocument/2006/relationships/image" Target="../media/image5.jpeg"/><Relationship Id="rId3" Type="http://schemas.openxmlformats.org/officeDocument/2006/relationships/hyperlink" Target="UJV.pptx" TargetMode="External"/><Relationship Id="rId7" Type="http://schemas.openxmlformats.org/officeDocument/2006/relationships/hyperlink" Target="FZJ.pptx" TargetMode="External"/><Relationship Id="rId12" Type="http://schemas.openxmlformats.org/officeDocument/2006/relationships/image" Target="../media/image3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emf"/><Relationship Id="rId11" Type="http://schemas.openxmlformats.org/officeDocument/2006/relationships/hyperlink" Target="SKB.pptx" TargetMode="External"/><Relationship Id="rId5" Type="http://schemas.openxmlformats.org/officeDocument/2006/relationships/hyperlink" Target="CEA-EDF-final.pptx" TargetMode="External"/><Relationship Id="rId15" Type="http://schemas.openxmlformats.org/officeDocument/2006/relationships/image" Target="../media/image31.jpg"/><Relationship Id="rId10" Type="http://schemas.openxmlformats.org/officeDocument/2006/relationships/image" Target="../media/image29.jpeg"/><Relationship Id="rId4" Type="http://schemas.openxmlformats.org/officeDocument/2006/relationships/image" Target="../media/image26.jpeg"/><Relationship Id="rId9" Type="http://schemas.openxmlformats.org/officeDocument/2006/relationships/hyperlink" Target="RATEN-ICN.pptx" TargetMode="External"/><Relationship Id="rId14" Type="http://schemas.openxmlformats.org/officeDocument/2006/relationships/hyperlink" Target="ENEA.pptx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.xml"/><Relationship Id="rId4" Type="http://schemas.openxmlformats.org/officeDocument/2006/relationships/image" Target="../media/image3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2.xml"/><Relationship Id="rId4" Type="http://schemas.openxmlformats.org/officeDocument/2006/relationships/image" Target="../media/image3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7224" y="357166"/>
            <a:ext cx="7772400" cy="1470025"/>
          </a:xfrm>
        </p:spPr>
        <p:txBody>
          <a:bodyPr/>
          <a:lstStyle/>
          <a:p>
            <a:r>
              <a:rPr lang="en-GB" b="1" dirty="0" smtClean="0"/>
              <a:t>CArbon-14 Source Term</a:t>
            </a:r>
            <a:br>
              <a:rPr lang="en-GB" b="1" dirty="0" smtClean="0"/>
            </a:br>
            <a:r>
              <a:rPr lang="en-GB" b="1" dirty="0" smtClean="0"/>
              <a:t>CAST</a:t>
            </a:r>
            <a:endParaRPr lang="en-GB" b="1" dirty="0"/>
          </a:p>
        </p:txBody>
      </p:sp>
      <p:pic>
        <p:nvPicPr>
          <p:cNvPr id="1026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448845"/>
            <a:ext cx="1901294" cy="2352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0" y="5934670"/>
            <a:ext cx="9144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/>
              <a:t>The project has received funding from the European Union’s European Atomic Energy Community’s (</a:t>
            </a:r>
            <a:r>
              <a:rPr lang="en-GB" b="1" dirty="0" err="1"/>
              <a:t>Euratom</a:t>
            </a:r>
            <a:r>
              <a:rPr lang="en-GB" b="1" dirty="0"/>
              <a:t>) Seventh Framework Programme FP7/2007-2013 under grant agreement no. 604779, the CAST project.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1043608" y="2636912"/>
            <a:ext cx="729944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/>
              <a:t>Name: </a:t>
            </a:r>
            <a:r>
              <a:rPr lang="en-GB" sz="2800" dirty="0" smtClean="0">
                <a:solidFill>
                  <a:srgbClr val="FF0000"/>
                </a:solidFill>
              </a:rPr>
              <a:t>Pascal E. </a:t>
            </a:r>
            <a:r>
              <a:rPr lang="en-GB" sz="2800" dirty="0" err="1" smtClean="0">
                <a:solidFill>
                  <a:srgbClr val="FF0000"/>
                </a:solidFill>
              </a:rPr>
              <a:t>Reiller</a:t>
            </a:r>
            <a:endParaRPr lang="en-GB" sz="2800" dirty="0" smtClean="0">
              <a:solidFill>
                <a:srgbClr val="FF0000"/>
              </a:solidFill>
            </a:endParaRPr>
          </a:p>
          <a:p>
            <a:pPr algn="ctr"/>
            <a:r>
              <a:rPr lang="en-GB" sz="2800" dirty="0" smtClean="0"/>
              <a:t>Date:</a:t>
            </a:r>
            <a:r>
              <a:rPr lang="en-GB" sz="2800" dirty="0" smtClean="0">
                <a:solidFill>
                  <a:srgbClr val="FF0000"/>
                </a:solidFill>
              </a:rPr>
              <a:t> 17/01/2018 (Lyon)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15616" y="1700808"/>
            <a:ext cx="692948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/>
              <a:t>CAST Symposium - Outcome Work Package 4</a:t>
            </a:r>
          </a:p>
          <a:p>
            <a:pPr algn="ctr"/>
            <a:r>
              <a:rPr lang="en-GB" sz="2800" baseline="30000" dirty="0" smtClean="0"/>
              <a:t>14</a:t>
            </a:r>
            <a:r>
              <a:rPr lang="en-GB" sz="2800" dirty="0" smtClean="0"/>
              <a:t>C in Spent Ion Exchange Resins (SIERs)</a:t>
            </a:r>
            <a:endParaRPr lang="en-GB" sz="2800" dirty="0"/>
          </a:p>
        </p:txBody>
      </p:sp>
      <p:pic>
        <p:nvPicPr>
          <p:cNvPr id="9" name="Afbeelding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3580270"/>
            <a:ext cx="3555032" cy="2354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223794"/>
            <a:ext cx="4320000" cy="301351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Why?</a:t>
            </a:r>
            <a:endParaRPr lang="en-GB" dirty="0"/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6"/>
          <p:cNvSpPr txBox="1">
            <a:spLocks noChangeArrowheads="1"/>
          </p:cNvSpPr>
          <p:nvPr/>
        </p:nvSpPr>
        <p:spPr>
          <a:xfrm>
            <a:off x="251521" y="1288787"/>
            <a:ext cx="8641654" cy="1988237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69875" indent="-269875">
              <a:lnSpc>
                <a:spcPct val="80000"/>
              </a:lnSpc>
              <a:defRPr/>
            </a:pPr>
            <a:r>
              <a:rPr lang="en-GB" altLang="fr-FR" sz="2400" dirty="0" smtClean="0"/>
              <a:t>Ion Exchange Resins (IERs)</a:t>
            </a:r>
          </a:p>
          <a:p>
            <a:pPr marL="717550" lvl="1" indent="-268288" algn="just">
              <a:lnSpc>
                <a:spcPct val="80000"/>
              </a:lnSpc>
              <a:defRPr/>
            </a:pPr>
            <a:r>
              <a:rPr lang="en-GB" altLang="fr-FR" sz="2000" dirty="0" smtClean="0"/>
              <a:t>Used for the purification of liquid processes or waste streams</a:t>
            </a:r>
          </a:p>
          <a:p>
            <a:pPr marL="717550" lvl="1" indent="-268288" algn="just">
              <a:lnSpc>
                <a:spcPct val="80000"/>
              </a:lnSpc>
              <a:defRPr/>
            </a:pPr>
            <a:r>
              <a:rPr lang="en-GB" altLang="fr-FR" sz="2000" dirty="0" smtClean="0"/>
              <a:t>Water clean-up systems in the reactor coolant</a:t>
            </a:r>
          </a:p>
          <a:p>
            <a:pPr marL="317500" indent="-268288" algn="just">
              <a:lnSpc>
                <a:spcPct val="80000"/>
              </a:lnSpc>
              <a:defRPr/>
            </a:pPr>
            <a:r>
              <a:rPr lang="en-GB" altLang="fr-FR" sz="2400" dirty="0" smtClean="0"/>
              <a:t>Spent Ion Exchange Resins</a:t>
            </a:r>
          </a:p>
          <a:p>
            <a:pPr marL="717550" lvl="1" indent="-268288" algn="just">
              <a:lnSpc>
                <a:spcPct val="80000"/>
              </a:lnSpc>
              <a:defRPr/>
            </a:pPr>
            <a:r>
              <a:rPr lang="en-GB" altLang="fr-FR" sz="2000" dirty="0" smtClean="0"/>
              <a:t>IERs which were discharged from reactor, considered as carrying </a:t>
            </a:r>
            <a:r>
              <a:rPr lang="en-GB" altLang="fr-FR" sz="2000" baseline="30000" dirty="0" smtClean="0"/>
              <a:t>14</a:t>
            </a:r>
            <a:r>
              <a:rPr lang="en-GB" altLang="fr-FR" sz="2000" dirty="0" smtClean="0"/>
              <a:t>C</a:t>
            </a:r>
          </a:p>
          <a:p>
            <a:pPr marL="717550" lvl="1" indent="-268288" algn="just">
              <a:lnSpc>
                <a:spcPct val="80000"/>
              </a:lnSpc>
              <a:defRPr/>
            </a:pPr>
            <a:r>
              <a:rPr lang="en-GB" altLang="fr-FR" sz="2000" dirty="0" smtClean="0"/>
              <a:t>In facilities everything is mixed</a:t>
            </a:r>
          </a:p>
        </p:txBody>
      </p:sp>
      <p:grpSp>
        <p:nvGrpSpPr>
          <p:cNvPr id="10" name="Groupe 9"/>
          <p:cNvGrpSpPr/>
          <p:nvPr/>
        </p:nvGrpSpPr>
        <p:grpSpPr>
          <a:xfrm>
            <a:off x="251521" y="3401007"/>
            <a:ext cx="4320000" cy="2659091"/>
            <a:chOff x="251521" y="2609000"/>
            <a:chExt cx="4320000" cy="2659091"/>
          </a:xfrm>
        </p:grpSpPr>
        <p:pic>
          <p:nvPicPr>
            <p:cNvPr id="8" name="Picture 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81" t="1242" r="1448" b="2150"/>
            <a:stretch>
              <a:fillRect/>
            </a:stretch>
          </p:blipFill>
          <p:spPr bwMode="auto">
            <a:xfrm>
              <a:off x="251521" y="2609000"/>
              <a:ext cx="4320000" cy="2659091"/>
            </a:xfrm>
            <a:prstGeom prst="rect">
              <a:avLst/>
            </a:prstGeom>
            <a:noFill/>
            <a:ln w="6350" cmpd="sng">
              <a:solidFill>
                <a:srgbClr val="000000"/>
              </a:solidFill>
              <a:miter lim="800000"/>
              <a:headEnd/>
              <a:tailEnd/>
            </a:ln>
            <a:effectLst/>
          </p:spPr>
        </p:pic>
        <p:sp>
          <p:nvSpPr>
            <p:cNvPr id="7" name="ZoneTexte 6"/>
            <p:cNvSpPr txBox="1"/>
            <p:nvPr/>
          </p:nvSpPr>
          <p:spPr>
            <a:xfrm>
              <a:off x="3801059" y="2634152"/>
              <a:ext cx="72327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PWR</a:t>
              </a:r>
              <a:endParaRPr lang="fr-FR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pic>
        <p:nvPicPr>
          <p:cNvPr id="13" name="Afbeelding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7562" y="-16291"/>
            <a:ext cx="1826438" cy="12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Why?</a:t>
            </a:r>
            <a:endParaRPr lang="en-GB" dirty="0"/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Rectangle 6"/>
          <p:cNvSpPr txBox="1">
            <a:spLocks noChangeArrowheads="1"/>
          </p:cNvSpPr>
          <p:nvPr/>
        </p:nvSpPr>
        <p:spPr>
          <a:xfrm>
            <a:off x="251173" y="1384499"/>
            <a:ext cx="8641654" cy="3588675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69875" indent="-269875">
              <a:lnSpc>
                <a:spcPct val="80000"/>
              </a:lnSpc>
              <a:defRPr/>
            </a:pPr>
            <a:r>
              <a:rPr lang="en-GB" altLang="fr-FR" sz="2400" baseline="30000" dirty="0" smtClean="0"/>
              <a:t>14</a:t>
            </a:r>
            <a:r>
              <a:rPr lang="en-GB" altLang="fr-FR" sz="2400" dirty="0" smtClean="0"/>
              <a:t>C Forms</a:t>
            </a:r>
          </a:p>
          <a:p>
            <a:pPr marL="717550" lvl="1" indent="-268288" algn="just">
              <a:lnSpc>
                <a:spcPct val="80000"/>
              </a:lnSpc>
              <a:defRPr/>
            </a:pPr>
            <a:r>
              <a:rPr lang="en-GB" altLang="fr-FR" sz="2000" dirty="0" smtClean="0"/>
              <a:t>Highly linked with the chemical conditions of the reactor</a:t>
            </a:r>
          </a:p>
          <a:p>
            <a:pPr marL="717550" lvl="1" indent="-268288" algn="just">
              <a:lnSpc>
                <a:spcPct val="80000"/>
              </a:lnSpc>
              <a:defRPr/>
            </a:pPr>
            <a:r>
              <a:rPr lang="en-GB" altLang="fr-FR" sz="2000" dirty="0" smtClean="0"/>
              <a:t>BWR (oxidizing)</a:t>
            </a:r>
          </a:p>
          <a:p>
            <a:pPr marL="717550" lvl="1" indent="-268288" algn="just">
              <a:lnSpc>
                <a:spcPct val="80000"/>
              </a:lnSpc>
              <a:defRPr/>
            </a:pPr>
            <a:r>
              <a:rPr lang="en-GB" altLang="fr-FR" sz="2000" dirty="0" smtClean="0"/>
              <a:t>PWR (reducing)</a:t>
            </a:r>
          </a:p>
          <a:p>
            <a:pPr marL="717550" lvl="1" indent="-268288" algn="just">
              <a:lnSpc>
                <a:spcPct val="80000"/>
              </a:lnSpc>
              <a:defRPr/>
            </a:pPr>
            <a:endParaRPr lang="en-GB" altLang="fr-FR" sz="2000" dirty="0" smtClean="0"/>
          </a:p>
          <a:p>
            <a:pPr marL="317500" indent="-268288" algn="just">
              <a:lnSpc>
                <a:spcPct val="80000"/>
              </a:lnSpc>
              <a:defRPr/>
            </a:pPr>
            <a:r>
              <a:rPr lang="en-GB" altLang="fr-FR" sz="2400" dirty="0" smtClean="0"/>
              <a:t>Polystyrene </a:t>
            </a:r>
            <a:r>
              <a:rPr lang="en-GB" altLang="fr-FR" sz="2400" dirty="0" err="1"/>
              <a:t>divinylbenzene</a:t>
            </a:r>
            <a:r>
              <a:rPr lang="en-GB" altLang="fr-FR" sz="2400" dirty="0"/>
              <a:t> </a:t>
            </a:r>
            <a:r>
              <a:rPr lang="en-GB" altLang="fr-FR" sz="2400" dirty="0" smtClean="0"/>
              <a:t>copolymer</a:t>
            </a:r>
            <a:endParaRPr lang="en-GB" altLang="fr-FR" sz="2400" dirty="0"/>
          </a:p>
          <a:p>
            <a:pPr marL="717550" lvl="1" indent="-268288" algn="just">
              <a:lnSpc>
                <a:spcPct val="80000"/>
              </a:lnSpc>
              <a:defRPr/>
            </a:pPr>
            <a:r>
              <a:rPr lang="en-GB" altLang="fr-FR" sz="2000" dirty="0" smtClean="0"/>
              <a:t>Cation Exchange Resin</a:t>
            </a:r>
          </a:p>
          <a:p>
            <a:pPr marL="1117600" lvl="2" indent="-268288" algn="just">
              <a:lnSpc>
                <a:spcPct val="80000"/>
              </a:lnSpc>
              <a:defRPr/>
            </a:pPr>
            <a:r>
              <a:rPr lang="en-GB" altLang="fr-FR" sz="1600" dirty="0" err="1" smtClean="0"/>
              <a:t>Sulphonated</a:t>
            </a:r>
            <a:endParaRPr lang="en-GB" altLang="fr-FR" sz="1600" dirty="0" smtClean="0"/>
          </a:p>
          <a:p>
            <a:pPr marL="1117600" lvl="2" indent="-268288" algn="just">
              <a:lnSpc>
                <a:spcPct val="80000"/>
              </a:lnSpc>
              <a:defRPr/>
            </a:pPr>
            <a:r>
              <a:rPr lang="en-GB" altLang="fr-FR" sz="1600" baseline="30000" dirty="0" smtClean="0"/>
              <a:t>13</a:t>
            </a:r>
            <a:r>
              <a:rPr lang="en-GB" altLang="fr-FR" sz="1600" dirty="0" smtClean="0"/>
              <a:t>C, </a:t>
            </a:r>
            <a:r>
              <a:rPr lang="en-GB" altLang="fr-FR" sz="1600" baseline="30000" dirty="0" smtClean="0"/>
              <a:t>17</a:t>
            </a:r>
            <a:r>
              <a:rPr lang="en-GB" altLang="fr-FR" sz="1600" dirty="0" smtClean="0"/>
              <a:t>O</a:t>
            </a:r>
            <a:endParaRPr lang="en-GB" altLang="fr-FR" sz="1600" dirty="0"/>
          </a:p>
          <a:p>
            <a:pPr marL="717550" lvl="1" indent="-268288" algn="just">
              <a:lnSpc>
                <a:spcPct val="80000"/>
              </a:lnSpc>
              <a:defRPr/>
            </a:pPr>
            <a:r>
              <a:rPr lang="en-GB" altLang="fr-FR" sz="2000" dirty="0" smtClean="0"/>
              <a:t>Anionic Resin</a:t>
            </a:r>
          </a:p>
          <a:p>
            <a:pPr marL="1117600" lvl="2" indent="-268288" algn="just">
              <a:lnSpc>
                <a:spcPct val="80000"/>
              </a:lnSpc>
              <a:defRPr/>
            </a:pPr>
            <a:r>
              <a:rPr lang="en-GB" altLang="fr-FR" sz="1600" dirty="0" smtClean="0"/>
              <a:t>Quaternary trimethylamine</a:t>
            </a:r>
          </a:p>
          <a:p>
            <a:pPr marL="1117600" lvl="2" indent="-268288" algn="just">
              <a:lnSpc>
                <a:spcPct val="80000"/>
              </a:lnSpc>
              <a:defRPr/>
            </a:pPr>
            <a:r>
              <a:rPr lang="en-GB" altLang="fr-FR" sz="1600" baseline="30000" dirty="0" smtClean="0"/>
              <a:t>14</a:t>
            </a:r>
            <a:r>
              <a:rPr lang="en-GB" altLang="fr-FR" sz="1600" dirty="0" smtClean="0"/>
              <a:t>N, </a:t>
            </a:r>
            <a:r>
              <a:rPr lang="en-GB" altLang="fr-FR" sz="1600" baseline="30000" dirty="0" smtClean="0"/>
              <a:t>13</a:t>
            </a:r>
            <a:r>
              <a:rPr lang="en-GB" altLang="fr-FR" sz="1600" dirty="0" smtClean="0"/>
              <a:t>C, </a:t>
            </a:r>
            <a:r>
              <a:rPr lang="en-GB" altLang="fr-FR" sz="1600" baseline="30000" dirty="0" smtClean="0"/>
              <a:t>17</a:t>
            </a:r>
            <a:r>
              <a:rPr lang="en-GB" altLang="fr-FR" sz="1600" dirty="0" smtClean="0"/>
              <a:t>O</a:t>
            </a:r>
            <a:endParaRPr lang="en-GB" altLang="fr-FR" sz="1600" baseline="30000" dirty="0" smtClean="0"/>
          </a:p>
        </p:txBody>
      </p:sp>
      <p:pic>
        <p:nvPicPr>
          <p:cNvPr id="13" name="Afbeelding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7562" y="-16291"/>
            <a:ext cx="1826438" cy="12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3954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Why?</a:t>
            </a:r>
            <a:endParaRPr lang="en-GB" dirty="0"/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6"/>
          <p:cNvSpPr txBox="1">
            <a:spLocks noChangeArrowheads="1"/>
          </p:cNvSpPr>
          <p:nvPr/>
        </p:nvSpPr>
        <p:spPr>
          <a:xfrm>
            <a:off x="251521" y="1288787"/>
            <a:ext cx="8641654" cy="892552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69875" indent="-269875">
              <a:lnSpc>
                <a:spcPct val="80000"/>
              </a:lnSpc>
              <a:defRPr/>
            </a:pPr>
            <a:r>
              <a:rPr lang="en-GB" altLang="fr-FR" sz="2000" dirty="0" smtClean="0"/>
              <a:t>Thermodynamic </a:t>
            </a:r>
            <a:r>
              <a:rPr lang="en-GB" altLang="fr-FR" sz="2000" dirty="0" err="1" smtClean="0"/>
              <a:t>p.o.v</a:t>
            </a:r>
            <a:r>
              <a:rPr lang="en-GB" altLang="fr-FR" sz="2000" dirty="0" smtClean="0"/>
              <a:t>.</a:t>
            </a:r>
          </a:p>
          <a:p>
            <a:pPr marL="717550" lvl="1" indent="-268288" algn="just">
              <a:lnSpc>
                <a:spcPct val="80000"/>
              </a:lnSpc>
              <a:defRPr/>
            </a:pPr>
            <a:r>
              <a:rPr lang="en-GB" altLang="fr-FR" sz="1800" dirty="0" smtClean="0"/>
              <a:t>Only C</a:t>
            </a:r>
            <a:r>
              <a:rPr lang="en-GB" altLang="fr-FR" sz="1800" baseline="-25000" dirty="0" smtClean="0"/>
              <a:t>1</a:t>
            </a:r>
            <a:r>
              <a:rPr lang="en-GB" altLang="fr-FR" sz="1800" dirty="0" smtClean="0"/>
              <a:t> component are stable</a:t>
            </a:r>
          </a:p>
          <a:p>
            <a:pPr marL="717550" lvl="1" indent="-268288" algn="just">
              <a:lnSpc>
                <a:spcPct val="80000"/>
              </a:lnSpc>
              <a:defRPr/>
            </a:pPr>
            <a:r>
              <a:rPr lang="en-GB" altLang="fr-FR" sz="1800" dirty="0" smtClean="0"/>
              <a:t>Alcohol, aldehydes, acids are metastable</a:t>
            </a:r>
          </a:p>
        </p:txBody>
      </p:sp>
      <p:sp>
        <p:nvSpPr>
          <p:cNvPr id="12" name="Rectangle 6"/>
          <p:cNvSpPr txBox="1">
            <a:spLocks noChangeArrowheads="1"/>
          </p:cNvSpPr>
          <p:nvPr/>
        </p:nvSpPr>
        <p:spPr>
          <a:xfrm>
            <a:off x="250694" y="5704800"/>
            <a:ext cx="8641654" cy="615553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69875" indent="-269875">
              <a:lnSpc>
                <a:spcPct val="80000"/>
              </a:lnSpc>
              <a:defRPr/>
            </a:pPr>
            <a:r>
              <a:rPr lang="en-GB" altLang="fr-FR" sz="2000" baseline="30000" dirty="0" smtClean="0"/>
              <a:t>14</a:t>
            </a:r>
            <a:r>
              <a:rPr lang="en-GB" altLang="fr-FR" sz="2000" dirty="0" smtClean="0"/>
              <a:t>C forms</a:t>
            </a:r>
          </a:p>
          <a:p>
            <a:pPr marL="717550" lvl="1" indent="-268288" algn="just">
              <a:lnSpc>
                <a:spcPct val="80000"/>
              </a:lnSpc>
              <a:defRPr/>
            </a:pPr>
            <a:r>
              <a:rPr lang="en-GB" altLang="fr-FR" sz="1800" dirty="0" smtClean="0"/>
              <a:t>Ionisable species (carboxylic acid…) were awaited to be retained on  SIERs</a:t>
            </a:r>
          </a:p>
        </p:txBody>
      </p:sp>
      <p:pic>
        <p:nvPicPr>
          <p:cNvPr id="11" name="Picture 13" descr="C_C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7" t="21954" r="42052" b="42046"/>
          <a:stretch>
            <a:fillRect/>
          </a:stretch>
        </p:blipFill>
        <p:spPr bwMode="auto">
          <a:xfrm>
            <a:off x="250693" y="2218199"/>
            <a:ext cx="3460327" cy="32925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4" descr="Methanol_C1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6" t="21877" r="41832" b="42007"/>
          <a:stretch>
            <a:fillRect/>
          </a:stretch>
        </p:blipFill>
        <p:spPr bwMode="auto">
          <a:xfrm>
            <a:off x="4932040" y="2204864"/>
            <a:ext cx="3456384" cy="330585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Afbeelding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7562" y="-16291"/>
            <a:ext cx="1826438" cy="12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0705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Why?</a:t>
            </a:r>
            <a:endParaRPr lang="en-GB" dirty="0"/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6"/>
          <p:cNvSpPr txBox="1">
            <a:spLocks noChangeArrowheads="1"/>
          </p:cNvSpPr>
          <p:nvPr/>
        </p:nvSpPr>
        <p:spPr>
          <a:xfrm>
            <a:off x="251521" y="1288787"/>
            <a:ext cx="8641654" cy="621067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69875" indent="-269875">
              <a:lnSpc>
                <a:spcPct val="80000"/>
              </a:lnSpc>
              <a:defRPr/>
            </a:pPr>
            <a:r>
              <a:rPr lang="en-GB" altLang="fr-FR" sz="2000" dirty="0" smtClean="0"/>
              <a:t>What has been observed before CAST?</a:t>
            </a:r>
          </a:p>
          <a:p>
            <a:pPr marL="717550" lvl="1" indent="-268288" algn="just">
              <a:lnSpc>
                <a:spcPct val="80000"/>
              </a:lnSpc>
              <a:defRPr/>
            </a:pPr>
            <a:r>
              <a:rPr lang="en-GB" altLang="fr-FR" sz="1800" dirty="0" smtClean="0"/>
              <a:t>Data are scarce and difficult to be made generic</a:t>
            </a:r>
          </a:p>
        </p:txBody>
      </p:sp>
      <p:grpSp>
        <p:nvGrpSpPr>
          <p:cNvPr id="7" name="Groupe 6"/>
          <p:cNvGrpSpPr/>
          <p:nvPr/>
        </p:nvGrpSpPr>
        <p:grpSpPr>
          <a:xfrm>
            <a:off x="287977" y="1831873"/>
            <a:ext cx="3170214" cy="2456669"/>
            <a:chOff x="294824" y="2235938"/>
            <a:chExt cx="3605530" cy="2794004"/>
          </a:xfrm>
        </p:grpSpPr>
        <p:pic>
          <p:nvPicPr>
            <p:cNvPr id="9" name="Picture 40"/>
            <p:cNvPicPr/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587" r="9288" b="6442"/>
            <a:stretch>
              <a:fillRect/>
            </a:stretch>
          </p:blipFill>
          <p:spPr bwMode="auto">
            <a:xfrm>
              <a:off x="294824" y="2515342"/>
              <a:ext cx="3605530" cy="25146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" name="ZoneTexte 2"/>
            <p:cNvSpPr txBox="1"/>
            <p:nvPr/>
          </p:nvSpPr>
          <p:spPr>
            <a:xfrm>
              <a:off x="523214" y="2235938"/>
              <a:ext cx="300005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fr-FR" sz="1200" dirty="0" err="1" smtClean="0"/>
                <a:t>Magnusson</a:t>
              </a:r>
              <a:r>
                <a:rPr lang="fr-FR" sz="1200" dirty="0" smtClean="0"/>
                <a:t> &amp; </a:t>
              </a:r>
              <a:r>
                <a:rPr lang="fr-FR" sz="1200" dirty="0" err="1" smtClean="0"/>
                <a:t>Stenström</a:t>
              </a:r>
              <a:r>
                <a:rPr lang="fr-FR" sz="1200" dirty="0" smtClean="0"/>
                <a:t>, SKB R-05-78 (2005)</a:t>
              </a:r>
              <a:endParaRPr lang="fr-FR" sz="1200" dirty="0"/>
            </a:p>
          </p:txBody>
        </p:sp>
      </p:grpSp>
      <p:grpSp>
        <p:nvGrpSpPr>
          <p:cNvPr id="10" name="Groupe 9"/>
          <p:cNvGrpSpPr/>
          <p:nvPr/>
        </p:nvGrpSpPr>
        <p:grpSpPr>
          <a:xfrm>
            <a:off x="5220072" y="1789136"/>
            <a:ext cx="3574873" cy="2499406"/>
            <a:chOff x="4139952" y="2321906"/>
            <a:chExt cx="4101465" cy="2867578"/>
          </a:xfrm>
        </p:grpSpPr>
        <p:pic>
          <p:nvPicPr>
            <p:cNvPr id="14" name="Picture 41"/>
            <p:cNvPicPr/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510" t="2518" r="4022" b="2910"/>
            <a:stretch>
              <a:fillRect/>
            </a:stretch>
          </p:blipFill>
          <p:spPr bwMode="auto">
            <a:xfrm>
              <a:off x="4139952" y="2674884"/>
              <a:ext cx="4101465" cy="25146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8" name="ZoneTexte 7"/>
            <p:cNvSpPr txBox="1"/>
            <p:nvPr/>
          </p:nvSpPr>
          <p:spPr>
            <a:xfrm>
              <a:off x="4473227" y="2321906"/>
              <a:ext cx="343491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200" dirty="0" smtClean="0"/>
                <a:t>Park et al., </a:t>
              </a:r>
              <a:r>
                <a:rPr lang="fr-FR" sz="1200" i="1" dirty="0" smtClean="0"/>
                <a:t>J. </a:t>
              </a:r>
              <a:r>
                <a:rPr lang="fr-FR" sz="1200" i="1" dirty="0" err="1" smtClean="0"/>
                <a:t>Radioanal</a:t>
              </a:r>
              <a:r>
                <a:rPr lang="fr-FR" sz="1200" i="1" dirty="0" smtClean="0"/>
                <a:t>. </a:t>
              </a:r>
              <a:r>
                <a:rPr lang="fr-FR" sz="1200" i="1" dirty="0" err="1" smtClean="0"/>
                <a:t>Nucl</a:t>
              </a:r>
              <a:r>
                <a:rPr lang="fr-FR" sz="1200" i="1" dirty="0" smtClean="0"/>
                <a:t>. </a:t>
              </a:r>
              <a:r>
                <a:rPr lang="fr-FR" sz="1200" i="1" dirty="0" err="1" smtClean="0"/>
                <a:t>Chem</a:t>
              </a:r>
              <a:r>
                <a:rPr lang="fr-FR" sz="1200" i="1" dirty="0" smtClean="0"/>
                <a:t>.</a:t>
              </a:r>
              <a:r>
                <a:rPr lang="fr-FR" sz="1200" dirty="0" smtClean="0"/>
                <a:t> </a:t>
              </a:r>
              <a:r>
                <a:rPr lang="fr-FR" sz="1200" b="1" dirty="0" smtClean="0"/>
                <a:t>277</a:t>
              </a:r>
              <a:r>
                <a:rPr lang="fr-FR" sz="1200" dirty="0" smtClean="0"/>
                <a:t>, 503 (2008)</a:t>
              </a:r>
              <a:endParaRPr lang="fr-FR" sz="1200" dirty="0"/>
            </a:p>
          </p:txBody>
        </p:sp>
      </p:grpSp>
      <p:pic>
        <p:nvPicPr>
          <p:cNvPr id="15" name="Picture 42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9" t="2245" r="1576" b="6734"/>
          <a:stretch>
            <a:fillRect/>
          </a:stretch>
        </p:blipFill>
        <p:spPr bwMode="auto">
          <a:xfrm>
            <a:off x="2771800" y="4288542"/>
            <a:ext cx="3703320" cy="2520950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ZoneTexte 15"/>
          <p:cNvSpPr txBox="1"/>
          <p:nvPr/>
        </p:nvSpPr>
        <p:spPr>
          <a:xfrm>
            <a:off x="5430185" y="6512608"/>
            <a:ext cx="315464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200" dirty="0" err="1" smtClean="0"/>
              <a:t>Vaitkevičiene</a:t>
            </a:r>
            <a:r>
              <a:rPr lang="fr-FR" sz="1200" dirty="0" smtClean="0"/>
              <a:t> </a:t>
            </a:r>
            <a:r>
              <a:rPr lang="fr-FR" sz="1200" dirty="0"/>
              <a:t>et al., </a:t>
            </a:r>
            <a:r>
              <a:rPr lang="fr-FR" sz="1200" i="1" dirty="0" err="1" smtClean="0"/>
              <a:t>Radiocarbon</a:t>
            </a:r>
            <a:r>
              <a:rPr lang="fr-FR" sz="1200" dirty="0" smtClean="0"/>
              <a:t> </a:t>
            </a:r>
            <a:r>
              <a:rPr lang="fr-FR" sz="1200" b="1" dirty="0" smtClean="0"/>
              <a:t>55</a:t>
            </a:r>
            <a:r>
              <a:rPr lang="fr-FR" sz="1200" dirty="0" smtClean="0"/>
              <a:t>, 783 (2013)</a:t>
            </a:r>
            <a:endParaRPr lang="fr-FR" sz="1200" dirty="0"/>
          </a:p>
        </p:txBody>
      </p:sp>
      <p:pic>
        <p:nvPicPr>
          <p:cNvPr id="17" name="Afbeelding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7562" y="-16291"/>
            <a:ext cx="1826438" cy="12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900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Why?</a:t>
            </a:r>
            <a:endParaRPr lang="en-GB" dirty="0"/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0" name="Groupe 9"/>
          <p:cNvGrpSpPr/>
          <p:nvPr/>
        </p:nvGrpSpPr>
        <p:grpSpPr>
          <a:xfrm>
            <a:off x="283486" y="2688643"/>
            <a:ext cx="8667054" cy="3692685"/>
            <a:chOff x="283486" y="1886752"/>
            <a:chExt cx="8667054" cy="3692685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83486" y="1886752"/>
              <a:ext cx="4576546" cy="3458910"/>
            </a:xfrm>
            <a:prstGeom prst="rect">
              <a:avLst/>
            </a:prstGeom>
          </p:spPr>
        </p:pic>
        <p:sp>
          <p:nvSpPr>
            <p:cNvPr id="7" name="ZoneTexte 6"/>
            <p:cNvSpPr txBox="1"/>
            <p:nvPr/>
          </p:nvSpPr>
          <p:spPr>
            <a:xfrm>
              <a:off x="5838278" y="5302438"/>
              <a:ext cx="311226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fr-FR" sz="1200" dirty="0" smtClean="0"/>
                <a:t>Pointeau </a:t>
              </a:r>
              <a:r>
                <a:rPr lang="fr-FR" sz="1200" i="1" dirty="0" smtClean="0"/>
                <a:t>et al., </a:t>
              </a:r>
              <a:r>
                <a:rPr lang="fr-FR" sz="1200" i="1" dirty="0" err="1" smtClean="0"/>
                <a:t>Radiochim</a:t>
              </a:r>
              <a:r>
                <a:rPr lang="fr-FR" sz="1200" i="1" dirty="0" smtClean="0"/>
                <a:t>. Acta </a:t>
              </a:r>
              <a:r>
                <a:rPr lang="fr-FR" sz="1200" b="1" dirty="0" smtClean="0"/>
                <a:t>96</a:t>
              </a:r>
              <a:r>
                <a:rPr lang="fr-FR" sz="1200" dirty="0" smtClean="0"/>
                <a:t>, 367 (2008)</a:t>
              </a:r>
              <a:endParaRPr lang="fr-FR" sz="1200" dirty="0"/>
            </a:p>
          </p:txBody>
        </p:sp>
        <p:pic>
          <p:nvPicPr>
            <p:cNvPr id="9" name="Image 8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148064" y="1988840"/>
              <a:ext cx="3777076" cy="3313598"/>
            </a:xfrm>
            <a:prstGeom prst="rect">
              <a:avLst/>
            </a:prstGeom>
          </p:spPr>
        </p:pic>
      </p:grpSp>
      <p:sp>
        <p:nvSpPr>
          <p:cNvPr id="14" name="Rectangle 6"/>
          <p:cNvSpPr txBox="1">
            <a:spLocks noChangeArrowheads="1"/>
          </p:cNvSpPr>
          <p:nvPr/>
        </p:nvSpPr>
        <p:spPr>
          <a:xfrm>
            <a:off x="215753" y="1291840"/>
            <a:ext cx="8641654" cy="1169551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69875" indent="-269875">
              <a:lnSpc>
                <a:spcPct val="80000"/>
              </a:lnSpc>
              <a:defRPr/>
            </a:pPr>
            <a:r>
              <a:rPr lang="en-GB" altLang="fr-FR" sz="2000" dirty="0" smtClean="0"/>
              <a:t>If </a:t>
            </a:r>
            <a:r>
              <a:rPr lang="en-GB" altLang="fr-FR" sz="2000" baseline="30000" dirty="0" smtClean="0"/>
              <a:t>14</a:t>
            </a:r>
            <a:r>
              <a:rPr lang="en-GB" altLang="fr-FR" sz="2000" dirty="0" smtClean="0"/>
              <a:t>C is in CO</a:t>
            </a:r>
            <a:r>
              <a:rPr lang="en-GB" altLang="fr-FR" sz="2000" baseline="-25000" dirty="0" smtClean="0"/>
              <a:t>3</a:t>
            </a:r>
            <a:r>
              <a:rPr lang="en-GB" altLang="fr-FR" sz="2000" baseline="30000" dirty="0" smtClean="0"/>
              <a:t>2-</a:t>
            </a:r>
            <a:r>
              <a:rPr lang="en-GB" altLang="fr-FR" sz="2000" dirty="0" smtClean="0"/>
              <a:t> or carboxylate form</a:t>
            </a:r>
          </a:p>
          <a:p>
            <a:pPr marL="717550" lvl="1" indent="-268288" algn="just">
              <a:lnSpc>
                <a:spcPct val="80000"/>
              </a:lnSpc>
              <a:defRPr/>
            </a:pPr>
            <a:r>
              <a:rPr lang="en-GB" altLang="fr-FR" sz="1800" dirty="0" smtClean="0"/>
              <a:t>If SIERs in cement media</a:t>
            </a:r>
          </a:p>
          <a:p>
            <a:pPr marL="717550" lvl="1" indent="-268288" algn="just">
              <a:lnSpc>
                <a:spcPct val="80000"/>
              </a:lnSpc>
              <a:defRPr/>
            </a:pPr>
            <a:r>
              <a:rPr lang="en-GB" altLang="fr-FR" sz="1800" dirty="0" smtClean="0"/>
              <a:t>Resins “regeneration” by OH</a:t>
            </a:r>
            <a:r>
              <a:rPr lang="en-GB" altLang="fr-FR" sz="1800" baseline="30000" dirty="0" smtClean="0"/>
              <a:t>-</a:t>
            </a:r>
            <a:endParaRPr lang="en-GB" altLang="fr-FR" sz="1800" dirty="0" smtClean="0"/>
          </a:p>
          <a:p>
            <a:pPr marL="717550" lvl="1" indent="-268288" algn="just">
              <a:lnSpc>
                <a:spcPct val="80000"/>
              </a:lnSpc>
              <a:defRPr/>
            </a:pPr>
            <a:r>
              <a:rPr lang="en-GB" altLang="fr-FR" sz="1800" dirty="0"/>
              <a:t>It is possible to immobilize </a:t>
            </a:r>
            <a:r>
              <a:rPr lang="en-GB" altLang="fr-FR" sz="1800" dirty="0" smtClean="0"/>
              <a:t>SIERs in </a:t>
            </a:r>
            <a:r>
              <a:rPr lang="en-GB" altLang="fr-FR" sz="1800" dirty="0"/>
              <a:t>cement</a:t>
            </a:r>
            <a:endParaRPr lang="en-GB" altLang="fr-FR" sz="1800" dirty="0" smtClean="0"/>
          </a:p>
        </p:txBody>
      </p:sp>
      <p:pic>
        <p:nvPicPr>
          <p:cNvPr id="15" name="Afbeelding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7562" y="-16291"/>
            <a:ext cx="1826438" cy="12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4401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WP 4 Overview</a:t>
            </a:r>
            <a:endParaRPr lang="en-GB" dirty="0"/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6"/>
          <p:cNvSpPr txBox="1">
            <a:spLocks noChangeArrowheads="1"/>
          </p:cNvSpPr>
          <p:nvPr/>
        </p:nvSpPr>
        <p:spPr>
          <a:xfrm>
            <a:off x="251521" y="1288787"/>
            <a:ext cx="8641654" cy="5383012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69875" indent="-269875">
              <a:lnSpc>
                <a:spcPct val="80000"/>
              </a:lnSpc>
              <a:defRPr/>
            </a:pPr>
            <a:r>
              <a:rPr lang="en-GB" altLang="fr-FR" sz="2000" dirty="0" smtClean="0"/>
              <a:t>Objectives</a:t>
            </a:r>
          </a:p>
          <a:p>
            <a:pPr marL="717550" lvl="1" indent="-268288" algn="just">
              <a:lnSpc>
                <a:spcPct val="80000"/>
              </a:lnSpc>
              <a:defRPr/>
            </a:pPr>
            <a:r>
              <a:rPr lang="en-GB" altLang="fr-FR" sz="1800" dirty="0" smtClean="0"/>
              <a:t>The aim of WP4 is to </a:t>
            </a:r>
            <a:r>
              <a:rPr lang="en-GB" altLang="fr-FR" sz="1800" dirty="0" smtClean="0">
                <a:solidFill>
                  <a:srgbClr val="FF0000"/>
                </a:solidFill>
              </a:rPr>
              <a:t>obtain a better understanding of the </a:t>
            </a:r>
            <a:r>
              <a:rPr lang="en-GB" altLang="fr-FR" sz="1800" baseline="30000" dirty="0" smtClean="0">
                <a:solidFill>
                  <a:srgbClr val="FF0000"/>
                </a:solidFill>
              </a:rPr>
              <a:t>14</a:t>
            </a:r>
            <a:r>
              <a:rPr lang="en-GB" altLang="fr-FR" sz="1800" dirty="0" smtClean="0">
                <a:solidFill>
                  <a:srgbClr val="FF0000"/>
                </a:solidFill>
              </a:rPr>
              <a:t>C source term from Spent Ion Exchange Resins</a:t>
            </a:r>
            <a:r>
              <a:rPr lang="en-GB" altLang="fr-FR" sz="1800" dirty="0" smtClean="0"/>
              <a:t> of different origins (BWR or PWR) and </a:t>
            </a:r>
            <a:r>
              <a:rPr lang="en-GB" altLang="fr-FR" sz="1800" dirty="0" smtClean="0">
                <a:solidFill>
                  <a:srgbClr val="FF0000"/>
                </a:solidFill>
              </a:rPr>
              <a:t>under different storage strategies</a:t>
            </a:r>
            <a:r>
              <a:rPr lang="en-GB" altLang="fr-FR" sz="1800" dirty="0" smtClean="0"/>
              <a:t> and likely release and chemical species under geological disposal conditions. This will be achieved by </a:t>
            </a:r>
            <a:r>
              <a:rPr lang="en-GB" altLang="fr-FR" sz="1800" dirty="0" smtClean="0">
                <a:solidFill>
                  <a:srgbClr val="FF0000"/>
                </a:solidFill>
              </a:rPr>
              <a:t>reviewing the current status of understanding</a:t>
            </a:r>
            <a:r>
              <a:rPr lang="en-GB" altLang="fr-FR" sz="1800" dirty="0" smtClean="0"/>
              <a:t>, characterising the </a:t>
            </a:r>
            <a:r>
              <a:rPr lang="en-GB" altLang="fr-FR" sz="1800" baseline="30000" dirty="0" smtClean="0">
                <a:solidFill>
                  <a:srgbClr val="FF0000"/>
                </a:solidFill>
              </a:rPr>
              <a:t>14</a:t>
            </a:r>
            <a:r>
              <a:rPr lang="en-GB" altLang="fr-FR" sz="1800" dirty="0" smtClean="0">
                <a:solidFill>
                  <a:srgbClr val="FF0000"/>
                </a:solidFill>
              </a:rPr>
              <a:t>C inventory</a:t>
            </a:r>
            <a:r>
              <a:rPr lang="en-GB" altLang="fr-FR" sz="1800" dirty="0" smtClean="0">
                <a:solidFill>
                  <a:srgbClr val="FFFF00"/>
                </a:solidFill>
              </a:rPr>
              <a:t> </a:t>
            </a:r>
            <a:r>
              <a:rPr lang="en-GB" altLang="fr-FR" sz="1800" dirty="0" smtClean="0"/>
              <a:t>and its </a:t>
            </a:r>
            <a:r>
              <a:rPr lang="en-GB" altLang="fr-FR" sz="1800" dirty="0" smtClean="0">
                <a:solidFill>
                  <a:srgbClr val="FF0000"/>
                </a:solidFill>
              </a:rPr>
              <a:t>speciation</a:t>
            </a:r>
            <a:r>
              <a:rPr lang="en-GB" altLang="fr-FR" sz="1800" dirty="0" smtClean="0"/>
              <a:t> and undertaking </a:t>
            </a:r>
            <a:r>
              <a:rPr lang="en-GB" altLang="fr-FR" sz="1800" dirty="0" smtClean="0">
                <a:solidFill>
                  <a:srgbClr val="FF0000"/>
                </a:solidFill>
              </a:rPr>
              <a:t>experiments</a:t>
            </a:r>
            <a:r>
              <a:rPr lang="en-GB" altLang="fr-FR" sz="1800" dirty="0" smtClean="0"/>
              <a:t> to measure </a:t>
            </a:r>
            <a:r>
              <a:rPr lang="en-GB" altLang="fr-FR" sz="1800" baseline="30000" dirty="0" smtClean="0">
                <a:solidFill>
                  <a:srgbClr val="FF0000"/>
                </a:solidFill>
              </a:rPr>
              <a:t>14</a:t>
            </a:r>
            <a:r>
              <a:rPr lang="en-GB" altLang="fr-FR" sz="1800" dirty="0" smtClean="0">
                <a:solidFill>
                  <a:srgbClr val="FF0000"/>
                </a:solidFill>
              </a:rPr>
              <a:t>C release</a:t>
            </a:r>
            <a:r>
              <a:rPr lang="en-GB" altLang="fr-FR" sz="1800" dirty="0" smtClean="0">
                <a:solidFill>
                  <a:srgbClr val="FFFF00"/>
                </a:solidFill>
              </a:rPr>
              <a:t> </a:t>
            </a:r>
            <a:r>
              <a:rPr lang="en-GB" altLang="fr-FR" sz="1800" dirty="0" smtClean="0"/>
              <a:t>to </a:t>
            </a:r>
            <a:r>
              <a:rPr lang="en-GB" altLang="fr-FR" sz="1800" dirty="0" smtClean="0">
                <a:solidFill>
                  <a:srgbClr val="FF0000"/>
                </a:solidFill>
              </a:rPr>
              <a:t>gas</a:t>
            </a:r>
            <a:r>
              <a:rPr lang="en-GB" altLang="fr-FR" sz="1800" dirty="0" smtClean="0"/>
              <a:t> and </a:t>
            </a:r>
            <a:r>
              <a:rPr lang="en-GB" altLang="fr-FR" sz="1800" dirty="0" smtClean="0">
                <a:solidFill>
                  <a:srgbClr val="FF0000"/>
                </a:solidFill>
              </a:rPr>
              <a:t>solution</a:t>
            </a:r>
            <a:r>
              <a:rPr lang="en-GB" altLang="fr-FR" sz="1800" dirty="0" smtClean="0"/>
              <a:t> and its </a:t>
            </a:r>
            <a:r>
              <a:rPr lang="en-GB" altLang="fr-FR" sz="1800" dirty="0" smtClean="0">
                <a:solidFill>
                  <a:srgbClr val="FF0000"/>
                </a:solidFill>
              </a:rPr>
              <a:t>speciation</a:t>
            </a:r>
          </a:p>
          <a:p>
            <a:pPr marL="269875" indent="-269875">
              <a:lnSpc>
                <a:spcPct val="80000"/>
              </a:lnSpc>
              <a:defRPr/>
            </a:pPr>
            <a:r>
              <a:rPr lang="en-GB" altLang="fr-FR" sz="2000" dirty="0" smtClean="0"/>
              <a:t>7 contributions</a:t>
            </a:r>
          </a:p>
          <a:p>
            <a:pPr marL="717550" lvl="1" indent="-268288">
              <a:lnSpc>
                <a:spcPct val="80000"/>
              </a:lnSpc>
              <a:defRPr/>
            </a:pPr>
            <a:r>
              <a:rPr lang="en-GB" altLang="fr-FR" sz="1800" dirty="0" smtClean="0"/>
              <a:t>6 countries</a:t>
            </a:r>
          </a:p>
          <a:p>
            <a:pPr marL="717550" lvl="1" indent="-268288">
              <a:lnSpc>
                <a:spcPct val="80000"/>
              </a:lnSpc>
              <a:defRPr/>
            </a:pPr>
            <a:r>
              <a:rPr lang="en-GB" altLang="fr-FR" sz="1800" dirty="0" smtClean="0"/>
              <a:t>7 partners</a:t>
            </a:r>
          </a:p>
          <a:p>
            <a:pPr marL="1166813" lvl="2" indent="-269875">
              <a:lnSpc>
                <a:spcPct val="80000"/>
              </a:lnSpc>
              <a:defRPr/>
            </a:pPr>
            <a:r>
              <a:rPr lang="en-GB" altLang="fr-FR" sz="1600" dirty="0" smtClean="0"/>
              <a:t>Czech Republic</a:t>
            </a:r>
          </a:p>
          <a:p>
            <a:pPr marL="1666875" lvl="3">
              <a:lnSpc>
                <a:spcPct val="80000"/>
              </a:lnSpc>
              <a:defRPr/>
            </a:pPr>
            <a:r>
              <a:rPr lang="en-GB" altLang="fr-FR" sz="1100" dirty="0" smtClean="0"/>
              <a:t>ÚJV Řež (P. </a:t>
            </a:r>
            <a:r>
              <a:rPr lang="en-GB" altLang="fr-FR" sz="1100" dirty="0" err="1" smtClean="0"/>
              <a:t>Večernik</a:t>
            </a:r>
            <a:r>
              <a:rPr lang="en-GB" altLang="fr-FR" sz="1100" dirty="0" smtClean="0"/>
              <a:t>)</a:t>
            </a:r>
          </a:p>
          <a:p>
            <a:pPr marL="1166813" lvl="2" indent="-269875">
              <a:lnSpc>
                <a:spcPct val="80000"/>
              </a:lnSpc>
              <a:defRPr/>
            </a:pPr>
            <a:r>
              <a:rPr lang="en-GB" altLang="fr-FR" sz="1600" dirty="0" smtClean="0"/>
              <a:t>France</a:t>
            </a:r>
          </a:p>
          <a:p>
            <a:pPr marL="1666875" lvl="3">
              <a:lnSpc>
                <a:spcPct val="80000"/>
              </a:lnSpc>
              <a:defRPr/>
            </a:pPr>
            <a:r>
              <a:rPr lang="en-GB" altLang="fr-FR" sz="1100" dirty="0" smtClean="0"/>
              <a:t>CEA (J. Comte, D. </a:t>
            </a:r>
            <a:r>
              <a:rPr lang="en-GB" altLang="fr-FR" sz="1100" dirty="0" err="1" smtClean="0"/>
              <a:t>Lebeau</a:t>
            </a:r>
            <a:r>
              <a:rPr lang="en-GB" altLang="fr-FR" sz="1100" dirty="0" smtClean="0"/>
              <a:t>, S. </a:t>
            </a:r>
            <a:r>
              <a:rPr lang="en-GB" altLang="fr-FR" sz="1100" dirty="0" err="1" smtClean="0"/>
              <a:t>Legand</a:t>
            </a:r>
            <a:r>
              <a:rPr lang="en-GB" altLang="fr-FR" sz="1100" dirty="0" smtClean="0"/>
              <a:t>)</a:t>
            </a:r>
          </a:p>
          <a:p>
            <a:pPr marL="1666875" lvl="3">
              <a:lnSpc>
                <a:spcPct val="80000"/>
              </a:lnSpc>
              <a:defRPr/>
            </a:pPr>
            <a:r>
              <a:rPr lang="en-GB" altLang="fr-FR" sz="1100" dirty="0" smtClean="0"/>
              <a:t>EDF (G. </a:t>
            </a:r>
            <a:r>
              <a:rPr lang="en-GB" altLang="fr-FR" sz="1100" dirty="0" err="1" smtClean="0"/>
              <a:t>Heisbourg</a:t>
            </a:r>
            <a:r>
              <a:rPr lang="en-GB" altLang="fr-FR" sz="1100" dirty="0" smtClean="0"/>
              <a:t>, L. Petit)</a:t>
            </a:r>
          </a:p>
          <a:p>
            <a:pPr marL="1166813" lvl="2" indent="-269875">
              <a:lnSpc>
                <a:spcPct val="80000"/>
              </a:lnSpc>
              <a:defRPr/>
            </a:pPr>
            <a:r>
              <a:rPr lang="en-GB" altLang="fr-FR" sz="1600" dirty="0" smtClean="0"/>
              <a:t>Germany</a:t>
            </a:r>
          </a:p>
          <a:p>
            <a:pPr marL="1666875" lvl="3">
              <a:lnSpc>
                <a:spcPct val="80000"/>
              </a:lnSpc>
              <a:defRPr/>
            </a:pPr>
            <a:r>
              <a:rPr lang="en-GB" altLang="fr-FR" sz="1100" dirty="0" smtClean="0"/>
              <a:t>FZJ (C. Rizzato, W. von </a:t>
            </a:r>
            <a:r>
              <a:rPr lang="en-GB" altLang="fr-FR" sz="1100" dirty="0" err="1" smtClean="0"/>
              <a:t>Lenza</a:t>
            </a:r>
            <a:r>
              <a:rPr lang="en-GB" altLang="fr-FR" sz="1100" dirty="0" smtClean="0"/>
              <a:t>,</a:t>
            </a:r>
            <a:br>
              <a:rPr lang="en-GB" altLang="fr-FR" sz="1100" dirty="0" smtClean="0"/>
            </a:br>
            <a:r>
              <a:rPr lang="en-GB" altLang="fr-FR" sz="1100" dirty="0" smtClean="0"/>
              <a:t>N. Shcherbina)</a:t>
            </a:r>
          </a:p>
          <a:p>
            <a:pPr marL="1166813" lvl="2" indent="-269875">
              <a:lnSpc>
                <a:spcPct val="80000"/>
              </a:lnSpc>
              <a:defRPr/>
            </a:pPr>
            <a:r>
              <a:rPr lang="en-GB" altLang="fr-FR" sz="1600" dirty="0" smtClean="0"/>
              <a:t>Italy</a:t>
            </a:r>
          </a:p>
          <a:p>
            <a:pPr marL="1666875" lvl="3">
              <a:lnSpc>
                <a:spcPct val="80000"/>
              </a:lnSpc>
              <a:defRPr/>
            </a:pPr>
            <a:r>
              <a:rPr lang="en-GB" altLang="fr-FR" sz="1100" dirty="0" smtClean="0"/>
              <a:t>ENEA (A. Rizzo)</a:t>
            </a:r>
          </a:p>
          <a:p>
            <a:pPr marL="1166813" lvl="2" indent="-269875">
              <a:lnSpc>
                <a:spcPct val="80000"/>
              </a:lnSpc>
              <a:defRPr/>
            </a:pPr>
            <a:r>
              <a:rPr lang="en-GB" altLang="fr-FR" sz="1600" dirty="0" smtClean="0"/>
              <a:t>Romania</a:t>
            </a:r>
          </a:p>
          <a:p>
            <a:pPr marL="1666875" lvl="3">
              <a:lnSpc>
                <a:spcPct val="80000"/>
              </a:lnSpc>
              <a:defRPr/>
            </a:pPr>
            <a:r>
              <a:rPr lang="en-GB" altLang="fr-FR" sz="1100" dirty="0" smtClean="0"/>
              <a:t>RATEN-ICN (C. </a:t>
            </a:r>
            <a:r>
              <a:rPr lang="en-GB" altLang="fr-FR" sz="1100" dirty="0" err="1" smtClean="0"/>
              <a:t>Bucur</a:t>
            </a:r>
            <a:r>
              <a:rPr lang="en-GB" altLang="fr-FR" sz="1100" dirty="0" smtClean="0"/>
              <a:t>)</a:t>
            </a:r>
          </a:p>
          <a:p>
            <a:pPr marL="1166813" lvl="2" indent="-269875">
              <a:lnSpc>
                <a:spcPct val="80000"/>
              </a:lnSpc>
              <a:defRPr/>
            </a:pPr>
            <a:r>
              <a:rPr lang="en-GB" altLang="fr-FR" sz="1600" dirty="0" smtClean="0"/>
              <a:t>Sweden</a:t>
            </a:r>
          </a:p>
          <a:p>
            <a:pPr marL="1666875" lvl="3">
              <a:lnSpc>
                <a:spcPct val="80000"/>
              </a:lnSpc>
              <a:defRPr/>
            </a:pPr>
            <a:r>
              <a:rPr lang="en-GB" altLang="fr-FR" sz="1100" dirty="0" smtClean="0"/>
              <a:t>SKB (K. </a:t>
            </a:r>
            <a:r>
              <a:rPr lang="en-GB" altLang="fr-FR" sz="1100" dirty="0" err="1" smtClean="0"/>
              <a:t>Källström</a:t>
            </a:r>
            <a:r>
              <a:rPr lang="en-GB" altLang="fr-FR" sz="1100" dirty="0" smtClean="0"/>
              <a:t>)</a:t>
            </a:r>
          </a:p>
        </p:txBody>
      </p:sp>
      <p:pic>
        <p:nvPicPr>
          <p:cNvPr id="7" name="Afbeelding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7562" y="-16291"/>
            <a:ext cx="1826438" cy="12096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4"/>
          <a:srcRect r="19478"/>
          <a:stretch/>
        </p:blipFill>
        <p:spPr>
          <a:xfrm>
            <a:off x="4197235" y="3068959"/>
            <a:ext cx="4851045" cy="3602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4516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836613"/>
          </a:xfrm>
        </p:spPr>
        <p:txBody>
          <a:bodyPr lIns="0" tIns="0" rIns="0" bIns="0"/>
          <a:lstStyle/>
          <a:p>
            <a:pPr eaLnBrk="1" hangingPunct="1">
              <a:defRPr/>
            </a:pPr>
            <a:r>
              <a:rPr lang="en-GB" altLang="fr-FR" sz="4000" dirty="0" smtClean="0"/>
              <a:t>Organisation</a:t>
            </a:r>
            <a:endParaRPr lang="en-GB" altLang="fr-FR" sz="1600" i="1" dirty="0" smtClean="0"/>
          </a:p>
        </p:txBody>
      </p:sp>
      <p:sp>
        <p:nvSpPr>
          <p:cNvPr id="93191" name="Text Box 7"/>
          <p:cNvSpPr txBox="1">
            <a:spLocks noChangeArrowheads="1"/>
          </p:cNvSpPr>
          <p:nvPr/>
        </p:nvSpPr>
        <p:spPr bwMode="auto">
          <a:xfrm>
            <a:off x="682873" y="1700808"/>
            <a:ext cx="3816349" cy="1200329"/>
          </a:xfrm>
          <a:prstGeom prst="rect">
            <a:avLst/>
          </a:prstGeom>
          <a:solidFill>
            <a:srgbClr val="FFC000"/>
          </a:solidFill>
          <a:ln/>
          <a:extLst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fr-FR" sz="1600" dirty="0" smtClean="0">
                <a:solidFill>
                  <a:srgbClr val="000000"/>
                </a:solidFill>
              </a:rPr>
              <a:t>Task </a:t>
            </a:r>
            <a:r>
              <a:rPr lang="en-US" altLang="fr-FR" sz="1600" dirty="0">
                <a:solidFill>
                  <a:srgbClr val="000000"/>
                </a:solidFill>
              </a:rPr>
              <a:t>4.1: Current status review of </a:t>
            </a:r>
            <a:r>
              <a:rPr lang="en-US" altLang="fr-FR" sz="1600" baseline="30000" dirty="0">
                <a:solidFill>
                  <a:srgbClr val="000000"/>
                </a:solidFill>
              </a:rPr>
              <a:t>14</a:t>
            </a:r>
            <a:r>
              <a:rPr lang="en-US" altLang="fr-FR" sz="1600" dirty="0">
                <a:solidFill>
                  <a:srgbClr val="000000"/>
                </a:solidFill>
              </a:rPr>
              <a:t>C and its release from SIERs</a:t>
            </a:r>
          </a:p>
          <a:p>
            <a:pPr algn="ctr" eaLnBrk="1" hangingPunct="1"/>
            <a:r>
              <a:rPr lang="en-US" altLang="fr-FR" sz="1600" dirty="0" smtClean="0">
                <a:solidFill>
                  <a:srgbClr val="000000"/>
                </a:solidFill>
              </a:rPr>
              <a:t>CEA/All</a:t>
            </a:r>
            <a:br>
              <a:rPr lang="en-US" altLang="fr-FR" sz="1600" dirty="0" smtClean="0">
                <a:solidFill>
                  <a:srgbClr val="000000"/>
                </a:solidFill>
              </a:rPr>
            </a:br>
            <a:r>
              <a:rPr lang="en-US" altLang="fr-FR" sz="1200" dirty="0" smtClean="0">
                <a:solidFill>
                  <a:srgbClr val="000000"/>
                </a:solidFill>
              </a:rPr>
              <a:t>D4.1: </a:t>
            </a:r>
            <a:r>
              <a:rPr lang="fr-FR" sz="1200" cap="small" dirty="0" err="1" smtClean="0"/>
              <a:t>Rizzato</a:t>
            </a:r>
            <a:r>
              <a:rPr lang="fr-FR" sz="1200" dirty="0" smtClean="0"/>
              <a:t> </a:t>
            </a:r>
            <a:r>
              <a:rPr lang="fr-FR" sz="1200" dirty="0"/>
              <a:t>et al. (</a:t>
            </a:r>
            <a:r>
              <a:rPr lang="fr-FR" sz="1200" dirty="0" smtClean="0"/>
              <a:t>2014) </a:t>
            </a:r>
            <a:r>
              <a:rPr lang="fr-FR" sz="1200" dirty="0" smtClean="0">
                <a:hlinkClick r:id="rId2"/>
              </a:rPr>
              <a:t>http</a:t>
            </a:r>
            <a:r>
              <a:rPr lang="fr-FR" sz="1200" dirty="0">
                <a:hlinkClick r:id="rId2"/>
              </a:rPr>
              <a:t>://www.projectcast.eu/cms-file/get/iFileId/2503</a:t>
            </a:r>
            <a:endParaRPr lang="en-US" altLang="fr-FR" sz="1200" dirty="0">
              <a:solidFill>
                <a:srgbClr val="000000"/>
              </a:solidFill>
            </a:endParaRPr>
          </a:p>
        </p:txBody>
      </p:sp>
      <p:sp>
        <p:nvSpPr>
          <p:cNvPr id="93192" name="Text Box 8"/>
          <p:cNvSpPr txBox="1">
            <a:spLocks noChangeArrowheads="1"/>
          </p:cNvSpPr>
          <p:nvPr/>
        </p:nvSpPr>
        <p:spPr bwMode="auto">
          <a:xfrm>
            <a:off x="4932040" y="5108991"/>
            <a:ext cx="3673475" cy="1200329"/>
          </a:xfrm>
          <a:prstGeom prst="rect">
            <a:avLst/>
          </a:prstGeom>
          <a:solidFill>
            <a:srgbClr val="FFC000"/>
          </a:solidFill>
          <a:ln/>
          <a:extLst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fr-FR" sz="1600" dirty="0">
                <a:solidFill>
                  <a:srgbClr val="000000"/>
                </a:solidFill>
              </a:rPr>
              <a:t>Task 4.4: Synthesis of experimental data and interpretation – final report</a:t>
            </a:r>
          </a:p>
          <a:p>
            <a:pPr algn="ctr" eaLnBrk="1" hangingPunct="1"/>
            <a:r>
              <a:rPr lang="en-US" altLang="fr-FR" sz="1600" dirty="0" smtClean="0">
                <a:solidFill>
                  <a:srgbClr val="000000"/>
                </a:solidFill>
              </a:rPr>
              <a:t>CEA-FZJ/All</a:t>
            </a:r>
          </a:p>
          <a:p>
            <a:pPr algn="ctr" eaLnBrk="1" hangingPunct="1"/>
            <a:r>
              <a:rPr lang="en-US" altLang="fr-FR" sz="1200" dirty="0" smtClean="0">
                <a:solidFill>
                  <a:srgbClr val="000000"/>
                </a:solidFill>
              </a:rPr>
              <a:t>D4.8: Rizzato et al. (2017)</a:t>
            </a:r>
          </a:p>
          <a:p>
            <a:pPr algn="ctr" eaLnBrk="1" hangingPunct="1"/>
            <a:r>
              <a:rPr lang="fr-FR" sz="1200" dirty="0">
                <a:hlinkClick r:id="rId3"/>
              </a:rPr>
              <a:t>http://</a:t>
            </a:r>
            <a:r>
              <a:rPr lang="fr-FR" sz="1200" dirty="0" smtClean="0">
                <a:hlinkClick r:id="rId3"/>
              </a:rPr>
              <a:t>www.projectcast.eu/cms-file/get/iFileId/2589</a:t>
            </a:r>
            <a:endParaRPr lang="en-US" altLang="fr-FR" sz="1200" dirty="0">
              <a:solidFill>
                <a:srgbClr val="000000"/>
              </a:solidFill>
            </a:endParaRPr>
          </a:p>
        </p:txBody>
      </p:sp>
      <p:sp>
        <p:nvSpPr>
          <p:cNvPr id="93207" name="Rectangle 23"/>
          <p:cNvSpPr>
            <a:spLocks noChangeArrowheads="1"/>
          </p:cNvSpPr>
          <p:nvPr/>
        </p:nvSpPr>
        <p:spPr bwMode="auto">
          <a:xfrm>
            <a:off x="395536" y="1556792"/>
            <a:ext cx="8424862" cy="489654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6152" name="Text Box 40"/>
          <p:cNvSpPr txBox="1">
            <a:spLocks noChangeArrowheads="1"/>
          </p:cNvSpPr>
          <p:nvPr/>
        </p:nvSpPr>
        <p:spPr bwMode="auto">
          <a:xfrm>
            <a:off x="3782933" y="899048"/>
            <a:ext cx="1650067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altLang="fr-FR" sz="3200" dirty="0" smtClean="0"/>
              <a:t>4 TASKS</a:t>
            </a:r>
            <a:endParaRPr lang="fr-FR" altLang="fr-FR" sz="3200" dirty="0"/>
          </a:p>
        </p:txBody>
      </p:sp>
      <p:pic>
        <p:nvPicPr>
          <p:cNvPr id="9" name="Picture 2" descr="logo_cast_line_black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 Box 9"/>
          <p:cNvSpPr txBox="1">
            <a:spLocks noChangeArrowheads="1"/>
          </p:cNvSpPr>
          <p:nvPr/>
        </p:nvSpPr>
        <p:spPr bwMode="auto">
          <a:xfrm>
            <a:off x="682872" y="4370328"/>
            <a:ext cx="3816350" cy="1938992"/>
          </a:xfrm>
          <a:prstGeom prst="rect">
            <a:avLst/>
          </a:prstGeom>
          <a:solidFill>
            <a:srgbClr val="00B050"/>
          </a:solidFill>
          <a:ln/>
          <a:extLst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fr-FR" sz="1600" dirty="0">
                <a:solidFill>
                  <a:schemeClr val="bg1"/>
                </a:solidFill>
              </a:rPr>
              <a:t>Task 4.3: </a:t>
            </a:r>
            <a:r>
              <a:rPr lang="en-US" altLang="fr-FR" sz="1600" baseline="30000" dirty="0">
                <a:solidFill>
                  <a:schemeClr val="bg1"/>
                </a:solidFill>
              </a:rPr>
              <a:t>14</a:t>
            </a:r>
            <a:r>
              <a:rPr lang="en-US" altLang="fr-FR" sz="1600" dirty="0">
                <a:solidFill>
                  <a:schemeClr val="bg1"/>
                </a:solidFill>
              </a:rPr>
              <a:t>C release from SIERs and its speciation</a:t>
            </a:r>
          </a:p>
          <a:p>
            <a:pPr algn="ctr" eaLnBrk="1" hangingPunct="1"/>
            <a:r>
              <a:rPr lang="en-US" altLang="fr-FR" sz="1600" dirty="0" smtClean="0">
                <a:solidFill>
                  <a:schemeClr val="bg1"/>
                </a:solidFill>
              </a:rPr>
              <a:t>RATEN ICR/</a:t>
            </a:r>
            <a:r>
              <a:rPr lang="en-US" altLang="fr-FR" sz="1600" b="1" dirty="0" smtClean="0">
                <a:solidFill>
                  <a:schemeClr val="bg1"/>
                </a:solidFill>
              </a:rPr>
              <a:t>CEA</a:t>
            </a:r>
            <a:r>
              <a:rPr lang="en-US" altLang="fr-FR" sz="1600" dirty="0" smtClean="0">
                <a:solidFill>
                  <a:schemeClr val="bg1"/>
                </a:solidFill>
              </a:rPr>
              <a:t>/</a:t>
            </a:r>
            <a:r>
              <a:rPr lang="en-US" altLang="fr-FR" sz="1600" b="1" dirty="0" smtClean="0">
                <a:solidFill>
                  <a:schemeClr val="bg1"/>
                </a:solidFill>
              </a:rPr>
              <a:t>FZJ</a:t>
            </a:r>
            <a:r>
              <a:rPr lang="en-US" altLang="fr-FR" sz="1600" dirty="0" smtClean="0">
                <a:solidFill>
                  <a:schemeClr val="bg1"/>
                </a:solidFill>
              </a:rPr>
              <a:t>/</a:t>
            </a:r>
            <a:r>
              <a:rPr lang="en-US" altLang="fr-FR" sz="1600" b="1" dirty="0" smtClean="0">
                <a:solidFill>
                  <a:schemeClr val="bg1"/>
                </a:solidFill>
              </a:rPr>
              <a:t>ÚJV</a:t>
            </a:r>
            <a:br>
              <a:rPr lang="en-US" altLang="fr-FR" sz="1600" b="1" dirty="0" smtClean="0">
                <a:solidFill>
                  <a:schemeClr val="bg1"/>
                </a:solidFill>
              </a:rPr>
            </a:br>
            <a:r>
              <a:rPr lang="en-GB" sz="1200" u="sng" dirty="0">
                <a:solidFill>
                  <a:schemeClr val="bg1"/>
                </a:solidFill>
              </a:rPr>
              <a:t>D4.3: </a:t>
            </a:r>
            <a:r>
              <a:rPr lang="en-GB" sz="1200" u="sng" cap="small" dirty="0" err="1">
                <a:solidFill>
                  <a:schemeClr val="bg1"/>
                </a:solidFill>
              </a:rPr>
              <a:t>Bucur</a:t>
            </a:r>
            <a:r>
              <a:rPr lang="en-GB" sz="1200" u="sng" dirty="0">
                <a:solidFill>
                  <a:schemeClr val="bg1"/>
                </a:solidFill>
              </a:rPr>
              <a:t> et al. (2015) </a:t>
            </a:r>
            <a:r>
              <a:rPr lang="en-GB" sz="1200" u="sng" dirty="0">
                <a:solidFill>
                  <a:schemeClr val="bg1"/>
                </a:solidFill>
                <a:hlinkClick r:id="rId5"/>
              </a:rPr>
              <a:t>http://</a:t>
            </a:r>
            <a:r>
              <a:rPr lang="en-GB" sz="1200" u="sng" dirty="0" smtClean="0">
                <a:solidFill>
                  <a:schemeClr val="bg1"/>
                </a:solidFill>
                <a:hlinkClick r:id="rId5"/>
              </a:rPr>
              <a:t>www.projectcast.eu/cms-file/get/iFileId/2513</a:t>
            </a:r>
            <a:r>
              <a:rPr lang="en-US" sz="1200" b="1" dirty="0">
                <a:solidFill>
                  <a:schemeClr val="bg1"/>
                </a:solidFill>
              </a:rPr>
              <a:t/>
            </a:r>
            <a:br>
              <a:rPr lang="en-US" sz="1200" b="1" dirty="0">
                <a:solidFill>
                  <a:schemeClr val="bg1"/>
                </a:solidFill>
              </a:rPr>
            </a:br>
            <a:r>
              <a:rPr lang="en-US" sz="1200" dirty="0" smtClean="0">
                <a:solidFill>
                  <a:schemeClr val="bg1"/>
                </a:solidFill>
              </a:rPr>
              <a:t>D4.4: </a:t>
            </a:r>
            <a:r>
              <a:rPr lang="en-US" sz="1200" cap="small" dirty="0" smtClean="0">
                <a:solidFill>
                  <a:schemeClr val="bg1"/>
                </a:solidFill>
              </a:rPr>
              <a:t>Comte</a:t>
            </a:r>
            <a:r>
              <a:rPr lang="en-US" sz="1200" dirty="0" smtClean="0">
                <a:solidFill>
                  <a:schemeClr val="bg1"/>
                </a:solidFill>
              </a:rPr>
              <a:t> et al. (2017)</a:t>
            </a:r>
          </a:p>
          <a:p>
            <a:pPr algn="ctr" eaLnBrk="1" hangingPunct="1"/>
            <a:r>
              <a:rPr lang="fr-FR" sz="1200" dirty="0">
                <a:solidFill>
                  <a:schemeClr val="bg1"/>
                </a:solidFill>
                <a:hlinkClick r:id="rId6"/>
              </a:rPr>
              <a:t>http://</a:t>
            </a:r>
            <a:r>
              <a:rPr lang="fr-FR" sz="1200" dirty="0" smtClean="0">
                <a:solidFill>
                  <a:schemeClr val="bg1"/>
                </a:solidFill>
                <a:hlinkClick r:id="rId6"/>
              </a:rPr>
              <a:t>www.projectcast.eu/cms-file/get/iFileId/2548</a:t>
            </a:r>
            <a:endParaRPr lang="fr-FR" sz="1200" dirty="0" smtClean="0">
              <a:solidFill>
                <a:schemeClr val="bg1"/>
              </a:solidFill>
            </a:endParaRPr>
          </a:p>
          <a:p>
            <a:pPr algn="ctr" eaLnBrk="1" hangingPunct="1"/>
            <a:r>
              <a:rPr lang="fr-FR" altLang="fr-FR" sz="1200" dirty="0" smtClean="0">
                <a:solidFill>
                  <a:schemeClr val="bg1"/>
                </a:solidFill>
              </a:rPr>
              <a:t>D4.7: </a:t>
            </a:r>
            <a:r>
              <a:rPr lang="fr-FR" altLang="fr-FR" sz="1200" dirty="0" err="1" smtClean="0">
                <a:solidFill>
                  <a:schemeClr val="bg1"/>
                </a:solidFill>
              </a:rPr>
              <a:t>Bucur</a:t>
            </a:r>
            <a:r>
              <a:rPr lang="fr-FR" altLang="fr-FR" sz="1200" dirty="0" smtClean="0">
                <a:solidFill>
                  <a:schemeClr val="bg1"/>
                </a:solidFill>
              </a:rPr>
              <a:t> et al. (2017)</a:t>
            </a:r>
          </a:p>
          <a:p>
            <a:pPr algn="ctr" eaLnBrk="1" hangingPunct="1"/>
            <a:r>
              <a:rPr lang="fr-FR" sz="1200" dirty="0">
                <a:solidFill>
                  <a:schemeClr val="bg1"/>
                </a:solidFill>
                <a:hlinkClick r:id="rId7"/>
              </a:rPr>
              <a:t>http://</a:t>
            </a:r>
            <a:r>
              <a:rPr lang="fr-FR" sz="1200" dirty="0" smtClean="0">
                <a:solidFill>
                  <a:schemeClr val="bg1"/>
                </a:solidFill>
                <a:hlinkClick r:id="rId7"/>
              </a:rPr>
              <a:t>www.projectcast.eu/cms-file/get/iFileId/2584</a:t>
            </a:r>
            <a:endParaRPr lang="en-US" altLang="fr-FR" sz="1200" dirty="0">
              <a:solidFill>
                <a:schemeClr val="bg1"/>
              </a:solidFill>
            </a:endParaRPr>
          </a:p>
        </p:txBody>
      </p:sp>
      <p:sp>
        <p:nvSpPr>
          <p:cNvPr id="13" name="Text Box 10"/>
          <p:cNvSpPr txBox="1">
            <a:spLocks noChangeArrowheads="1"/>
          </p:cNvSpPr>
          <p:nvPr/>
        </p:nvSpPr>
        <p:spPr bwMode="auto">
          <a:xfrm>
            <a:off x="4932040" y="1698467"/>
            <a:ext cx="3673475" cy="2800767"/>
          </a:xfrm>
          <a:prstGeom prst="rect">
            <a:avLst/>
          </a:prstGeom>
          <a:solidFill>
            <a:srgbClr val="00B050"/>
          </a:solidFill>
          <a:ln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  <a:extLst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fr-FR" sz="1600" dirty="0">
                <a:solidFill>
                  <a:schemeClr val="bg1"/>
                </a:solidFill>
              </a:rPr>
              <a:t>Task </a:t>
            </a:r>
            <a:r>
              <a:rPr lang="en-US" altLang="fr-FR" sz="1600" dirty="0" smtClean="0">
                <a:solidFill>
                  <a:schemeClr val="bg1"/>
                </a:solidFill>
              </a:rPr>
              <a:t>4.2</a:t>
            </a:r>
            <a:r>
              <a:rPr lang="en-US" altLang="fr-FR" sz="1600" dirty="0">
                <a:solidFill>
                  <a:schemeClr val="bg1"/>
                </a:solidFill>
              </a:rPr>
              <a:t>: </a:t>
            </a:r>
            <a:r>
              <a:rPr lang="en-US" altLang="fr-FR" sz="1600" baseline="30000" dirty="0">
                <a:solidFill>
                  <a:schemeClr val="bg1"/>
                </a:solidFill>
              </a:rPr>
              <a:t>14</a:t>
            </a:r>
            <a:r>
              <a:rPr lang="en-US" altLang="fr-FR" sz="1600" dirty="0">
                <a:solidFill>
                  <a:schemeClr val="bg1"/>
                </a:solidFill>
              </a:rPr>
              <a:t>C Inventory and speciation in SIERs</a:t>
            </a:r>
          </a:p>
          <a:p>
            <a:pPr algn="ctr" eaLnBrk="1" hangingPunct="1"/>
            <a:r>
              <a:rPr lang="en-US" altLang="fr-FR" sz="1600" dirty="0">
                <a:solidFill>
                  <a:schemeClr val="bg1"/>
                </a:solidFill>
              </a:rPr>
              <a:t>BWR (</a:t>
            </a:r>
            <a:r>
              <a:rPr lang="en-US" altLang="fr-FR" sz="1600" b="1" dirty="0">
                <a:solidFill>
                  <a:schemeClr val="bg1"/>
                </a:solidFill>
              </a:rPr>
              <a:t>FZJ</a:t>
            </a:r>
            <a:r>
              <a:rPr lang="en-US" altLang="fr-FR" sz="1600" dirty="0">
                <a:solidFill>
                  <a:schemeClr val="bg1"/>
                </a:solidFill>
              </a:rPr>
              <a:t>/SKB)</a:t>
            </a:r>
          </a:p>
          <a:p>
            <a:pPr algn="ctr" eaLnBrk="1" hangingPunct="1"/>
            <a:r>
              <a:rPr lang="en-US" altLang="fr-FR" sz="1600" dirty="0">
                <a:solidFill>
                  <a:schemeClr val="bg1"/>
                </a:solidFill>
              </a:rPr>
              <a:t>PWR (</a:t>
            </a:r>
            <a:r>
              <a:rPr lang="en-US" altLang="fr-FR" sz="1600" b="1" dirty="0" smtClean="0">
                <a:solidFill>
                  <a:schemeClr val="bg1"/>
                </a:solidFill>
              </a:rPr>
              <a:t>CEA-</a:t>
            </a:r>
            <a:r>
              <a:rPr lang="en-US" altLang="fr-FR" sz="1600" b="1" dirty="0" err="1" smtClean="0">
                <a:solidFill>
                  <a:schemeClr val="bg1"/>
                </a:solidFill>
              </a:rPr>
              <a:t>EdF</a:t>
            </a:r>
            <a:r>
              <a:rPr lang="en-US" altLang="fr-FR" sz="1600" dirty="0" smtClean="0">
                <a:solidFill>
                  <a:schemeClr val="bg1"/>
                </a:solidFill>
              </a:rPr>
              <a:t>/SKB/</a:t>
            </a:r>
            <a:br>
              <a:rPr lang="en-US" altLang="fr-FR" sz="1600" dirty="0" smtClean="0">
                <a:solidFill>
                  <a:schemeClr val="bg1"/>
                </a:solidFill>
              </a:rPr>
            </a:br>
            <a:r>
              <a:rPr lang="en-US" altLang="fr-FR" sz="1600" dirty="0" smtClean="0">
                <a:solidFill>
                  <a:schemeClr val="bg1"/>
                </a:solidFill>
              </a:rPr>
              <a:t>RATEN </a:t>
            </a:r>
            <a:r>
              <a:rPr lang="en-US" altLang="fr-FR" sz="1600" dirty="0">
                <a:solidFill>
                  <a:schemeClr val="bg1"/>
                </a:solidFill>
              </a:rPr>
              <a:t>ICR/ENEA)</a:t>
            </a:r>
            <a:r>
              <a:rPr lang="en-US" altLang="fr-FR" sz="1200" dirty="0">
                <a:solidFill>
                  <a:schemeClr val="bg1"/>
                </a:solidFill>
              </a:rPr>
              <a:t/>
            </a:r>
            <a:br>
              <a:rPr lang="en-US" altLang="fr-FR" sz="1200" dirty="0">
                <a:solidFill>
                  <a:schemeClr val="bg1"/>
                </a:solidFill>
              </a:rPr>
            </a:br>
            <a:r>
              <a:rPr lang="en-US" altLang="fr-FR" sz="1200" dirty="0">
                <a:solidFill>
                  <a:schemeClr val="bg1"/>
                </a:solidFill>
              </a:rPr>
              <a:t>D4.2: </a:t>
            </a:r>
            <a:r>
              <a:rPr lang="en-US" altLang="fr-FR" sz="1200" cap="small" dirty="0">
                <a:solidFill>
                  <a:schemeClr val="bg1"/>
                </a:solidFill>
              </a:rPr>
              <a:t>Reiller</a:t>
            </a:r>
            <a:r>
              <a:rPr lang="en-US" altLang="fr-FR" sz="1200" dirty="0">
                <a:solidFill>
                  <a:schemeClr val="bg1"/>
                </a:solidFill>
              </a:rPr>
              <a:t> et al. (2014) </a:t>
            </a:r>
            <a:r>
              <a:rPr lang="en-GB" sz="1200" u="sng" dirty="0">
                <a:solidFill>
                  <a:schemeClr val="bg1"/>
                </a:solidFill>
                <a:hlinkClick r:id="rId8"/>
              </a:rPr>
              <a:t>http://www.projectcast.eu/cms-file/get/iFileId/2492</a:t>
            </a:r>
            <a:r>
              <a:rPr lang="en-GB" sz="1200" u="sng" dirty="0">
                <a:solidFill>
                  <a:schemeClr val="bg1"/>
                </a:solidFill>
              </a:rPr>
              <a:t/>
            </a:r>
            <a:br>
              <a:rPr lang="en-GB" sz="1200" u="sng" dirty="0">
                <a:solidFill>
                  <a:schemeClr val="bg1"/>
                </a:solidFill>
              </a:rPr>
            </a:br>
            <a:r>
              <a:rPr lang="en-GB" sz="1200" u="sng" dirty="0">
                <a:solidFill>
                  <a:schemeClr val="bg1"/>
                </a:solidFill>
              </a:rPr>
              <a:t>D4.3: </a:t>
            </a:r>
            <a:r>
              <a:rPr lang="en-GB" sz="1200" u="sng" dirty="0" err="1">
                <a:solidFill>
                  <a:schemeClr val="bg1"/>
                </a:solidFill>
              </a:rPr>
              <a:t>Bucur</a:t>
            </a:r>
            <a:r>
              <a:rPr lang="en-GB" sz="1200" u="sng" dirty="0">
                <a:solidFill>
                  <a:schemeClr val="bg1"/>
                </a:solidFill>
              </a:rPr>
              <a:t> et al. (2015) </a:t>
            </a:r>
            <a:r>
              <a:rPr lang="en-GB" sz="1200" u="sng" dirty="0">
                <a:solidFill>
                  <a:schemeClr val="bg1"/>
                </a:solidFill>
                <a:hlinkClick r:id="rId5"/>
              </a:rPr>
              <a:t>http://</a:t>
            </a:r>
            <a:r>
              <a:rPr lang="en-GB" sz="1200" u="sng" dirty="0" smtClean="0">
                <a:solidFill>
                  <a:schemeClr val="bg1"/>
                </a:solidFill>
                <a:hlinkClick r:id="rId5"/>
              </a:rPr>
              <a:t>www.projectcast.eu/cms-file/get/iFileId/2513</a:t>
            </a:r>
            <a:r>
              <a:rPr lang="en-GB" sz="1200" u="sng" dirty="0" smtClean="0">
                <a:solidFill>
                  <a:schemeClr val="bg1"/>
                </a:solidFill>
              </a:rPr>
              <a:t/>
            </a:r>
            <a:br>
              <a:rPr lang="en-GB" sz="1200" u="sng" dirty="0" smtClean="0">
                <a:solidFill>
                  <a:schemeClr val="bg1"/>
                </a:solidFill>
              </a:rPr>
            </a:br>
            <a:r>
              <a:rPr lang="en-US" sz="1200" dirty="0">
                <a:solidFill>
                  <a:schemeClr val="bg1"/>
                </a:solidFill>
              </a:rPr>
              <a:t>D4.4: </a:t>
            </a:r>
            <a:r>
              <a:rPr lang="en-US" sz="1200" cap="small" dirty="0">
                <a:solidFill>
                  <a:schemeClr val="bg1"/>
                </a:solidFill>
              </a:rPr>
              <a:t>Comte</a:t>
            </a:r>
            <a:r>
              <a:rPr lang="en-US" sz="1200" dirty="0">
                <a:solidFill>
                  <a:schemeClr val="bg1"/>
                </a:solidFill>
              </a:rPr>
              <a:t> et al. (</a:t>
            </a:r>
            <a:r>
              <a:rPr lang="en-US" sz="1200" dirty="0" smtClean="0">
                <a:solidFill>
                  <a:schemeClr val="bg1"/>
                </a:solidFill>
              </a:rPr>
              <a:t>2017)</a:t>
            </a:r>
          </a:p>
          <a:p>
            <a:pPr algn="ctr" eaLnBrk="1" hangingPunct="1"/>
            <a:r>
              <a:rPr lang="fr-FR" sz="1200" dirty="0">
                <a:solidFill>
                  <a:schemeClr val="bg1"/>
                </a:solidFill>
                <a:hlinkClick r:id="rId6"/>
              </a:rPr>
              <a:t>http://</a:t>
            </a:r>
            <a:r>
              <a:rPr lang="fr-FR" sz="1200" dirty="0" smtClean="0">
                <a:solidFill>
                  <a:schemeClr val="bg1"/>
                </a:solidFill>
                <a:hlinkClick r:id="rId6"/>
              </a:rPr>
              <a:t>www.projectcast.eu/cms-file/get/iFileId/2548</a:t>
            </a:r>
            <a:endParaRPr lang="fr-FR" sz="1200" dirty="0" smtClean="0">
              <a:solidFill>
                <a:schemeClr val="bg1"/>
              </a:solidFill>
            </a:endParaRPr>
          </a:p>
          <a:p>
            <a:pPr algn="ctr" eaLnBrk="1" hangingPunct="1"/>
            <a:r>
              <a:rPr lang="fr-FR" altLang="fr-FR" sz="1200" dirty="0" smtClean="0">
                <a:solidFill>
                  <a:schemeClr val="bg1"/>
                </a:solidFill>
              </a:rPr>
              <a:t>D4.5: Rizzo et al. (2017)</a:t>
            </a:r>
          </a:p>
          <a:p>
            <a:pPr algn="ctr" eaLnBrk="1" hangingPunct="1"/>
            <a:r>
              <a:rPr lang="fr-FR" sz="1200" dirty="0">
                <a:solidFill>
                  <a:schemeClr val="bg1"/>
                </a:solidFill>
                <a:hlinkClick r:id="rId9"/>
              </a:rPr>
              <a:t>http://</a:t>
            </a:r>
            <a:r>
              <a:rPr lang="fr-FR" sz="1200" dirty="0" smtClean="0">
                <a:solidFill>
                  <a:schemeClr val="bg1"/>
                </a:solidFill>
                <a:hlinkClick r:id="rId9"/>
              </a:rPr>
              <a:t>www.projectcast.eu/cms-file/get/iFileId/2587</a:t>
            </a:r>
            <a:endParaRPr lang="en-US" altLang="fr-FR" sz="1200" dirty="0">
              <a:solidFill>
                <a:schemeClr val="bg1"/>
              </a:solidFill>
            </a:endParaRPr>
          </a:p>
        </p:txBody>
      </p:sp>
      <p:pic>
        <p:nvPicPr>
          <p:cNvPr id="14" name="Afbeelding 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7562" y="-16291"/>
            <a:ext cx="1826438" cy="12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378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836613"/>
          </a:xfrm>
        </p:spPr>
        <p:txBody>
          <a:bodyPr lIns="0" tIns="0" rIns="0" bIns="0"/>
          <a:lstStyle/>
          <a:p>
            <a:pPr>
              <a:defRPr/>
            </a:pPr>
            <a:r>
              <a:rPr lang="fr-FR" altLang="fr-FR" sz="4000" dirty="0"/>
              <a:t>TASKS OUTCOME</a:t>
            </a:r>
            <a:endParaRPr lang="en-GB" altLang="fr-FR" sz="1600" i="1" dirty="0" smtClean="0"/>
          </a:p>
        </p:txBody>
      </p:sp>
      <p:sp>
        <p:nvSpPr>
          <p:cNvPr id="93191" name="Text Box 7"/>
          <p:cNvSpPr txBox="1">
            <a:spLocks noChangeArrowheads="1"/>
          </p:cNvSpPr>
          <p:nvPr/>
        </p:nvSpPr>
        <p:spPr bwMode="auto">
          <a:xfrm>
            <a:off x="467545" y="1700808"/>
            <a:ext cx="8136904" cy="1323439"/>
          </a:xfrm>
          <a:prstGeom prst="rect">
            <a:avLst/>
          </a:prstGeom>
          <a:noFill/>
          <a:ln/>
          <a:extLst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fr-FR" sz="1600" cap="small" dirty="0" smtClean="0">
                <a:solidFill>
                  <a:srgbClr val="000000"/>
                </a:solidFill>
              </a:rPr>
              <a:t>Rizzato </a:t>
            </a:r>
            <a:r>
              <a:rPr lang="en-US" altLang="fr-FR" sz="1600" cap="small" dirty="0">
                <a:solidFill>
                  <a:srgbClr val="000000"/>
                </a:solidFill>
              </a:rPr>
              <a:t>C., </a:t>
            </a:r>
            <a:r>
              <a:rPr lang="en-US" altLang="fr-FR" sz="1600" cap="small" dirty="0" smtClean="0">
                <a:solidFill>
                  <a:srgbClr val="000000"/>
                </a:solidFill>
              </a:rPr>
              <a:t>Rizzo </a:t>
            </a:r>
            <a:r>
              <a:rPr lang="en-US" altLang="fr-FR" sz="1600" cap="small" dirty="0">
                <a:solidFill>
                  <a:srgbClr val="000000"/>
                </a:solidFill>
              </a:rPr>
              <a:t>A., </a:t>
            </a:r>
            <a:r>
              <a:rPr lang="en-US" altLang="fr-FR" sz="1600" cap="small" dirty="0" err="1" smtClean="0">
                <a:solidFill>
                  <a:srgbClr val="000000"/>
                </a:solidFill>
              </a:rPr>
              <a:t>Heisbourg</a:t>
            </a:r>
            <a:r>
              <a:rPr lang="en-US" altLang="fr-FR" sz="1600" cap="small" dirty="0" smtClean="0">
                <a:solidFill>
                  <a:srgbClr val="000000"/>
                </a:solidFill>
              </a:rPr>
              <a:t> </a:t>
            </a:r>
            <a:r>
              <a:rPr lang="en-US" altLang="fr-FR" sz="1600" cap="small" dirty="0">
                <a:solidFill>
                  <a:srgbClr val="000000"/>
                </a:solidFill>
              </a:rPr>
              <a:t>G., </a:t>
            </a:r>
            <a:r>
              <a:rPr lang="en-US" altLang="fr-FR" sz="1600" cap="small" dirty="0" err="1" smtClean="0">
                <a:solidFill>
                  <a:srgbClr val="000000"/>
                </a:solidFill>
              </a:rPr>
              <a:t>Večerník</a:t>
            </a:r>
            <a:r>
              <a:rPr lang="en-US" altLang="fr-FR" sz="1600" cap="small" dirty="0" smtClean="0">
                <a:solidFill>
                  <a:srgbClr val="000000"/>
                </a:solidFill>
              </a:rPr>
              <a:t> </a:t>
            </a:r>
            <a:r>
              <a:rPr lang="en-US" altLang="fr-FR" sz="1600" cap="small" dirty="0">
                <a:solidFill>
                  <a:srgbClr val="000000"/>
                </a:solidFill>
              </a:rPr>
              <a:t>P., </a:t>
            </a:r>
            <a:r>
              <a:rPr lang="en-US" altLang="fr-FR" sz="1600" cap="small" dirty="0" err="1" smtClean="0">
                <a:solidFill>
                  <a:srgbClr val="000000"/>
                </a:solidFill>
              </a:rPr>
              <a:t>Bucur</a:t>
            </a:r>
            <a:r>
              <a:rPr lang="en-US" altLang="fr-FR" sz="1600" cap="small" dirty="0" smtClean="0">
                <a:solidFill>
                  <a:srgbClr val="000000"/>
                </a:solidFill>
              </a:rPr>
              <a:t> C</a:t>
            </a:r>
            <a:r>
              <a:rPr lang="en-US" altLang="fr-FR" sz="1600" cap="small" dirty="0">
                <a:solidFill>
                  <a:srgbClr val="000000"/>
                </a:solidFill>
              </a:rPr>
              <a:t>., </a:t>
            </a:r>
            <a:r>
              <a:rPr lang="en-US" altLang="fr-FR" sz="1600" cap="small" dirty="0" smtClean="0">
                <a:solidFill>
                  <a:srgbClr val="000000"/>
                </a:solidFill>
              </a:rPr>
              <a:t>Comte </a:t>
            </a:r>
            <a:r>
              <a:rPr lang="en-US" altLang="fr-FR" sz="1600" cap="small" dirty="0">
                <a:solidFill>
                  <a:srgbClr val="000000"/>
                </a:solidFill>
              </a:rPr>
              <a:t>J., </a:t>
            </a:r>
            <a:r>
              <a:rPr lang="en-US" altLang="fr-FR" sz="1600" cap="small" dirty="0" err="1" smtClean="0">
                <a:solidFill>
                  <a:srgbClr val="000000"/>
                </a:solidFill>
              </a:rPr>
              <a:t>Lebeau</a:t>
            </a:r>
            <a:r>
              <a:rPr lang="en-US" altLang="fr-FR" sz="1600" cap="small" dirty="0" smtClean="0">
                <a:solidFill>
                  <a:srgbClr val="000000"/>
                </a:solidFill>
              </a:rPr>
              <a:t> </a:t>
            </a:r>
            <a:r>
              <a:rPr lang="en-US" altLang="fr-FR" sz="1600" cap="small" dirty="0">
                <a:solidFill>
                  <a:srgbClr val="000000"/>
                </a:solidFill>
              </a:rPr>
              <a:t>D</a:t>
            </a:r>
            <a:r>
              <a:rPr lang="en-US" altLang="fr-FR" sz="1600" cap="small" dirty="0" smtClean="0">
                <a:solidFill>
                  <a:srgbClr val="000000"/>
                </a:solidFill>
              </a:rPr>
              <a:t>. &amp; Reiller, </a:t>
            </a:r>
            <a:r>
              <a:rPr lang="en-US" altLang="fr-FR" sz="1600" cap="small" dirty="0">
                <a:solidFill>
                  <a:srgbClr val="000000"/>
                </a:solidFill>
              </a:rPr>
              <a:t>P. E</a:t>
            </a:r>
            <a:r>
              <a:rPr lang="en-US" altLang="fr-FR" sz="1600" dirty="0">
                <a:solidFill>
                  <a:srgbClr val="000000"/>
                </a:solidFill>
              </a:rPr>
              <a:t>. 2014. State of the Art Review on Sample Choice, Analytical Techniques and Current Knowledge of Release from Spent Ion-Exchange Resins (D4.1). Carbon-14 Source Term (CAST) Project, N° 604779, CAST - D4.1. </a:t>
            </a:r>
            <a:r>
              <a:rPr lang="en-US" altLang="fr-FR" sz="1600" dirty="0" smtClean="0">
                <a:solidFill>
                  <a:srgbClr val="000000"/>
                </a:solidFill>
                <a:hlinkClick r:id="rId2"/>
              </a:rPr>
              <a:t>http</a:t>
            </a:r>
            <a:r>
              <a:rPr lang="en-US" altLang="fr-FR" sz="1600" dirty="0">
                <a:solidFill>
                  <a:srgbClr val="000000"/>
                </a:solidFill>
                <a:hlinkClick r:id="rId2"/>
              </a:rPr>
              <a:t>://</a:t>
            </a:r>
            <a:r>
              <a:rPr lang="en-US" altLang="fr-FR" sz="1600" dirty="0" smtClean="0">
                <a:solidFill>
                  <a:srgbClr val="000000"/>
                </a:solidFill>
                <a:hlinkClick r:id="rId2"/>
              </a:rPr>
              <a:t>www.projectcast.eu/cms-file/get/iFileId/2503</a:t>
            </a:r>
            <a:r>
              <a:rPr lang="en-US" altLang="fr-FR" sz="1600" dirty="0" smtClean="0">
                <a:solidFill>
                  <a:srgbClr val="000000"/>
                </a:solidFill>
              </a:rPr>
              <a:t>.</a:t>
            </a:r>
          </a:p>
        </p:txBody>
      </p:sp>
      <p:sp>
        <p:nvSpPr>
          <p:cNvPr id="93207" name="Rectangle 23"/>
          <p:cNvSpPr>
            <a:spLocks noChangeArrowheads="1"/>
          </p:cNvSpPr>
          <p:nvPr/>
        </p:nvSpPr>
        <p:spPr bwMode="auto">
          <a:xfrm>
            <a:off x="395536" y="1556792"/>
            <a:ext cx="8424862" cy="489654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6152" name="Text Box 40"/>
          <p:cNvSpPr txBox="1">
            <a:spLocks noChangeArrowheads="1"/>
          </p:cNvSpPr>
          <p:nvPr/>
        </p:nvSpPr>
        <p:spPr bwMode="auto">
          <a:xfrm>
            <a:off x="2546510" y="899048"/>
            <a:ext cx="4122925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altLang="fr-FR" sz="3200" dirty="0" err="1"/>
              <a:t>Choice</a:t>
            </a:r>
            <a:r>
              <a:rPr lang="fr-FR" altLang="fr-FR" sz="3200" dirty="0"/>
              <a:t> </a:t>
            </a:r>
            <a:r>
              <a:rPr lang="fr-FR" altLang="fr-FR" sz="3200" dirty="0" smtClean="0"/>
              <a:t>of the </a:t>
            </a:r>
            <a:r>
              <a:rPr lang="fr-FR" altLang="fr-FR" sz="3200" dirty="0" err="1" smtClean="0"/>
              <a:t>Samples</a:t>
            </a:r>
            <a:endParaRPr lang="fr-FR" altLang="fr-FR" sz="3200" dirty="0"/>
          </a:p>
        </p:txBody>
      </p:sp>
      <p:pic>
        <p:nvPicPr>
          <p:cNvPr id="9" name="Picture 2" descr="logo_cast_line_black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6"/>
          <p:cNvSpPr txBox="1">
            <a:spLocks noChangeArrowheads="1"/>
          </p:cNvSpPr>
          <p:nvPr/>
        </p:nvSpPr>
        <p:spPr>
          <a:xfrm>
            <a:off x="502346" y="3159650"/>
            <a:ext cx="4357686" cy="2948499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69875" indent="-269875">
              <a:lnSpc>
                <a:spcPct val="80000"/>
              </a:lnSpc>
              <a:defRPr/>
            </a:pPr>
            <a:r>
              <a:rPr lang="en-GB" altLang="fr-FR" sz="2000" dirty="0" smtClean="0"/>
              <a:t>Samples</a:t>
            </a:r>
          </a:p>
          <a:p>
            <a:pPr marL="717550" lvl="1" indent="-268288" algn="just">
              <a:lnSpc>
                <a:spcPct val="80000"/>
              </a:lnSpc>
              <a:defRPr/>
            </a:pPr>
            <a:r>
              <a:rPr lang="en-GB" altLang="fr-FR" sz="1800" dirty="0" smtClean="0"/>
              <a:t>CEA-EDF: PWR</a:t>
            </a:r>
          </a:p>
          <a:p>
            <a:pPr marL="717550" lvl="1" indent="-268288" algn="just">
              <a:lnSpc>
                <a:spcPct val="80000"/>
              </a:lnSpc>
              <a:defRPr/>
            </a:pPr>
            <a:r>
              <a:rPr lang="en-GB" altLang="fr-FR" sz="1800" dirty="0" smtClean="0"/>
              <a:t>ENEA: PWR</a:t>
            </a:r>
          </a:p>
          <a:p>
            <a:pPr marL="717550" lvl="1" indent="-268288" algn="just">
              <a:lnSpc>
                <a:spcPct val="80000"/>
              </a:lnSpc>
              <a:defRPr/>
            </a:pPr>
            <a:r>
              <a:rPr lang="en-GB" altLang="fr-FR" sz="1800" dirty="0" smtClean="0"/>
              <a:t>FZJ: BWR</a:t>
            </a:r>
          </a:p>
          <a:p>
            <a:pPr marL="717550" lvl="1" indent="-268288" algn="just">
              <a:lnSpc>
                <a:spcPct val="80000"/>
              </a:lnSpc>
              <a:defRPr/>
            </a:pPr>
            <a:r>
              <a:rPr lang="en-GB" altLang="fr-FR" sz="1800" dirty="0" smtClean="0"/>
              <a:t>RATEN-ICN: CANDU</a:t>
            </a:r>
          </a:p>
          <a:p>
            <a:pPr marL="717550" lvl="1" indent="-268288" algn="just">
              <a:lnSpc>
                <a:spcPct val="80000"/>
              </a:lnSpc>
              <a:defRPr/>
            </a:pPr>
            <a:r>
              <a:rPr lang="en-GB" altLang="fr-FR" sz="1800" dirty="0" smtClean="0"/>
              <a:t>SKB: PWR &amp; BWR</a:t>
            </a:r>
          </a:p>
          <a:p>
            <a:pPr marL="717550" lvl="1" indent="-268288" algn="just">
              <a:lnSpc>
                <a:spcPct val="80000"/>
              </a:lnSpc>
              <a:defRPr/>
            </a:pPr>
            <a:r>
              <a:rPr lang="en-GB" altLang="fr-FR" sz="1800" dirty="0" smtClean="0"/>
              <a:t>UJV: PWR &amp; Research reactor</a:t>
            </a:r>
          </a:p>
          <a:p>
            <a:pPr marL="317500" indent="-268288" algn="just">
              <a:lnSpc>
                <a:spcPct val="80000"/>
              </a:lnSpc>
              <a:defRPr/>
            </a:pPr>
            <a:endParaRPr lang="en-GB" altLang="fr-FR" sz="2200" dirty="0" smtClean="0"/>
          </a:p>
          <a:p>
            <a:pPr marL="317500" indent="-268288" algn="just">
              <a:lnSpc>
                <a:spcPct val="80000"/>
              </a:lnSpc>
              <a:defRPr/>
            </a:pPr>
            <a:r>
              <a:rPr lang="en-GB" altLang="fr-FR" sz="2200" dirty="0" smtClean="0"/>
              <a:t>Samples cannot be considered as the final waste forms</a:t>
            </a:r>
          </a:p>
        </p:txBody>
      </p:sp>
      <p:grpSp>
        <p:nvGrpSpPr>
          <p:cNvPr id="3" name="Groupe 2"/>
          <p:cNvGrpSpPr/>
          <p:nvPr/>
        </p:nvGrpSpPr>
        <p:grpSpPr>
          <a:xfrm>
            <a:off x="4954100" y="3024247"/>
            <a:ext cx="3311929" cy="3386698"/>
            <a:chOff x="4954100" y="3024247"/>
            <a:chExt cx="3311929" cy="3386698"/>
          </a:xfrm>
        </p:grpSpPr>
        <p:pic>
          <p:nvPicPr>
            <p:cNvPr id="14" name="Picture 3"/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024247"/>
              <a:ext cx="3168352" cy="2925033"/>
            </a:xfrm>
            <a:prstGeom prst="rect">
              <a:avLst/>
            </a:prstGeom>
            <a:noFill/>
            <a:ln w="6350" cmpd="sng">
              <a:solidFill>
                <a:srgbClr val="000000"/>
              </a:solidFill>
              <a:miter lim="800000"/>
              <a:headEnd/>
              <a:tailEnd/>
            </a:ln>
            <a:effectLst/>
          </p:spPr>
        </p:pic>
        <p:sp>
          <p:nvSpPr>
            <p:cNvPr id="2" name="Rectangle 1"/>
            <p:cNvSpPr/>
            <p:nvPr/>
          </p:nvSpPr>
          <p:spPr>
            <a:xfrm>
              <a:off x="4954100" y="5949280"/>
              <a:ext cx="3311929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200" dirty="0">
                  <a:ea typeface="Times New Roman" panose="02020603050405020304" pitchFamily="18" charset="0"/>
                  <a:cs typeface="Arial" panose="020B0604020202020204" pitchFamily="34" charset="0"/>
                </a:rPr>
                <a:t>Cross section of a “Mercure” C1PG package (SOCODEI)</a:t>
              </a:r>
              <a:endParaRPr lang="fr-FR" sz="1200" dirty="0"/>
            </a:p>
          </p:txBody>
        </p:sp>
      </p:grpSp>
      <p:pic>
        <p:nvPicPr>
          <p:cNvPr id="15" name="Afbeelding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7562" y="-16291"/>
            <a:ext cx="1826438" cy="12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6525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836613"/>
          </a:xfrm>
        </p:spPr>
        <p:txBody>
          <a:bodyPr lIns="0" tIns="0" rIns="0" bIns="0"/>
          <a:lstStyle/>
          <a:p>
            <a:pPr>
              <a:defRPr/>
            </a:pPr>
            <a:r>
              <a:rPr lang="fr-FR" altLang="fr-FR" sz="4000" dirty="0"/>
              <a:t>TASKS OUTCOME</a:t>
            </a:r>
            <a:endParaRPr lang="en-GB" altLang="fr-FR" sz="1600" i="1" dirty="0" smtClean="0"/>
          </a:p>
        </p:txBody>
      </p:sp>
      <p:sp>
        <p:nvSpPr>
          <p:cNvPr id="93191" name="Text Box 7"/>
          <p:cNvSpPr txBox="1">
            <a:spLocks noChangeArrowheads="1"/>
          </p:cNvSpPr>
          <p:nvPr/>
        </p:nvSpPr>
        <p:spPr bwMode="auto">
          <a:xfrm>
            <a:off x="467545" y="1700808"/>
            <a:ext cx="8136904" cy="3539430"/>
          </a:xfrm>
          <a:prstGeom prst="rect">
            <a:avLst/>
          </a:prstGeom>
          <a:noFill/>
          <a:ln/>
          <a:extLst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fr-FR" sz="1600" cap="small" dirty="0" smtClean="0">
                <a:solidFill>
                  <a:srgbClr val="000000"/>
                </a:solidFill>
              </a:rPr>
              <a:t>Reiller </a:t>
            </a:r>
            <a:r>
              <a:rPr lang="en-US" altLang="fr-FR" sz="1600" cap="small" dirty="0">
                <a:solidFill>
                  <a:srgbClr val="000000"/>
                </a:solidFill>
              </a:rPr>
              <a:t>P. E., </a:t>
            </a:r>
            <a:r>
              <a:rPr lang="en-US" altLang="fr-FR" sz="1600" cap="small" dirty="0" err="1" smtClean="0">
                <a:solidFill>
                  <a:srgbClr val="000000"/>
                </a:solidFill>
              </a:rPr>
              <a:t>Bucur</a:t>
            </a:r>
            <a:r>
              <a:rPr lang="en-US" altLang="fr-FR" sz="1600" cap="small" dirty="0" smtClean="0">
                <a:solidFill>
                  <a:srgbClr val="000000"/>
                </a:solidFill>
              </a:rPr>
              <a:t> </a:t>
            </a:r>
            <a:r>
              <a:rPr lang="en-US" altLang="fr-FR" sz="1600" cap="small" dirty="0">
                <a:solidFill>
                  <a:srgbClr val="000000"/>
                </a:solidFill>
              </a:rPr>
              <a:t>C., </a:t>
            </a:r>
            <a:r>
              <a:rPr lang="en-US" altLang="fr-FR" sz="1600" cap="small" dirty="0" smtClean="0">
                <a:solidFill>
                  <a:srgbClr val="000000"/>
                </a:solidFill>
              </a:rPr>
              <a:t>Comte </a:t>
            </a:r>
            <a:r>
              <a:rPr lang="en-US" altLang="fr-FR" sz="1600" cap="small" dirty="0">
                <a:solidFill>
                  <a:srgbClr val="000000"/>
                </a:solidFill>
              </a:rPr>
              <a:t>J., </a:t>
            </a:r>
            <a:r>
              <a:rPr lang="en-US" altLang="fr-FR" sz="1600" cap="small" dirty="0" err="1" smtClean="0">
                <a:solidFill>
                  <a:srgbClr val="000000"/>
                </a:solidFill>
              </a:rPr>
              <a:t>Heisbourg</a:t>
            </a:r>
            <a:r>
              <a:rPr lang="en-US" altLang="fr-FR" sz="1600" cap="small" dirty="0" smtClean="0">
                <a:solidFill>
                  <a:srgbClr val="000000"/>
                </a:solidFill>
              </a:rPr>
              <a:t> </a:t>
            </a:r>
            <a:r>
              <a:rPr lang="en-US" altLang="fr-FR" sz="1600" cap="small" dirty="0">
                <a:solidFill>
                  <a:srgbClr val="000000"/>
                </a:solidFill>
              </a:rPr>
              <a:t>G., </a:t>
            </a:r>
            <a:r>
              <a:rPr lang="en-US" altLang="fr-FR" sz="1600" cap="small" dirty="0" err="1" smtClean="0">
                <a:solidFill>
                  <a:srgbClr val="000000"/>
                </a:solidFill>
              </a:rPr>
              <a:t>Lebeau</a:t>
            </a:r>
            <a:r>
              <a:rPr lang="en-US" altLang="fr-FR" sz="1600" cap="small" dirty="0" smtClean="0">
                <a:solidFill>
                  <a:srgbClr val="000000"/>
                </a:solidFill>
              </a:rPr>
              <a:t> </a:t>
            </a:r>
            <a:r>
              <a:rPr lang="en-US" altLang="fr-FR" sz="1600" cap="small" dirty="0">
                <a:solidFill>
                  <a:srgbClr val="000000"/>
                </a:solidFill>
              </a:rPr>
              <a:t>D., </a:t>
            </a:r>
            <a:r>
              <a:rPr lang="en-US" altLang="fr-FR" sz="1600" cap="small" dirty="0" smtClean="0">
                <a:solidFill>
                  <a:srgbClr val="000000"/>
                </a:solidFill>
              </a:rPr>
              <a:t>Rizzato </a:t>
            </a:r>
            <a:r>
              <a:rPr lang="en-US" altLang="fr-FR" sz="1600" cap="small" dirty="0">
                <a:solidFill>
                  <a:srgbClr val="000000"/>
                </a:solidFill>
              </a:rPr>
              <a:t>C., </a:t>
            </a:r>
            <a:r>
              <a:rPr lang="en-US" altLang="fr-FR" sz="1600" cap="small" dirty="0" smtClean="0">
                <a:solidFill>
                  <a:srgbClr val="000000"/>
                </a:solidFill>
              </a:rPr>
              <a:t>Rizzo </a:t>
            </a:r>
            <a:r>
              <a:rPr lang="en-US" altLang="fr-FR" sz="1600" cap="small" dirty="0">
                <a:solidFill>
                  <a:srgbClr val="000000"/>
                </a:solidFill>
              </a:rPr>
              <a:t>A</a:t>
            </a:r>
            <a:r>
              <a:rPr lang="en-US" altLang="fr-FR" sz="1600" cap="small" dirty="0" smtClean="0">
                <a:solidFill>
                  <a:srgbClr val="000000"/>
                </a:solidFill>
              </a:rPr>
              <a:t>. &amp; </a:t>
            </a:r>
            <a:r>
              <a:rPr lang="en-US" altLang="fr-FR" sz="1600" cap="small" dirty="0" err="1" smtClean="0">
                <a:solidFill>
                  <a:srgbClr val="000000"/>
                </a:solidFill>
              </a:rPr>
              <a:t>Večerník</a:t>
            </a:r>
            <a:r>
              <a:rPr lang="en-US" altLang="fr-FR" sz="1600" cap="small" dirty="0" smtClean="0">
                <a:solidFill>
                  <a:srgbClr val="000000"/>
                </a:solidFill>
              </a:rPr>
              <a:t>, </a:t>
            </a:r>
            <a:r>
              <a:rPr lang="en-US" altLang="fr-FR" sz="1600" cap="small" dirty="0">
                <a:solidFill>
                  <a:srgbClr val="000000"/>
                </a:solidFill>
              </a:rPr>
              <a:t>P. 2014. Annual Progress Report on WP4 – 2014 – (D4.2). Carbon-14 Source Term (CAST) Project, N° 604779, CAST - D4.2. </a:t>
            </a:r>
            <a:r>
              <a:rPr lang="fr-FR" sz="1600" dirty="0">
                <a:hlinkClick r:id="rId2"/>
              </a:rPr>
              <a:t>http://</a:t>
            </a:r>
            <a:r>
              <a:rPr lang="fr-FR" sz="1600" dirty="0" smtClean="0">
                <a:hlinkClick r:id="rId2"/>
              </a:rPr>
              <a:t>www.projectcast.eu/cms-file/get/iFileId/2492</a:t>
            </a:r>
            <a:r>
              <a:rPr lang="en-US" altLang="fr-FR" sz="1600" dirty="0" smtClean="0">
                <a:solidFill>
                  <a:srgbClr val="000000"/>
                </a:solidFill>
              </a:rPr>
              <a:t>.</a:t>
            </a:r>
          </a:p>
          <a:p>
            <a:pPr eaLnBrk="1" hangingPunct="1"/>
            <a:r>
              <a:rPr lang="fr-FR" sz="1600" dirty="0" err="1" smtClean="0"/>
              <a:t>B</a:t>
            </a:r>
            <a:r>
              <a:rPr lang="fr-FR" sz="1600" cap="small" dirty="0" err="1" smtClean="0"/>
              <a:t>ucur</a:t>
            </a:r>
            <a:r>
              <a:rPr lang="fr-FR" sz="1600" dirty="0" smtClean="0"/>
              <a:t> </a:t>
            </a:r>
            <a:r>
              <a:rPr lang="fr-FR" sz="1600" dirty="0"/>
              <a:t>C., </a:t>
            </a:r>
            <a:r>
              <a:rPr lang="fr-FR" sz="1600" dirty="0" smtClean="0"/>
              <a:t>C</a:t>
            </a:r>
            <a:r>
              <a:rPr lang="fr-FR" sz="1600" cap="small" dirty="0" smtClean="0"/>
              <a:t>omte</a:t>
            </a:r>
            <a:r>
              <a:rPr lang="fr-FR" sz="1600" dirty="0" smtClean="0"/>
              <a:t>, </a:t>
            </a:r>
            <a:r>
              <a:rPr lang="fr-FR" sz="1600" dirty="0"/>
              <a:t>J., </a:t>
            </a:r>
            <a:r>
              <a:rPr lang="fr-FR" sz="1600" dirty="0" err="1" smtClean="0"/>
              <a:t>L</a:t>
            </a:r>
            <a:r>
              <a:rPr lang="fr-FR" sz="1600" cap="small" dirty="0" err="1" smtClean="0"/>
              <a:t>egand</a:t>
            </a:r>
            <a:r>
              <a:rPr lang="fr-FR" sz="1600" dirty="0" smtClean="0"/>
              <a:t>, </a:t>
            </a:r>
            <a:r>
              <a:rPr lang="fr-FR" sz="1600" dirty="0"/>
              <a:t>S., </a:t>
            </a:r>
            <a:r>
              <a:rPr lang="fr-FR" sz="1600" dirty="0" smtClean="0"/>
              <a:t>R</a:t>
            </a:r>
            <a:r>
              <a:rPr lang="fr-FR" sz="1600" cap="small" dirty="0" smtClean="0"/>
              <a:t>izzato</a:t>
            </a:r>
            <a:r>
              <a:rPr lang="fr-FR" sz="1600" dirty="0" smtClean="0"/>
              <a:t>, </a:t>
            </a:r>
            <a:r>
              <a:rPr lang="fr-FR" sz="1600" dirty="0"/>
              <a:t>C., R</a:t>
            </a:r>
            <a:r>
              <a:rPr lang="fr-FR" sz="1600" cap="small" dirty="0"/>
              <a:t>IZZO</a:t>
            </a:r>
            <a:r>
              <a:rPr lang="fr-FR" sz="1600" dirty="0"/>
              <a:t>, A., </a:t>
            </a:r>
            <a:r>
              <a:rPr lang="fr-FR" sz="1600" dirty="0" err="1" smtClean="0"/>
              <a:t>V</a:t>
            </a:r>
            <a:r>
              <a:rPr lang="fr-FR" sz="1600" cap="small" dirty="0" err="1" smtClean="0"/>
              <a:t>ečerník</a:t>
            </a:r>
            <a:r>
              <a:rPr lang="fr-FR" sz="1600" dirty="0" smtClean="0"/>
              <a:t>, </a:t>
            </a:r>
            <a:r>
              <a:rPr lang="fr-FR" sz="1600" dirty="0"/>
              <a:t>P</a:t>
            </a:r>
            <a:r>
              <a:rPr lang="fr-FR" sz="1600" dirty="0" smtClean="0"/>
              <a:t>. &amp; </a:t>
            </a:r>
            <a:r>
              <a:rPr lang="fr-FR" sz="1600" dirty="0"/>
              <a:t>R</a:t>
            </a:r>
            <a:r>
              <a:rPr lang="fr-FR" sz="1600" cap="small" dirty="0"/>
              <a:t>EILLER</a:t>
            </a:r>
            <a:r>
              <a:rPr lang="fr-FR" sz="1600" dirty="0"/>
              <a:t>, P. E. 2015. 2</a:t>
            </a:r>
            <a:r>
              <a:rPr lang="fr-FR" sz="1600" baseline="30000" dirty="0"/>
              <a:t>nd</a:t>
            </a:r>
            <a:r>
              <a:rPr lang="fr-FR" sz="1600" dirty="0"/>
              <a:t> </a:t>
            </a:r>
            <a:r>
              <a:rPr lang="fr-FR" sz="1600" dirty="0" err="1"/>
              <a:t>Annual</a:t>
            </a:r>
            <a:r>
              <a:rPr lang="fr-FR" sz="1600" dirty="0"/>
              <a:t> Progress Report on WP4 – 2015 – (D4.3). Carbon-14 Source </a:t>
            </a:r>
            <a:r>
              <a:rPr lang="fr-FR" sz="1600" dirty="0" err="1"/>
              <a:t>Term</a:t>
            </a:r>
            <a:r>
              <a:rPr lang="fr-FR" sz="1600" dirty="0"/>
              <a:t> (CAST) Project, N° 604779, CAST - D4.3. </a:t>
            </a:r>
            <a:r>
              <a:rPr lang="fr-FR" sz="1600" dirty="0" smtClean="0">
                <a:hlinkClick r:id="rId3"/>
              </a:rPr>
              <a:t>http</a:t>
            </a:r>
            <a:r>
              <a:rPr lang="fr-FR" sz="1600" dirty="0">
                <a:hlinkClick r:id="rId3"/>
              </a:rPr>
              <a:t>://</a:t>
            </a:r>
            <a:r>
              <a:rPr lang="fr-FR" sz="1600" dirty="0" smtClean="0">
                <a:hlinkClick r:id="rId3"/>
              </a:rPr>
              <a:t>www.projectcast.eu/cms-file/get/iFileId/2513</a:t>
            </a:r>
            <a:r>
              <a:rPr lang="fr-FR" sz="1600" dirty="0" smtClean="0"/>
              <a:t> </a:t>
            </a:r>
            <a:r>
              <a:rPr lang="fr-FR" sz="1600" i="1" dirty="0" smtClean="0"/>
              <a:t>.</a:t>
            </a:r>
          </a:p>
          <a:p>
            <a:pPr eaLnBrk="1" hangingPunct="1"/>
            <a:r>
              <a:rPr lang="fr-FR" sz="1600" dirty="0" smtClean="0"/>
              <a:t>C</a:t>
            </a:r>
            <a:r>
              <a:rPr lang="fr-FR" sz="1600" cap="small" dirty="0" smtClean="0"/>
              <a:t>omte</a:t>
            </a:r>
            <a:r>
              <a:rPr lang="fr-FR" sz="1600" dirty="0" smtClean="0"/>
              <a:t> </a:t>
            </a:r>
            <a:r>
              <a:rPr lang="fr-FR" sz="1600" dirty="0"/>
              <a:t>J., </a:t>
            </a:r>
            <a:r>
              <a:rPr lang="fr-FR" sz="1600" dirty="0" err="1" smtClean="0"/>
              <a:t>B</a:t>
            </a:r>
            <a:r>
              <a:rPr lang="fr-FR" sz="1600" cap="small" dirty="0" err="1" smtClean="0"/>
              <a:t>ucur</a:t>
            </a:r>
            <a:r>
              <a:rPr lang="fr-FR" sz="1600" dirty="0" smtClean="0"/>
              <a:t> </a:t>
            </a:r>
            <a:r>
              <a:rPr lang="fr-FR" sz="1600" dirty="0"/>
              <a:t>C., </a:t>
            </a:r>
            <a:r>
              <a:rPr lang="fr-FR" sz="1600" dirty="0" smtClean="0"/>
              <a:t>R</a:t>
            </a:r>
            <a:r>
              <a:rPr lang="fr-FR" sz="1600" cap="small" dirty="0" smtClean="0"/>
              <a:t>izzato</a:t>
            </a:r>
            <a:r>
              <a:rPr lang="fr-FR" sz="1600" dirty="0" smtClean="0"/>
              <a:t> </a:t>
            </a:r>
            <a:r>
              <a:rPr lang="fr-FR" sz="1600" dirty="0"/>
              <a:t>C., </a:t>
            </a:r>
            <a:r>
              <a:rPr lang="fr-FR" sz="1600" dirty="0" smtClean="0"/>
              <a:t>R</a:t>
            </a:r>
            <a:r>
              <a:rPr lang="fr-FR" sz="1600" cap="small" dirty="0" smtClean="0"/>
              <a:t>izzo </a:t>
            </a:r>
            <a:r>
              <a:rPr lang="fr-FR" sz="1600" dirty="0" smtClean="0"/>
              <a:t>A</a:t>
            </a:r>
            <a:r>
              <a:rPr lang="fr-FR" sz="1600" dirty="0"/>
              <a:t>., </a:t>
            </a:r>
            <a:r>
              <a:rPr lang="fr-FR" sz="1600" dirty="0" smtClean="0"/>
              <a:t>K</a:t>
            </a:r>
            <a:r>
              <a:rPr lang="fr-FR" sz="1600" cap="small" dirty="0" smtClean="0"/>
              <a:t>ällström</a:t>
            </a:r>
            <a:r>
              <a:rPr lang="fr-FR" sz="1600" dirty="0" smtClean="0"/>
              <a:t> </a:t>
            </a:r>
            <a:r>
              <a:rPr lang="fr-FR" sz="1600" dirty="0"/>
              <a:t>K., </a:t>
            </a:r>
            <a:r>
              <a:rPr lang="fr-FR" sz="1600" dirty="0" err="1" smtClean="0"/>
              <a:t>V</a:t>
            </a:r>
            <a:r>
              <a:rPr lang="fr-FR" sz="1600" cap="small" dirty="0" err="1" smtClean="0"/>
              <a:t>ečerník</a:t>
            </a:r>
            <a:r>
              <a:rPr lang="fr-FR" sz="1600" dirty="0" smtClean="0"/>
              <a:t> </a:t>
            </a:r>
            <a:r>
              <a:rPr lang="fr-FR" sz="1600" dirty="0"/>
              <a:t>P</a:t>
            </a:r>
            <a:r>
              <a:rPr lang="fr-FR" sz="1600" dirty="0" smtClean="0"/>
              <a:t>. &amp; R</a:t>
            </a:r>
            <a:r>
              <a:rPr lang="fr-FR" sz="1600" cap="small" dirty="0" smtClean="0"/>
              <a:t>eiller</a:t>
            </a:r>
            <a:r>
              <a:rPr lang="fr-FR" sz="1600" dirty="0" smtClean="0"/>
              <a:t>, </a:t>
            </a:r>
            <a:r>
              <a:rPr lang="fr-FR" sz="1600" dirty="0"/>
              <a:t>P. E. 2017. 3</a:t>
            </a:r>
            <a:r>
              <a:rPr lang="fr-FR" sz="1600" baseline="30000" dirty="0"/>
              <a:t>rd</a:t>
            </a:r>
            <a:r>
              <a:rPr lang="fr-FR" sz="1600" dirty="0"/>
              <a:t> </a:t>
            </a:r>
            <a:r>
              <a:rPr lang="fr-FR" sz="1600" dirty="0" err="1"/>
              <a:t>Annual</a:t>
            </a:r>
            <a:r>
              <a:rPr lang="fr-FR" sz="1600" dirty="0"/>
              <a:t> Progress Report on WP4 – 2016 – (D4.4). Carbon-14 Source </a:t>
            </a:r>
            <a:r>
              <a:rPr lang="fr-FR" sz="1600" dirty="0" err="1"/>
              <a:t>Term</a:t>
            </a:r>
            <a:r>
              <a:rPr lang="fr-FR" sz="1600" dirty="0"/>
              <a:t> (CAST) Project, N° 604779, CAST - D4.4. </a:t>
            </a:r>
            <a:r>
              <a:rPr lang="fr-FR" sz="1600" dirty="0" err="1"/>
              <a:t>Available</a:t>
            </a:r>
            <a:r>
              <a:rPr lang="fr-FR" sz="1600" dirty="0"/>
              <a:t> </a:t>
            </a:r>
            <a:r>
              <a:rPr lang="fr-FR" sz="1600" dirty="0" err="1"/>
              <a:t>from</a:t>
            </a:r>
            <a:r>
              <a:rPr lang="fr-FR" sz="1600" dirty="0"/>
              <a:t> </a:t>
            </a:r>
            <a:r>
              <a:rPr lang="fr-FR" sz="1600" dirty="0">
                <a:hlinkClick r:id="rId4"/>
              </a:rPr>
              <a:t>http://</a:t>
            </a:r>
            <a:r>
              <a:rPr lang="fr-FR" sz="1600" dirty="0" smtClean="0">
                <a:hlinkClick r:id="rId4"/>
              </a:rPr>
              <a:t>www.projectcast.eu/cms-file/get/iFileId/2548</a:t>
            </a:r>
            <a:r>
              <a:rPr lang="fr-FR" sz="1600" dirty="0" smtClean="0"/>
              <a:t>.</a:t>
            </a:r>
            <a:endParaRPr lang="fr-FR" sz="1600" dirty="0"/>
          </a:p>
          <a:p>
            <a:pPr eaLnBrk="1" hangingPunct="1"/>
            <a:endParaRPr lang="fr-FR" sz="1600" i="1" dirty="0"/>
          </a:p>
          <a:p>
            <a:pPr eaLnBrk="1" hangingPunct="1"/>
            <a:endParaRPr lang="en-US" altLang="fr-FR" sz="1600" dirty="0" smtClean="0">
              <a:solidFill>
                <a:srgbClr val="000000"/>
              </a:solidFill>
            </a:endParaRPr>
          </a:p>
        </p:txBody>
      </p:sp>
      <p:sp>
        <p:nvSpPr>
          <p:cNvPr id="93207" name="Rectangle 23"/>
          <p:cNvSpPr>
            <a:spLocks noChangeArrowheads="1"/>
          </p:cNvSpPr>
          <p:nvPr/>
        </p:nvSpPr>
        <p:spPr bwMode="auto">
          <a:xfrm>
            <a:off x="395536" y="1556792"/>
            <a:ext cx="8424862" cy="489654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6152" name="Text Box 40"/>
          <p:cNvSpPr txBox="1">
            <a:spLocks noChangeArrowheads="1"/>
          </p:cNvSpPr>
          <p:nvPr/>
        </p:nvSpPr>
        <p:spPr bwMode="auto">
          <a:xfrm>
            <a:off x="3195727" y="899048"/>
            <a:ext cx="2824491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altLang="fr-FR" sz="3200" dirty="0" err="1" smtClean="0"/>
              <a:t>Annual</a:t>
            </a:r>
            <a:r>
              <a:rPr lang="fr-FR" altLang="fr-FR" sz="3200" dirty="0" smtClean="0"/>
              <a:t> Reports</a:t>
            </a:r>
            <a:endParaRPr lang="fr-FR" altLang="fr-FR" sz="3200" dirty="0"/>
          </a:p>
        </p:txBody>
      </p:sp>
      <p:pic>
        <p:nvPicPr>
          <p:cNvPr id="9" name="Picture 2" descr="logo_cast_line_black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Afbeelding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7562" y="-16291"/>
            <a:ext cx="1826438" cy="12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079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836613"/>
          </a:xfrm>
        </p:spPr>
        <p:txBody>
          <a:bodyPr lIns="0" tIns="0" rIns="0" bIns="0"/>
          <a:lstStyle/>
          <a:p>
            <a:pPr>
              <a:defRPr/>
            </a:pPr>
            <a:r>
              <a:rPr lang="fr-FR" altLang="fr-FR" sz="4000" dirty="0"/>
              <a:t>TASKS OUTCOME</a:t>
            </a:r>
            <a:endParaRPr lang="en-GB" altLang="fr-FR" sz="1600" i="1" dirty="0" smtClean="0"/>
          </a:p>
        </p:txBody>
      </p:sp>
      <p:sp>
        <p:nvSpPr>
          <p:cNvPr id="93191" name="Text Box 7"/>
          <p:cNvSpPr txBox="1">
            <a:spLocks noChangeArrowheads="1"/>
          </p:cNvSpPr>
          <p:nvPr/>
        </p:nvSpPr>
        <p:spPr bwMode="auto">
          <a:xfrm>
            <a:off x="467545" y="1700808"/>
            <a:ext cx="8136904" cy="3785652"/>
          </a:xfrm>
          <a:prstGeom prst="rect">
            <a:avLst/>
          </a:prstGeom>
          <a:noFill/>
          <a:ln/>
          <a:extLst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1600" dirty="0" smtClean="0"/>
              <a:t>R</a:t>
            </a:r>
            <a:r>
              <a:rPr lang="en-US" sz="1600" cap="small" dirty="0" smtClean="0"/>
              <a:t>izzo</a:t>
            </a:r>
            <a:r>
              <a:rPr lang="en-US" sz="1600" dirty="0" smtClean="0"/>
              <a:t> </a:t>
            </a:r>
            <a:r>
              <a:rPr lang="en-US" sz="1600" dirty="0"/>
              <a:t>A., </a:t>
            </a:r>
            <a:r>
              <a:rPr lang="en-US" sz="1600" dirty="0" err="1" smtClean="0"/>
              <a:t>B</a:t>
            </a:r>
            <a:r>
              <a:rPr lang="en-US" sz="1600" cap="small" dirty="0" err="1" smtClean="0"/>
              <a:t>ucur</a:t>
            </a:r>
            <a:r>
              <a:rPr lang="en-US" sz="1600" dirty="0" smtClean="0"/>
              <a:t> </a:t>
            </a:r>
            <a:r>
              <a:rPr lang="en-US" sz="1600" dirty="0"/>
              <a:t>C., </a:t>
            </a:r>
            <a:r>
              <a:rPr lang="en-US" sz="1600" dirty="0" smtClean="0"/>
              <a:t>C</a:t>
            </a:r>
            <a:r>
              <a:rPr lang="en-US" sz="1600" cap="small" dirty="0" smtClean="0"/>
              <a:t>omte</a:t>
            </a:r>
            <a:r>
              <a:rPr lang="en-US" sz="1600" dirty="0" smtClean="0"/>
              <a:t> </a:t>
            </a:r>
            <a:r>
              <a:rPr lang="en-US" sz="1600" dirty="0"/>
              <a:t>J., </a:t>
            </a:r>
            <a:r>
              <a:rPr lang="en-US" sz="1600" dirty="0" smtClean="0"/>
              <a:t>K</a:t>
            </a:r>
            <a:r>
              <a:rPr lang="en-US" sz="1600" cap="small" dirty="0" smtClean="0"/>
              <a:t>ällström</a:t>
            </a:r>
            <a:r>
              <a:rPr lang="en-US" sz="1600" dirty="0" smtClean="0"/>
              <a:t> </a:t>
            </a:r>
            <a:r>
              <a:rPr lang="en-US" sz="1600" dirty="0"/>
              <a:t>K., </a:t>
            </a:r>
            <a:r>
              <a:rPr lang="en-US" sz="1600" dirty="0" smtClean="0"/>
              <a:t>R</a:t>
            </a:r>
            <a:r>
              <a:rPr lang="en-US" sz="1600" cap="small" dirty="0" smtClean="0"/>
              <a:t>izzato</a:t>
            </a:r>
            <a:r>
              <a:rPr lang="en-US" sz="1600" dirty="0" smtClean="0"/>
              <a:t> </a:t>
            </a:r>
            <a:r>
              <a:rPr lang="en-US" sz="1600" dirty="0"/>
              <a:t>C., </a:t>
            </a:r>
            <a:r>
              <a:rPr lang="en-US" sz="1600" dirty="0" err="1" smtClean="0"/>
              <a:t>V</a:t>
            </a:r>
            <a:r>
              <a:rPr lang="en-US" sz="1600" cap="small" dirty="0" err="1" smtClean="0"/>
              <a:t>ečerník</a:t>
            </a:r>
            <a:r>
              <a:rPr lang="en-US" sz="1600" dirty="0" smtClean="0"/>
              <a:t> </a:t>
            </a:r>
            <a:r>
              <a:rPr lang="en-US" sz="1600" dirty="0"/>
              <a:t>P</a:t>
            </a:r>
            <a:r>
              <a:rPr lang="en-US" sz="1600" dirty="0" smtClean="0"/>
              <a:t>. &amp; R</a:t>
            </a:r>
            <a:r>
              <a:rPr lang="en-US" sz="1600" cap="small" dirty="0" smtClean="0"/>
              <a:t>eiller</a:t>
            </a:r>
            <a:r>
              <a:rPr lang="en-US" sz="1600" dirty="0" smtClean="0"/>
              <a:t> </a:t>
            </a:r>
            <a:r>
              <a:rPr lang="en-US" sz="1600" dirty="0"/>
              <a:t>P. E. 2017. Final Report on the Estimation of the Source Term and Speciation (D4.5). Carbon-14 Source Term (CAST) Project, N° 604779, CAST - D4.5. </a:t>
            </a:r>
            <a:r>
              <a:rPr lang="en-US" sz="1600" dirty="0" smtClean="0">
                <a:hlinkClick r:id="rId2"/>
              </a:rPr>
              <a:t>http</a:t>
            </a:r>
            <a:r>
              <a:rPr lang="en-US" sz="1600" dirty="0">
                <a:hlinkClick r:id="rId2"/>
              </a:rPr>
              <a:t>://</a:t>
            </a:r>
            <a:r>
              <a:rPr lang="en-US" sz="1600" dirty="0" smtClean="0">
                <a:hlinkClick r:id="rId2"/>
              </a:rPr>
              <a:t>www.projectcast.eu/cms-file/get/iFileId/2587</a:t>
            </a:r>
            <a:r>
              <a:rPr lang="en-US" sz="1600" dirty="0" smtClean="0"/>
              <a:t>.</a:t>
            </a:r>
            <a:endParaRPr lang="en-US" altLang="fr-FR" sz="1600" dirty="0" smtClean="0">
              <a:solidFill>
                <a:srgbClr val="000000"/>
              </a:solidFill>
            </a:endParaRPr>
          </a:p>
          <a:p>
            <a:pPr eaLnBrk="1" hangingPunct="1"/>
            <a:r>
              <a:rPr lang="en-US" sz="1600" dirty="0" err="1" smtClean="0"/>
              <a:t>V</a:t>
            </a:r>
            <a:r>
              <a:rPr lang="en-US" sz="1600" cap="small" dirty="0" err="1" smtClean="0"/>
              <a:t>ečerník</a:t>
            </a:r>
            <a:r>
              <a:rPr lang="en-US" sz="1600" dirty="0" smtClean="0"/>
              <a:t> </a:t>
            </a:r>
            <a:r>
              <a:rPr lang="en-US" sz="1600" dirty="0"/>
              <a:t>P., </a:t>
            </a:r>
            <a:r>
              <a:rPr lang="en-US" sz="1600" dirty="0" err="1" smtClean="0"/>
              <a:t>B</a:t>
            </a:r>
            <a:r>
              <a:rPr lang="en-US" sz="1600" cap="small" dirty="0" err="1" smtClean="0"/>
              <a:t>ucur</a:t>
            </a:r>
            <a:r>
              <a:rPr lang="en-US" sz="1600" dirty="0" smtClean="0"/>
              <a:t> </a:t>
            </a:r>
            <a:r>
              <a:rPr lang="en-US" sz="1600" dirty="0"/>
              <a:t>C., </a:t>
            </a:r>
            <a:r>
              <a:rPr lang="en-US" sz="1600" dirty="0" err="1" smtClean="0"/>
              <a:t>B</a:t>
            </a:r>
            <a:r>
              <a:rPr lang="en-US" sz="1600" cap="small" dirty="0" err="1" smtClean="0"/>
              <a:t>ujoreanu</a:t>
            </a:r>
            <a:r>
              <a:rPr lang="en-US" sz="1600" dirty="0" smtClean="0"/>
              <a:t> </a:t>
            </a:r>
            <a:r>
              <a:rPr lang="en-US" sz="1600" dirty="0"/>
              <a:t>L., </a:t>
            </a:r>
            <a:r>
              <a:rPr lang="en-US" sz="1600" dirty="0" smtClean="0"/>
              <a:t>C</a:t>
            </a:r>
            <a:r>
              <a:rPr lang="en-US" sz="1600" cap="small" dirty="0" smtClean="0"/>
              <a:t>omte</a:t>
            </a:r>
            <a:r>
              <a:rPr lang="en-US" sz="1600" dirty="0" smtClean="0"/>
              <a:t> </a:t>
            </a:r>
            <a:r>
              <a:rPr lang="en-US" sz="1600" dirty="0"/>
              <a:t>J., </a:t>
            </a:r>
            <a:r>
              <a:rPr lang="en-US" sz="1600" dirty="0" err="1" smtClean="0"/>
              <a:t>D</a:t>
            </a:r>
            <a:r>
              <a:rPr lang="en-US" sz="1600" cap="small" dirty="0" err="1" smtClean="0"/>
              <a:t>iaconescu</a:t>
            </a:r>
            <a:r>
              <a:rPr lang="en-US" sz="1600" dirty="0" smtClean="0"/>
              <a:t> </a:t>
            </a:r>
            <a:r>
              <a:rPr lang="en-US" sz="1600" dirty="0"/>
              <a:t>C., </a:t>
            </a:r>
            <a:r>
              <a:rPr lang="en-US" sz="1600" dirty="0" err="1" smtClean="0"/>
              <a:t>D</a:t>
            </a:r>
            <a:r>
              <a:rPr lang="en-US" sz="1600" cap="small" dirty="0" err="1" smtClean="0"/>
              <a:t>obrin</a:t>
            </a:r>
            <a:r>
              <a:rPr lang="en-US" sz="1600" dirty="0" smtClean="0"/>
              <a:t> </a:t>
            </a:r>
            <a:r>
              <a:rPr lang="en-US" sz="1600" dirty="0"/>
              <a:t>R., </a:t>
            </a:r>
            <a:r>
              <a:rPr lang="en-US" sz="1600" dirty="0" err="1" smtClean="0"/>
              <a:t>L</a:t>
            </a:r>
            <a:r>
              <a:rPr lang="en-US" sz="1600" cap="small" dirty="0" err="1" smtClean="0"/>
              <a:t>egand</a:t>
            </a:r>
            <a:r>
              <a:rPr lang="en-US" sz="1600" dirty="0" smtClean="0"/>
              <a:t> </a:t>
            </a:r>
            <a:r>
              <a:rPr lang="en-US" sz="1600" dirty="0"/>
              <a:t>S., </a:t>
            </a:r>
            <a:r>
              <a:rPr lang="en-US" sz="1600" dirty="0" smtClean="0"/>
              <a:t>R</a:t>
            </a:r>
            <a:r>
              <a:rPr lang="en-US" sz="1600" cap="small" dirty="0" smtClean="0"/>
              <a:t>eiller</a:t>
            </a:r>
            <a:r>
              <a:rPr lang="en-US" sz="1600" dirty="0" smtClean="0"/>
              <a:t> </a:t>
            </a:r>
            <a:r>
              <a:rPr lang="en-US" sz="1600" dirty="0"/>
              <a:t>P. E., </a:t>
            </a:r>
            <a:r>
              <a:rPr lang="en-US" sz="1600" dirty="0" smtClean="0"/>
              <a:t>R</a:t>
            </a:r>
            <a:r>
              <a:rPr lang="en-US" sz="1600" cap="small" dirty="0" smtClean="0"/>
              <a:t>izzato</a:t>
            </a:r>
            <a:r>
              <a:rPr lang="en-US" sz="1600" dirty="0" smtClean="0"/>
              <a:t> </a:t>
            </a:r>
            <a:r>
              <a:rPr lang="en-US" sz="1600" dirty="0"/>
              <a:t>C</a:t>
            </a:r>
            <a:r>
              <a:rPr lang="en-US" sz="1600" dirty="0" smtClean="0"/>
              <a:t>. </a:t>
            </a:r>
            <a:r>
              <a:rPr lang="en-US" sz="1600" smtClean="0"/>
              <a:t>&amp; S</a:t>
            </a:r>
            <a:r>
              <a:rPr lang="en-US" sz="1600" cap="small" smtClean="0"/>
              <a:t>hcherbina</a:t>
            </a:r>
            <a:r>
              <a:rPr lang="en-US" sz="1600" dirty="0" smtClean="0"/>
              <a:t>, </a:t>
            </a:r>
            <a:r>
              <a:rPr lang="en-US" sz="1600" dirty="0"/>
              <a:t>N. in review. Final report on leaching and desorption experiments of 14C rom Spent Ion Exchange Resins (D4.6). Carbon-14 Source Term (CAST) Project, N° 604779, CAST - D4.6.</a:t>
            </a:r>
          </a:p>
          <a:p>
            <a:pPr eaLnBrk="1" hangingPunct="1"/>
            <a:r>
              <a:rPr lang="en-US" sz="1600" dirty="0" err="1" smtClean="0"/>
              <a:t>B</a:t>
            </a:r>
            <a:r>
              <a:rPr lang="en-US" sz="1600" cap="small" dirty="0" err="1" smtClean="0"/>
              <a:t>ucur</a:t>
            </a:r>
            <a:r>
              <a:rPr lang="en-US" sz="1600" dirty="0" smtClean="0"/>
              <a:t> </a:t>
            </a:r>
            <a:r>
              <a:rPr lang="en-US" sz="1600" dirty="0"/>
              <a:t>C., </a:t>
            </a:r>
            <a:r>
              <a:rPr lang="en-US" sz="1600" dirty="0" smtClean="0"/>
              <a:t>R</a:t>
            </a:r>
            <a:r>
              <a:rPr lang="en-US" sz="1600" cap="small" dirty="0" smtClean="0"/>
              <a:t>izzato</a:t>
            </a:r>
            <a:r>
              <a:rPr lang="en-US" sz="1600" dirty="0" smtClean="0"/>
              <a:t> </a:t>
            </a:r>
            <a:r>
              <a:rPr lang="en-US" sz="1600" dirty="0"/>
              <a:t>C</a:t>
            </a:r>
            <a:r>
              <a:rPr lang="en-US" sz="1600" dirty="0" smtClean="0"/>
              <a:t>. &amp; S</a:t>
            </a:r>
            <a:r>
              <a:rPr lang="en-US" sz="1600" cap="small" dirty="0" smtClean="0"/>
              <a:t>hcherbina</a:t>
            </a:r>
            <a:r>
              <a:rPr lang="en-US" sz="1600" dirty="0" smtClean="0"/>
              <a:t> </a:t>
            </a:r>
            <a:r>
              <a:rPr lang="en-US" sz="1600" dirty="0"/>
              <a:t>N. 2017. Final Report on gaseous release of C-14 from BWR and CANDU Spent Ion Exchange Resins (D4.7). Carbon-14 Source Term (CAST) Project, N° 604779, CAST - D4.7. Available from </a:t>
            </a:r>
            <a:r>
              <a:rPr lang="en-US" sz="1600" dirty="0">
                <a:hlinkClick r:id="rId3"/>
              </a:rPr>
              <a:t>http://</a:t>
            </a:r>
            <a:r>
              <a:rPr lang="en-US" sz="1600" dirty="0" smtClean="0">
                <a:hlinkClick r:id="rId3"/>
              </a:rPr>
              <a:t>www.projectcast.eu/cms-file/get/iFileId/2584</a:t>
            </a:r>
            <a:r>
              <a:rPr lang="en-US" sz="1600" dirty="0" smtClean="0"/>
              <a:t>.</a:t>
            </a:r>
            <a:endParaRPr lang="fr-FR" sz="1600" dirty="0"/>
          </a:p>
          <a:p>
            <a:pPr eaLnBrk="1" hangingPunct="1"/>
            <a:r>
              <a:rPr lang="en-US" sz="1600" dirty="0" smtClean="0"/>
              <a:t>R</a:t>
            </a:r>
            <a:r>
              <a:rPr lang="en-US" sz="1600" cap="small" dirty="0" smtClean="0"/>
              <a:t>izzato</a:t>
            </a:r>
            <a:r>
              <a:rPr lang="en-US" sz="1600" dirty="0" smtClean="0"/>
              <a:t> </a:t>
            </a:r>
            <a:r>
              <a:rPr lang="en-US" sz="1600" dirty="0"/>
              <a:t>C., </a:t>
            </a:r>
            <a:r>
              <a:rPr lang="en-US" sz="1600" dirty="0" smtClean="0"/>
              <a:t>S</a:t>
            </a:r>
            <a:r>
              <a:rPr lang="en-US" sz="1600" cap="small" dirty="0" smtClean="0"/>
              <a:t>hcherbina</a:t>
            </a:r>
            <a:r>
              <a:rPr lang="en-US" sz="1600" dirty="0" smtClean="0"/>
              <a:t> </a:t>
            </a:r>
            <a:r>
              <a:rPr lang="en-US" sz="1600" dirty="0"/>
              <a:t>N</a:t>
            </a:r>
            <a:r>
              <a:rPr lang="en-US" sz="1600" dirty="0" smtClean="0"/>
              <a:t>. &amp; R</a:t>
            </a:r>
            <a:r>
              <a:rPr lang="en-US" sz="1600" cap="small" dirty="0" smtClean="0"/>
              <a:t>eiller</a:t>
            </a:r>
            <a:r>
              <a:rPr lang="en-US" sz="1600" dirty="0" smtClean="0"/>
              <a:t>, </a:t>
            </a:r>
            <a:r>
              <a:rPr lang="en-US" sz="1600" dirty="0"/>
              <a:t>P. E. 2017. Compilation and comparison of data on </a:t>
            </a:r>
            <a:r>
              <a:rPr lang="en-US" sz="1600" baseline="30000" dirty="0"/>
              <a:t>14</a:t>
            </a:r>
            <a:r>
              <a:rPr lang="en-US" sz="1600" dirty="0"/>
              <a:t>C from spent ion-exchange resins (D4.8). Carbon-14 Source Term (CAST) Project, N° 604779, CAST - D4.8. </a:t>
            </a:r>
            <a:r>
              <a:rPr lang="en-US" sz="1600" dirty="0" smtClean="0">
                <a:hlinkClick r:id="rId4"/>
              </a:rPr>
              <a:t>http</a:t>
            </a:r>
            <a:r>
              <a:rPr lang="en-US" sz="1600" dirty="0">
                <a:hlinkClick r:id="rId4"/>
              </a:rPr>
              <a:t>://</a:t>
            </a:r>
            <a:r>
              <a:rPr lang="en-US" sz="1600" dirty="0" smtClean="0">
                <a:hlinkClick r:id="rId4"/>
              </a:rPr>
              <a:t>www.projectcast.eu/cms-file/get/iFileId/2589</a:t>
            </a:r>
            <a:r>
              <a:rPr lang="en-US" sz="1600" dirty="0" smtClean="0"/>
              <a:t>.</a:t>
            </a:r>
            <a:endParaRPr lang="en-US" altLang="fr-FR" sz="1600" dirty="0" smtClean="0">
              <a:solidFill>
                <a:srgbClr val="000000"/>
              </a:solidFill>
            </a:endParaRPr>
          </a:p>
        </p:txBody>
      </p:sp>
      <p:sp>
        <p:nvSpPr>
          <p:cNvPr id="93207" name="Rectangle 23"/>
          <p:cNvSpPr>
            <a:spLocks noChangeArrowheads="1"/>
          </p:cNvSpPr>
          <p:nvPr/>
        </p:nvSpPr>
        <p:spPr bwMode="auto">
          <a:xfrm>
            <a:off x="395536" y="1556792"/>
            <a:ext cx="8424862" cy="489654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6152" name="Text Box 40"/>
          <p:cNvSpPr txBox="1">
            <a:spLocks noChangeArrowheads="1"/>
          </p:cNvSpPr>
          <p:nvPr/>
        </p:nvSpPr>
        <p:spPr bwMode="auto">
          <a:xfrm>
            <a:off x="3275875" y="899048"/>
            <a:ext cx="2664192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altLang="fr-FR" sz="3200" dirty="0" smtClean="0"/>
              <a:t>Final </a:t>
            </a:r>
            <a:r>
              <a:rPr lang="fr-FR" altLang="fr-FR" sz="3200" dirty="0" err="1" smtClean="0"/>
              <a:t>Outcome</a:t>
            </a:r>
            <a:endParaRPr lang="fr-FR" altLang="fr-FR" sz="3200" dirty="0"/>
          </a:p>
        </p:txBody>
      </p:sp>
      <p:pic>
        <p:nvPicPr>
          <p:cNvPr id="9" name="Picture 2" descr="logo_cast_line_black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Afbeelding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7562" y="-16291"/>
            <a:ext cx="1826438" cy="12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5547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220590"/>
            <a:ext cx="3600000" cy="24099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9330" name="Rectangle 2"/>
          <p:cNvSpPr>
            <a:spLocks noGrp="1" noChangeArrowheads="1"/>
          </p:cNvSpPr>
          <p:nvPr>
            <p:ph type="title"/>
          </p:nvPr>
        </p:nvSpPr>
        <p:spPr>
          <a:xfrm>
            <a:off x="900113" y="46038"/>
            <a:ext cx="6417449" cy="719137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sz="3600" dirty="0" smtClean="0"/>
              <a:t>WP4 Interim Technical Meetings</a:t>
            </a:r>
            <a:endParaRPr lang="en-GB" altLang="fr-FR" sz="2000" dirty="0" smtClean="0"/>
          </a:p>
        </p:txBody>
      </p:sp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>
          <a:xfrm>
            <a:off x="250825" y="1196752"/>
            <a:ext cx="4969247" cy="5400303"/>
          </a:xfrm>
        </p:spPr>
        <p:txBody>
          <a:bodyPr/>
          <a:lstStyle/>
          <a:p>
            <a:pPr>
              <a:defRPr/>
            </a:pPr>
            <a:r>
              <a:rPr lang="en-GB" dirty="0" smtClean="0"/>
              <a:t>Paris 4</a:t>
            </a:r>
            <a:r>
              <a:rPr lang="en-GB" baseline="30000" dirty="0" smtClean="0"/>
              <a:t>th</a:t>
            </a:r>
            <a:r>
              <a:rPr lang="en-GB" dirty="0" smtClean="0"/>
              <a:t>-5</a:t>
            </a:r>
            <a:r>
              <a:rPr lang="en-GB" baseline="30000" dirty="0" smtClean="0"/>
              <a:t>th</a:t>
            </a:r>
            <a:r>
              <a:rPr lang="en-GB" dirty="0" smtClean="0"/>
              <a:t> June 2015</a:t>
            </a:r>
          </a:p>
          <a:p>
            <a:pPr>
              <a:defRPr/>
            </a:pPr>
            <a:r>
              <a:rPr lang="en-GB" dirty="0" smtClean="0"/>
              <a:t>Pitesti 13</a:t>
            </a:r>
            <a:r>
              <a:rPr lang="en-GB" baseline="30000" dirty="0" smtClean="0"/>
              <a:t>th</a:t>
            </a:r>
            <a:r>
              <a:rPr lang="en-GB" dirty="0" smtClean="0"/>
              <a:t>-14</a:t>
            </a:r>
            <a:r>
              <a:rPr lang="en-GB" baseline="30000" dirty="0" smtClean="0"/>
              <a:t>th</a:t>
            </a:r>
            <a:r>
              <a:rPr lang="en-GB" dirty="0" smtClean="0"/>
              <a:t> June 2016</a:t>
            </a:r>
          </a:p>
          <a:p>
            <a:pPr>
              <a:defRPr/>
            </a:pPr>
            <a:r>
              <a:rPr lang="en-GB" dirty="0" smtClean="0"/>
              <a:t>Paris 10</a:t>
            </a:r>
            <a:r>
              <a:rPr lang="en-GB" baseline="30000" dirty="0" smtClean="0"/>
              <a:t>th</a:t>
            </a:r>
            <a:r>
              <a:rPr lang="en-GB" dirty="0" smtClean="0"/>
              <a:t>-11</a:t>
            </a:r>
            <a:r>
              <a:rPr lang="en-GB" baseline="30000" dirty="0" smtClean="0"/>
              <a:t>th</a:t>
            </a:r>
            <a:r>
              <a:rPr lang="en-GB" dirty="0" smtClean="0"/>
              <a:t> May 2017</a:t>
            </a:r>
          </a:p>
          <a:p>
            <a:pPr lvl="1" eaLnBrk="1" hangingPunct="1">
              <a:defRPr/>
            </a:pPr>
            <a:endParaRPr lang="en-GB" dirty="0" smtClean="0"/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436095" y="1439647"/>
            <a:ext cx="3603283" cy="26805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Afbeelding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7562" y="-16291"/>
            <a:ext cx="1826438" cy="1209600"/>
          </a:xfrm>
          <a:prstGeom prst="rect">
            <a:avLst/>
          </a:prstGeom>
        </p:spPr>
      </p:pic>
      <p:grpSp>
        <p:nvGrpSpPr>
          <p:cNvPr id="5" name="Groupe 4"/>
          <p:cNvGrpSpPr/>
          <p:nvPr/>
        </p:nvGrpSpPr>
        <p:grpSpPr>
          <a:xfrm>
            <a:off x="0" y="2924944"/>
            <a:ext cx="5244075" cy="3933056"/>
            <a:chOff x="0" y="2924944"/>
            <a:chExt cx="5244075" cy="3933056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2924944"/>
              <a:ext cx="5244075" cy="3933056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pic>
          <p:nvPicPr>
            <p:cNvPr id="1028" name="Picture 4" descr="Résultat de recherche d'images pour &quot;ondraf&quot;"/>
            <p:cNvPicPr>
              <a:picLocks noChangeAspect="1" noChangeArrowheads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699" t="18585" r="19152" b="25952"/>
            <a:stretch/>
          </p:blipFill>
          <p:spPr bwMode="auto">
            <a:xfrm>
              <a:off x="4056927" y="2996952"/>
              <a:ext cx="1150563" cy="5040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337892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Titel 1"/>
          <p:cNvSpPr>
            <a:spLocks noGrp="1"/>
          </p:cNvSpPr>
          <p:nvPr>
            <p:ph type="title"/>
          </p:nvPr>
        </p:nvSpPr>
        <p:spPr>
          <a:xfrm>
            <a:off x="751855" y="188194"/>
            <a:ext cx="8054008" cy="1295400"/>
          </a:xfrm>
        </p:spPr>
        <p:txBody>
          <a:bodyPr/>
          <a:lstStyle/>
          <a:p>
            <a:r>
              <a:rPr lang="en-GB" sz="3600" dirty="0" smtClean="0"/>
              <a:t>Abstraction process</a:t>
            </a:r>
            <a:br>
              <a:rPr lang="en-GB" sz="3600" dirty="0" smtClean="0"/>
            </a:br>
            <a:r>
              <a:rPr lang="en-GB" sz="3600" dirty="0" smtClean="0"/>
              <a:t> </a:t>
            </a:r>
          </a:p>
        </p:txBody>
      </p:sp>
      <p:grpSp>
        <p:nvGrpSpPr>
          <p:cNvPr id="17414" name="Group 19"/>
          <p:cNvGrpSpPr>
            <a:grpSpLocks/>
          </p:cNvGrpSpPr>
          <p:nvPr/>
        </p:nvGrpSpPr>
        <p:grpSpPr bwMode="auto">
          <a:xfrm>
            <a:off x="3252788" y="2267794"/>
            <a:ext cx="2474912" cy="1619250"/>
            <a:chOff x="427" y="1480"/>
            <a:chExt cx="1559" cy="1020"/>
          </a:xfrm>
        </p:grpSpPr>
        <p:sp>
          <p:nvSpPr>
            <p:cNvPr id="51215" name="Oval 7"/>
            <p:cNvSpPr>
              <a:spLocks noChangeArrowheads="1"/>
            </p:cNvSpPr>
            <p:nvPr/>
          </p:nvSpPr>
          <p:spPr bwMode="auto">
            <a:xfrm>
              <a:off x="824" y="1678"/>
              <a:ext cx="1077" cy="510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51216" name="Rectangle 8"/>
            <p:cNvSpPr>
              <a:spLocks noChangeArrowheads="1"/>
            </p:cNvSpPr>
            <p:nvPr/>
          </p:nvSpPr>
          <p:spPr bwMode="auto">
            <a:xfrm>
              <a:off x="1079" y="2160"/>
              <a:ext cx="85" cy="340"/>
            </a:xfrm>
            <a:prstGeom prst="rect">
              <a:avLst/>
            </a:prstGeom>
            <a:solidFill>
              <a:srgbClr val="99CC00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51217" name="Rectangle 10"/>
            <p:cNvSpPr>
              <a:spLocks noChangeArrowheads="1"/>
            </p:cNvSpPr>
            <p:nvPr/>
          </p:nvSpPr>
          <p:spPr bwMode="auto">
            <a:xfrm>
              <a:off x="937" y="2103"/>
              <a:ext cx="85" cy="340"/>
            </a:xfrm>
            <a:prstGeom prst="rect">
              <a:avLst/>
            </a:prstGeom>
            <a:solidFill>
              <a:srgbClr val="99CC00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51218" name="Rectangle 11"/>
            <p:cNvSpPr>
              <a:spLocks noChangeArrowheads="1"/>
            </p:cNvSpPr>
            <p:nvPr/>
          </p:nvSpPr>
          <p:spPr bwMode="auto">
            <a:xfrm>
              <a:off x="1731" y="2103"/>
              <a:ext cx="85" cy="340"/>
            </a:xfrm>
            <a:prstGeom prst="rect">
              <a:avLst/>
            </a:prstGeom>
            <a:solidFill>
              <a:srgbClr val="99CC00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51219" name="Rectangle 12"/>
            <p:cNvSpPr>
              <a:spLocks noChangeArrowheads="1"/>
            </p:cNvSpPr>
            <p:nvPr/>
          </p:nvSpPr>
          <p:spPr bwMode="auto">
            <a:xfrm>
              <a:off x="1504" y="2160"/>
              <a:ext cx="85" cy="283"/>
            </a:xfrm>
            <a:prstGeom prst="rect">
              <a:avLst/>
            </a:prstGeom>
            <a:solidFill>
              <a:srgbClr val="99CC00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51220" name="Oval 13"/>
            <p:cNvSpPr>
              <a:spLocks noChangeArrowheads="1"/>
            </p:cNvSpPr>
            <p:nvPr/>
          </p:nvSpPr>
          <p:spPr bwMode="auto">
            <a:xfrm>
              <a:off x="710" y="1649"/>
              <a:ext cx="226" cy="199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51221" name="Oval 15"/>
            <p:cNvSpPr>
              <a:spLocks noChangeArrowheads="1"/>
            </p:cNvSpPr>
            <p:nvPr/>
          </p:nvSpPr>
          <p:spPr bwMode="auto">
            <a:xfrm rot="-2354337">
              <a:off x="427" y="1593"/>
              <a:ext cx="340" cy="227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51222" name="AutoShape 16"/>
            <p:cNvSpPr>
              <a:spLocks noChangeArrowheads="1"/>
            </p:cNvSpPr>
            <p:nvPr/>
          </p:nvSpPr>
          <p:spPr bwMode="auto">
            <a:xfrm>
              <a:off x="455" y="1536"/>
              <a:ext cx="57" cy="114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51223" name="AutoShape 17"/>
            <p:cNvSpPr>
              <a:spLocks noChangeArrowheads="1"/>
            </p:cNvSpPr>
            <p:nvPr/>
          </p:nvSpPr>
          <p:spPr bwMode="auto">
            <a:xfrm>
              <a:off x="540" y="1480"/>
              <a:ext cx="57" cy="114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51224" name="AutoShape 18"/>
            <p:cNvSpPr>
              <a:spLocks noChangeArrowheads="1"/>
            </p:cNvSpPr>
            <p:nvPr/>
          </p:nvSpPr>
          <p:spPr bwMode="auto">
            <a:xfrm rot="5400000">
              <a:off x="1674" y="1990"/>
              <a:ext cx="426" cy="198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06 w 21600"/>
                <a:gd name="T13" fmla="*/ 0 h 21600"/>
                <a:gd name="T14" fmla="*/ 21194 w 21600"/>
                <a:gd name="T15" fmla="*/ 12764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3428" y="10690"/>
                  </a:moveTo>
                  <a:cubicBezTo>
                    <a:pt x="3488" y="6661"/>
                    <a:pt x="6771" y="3427"/>
                    <a:pt x="10800" y="3428"/>
                  </a:cubicBezTo>
                  <a:cubicBezTo>
                    <a:pt x="14828" y="3428"/>
                    <a:pt x="18111" y="6661"/>
                    <a:pt x="18171" y="10690"/>
                  </a:cubicBezTo>
                  <a:lnTo>
                    <a:pt x="21598" y="10638"/>
                  </a:lnTo>
                  <a:cubicBezTo>
                    <a:pt x="21510" y="4737"/>
                    <a:pt x="16701" y="-1"/>
                    <a:pt x="10799" y="0"/>
                  </a:cubicBezTo>
                  <a:cubicBezTo>
                    <a:pt x="4898" y="0"/>
                    <a:pt x="89" y="4737"/>
                    <a:pt x="1" y="10638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17415" name="Line 20"/>
          <p:cNvSpPr>
            <a:spLocks noChangeShapeType="1"/>
          </p:cNvSpPr>
          <p:nvPr/>
        </p:nvSpPr>
        <p:spPr bwMode="auto">
          <a:xfrm>
            <a:off x="2936875" y="3256806"/>
            <a:ext cx="4953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 type="none" w="sm" len="sm"/>
            <a:tailEnd type="triangle" w="lg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7416" name="Text Box 21"/>
          <p:cNvSpPr txBox="1">
            <a:spLocks noChangeArrowheads="1"/>
          </p:cNvSpPr>
          <p:nvPr/>
        </p:nvSpPr>
        <p:spPr bwMode="auto">
          <a:xfrm>
            <a:off x="3948113" y="1503363"/>
            <a:ext cx="15065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defTabSz="79375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793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79375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79375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79375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7937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7937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7937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7937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GB" sz="1600" b="1"/>
              <a:t>Process-level</a:t>
            </a:r>
          </a:p>
          <a:p>
            <a:pPr algn="ctr"/>
            <a:r>
              <a:rPr lang="en-GB" sz="1600" b="1"/>
              <a:t>model</a:t>
            </a:r>
          </a:p>
        </p:txBody>
      </p:sp>
      <p:sp>
        <p:nvSpPr>
          <p:cNvPr id="17417" name="Line 22"/>
          <p:cNvSpPr>
            <a:spLocks noChangeShapeType="1"/>
          </p:cNvSpPr>
          <p:nvPr/>
        </p:nvSpPr>
        <p:spPr bwMode="auto">
          <a:xfrm>
            <a:off x="5997575" y="3256806"/>
            <a:ext cx="4953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 type="none" w="sm" len="sm"/>
            <a:tailEnd type="triangle" w="lg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51206" name="Text Box 23"/>
          <p:cNvSpPr txBox="1">
            <a:spLocks noChangeArrowheads="1"/>
          </p:cNvSpPr>
          <p:nvPr/>
        </p:nvSpPr>
        <p:spPr bwMode="auto">
          <a:xfrm>
            <a:off x="641350" y="1503363"/>
            <a:ext cx="138271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defTabSz="79375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793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79375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79375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79375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7937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7937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7937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7937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GB" sz="1600" b="1"/>
              <a:t>Real system</a:t>
            </a:r>
          </a:p>
        </p:txBody>
      </p:sp>
      <p:grpSp>
        <p:nvGrpSpPr>
          <p:cNvPr id="17419" name="Group 27"/>
          <p:cNvGrpSpPr>
            <a:grpSpLocks/>
          </p:cNvGrpSpPr>
          <p:nvPr/>
        </p:nvGrpSpPr>
        <p:grpSpPr bwMode="auto">
          <a:xfrm>
            <a:off x="6382518" y="2132856"/>
            <a:ext cx="2293938" cy="1979613"/>
            <a:chOff x="4226" y="1395"/>
            <a:chExt cx="1445" cy="1247"/>
          </a:xfrm>
        </p:grpSpPr>
        <p:sp>
          <p:nvSpPr>
            <p:cNvPr id="51212" name="Oval 6"/>
            <p:cNvSpPr>
              <a:spLocks noChangeArrowheads="1"/>
            </p:cNvSpPr>
            <p:nvPr/>
          </p:nvSpPr>
          <p:spPr bwMode="auto">
            <a:xfrm>
              <a:off x="4509" y="1451"/>
              <a:ext cx="1162" cy="850"/>
            </a:xfrm>
            <a:prstGeom prst="ellipse">
              <a:avLst/>
            </a:prstGeom>
            <a:solidFill>
              <a:srgbClr val="FFCC99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51213" name="Oval 24"/>
            <p:cNvSpPr>
              <a:spLocks noChangeArrowheads="1"/>
            </p:cNvSpPr>
            <p:nvPr/>
          </p:nvSpPr>
          <p:spPr bwMode="auto">
            <a:xfrm>
              <a:off x="4226" y="1395"/>
              <a:ext cx="453" cy="340"/>
            </a:xfrm>
            <a:prstGeom prst="ellipse">
              <a:avLst/>
            </a:prstGeom>
            <a:solidFill>
              <a:srgbClr val="FFCC99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51214" name="Rectangle 25"/>
            <p:cNvSpPr>
              <a:spLocks noChangeArrowheads="1"/>
            </p:cNvSpPr>
            <p:nvPr/>
          </p:nvSpPr>
          <p:spPr bwMode="auto">
            <a:xfrm>
              <a:off x="4962" y="2302"/>
              <a:ext cx="284" cy="340"/>
            </a:xfrm>
            <a:prstGeom prst="rect">
              <a:avLst/>
            </a:prstGeom>
            <a:solidFill>
              <a:srgbClr val="FFCC99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17420" name="Text Box 26"/>
          <p:cNvSpPr txBox="1">
            <a:spLocks noChangeArrowheads="1"/>
          </p:cNvSpPr>
          <p:nvPr/>
        </p:nvSpPr>
        <p:spPr bwMode="auto">
          <a:xfrm>
            <a:off x="6164263" y="1503363"/>
            <a:ext cx="26685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defTabSz="79375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793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79375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79375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79375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7937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7937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7937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7937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GB" sz="1600" b="1"/>
              <a:t>Performance assessment</a:t>
            </a:r>
          </a:p>
          <a:p>
            <a:pPr algn="ctr"/>
            <a:r>
              <a:rPr lang="en-GB" sz="1600" b="1"/>
              <a:t>model</a:t>
            </a:r>
          </a:p>
        </p:txBody>
      </p:sp>
      <p:pic>
        <p:nvPicPr>
          <p:cNvPr id="51209" name="Picture 4" descr="j0149627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12499375" y="2147483647"/>
            <a:ext cx="2147483647" cy="2147482688"/>
          </a:xfrm>
        </p:spPr>
      </p:pic>
      <p:pic>
        <p:nvPicPr>
          <p:cNvPr id="51210" name="Picture 4" descr="j014962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050" y="2204864"/>
            <a:ext cx="2533650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Content Placeholder 2"/>
          <p:cNvSpPr txBox="1">
            <a:spLocks/>
          </p:cNvSpPr>
          <p:nvPr/>
        </p:nvSpPr>
        <p:spPr>
          <a:xfrm>
            <a:off x="180528" y="4293096"/>
            <a:ext cx="8855968" cy="4114800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800" b="1" dirty="0" smtClean="0"/>
              <a:t>SA abstraction: </a:t>
            </a:r>
            <a:r>
              <a:rPr lang="en-GB" sz="1800" i="1" dirty="0" smtClean="0"/>
              <a:t>The process of developing a safety assessment model from relevant phenomenological knowledge, taking into account the limits of, and uncertainties in, this knowledge, as well as requirements that may include : </a:t>
            </a:r>
          </a:p>
          <a:p>
            <a:pPr lvl="1"/>
            <a:r>
              <a:rPr lang="en-GB" sz="1800" i="1" dirty="0" smtClean="0"/>
              <a:t>the types of safety and performance indicators to be calculated, </a:t>
            </a:r>
          </a:p>
          <a:p>
            <a:pPr lvl="1"/>
            <a:r>
              <a:rPr lang="en-GB" sz="1800" i="1" dirty="0" smtClean="0"/>
              <a:t>the need of conservatism : simplification without undermining safety</a:t>
            </a:r>
          </a:p>
          <a:p>
            <a:pPr lvl="2"/>
            <a:r>
              <a:rPr lang="en-GB" sz="1400" i="1" dirty="0" smtClean="0"/>
              <a:t>Intentionally ignore beneficial processes that are difficult to characterise</a:t>
            </a:r>
          </a:p>
          <a:p>
            <a:pPr lvl="2"/>
            <a:r>
              <a:rPr lang="en-GB" sz="1400" i="1" dirty="0" smtClean="0"/>
              <a:t>Intentionally bind detrimental processes that are difficult to characterise</a:t>
            </a:r>
          </a:p>
          <a:p>
            <a:pPr lvl="1"/>
            <a:r>
              <a:rPr lang="en-GB" sz="1800" i="1" dirty="0" smtClean="0"/>
              <a:t>The ease of verification of the computer code used to implement the model</a:t>
            </a:r>
            <a:r>
              <a:rPr lang="en-GB" sz="1800" i="1" dirty="0"/>
              <a:t>.</a:t>
            </a:r>
            <a:endParaRPr lang="en-GB" sz="1600" i="1" dirty="0"/>
          </a:p>
        </p:txBody>
      </p:sp>
      <p:pic>
        <p:nvPicPr>
          <p:cNvPr id="27" name="Picture 2" descr="logo_cast_line_black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Afbeelding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7562" y="-16291"/>
            <a:ext cx="1826438" cy="1209600"/>
          </a:xfrm>
          <a:prstGeom prst="rect">
            <a:avLst/>
          </a:prstGeom>
        </p:spPr>
      </p:pic>
      <p:pic>
        <p:nvPicPr>
          <p:cNvPr id="1026" name="Picture 2" descr="Résultat de recherche d'images pour &quot;cheval&quot;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60" y="1925950"/>
            <a:ext cx="2581340" cy="2153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Rectangle 28"/>
          <p:cNvSpPr/>
          <p:nvPr/>
        </p:nvSpPr>
        <p:spPr>
          <a:xfrm>
            <a:off x="123057" y="1871278"/>
            <a:ext cx="5760985" cy="220774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0" name="Picture 6" descr="Résultat de recherche d'images pour &quot;poule&quot;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779" y="2073173"/>
            <a:ext cx="2173024" cy="1738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8" descr="Image associée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560" y="2058861"/>
            <a:ext cx="2197736" cy="1738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12" descr="Image associée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023" y="2088927"/>
            <a:ext cx="2190194" cy="1738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14" descr="Image associée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196" y="1925950"/>
            <a:ext cx="2215462" cy="2215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16" descr="Résultat de recherche d'images pour &quot;leia buns&quot;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01" r="28400"/>
          <a:stretch/>
        </p:blipFill>
        <p:spPr bwMode="auto">
          <a:xfrm>
            <a:off x="295030" y="2050034"/>
            <a:ext cx="2029473" cy="1917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9010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7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5" grpId="0" animBg="1"/>
      <p:bldP spid="17416" grpId="0"/>
      <p:bldP spid="17417" grpId="0" animBg="1"/>
      <p:bldP spid="17420" grpId="0"/>
      <p:bldP spid="2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title"/>
          </p:nvPr>
        </p:nvSpPr>
        <p:spPr>
          <a:xfrm>
            <a:off x="900113" y="46038"/>
            <a:ext cx="7715250" cy="719137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sz="3600" dirty="0" smtClean="0"/>
              <a:t>Presentations</a:t>
            </a:r>
            <a:endParaRPr lang="en-GB" altLang="fr-FR" sz="2000" dirty="0" smtClean="0"/>
          </a:p>
        </p:txBody>
      </p:sp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>
          <a:xfrm>
            <a:off x="250825" y="1341065"/>
            <a:ext cx="6481415" cy="5400303"/>
          </a:xfrm>
        </p:spPr>
        <p:txBody>
          <a:bodyPr>
            <a:normAutofit fontScale="77500" lnSpcReduction="20000"/>
          </a:bodyPr>
          <a:lstStyle/>
          <a:p>
            <a:pPr>
              <a:defRPr/>
            </a:pPr>
            <a:r>
              <a:rPr lang="en-GB" dirty="0" smtClean="0"/>
              <a:t>Jérôme Comte (CEA-EDF)</a:t>
            </a:r>
          </a:p>
          <a:p>
            <a:pPr lvl="1">
              <a:defRPr/>
            </a:pPr>
            <a:r>
              <a:rPr lang="en-US" dirty="0"/>
              <a:t>C-14 Content and Speciation of SIERs from PWR</a:t>
            </a:r>
            <a:endParaRPr lang="en-GB" dirty="0"/>
          </a:p>
          <a:p>
            <a:pPr>
              <a:defRPr/>
            </a:pPr>
            <a:r>
              <a:rPr lang="en-GB" dirty="0" err="1" smtClean="0"/>
              <a:t>Crina</a:t>
            </a:r>
            <a:r>
              <a:rPr lang="en-GB" dirty="0" smtClean="0"/>
              <a:t> </a:t>
            </a:r>
            <a:r>
              <a:rPr lang="en-GB" dirty="0" err="1" smtClean="0"/>
              <a:t>Bucur</a:t>
            </a:r>
            <a:r>
              <a:rPr lang="en-GB" dirty="0" smtClean="0"/>
              <a:t> (RATEN-ICN)</a:t>
            </a:r>
            <a:endParaRPr lang="en-GB" dirty="0"/>
          </a:p>
          <a:p>
            <a:pPr lvl="1">
              <a:defRPr/>
            </a:pPr>
            <a:r>
              <a:rPr lang="en-US" dirty="0"/>
              <a:t>C-14 Content and Speciation of SIERs from CANDU</a:t>
            </a:r>
            <a:endParaRPr lang="en-GB" dirty="0" smtClean="0"/>
          </a:p>
          <a:p>
            <a:pPr>
              <a:defRPr/>
            </a:pPr>
            <a:r>
              <a:rPr lang="fr-FR" dirty="0" smtClean="0"/>
              <a:t>Andrey </a:t>
            </a:r>
            <a:r>
              <a:rPr lang="fr-FR" dirty="0"/>
              <a:t>Bukaemskiy </a:t>
            </a:r>
            <a:r>
              <a:rPr lang="fr-FR" dirty="0" smtClean="0"/>
              <a:t>(</a:t>
            </a:r>
            <a:r>
              <a:rPr lang="en-GB" dirty="0" smtClean="0"/>
              <a:t>FZJ)</a:t>
            </a:r>
          </a:p>
          <a:p>
            <a:pPr lvl="1">
              <a:defRPr/>
            </a:pPr>
            <a:r>
              <a:rPr lang="en-US" dirty="0"/>
              <a:t>C-14 Content and Speciation of SIERs from BWR</a:t>
            </a:r>
            <a:endParaRPr lang="en-GB" dirty="0" smtClean="0"/>
          </a:p>
          <a:p>
            <a:pPr>
              <a:defRPr/>
            </a:pPr>
            <a:r>
              <a:rPr lang="fr-FR" dirty="0" smtClean="0"/>
              <a:t>Petr Ve</a:t>
            </a:r>
            <a:r>
              <a:rPr lang="en-GB" altLang="fr-FR" dirty="0"/>
              <a:t>č</a:t>
            </a:r>
            <a:r>
              <a:rPr lang="fr-FR" dirty="0" err="1" smtClean="0"/>
              <a:t>ern</a:t>
            </a:r>
            <a:r>
              <a:rPr lang="en-US" altLang="fr-FR" cap="small" dirty="0">
                <a:solidFill>
                  <a:srgbClr val="000000"/>
                </a:solidFill>
              </a:rPr>
              <a:t>í</a:t>
            </a:r>
            <a:r>
              <a:rPr lang="fr-FR" dirty="0" smtClean="0"/>
              <a:t>k (</a:t>
            </a:r>
            <a:r>
              <a:rPr lang="en-GB" dirty="0"/>
              <a:t>ÚJV</a:t>
            </a:r>
            <a:r>
              <a:rPr lang="en-GB" dirty="0" smtClean="0"/>
              <a:t>)</a:t>
            </a:r>
          </a:p>
          <a:p>
            <a:pPr lvl="1">
              <a:defRPr/>
            </a:pPr>
            <a:r>
              <a:rPr lang="en-US" dirty="0"/>
              <a:t>Cementation of SIERs and Consequences on C-14 mobility</a:t>
            </a:r>
            <a:endParaRPr lang="en-GB" dirty="0"/>
          </a:p>
          <a:p>
            <a:pPr>
              <a:defRPr/>
            </a:pPr>
            <a:r>
              <a:rPr lang="en-GB" dirty="0" smtClean="0"/>
              <a:t>Antonietta Rizzo (ENEA)</a:t>
            </a:r>
          </a:p>
          <a:p>
            <a:pPr lvl="1">
              <a:defRPr/>
            </a:pPr>
            <a:r>
              <a:rPr lang="en-US" dirty="0"/>
              <a:t>Evolution of </a:t>
            </a:r>
            <a:r>
              <a:rPr lang="en-US" dirty="0" smtClean="0"/>
              <a:t>Ion </a:t>
            </a:r>
            <a:r>
              <a:rPr lang="en-US" dirty="0"/>
              <a:t>Exchange Resins</a:t>
            </a:r>
            <a:endParaRPr lang="en-GB" dirty="0"/>
          </a:p>
          <a:p>
            <a:pPr>
              <a:defRPr/>
            </a:pPr>
            <a:r>
              <a:rPr lang="en-GB" dirty="0" smtClean="0"/>
              <a:t>Klas Källström (SKB)</a:t>
            </a:r>
          </a:p>
          <a:p>
            <a:pPr lvl="1">
              <a:defRPr/>
            </a:pPr>
            <a:r>
              <a:rPr lang="en-US" baseline="30000" dirty="0" smtClean="0"/>
              <a:t>14</a:t>
            </a:r>
            <a:r>
              <a:rPr lang="en-US" dirty="0" smtClean="0"/>
              <a:t>C: The Need </a:t>
            </a:r>
            <a:r>
              <a:rPr lang="en-US" dirty="0"/>
              <a:t>for </a:t>
            </a:r>
            <a:r>
              <a:rPr lang="en-US" dirty="0" smtClean="0"/>
              <a:t>Better Understand </a:t>
            </a:r>
            <a:r>
              <a:rPr lang="en-US" dirty="0"/>
              <a:t>the </a:t>
            </a:r>
            <a:r>
              <a:rPr lang="en-US" dirty="0" smtClean="0"/>
              <a:t>Inventory </a:t>
            </a:r>
            <a:r>
              <a:rPr lang="en-US" dirty="0"/>
              <a:t>for </a:t>
            </a:r>
            <a:r>
              <a:rPr lang="en-US" dirty="0" smtClean="0"/>
              <a:t>Post </a:t>
            </a:r>
            <a:r>
              <a:rPr lang="en-US" smtClean="0"/>
              <a:t>Closure Safety</a:t>
            </a:r>
            <a:endParaRPr lang="en-GB" dirty="0" smtClean="0"/>
          </a:p>
          <a:p>
            <a:pPr lvl="1" eaLnBrk="1" hangingPunct="1">
              <a:defRPr/>
            </a:pPr>
            <a:endParaRPr lang="en-GB" dirty="0" smtClean="0"/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6" descr="C:\Documents and Settings\bie\Plocha\Prezentace\UJV Rez.jpg">
            <a:hlinkClick r:id="rId3" action="ppaction://hlinkpres?slideindex=1&amp;slidetitle=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94244" y="4077072"/>
            <a:ext cx="573905" cy="57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>
            <a:hlinkClick r:id="rId5" action="ppaction://hlinkpres?slideindex=1&amp;slidetitle=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21532" y="1431080"/>
            <a:ext cx="1659742" cy="576000"/>
          </a:xfrm>
          <a:prstGeom prst="rect">
            <a:avLst/>
          </a:prstGeom>
        </p:spPr>
      </p:pic>
      <p:pic>
        <p:nvPicPr>
          <p:cNvPr id="10" name="Picture 60" descr="logo_699cm">
            <a:hlinkClick r:id="rId7" action="ppaction://hlinkpres?slideindex=1&amp;slidetitle="/>
          </p:cNvPr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092673" y="3212976"/>
            <a:ext cx="573512" cy="57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5" descr="C:\Travail\CAST\Kick-off meeting\INR_CAST.jpg">
            <a:hlinkClick r:id="rId9" action="ppaction://hlinkpres?slideindex=1&amp;slidetitle="/>
          </p:cNvPr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252"/>
          <a:stretch/>
        </p:blipFill>
        <p:spPr bwMode="auto">
          <a:xfrm>
            <a:off x="7020272" y="2133123"/>
            <a:ext cx="1222591" cy="57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Résultat de recherche d'images">
            <a:hlinkClick r:id="rId11" action="ppaction://hlinkpres?slideindex=1&amp;slidetitle=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815" y="5571203"/>
            <a:ext cx="540734" cy="57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Afbeelding 7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7562" y="-16291"/>
            <a:ext cx="1826438" cy="1209600"/>
          </a:xfrm>
          <a:prstGeom prst="rect">
            <a:avLst/>
          </a:prstGeom>
        </p:spPr>
      </p:pic>
      <p:pic>
        <p:nvPicPr>
          <p:cNvPr id="5" name="Image 4">
            <a:hlinkClick r:id="rId14" action="ppaction://hlinkpres?slideindex=1&amp;slidetitle="/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673" y="4868925"/>
            <a:ext cx="1758779" cy="57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3026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title"/>
          </p:nvPr>
        </p:nvSpPr>
        <p:spPr>
          <a:xfrm>
            <a:off x="900113" y="46038"/>
            <a:ext cx="7715250" cy="719137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sz="3600" dirty="0" smtClean="0"/>
              <a:t>Wrap-up</a:t>
            </a:r>
            <a:endParaRPr lang="en-GB" altLang="fr-FR" sz="2000" dirty="0" smtClean="0"/>
          </a:p>
        </p:txBody>
      </p:sp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>
          <a:xfrm>
            <a:off x="250825" y="1341065"/>
            <a:ext cx="8641655" cy="5400303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dirty="0" smtClean="0"/>
              <a:t>Have we progressed on Organic/Inorganic?</a:t>
            </a:r>
          </a:p>
          <a:p>
            <a:pPr lvl="1">
              <a:defRPr/>
            </a:pPr>
            <a:endParaRPr lang="en-GB" dirty="0"/>
          </a:p>
          <a:p>
            <a:pPr lvl="1" eaLnBrk="1" hangingPunct="1">
              <a:defRPr/>
            </a:pPr>
            <a:endParaRPr lang="en-GB" dirty="0" smtClean="0"/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Afbeelding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7562" y="-16291"/>
            <a:ext cx="1826438" cy="1209600"/>
          </a:xfrm>
          <a:prstGeom prst="rect">
            <a:avLst/>
          </a:prstGeom>
        </p:spPr>
      </p:pic>
      <p:pic>
        <p:nvPicPr>
          <p:cNvPr id="2050" name="Picture 2" descr="Résultat de recherche d'images pour &quot;gift&quot;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02" b="16782"/>
          <a:stretch/>
        </p:blipFill>
        <p:spPr bwMode="auto">
          <a:xfrm>
            <a:off x="986749" y="116632"/>
            <a:ext cx="1781896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9" name="Graphique 8"/>
          <p:cNvGraphicFramePr/>
          <p:nvPr>
            <p:extLst>
              <p:ext uri="{D42A27DB-BD31-4B8C-83A1-F6EECF244321}">
                <p14:modId xmlns:p14="http://schemas.microsoft.com/office/powerpoint/2010/main" val="2013998520"/>
              </p:ext>
            </p:extLst>
          </p:nvPr>
        </p:nvGraphicFramePr>
        <p:xfrm>
          <a:off x="1259632" y="2593168"/>
          <a:ext cx="6336704" cy="40761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3777582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>
        <p:bldAsOne/>
      </p:bldGraphic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title"/>
          </p:nvPr>
        </p:nvSpPr>
        <p:spPr>
          <a:xfrm>
            <a:off x="900113" y="46038"/>
            <a:ext cx="7715250" cy="719137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sz="3600" dirty="0" smtClean="0"/>
              <a:t>Wrap-up</a:t>
            </a:r>
            <a:endParaRPr lang="en-GB" altLang="fr-FR" sz="2000" dirty="0" smtClean="0"/>
          </a:p>
        </p:txBody>
      </p:sp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>
          <a:xfrm>
            <a:off x="250825" y="1341065"/>
            <a:ext cx="8641655" cy="5400303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dirty="0" smtClean="0"/>
              <a:t>Have we progressed on speciation?</a:t>
            </a:r>
          </a:p>
          <a:p>
            <a:pPr lvl="1">
              <a:defRPr/>
            </a:pPr>
            <a:r>
              <a:rPr lang="en-GB" dirty="0" smtClean="0"/>
              <a:t>Mainly formic acid is detected</a:t>
            </a:r>
          </a:p>
          <a:p>
            <a:pPr lvl="1">
              <a:defRPr/>
            </a:pPr>
            <a:endParaRPr lang="en-GB" dirty="0"/>
          </a:p>
          <a:p>
            <a:pPr lvl="1" eaLnBrk="1" hangingPunct="1">
              <a:defRPr/>
            </a:pPr>
            <a:endParaRPr lang="en-GB" dirty="0" smtClean="0"/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Afbeelding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7562" y="-16291"/>
            <a:ext cx="1826438" cy="1209600"/>
          </a:xfrm>
          <a:prstGeom prst="rect">
            <a:avLst/>
          </a:prstGeom>
        </p:spPr>
      </p:pic>
      <p:pic>
        <p:nvPicPr>
          <p:cNvPr id="2050" name="Picture 2" descr="Résultat de recherche d'images pour &quot;gift&quot;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02" b="16782"/>
          <a:stretch/>
        </p:blipFill>
        <p:spPr bwMode="auto">
          <a:xfrm>
            <a:off x="986749" y="116632"/>
            <a:ext cx="1781896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Graphique 5"/>
          <p:cNvGraphicFramePr/>
          <p:nvPr>
            <p:extLst>
              <p:ext uri="{D42A27DB-BD31-4B8C-83A1-F6EECF244321}">
                <p14:modId xmlns:p14="http://schemas.microsoft.com/office/powerpoint/2010/main" val="867217976"/>
              </p:ext>
            </p:extLst>
          </p:nvPr>
        </p:nvGraphicFramePr>
        <p:xfrm>
          <a:off x="1691680" y="2671301"/>
          <a:ext cx="6129938" cy="41044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2025325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title"/>
          </p:nvPr>
        </p:nvSpPr>
        <p:spPr>
          <a:xfrm>
            <a:off x="900113" y="46038"/>
            <a:ext cx="7715250" cy="719137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sz="3600" dirty="0" smtClean="0"/>
              <a:t>Wrap-up</a:t>
            </a:r>
            <a:endParaRPr lang="en-GB" altLang="fr-FR" sz="2000" dirty="0" smtClean="0"/>
          </a:p>
        </p:txBody>
      </p:sp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>
          <a:xfrm>
            <a:off x="250825" y="1341065"/>
            <a:ext cx="8641655" cy="5400303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dirty="0" smtClean="0"/>
              <a:t>Have we progressed on </a:t>
            </a:r>
            <a:r>
              <a:rPr lang="en-GB" dirty="0"/>
              <a:t>r</a:t>
            </a:r>
            <a:r>
              <a:rPr lang="en-GB" dirty="0" smtClean="0"/>
              <a:t>elease?</a:t>
            </a:r>
          </a:p>
          <a:p>
            <a:pPr lvl="1">
              <a:defRPr/>
            </a:pPr>
            <a:r>
              <a:rPr lang="en-GB" dirty="0" smtClean="0"/>
              <a:t>Need at least 0.1 M Base to release </a:t>
            </a:r>
            <a:r>
              <a:rPr lang="en-GB" baseline="30000" dirty="0" smtClean="0"/>
              <a:t>14</a:t>
            </a:r>
            <a:r>
              <a:rPr lang="en-GB" dirty="0" smtClean="0"/>
              <a:t>C</a:t>
            </a:r>
          </a:p>
          <a:p>
            <a:pPr lvl="1">
              <a:defRPr/>
            </a:pPr>
            <a:r>
              <a:rPr lang="en-GB" dirty="0" smtClean="0"/>
              <a:t>Immobilization in cement</a:t>
            </a:r>
            <a:endParaRPr lang="en-GB" dirty="0"/>
          </a:p>
          <a:p>
            <a:pPr lvl="1" eaLnBrk="1" hangingPunct="1">
              <a:defRPr/>
            </a:pPr>
            <a:endParaRPr lang="en-GB" dirty="0" smtClean="0"/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Afbeelding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7562" y="-16291"/>
            <a:ext cx="1826438" cy="1209600"/>
          </a:xfrm>
          <a:prstGeom prst="rect">
            <a:avLst/>
          </a:prstGeom>
        </p:spPr>
      </p:pic>
      <p:pic>
        <p:nvPicPr>
          <p:cNvPr id="2050" name="Picture 2" descr="Résultat de recherche d'images pour &quot;gift&quot;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02" b="16782"/>
          <a:stretch/>
        </p:blipFill>
        <p:spPr bwMode="auto">
          <a:xfrm>
            <a:off x="986749" y="116632"/>
            <a:ext cx="1781896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8583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title"/>
          </p:nvPr>
        </p:nvSpPr>
        <p:spPr>
          <a:xfrm>
            <a:off x="900113" y="46038"/>
            <a:ext cx="7715250" cy="719137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sz="3600" dirty="0" smtClean="0"/>
              <a:t>Wrap-up</a:t>
            </a:r>
            <a:endParaRPr lang="en-GB" altLang="fr-FR" sz="2000" dirty="0" smtClean="0"/>
          </a:p>
        </p:txBody>
      </p:sp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>
          <a:xfrm>
            <a:off x="250825" y="1341065"/>
            <a:ext cx="8641655" cy="5400303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dirty="0" smtClean="0"/>
              <a:t>Outlook</a:t>
            </a:r>
          </a:p>
          <a:p>
            <a:pPr lvl="1">
              <a:defRPr/>
            </a:pPr>
            <a:r>
              <a:rPr lang="en-GB" dirty="0" smtClean="0"/>
              <a:t>Heavily depend on national strategies</a:t>
            </a:r>
          </a:p>
          <a:p>
            <a:pPr lvl="1">
              <a:defRPr/>
            </a:pPr>
            <a:r>
              <a:rPr lang="en-GB" dirty="0" smtClean="0"/>
              <a:t>Need to better assess the analytical strategies</a:t>
            </a:r>
          </a:p>
          <a:p>
            <a:pPr lvl="2">
              <a:defRPr/>
            </a:pPr>
            <a:r>
              <a:rPr lang="en-GB" dirty="0" smtClean="0"/>
              <a:t>Very complex</a:t>
            </a:r>
          </a:p>
          <a:p>
            <a:pPr lvl="1">
              <a:defRPr/>
            </a:pPr>
            <a:r>
              <a:rPr lang="en-GB" dirty="0" smtClean="0"/>
              <a:t>Better understanding of the </a:t>
            </a:r>
            <a:r>
              <a:rPr lang="en-GB" baseline="30000" dirty="0" smtClean="0"/>
              <a:t>14</a:t>
            </a:r>
            <a:r>
              <a:rPr lang="en-GB" dirty="0" smtClean="0"/>
              <a:t>C bearing molecules formation in the different compartments</a:t>
            </a:r>
          </a:p>
          <a:p>
            <a:pPr lvl="1">
              <a:defRPr/>
            </a:pPr>
            <a:r>
              <a:rPr lang="en-GB" dirty="0" smtClean="0"/>
              <a:t>Knowing that everything will be mixed</a:t>
            </a:r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Afbeelding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7562" y="-16291"/>
            <a:ext cx="1826438" cy="12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4037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title"/>
          </p:nvPr>
        </p:nvSpPr>
        <p:spPr>
          <a:xfrm>
            <a:off x="900113" y="46038"/>
            <a:ext cx="7715250" cy="719137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sz="3600" dirty="0" smtClean="0"/>
              <a:t>Thank you note…</a:t>
            </a:r>
            <a:endParaRPr lang="en-GB" altLang="fr-FR" sz="2000" dirty="0" smtClean="0"/>
          </a:p>
        </p:txBody>
      </p:sp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>
          <a:xfrm>
            <a:off x="250825" y="1341065"/>
            <a:ext cx="8641655" cy="5516935"/>
          </a:xfrm>
        </p:spPr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en-GB" dirty="0" smtClean="0"/>
              <a:t>Many Thanks</a:t>
            </a:r>
          </a:p>
          <a:p>
            <a:pPr lvl="1">
              <a:defRPr/>
            </a:pPr>
            <a:r>
              <a:rPr lang="en-GB" dirty="0" smtClean="0"/>
              <a:t>WP4 members</a:t>
            </a:r>
          </a:p>
          <a:p>
            <a:pPr lvl="2">
              <a:defRPr/>
            </a:pPr>
            <a:r>
              <a:rPr lang="en-GB" dirty="0" err="1" smtClean="0"/>
              <a:t>Jérôme</a:t>
            </a:r>
            <a:r>
              <a:rPr lang="en-GB" dirty="0" smtClean="0"/>
              <a:t>, Solène (French accent)</a:t>
            </a:r>
          </a:p>
          <a:p>
            <a:pPr lvl="2">
              <a:defRPr/>
            </a:pPr>
            <a:r>
              <a:rPr lang="en-GB" dirty="0" smtClean="0"/>
              <a:t>Laurent (EDF resins are not the final waste form)</a:t>
            </a:r>
          </a:p>
          <a:p>
            <a:pPr lvl="2">
              <a:defRPr/>
            </a:pPr>
            <a:r>
              <a:rPr lang="en-GB" dirty="0" smtClean="0"/>
              <a:t>Antonietta (Greatness in your lateness)</a:t>
            </a:r>
          </a:p>
          <a:p>
            <a:pPr lvl="2">
              <a:defRPr/>
            </a:pPr>
            <a:r>
              <a:rPr lang="en-GB" dirty="0" err="1" smtClean="0"/>
              <a:t>Corrado</a:t>
            </a:r>
            <a:r>
              <a:rPr lang="en-GB" dirty="0" smtClean="0"/>
              <a:t> (Good idea but let’s focus on the project at hand)</a:t>
            </a:r>
          </a:p>
          <a:p>
            <a:pPr lvl="2">
              <a:defRPr/>
            </a:pPr>
            <a:r>
              <a:rPr lang="en-GB" dirty="0" err="1" smtClean="0"/>
              <a:t>Crina</a:t>
            </a:r>
            <a:r>
              <a:rPr lang="en-GB" dirty="0" smtClean="0"/>
              <a:t> (For the road trip back from Pitesti)</a:t>
            </a:r>
          </a:p>
          <a:p>
            <a:pPr lvl="2">
              <a:defRPr/>
            </a:pPr>
            <a:r>
              <a:rPr lang="en-GB" dirty="0" smtClean="0"/>
              <a:t>Petr (sharing the road trip back &amp; D4.6 last Friday)</a:t>
            </a:r>
          </a:p>
          <a:p>
            <a:pPr lvl="2">
              <a:defRPr/>
            </a:pPr>
            <a:r>
              <a:rPr lang="en-GB" dirty="0" err="1" smtClean="0"/>
              <a:t>Klas</a:t>
            </a:r>
            <a:r>
              <a:rPr lang="en-GB" dirty="0" smtClean="0"/>
              <a:t> (Not every Swedish is laughing as loud as Gunnar </a:t>
            </a:r>
            <a:r>
              <a:rPr lang="en-GB" dirty="0" err="1" smtClean="0"/>
              <a:t>Buckau</a:t>
            </a:r>
            <a:r>
              <a:rPr lang="en-GB" dirty="0" smtClean="0"/>
              <a:t>)</a:t>
            </a:r>
          </a:p>
          <a:p>
            <a:pPr lvl="1">
              <a:defRPr/>
            </a:pPr>
            <a:r>
              <a:rPr lang="en-GB" dirty="0" smtClean="0"/>
              <a:t>British Coordination</a:t>
            </a:r>
          </a:p>
          <a:p>
            <a:pPr lvl="2">
              <a:defRPr/>
            </a:pPr>
            <a:r>
              <a:rPr lang="en-GB" dirty="0" smtClean="0"/>
              <a:t>Steve (Finally accepting only 9 deliverables)</a:t>
            </a:r>
          </a:p>
          <a:p>
            <a:pPr lvl="2">
              <a:defRPr/>
            </a:pPr>
            <a:r>
              <a:rPr lang="en-GB" dirty="0" smtClean="0"/>
              <a:t>Simon (For losing trace of already published deliverables)</a:t>
            </a:r>
          </a:p>
          <a:p>
            <a:pPr lvl="2">
              <a:defRPr/>
            </a:pPr>
            <a:r>
              <a:rPr lang="en-GB" dirty="0" smtClean="0"/>
              <a:t>Ellie (for being Ellie)</a:t>
            </a:r>
          </a:p>
          <a:p>
            <a:pPr lvl="2">
              <a:defRPr/>
            </a:pPr>
            <a:r>
              <a:rPr lang="en-GB" dirty="0" smtClean="0"/>
              <a:t>Ally (for not being Ellie)</a:t>
            </a:r>
            <a:endParaRPr lang="en-GB" dirty="0"/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Afbeelding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7562" y="-16291"/>
            <a:ext cx="1826438" cy="12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3596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1690</TotalTime>
  <Words>1422</Words>
  <Application>Microsoft Office PowerPoint</Application>
  <PresentationFormat>On-screen Show (4:3)</PresentationFormat>
  <Paragraphs>171</Paragraphs>
  <Slides>19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CArbon-14 Source Term CAST</vt:lpstr>
      <vt:lpstr>Why?</vt:lpstr>
      <vt:lpstr>Why?</vt:lpstr>
      <vt:lpstr>Why?</vt:lpstr>
      <vt:lpstr>Why?</vt:lpstr>
      <vt:lpstr>Why?</vt:lpstr>
      <vt:lpstr>WP 4 Overview</vt:lpstr>
      <vt:lpstr>Organisation</vt:lpstr>
      <vt:lpstr>TASKS OUTCOME</vt:lpstr>
      <vt:lpstr>TASKS OUTCOME</vt:lpstr>
      <vt:lpstr>TASKS OUTCOME</vt:lpstr>
      <vt:lpstr>WP4 Interim Technical Meetings</vt:lpstr>
      <vt:lpstr>Abstraction process  </vt:lpstr>
      <vt:lpstr>Presentations</vt:lpstr>
      <vt:lpstr>Wrap-up</vt:lpstr>
      <vt:lpstr>Wrap-up</vt:lpstr>
      <vt:lpstr>Wrap-up</vt:lpstr>
      <vt:lpstr>Wrap-up</vt:lpstr>
      <vt:lpstr>Thank you note…</vt:lpstr>
    </vt:vector>
  </TitlesOfParts>
  <Company>NDA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CArbon-14 Source Term CAST</dc:title>
  <dc:creator>eleanor.scourse</dc:creator>
  <cp:lastModifiedBy>wifi1</cp:lastModifiedBy>
  <cp:revision>110</cp:revision>
  <dcterms:created xsi:type="dcterms:W3CDTF">2014-02-26T14:21:24Z</dcterms:created>
  <dcterms:modified xsi:type="dcterms:W3CDTF">2018-01-17T09:50:32Z</dcterms:modified>
</cp:coreProperties>
</file>