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87" r:id="rId2"/>
    <p:sldId id="288" r:id="rId3"/>
    <p:sldId id="289" r:id="rId4"/>
    <p:sldId id="290" r:id="rId5"/>
    <p:sldId id="291" r:id="rId6"/>
    <p:sldId id="300" r:id="rId7"/>
    <p:sldId id="293" r:id="rId8"/>
    <p:sldId id="302" r:id="rId9"/>
    <p:sldId id="294" r:id="rId10"/>
    <p:sldId id="295" r:id="rId11"/>
    <p:sldId id="298" r:id="rId12"/>
    <p:sldId id="297" r:id="rId13"/>
    <p:sldId id="281" r:id="rId14"/>
    <p:sldId id="299" r:id="rId15"/>
    <p:sldId id="270" r:id="rId16"/>
    <p:sldId id="286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948"/>
    <p:restoredTop sz="89424" autoAdjust="0"/>
  </p:normalViewPr>
  <p:slideViewPr>
    <p:cSldViewPr>
      <p:cViewPr varScale="1">
        <p:scale>
          <a:sx n="64" d="100"/>
          <a:sy n="64" d="100"/>
        </p:scale>
        <p:origin x="11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Inorganic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strRef>
              <c:f>Foglio1!$A$2:$A$6</c:f>
              <c:strCache>
                <c:ptCount val="5"/>
                <c:pt idx="0">
                  <c:v>FZJB-1</c:v>
                </c:pt>
                <c:pt idx="1">
                  <c:v>FZJB-2</c:v>
                </c:pt>
                <c:pt idx="2">
                  <c:v>FZJB-3</c:v>
                </c:pt>
                <c:pt idx="3">
                  <c:v>FZJB-4</c:v>
                </c:pt>
                <c:pt idx="4">
                  <c:v>FZJA</c:v>
                </c:pt>
              </c:strCache>
            </c:strRef>
          </c:cat>
          <c:val>
            <c:numRef>
              <c:f>Foglio1!$B$2:$B$6</c:f>
              <c:numCache>
                <c:formatCode>General</c:formatCode>
                <c:ptCount val="5"/>
                <c:pt idx="0">
                  <c:v>0.99399999999999999</c:v>
                </c:pt>
                <c:pt idx="1">
                  <c:v>0.98899999999999999</c:v>
                </c:pt>
                <c:pt idx="2">
                  <c:v>0.995</c:v>
                </c:pt>
                <c:pt idx="3">
                  <c:v>0.99099999999999999</c:v>
                </c:pt>
                <c:pt idx="4">
                  <c:v>0.996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Organic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Foglio1!$A$2:$A$6</c:f>
              <c:strCache>
                <c:ptCount val="5"/>
                <c:pt idx="0">
                  <c:v>FZJB-1</c:v>
                </c:pt>
                <c:pt idx="1">
                  <c:v>FZJB-2</c:v>
                </c:pt>
                <c:pt idx="2">
                  <c:v>FZJB-3</c:v>
                </c:pt>
                <c:pt idx="3">
                  <c:v>FZJB-4</c:v>
                </c:pt>
                <c:pt idx="4">
                  <c:v>FZJA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  <c:pt idx="0">
                  <c:v>0.06</c:v>
                </c:pt>
                <c:pt idx="1">
                  <c:v>1.0999999999999999E-2</c:v>
                </c:pt>
                <c:pt idx="2">
                  <c:v>0.05</c:v>
                </c:pt>
                <c:pt idx="3">
                  <c:v>0.09</c:v>
                </c:pt>
                <c:pt idx="4">
                  <c:v>0.04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163027936"/>
        <c:axId val="204760208"/>
      </c:barChart>
      <c:catAx>
        <c:axId val="163027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4760208"/>
        <c:crosses val="autoZero"/>
        <c:auto val="1"/>
        <c:lblAlgn val="ctr"/>
        <c:lblOffset val="100"/>
        <c:noMultiLvlLbl val="0"/>
      </c:catAx>
      <c:valAx>
        <c:axId val="204760208"/>
        <c:scaling>
          <c:orientation val="minMax"/>
          <c:max val="1"/>
          <c:min val="0.9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3027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D9CCF2-8266-E74E-B8BF-CAE3FDE34498}" type="datetimeFigureOut">
              <a:rPr lang="it-IT" smtClean="0"/>
              <a:t>15/01/2018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951C05-CA71-9E4A-ACC4-8D6473012F78}" type="slidenum">
              <a:rPr lang="it-IT" smtClean="0"/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5447706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292742-AC95-BB4A-AEA6-CDE88551CA14}" type="datetimeFigureOut">
              <a:rPr lang="it-IT" smtClean="0"/>
              <a:t>15/01/2018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Fare clic per modificare gli stili del testo dello schema</a:t>
            </a:r>
          </a:p>
          <a:p>
            <a:pPr lvl="1"/>
            <a:r>
              <a:rPr lang="de-DE" smtClean="0"/>
              <a:t>Secondo livello</a:t>
            </a:r>
          </a:p>
          <a:p>
            <a:pPr lvl="2"/>
            <a:r>
              <a:rPr lang="de-DE" smtClean="0"/>
              <a:t>Terzo livello</a:t>
            </a:r>
          </a:p>
          <a:p>
            <a:pPr lvl="3"/>
            <a:r>
              <a:rPr lang="de-DE" smtClean="0"/>
              <a:t>Quarto livello</a:t>
            </a:r>
          </a:p>
          <a:p>
            <a:pPr lvl="4"/>
            <a:r>
              <a:rPr lang="de-DE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3572A-97AB-4B42-86C4-3A57C048BC51}" type="slidenum">
              <a:rPr lang="it-IT" smtClean="0"/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3541011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3572A-97AB-4B42-86C4-3A57C048BC51}" type="slidenum">
              <a:rPr lang="it-IT" smtClean="0"/>
              <a:t>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28305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E3572A-97AB-4B42-86C4-3A57C048BC51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963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E3572A-97AB-4B42-86C4-3A57C048BC51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415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E3572A-97AB-4B42-86C4-3A57C048BC51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9363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E3572A-97AB-4B42-86C4-3A57C048BC51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62382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E3572A-97AB-4B42-86C4-3A57C048BC51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2690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E3572A-97AB-4B42-86C4-3A57C048BC51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80358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it-IT" smtClean="0"/>
              <a:t>Corrado Rizzato – CAST WP4 Meeting – Pitești (RO)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E3572A-97AB-4B42-86C4-3A57C048BC51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98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720000" y="1988840"/>
            <a:ext cx="8075240" cy="410445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Clr>
                <a:srgbClr val="005B82"/>
              </a:buClr>
              <a:buSzPct val="80000"/>
              <a:buFontTx/>
              <a:buNone/>
              <a:defRPr sz="2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Clr>
                <a:srgbClr val="005B82"/>
              </a:buClr>
              <a:buSzPct val="80000"/>
              <a:buFont typeface="Wingdings" pitchFamily="2" charset="2"/>
              <a:buNone/>
              <a:defRPr sz="2200">
                <a:latin typeface="Arial" pitchFamily="34" charset="0"/>
                <a:cs typeface="Arial" pitchFamily="34" charset="0"/>
              </a:defRPr>
            </a:lvl2pPr>
            <a:lvl3pPr marL="1143000" indent="-228600">
              <a:buClr>
                <a:srgbClr val="005B82"/>
              </a:buClr>
              <a:buSzPct val="80000"/>
              <a:buFont typeface="Wingdings" pitchFamily="2" charset="2"/>
              <a:buChar char="§"/>
              <a:defRPr sz="2200">
                <a:latin typeface="Arial" pitchFamily="34" charset="0"/>
                <a:cs typeface="Arial" pitchFamily="34" charset="0"/>
              </a:defRPr>
            </a:lvl3pPr>
            <a:lvl4pPr marL="1600200" indent="-228600">
              <a:buClr>
                <a:srgbClr val="005B82"/>
              </a:buClr>
              <a:buSzPct val="80000"/>
              <a:buFont typeface="Wingdings" pitchFamily="2" charset="2"/>
              <a:buChar char="§"/>
              <a:defRPr sz="2200">
                <a:latin typeface="Arial" pitchFamily="34" charset="0"/>
                <a:cs typeface="Arial" pitchFamily="34" charset="0"/>
              </a:defRPr>
            </a:lvl4pPr>
            <a:lvl5pPr marL="2057400" indent="-228600">
              <a:buClr>
                <a:srgbClr val="005B82"/>
              </a:buClr>
              <a:buSzPct val="80000"/>
              <a:buFont typeface="Wingdings" pitchFamily="2" charset="2"/>
              <a:buChar char="§"/>
              <a:defRPr sz="2200">
                <a:latin typeface="Arial" pitchFamily="34" charset="0"/>
                <a:cs typeface="Arial" pitchFamily="34" charset="0"/>
              </a:defRPr>
            </a:lvl5pPr>
          </a:lstStyle>
          <a:p>
            <a:r>
              <a:rPr lang="de-DE" dirty="0" smtClean="0"/>
              <a:t>This </a:t>
            </a:r>
            <a:r>
              <a:rPr lang="de-DE" dirty="0" err="1" smtClean="0"/>
              <a:t>dummy</a:t>
            </a:r>
            <a:r>
              <a:rPr lang="de-DE" dirty="0" smtClean="0"/>
              <a:t> </a:t>
            </a:r>
            <a:r>
              <a:rPr lang="de-DE" dirty="0" err="1" smtClean="0"/>
              <a:t>text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an </a:t>
            </a:r>
            <a:r>
              <a:rPr lang="de-DE" dirty="0" err="1" smtClean="0"/>
              <a:t>introduction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following</a:t>
            </a:r>
            <a:r>
              <a:rPr lang="de-DE" dirty="0" smtClean="0"/>
              <a:t> </a:t>
            </a:r>
            <a:r>
              <a:rPr lang="de-DE" dirty="0" err="1" smtClean="0"/>
              <a:t>bullet</a:t>
            </a:r>
            <a:r>
              <a:rPr lang="de-DE" dirty="0" smtClean="0"/>
              <a:t> </a:t>
            </a:r>
            <a:r>
              <a:rPr lang="de-DE" dirty="0" err="1" smtClean="0"/>
              <a:t>points</a:t>
            </a:r>
            <a:r>
              <a:rPr lang="de-DE" dirty="0" smtClean="0"/>
              <a:t>: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de-DE" dirty="0" err="1" smtClean="0"/>
              <a:t>Consectetuer</a:t>
            </a:r>
            <a:r>
              <a:rPr lang="de-DE" dirty="0" smtClean="0"/>
              <a:t> </a:t>
            </a:r>
            <a:r>
              <a:rPr lang="de-DE" dirty="0" err="1" smtClean="0"/>
              <a:t>adipiscing</a:t>
            </a:r>
            <a:r>
              <a:rPr lang="de-DE" dirty="0" smtClean="0"/>
              <a:t> </a:t>
            </a:r>
            <a:r>
              <a:rPr lang="de-DE" dirty="0" err="1" smtClean="0"/>
              <a:t>elit</a:t>
            </a:r>
            <a:r>
              <a:rPr lang="de-DE" dirty="0" smtClean="0"/>
              <a:t>, </a:t>
            </a:r>
            <a:r>
              <a:rPr lang="de-DE" dirty="0" err="1" smtClean="0"/>
              <a:t>sed</a:t>
            </a:r>
            <a:r>
              <a:rPr lang="de-DE" dirty="0" smtClean="0"/>
              <a:t> </a:t>
            </a:r>
            <a:r>
              <a:rPr lang="de-DE" dirty="0" err="1" smtClean="0"/>
              <a:t>diam</a:t>
            </a:r>
            <a:r>
              <a:rPr lang="de-DE" dirty="0" smtClean="0"/>
              <a:t> </a:t>
            </a:r>
            <a:r>
              <a:rPr lang="de-DE" dirty="0" err="1" smtClean="0"/>
              <a:t>nonummy</a:t>
            </a:r>
            <a:r>
              <a:rPr lang="de-DE" dirty="0" smtClean="0"/>
              <a:t> </a:t>
            </a:r>
            <a:r>
              <a:rPr lang="de-DE" dirty="0" err="1" smtClean="0"/>
              <a:t>nibh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err="1" smtClean="0"/>
              <a:t>tincidunt</a:t>
            </a:r>
            <a:r>
              <a:rPr lang="de-DE" dirty="0" smtClean="0"/>
              <a:t> </a:t>
            </a:r>
            <a:r>
              <a:rPr lang="de-DE" dirty="0" err="1" smtClean="0"/>
              <a:t>ut</a:t>
            </a:r>
            <a:r>
              <a:rPr lang="de-DE" dirty="0" smtClean="0"/>
              <a:t> </a:t>
            </a:r>
            <a:r>
              <a:rPr lang="de-DE" dirty="0" err="1" smtClean="0"/>
              <a:t>laoreet</a:t>
            </a:r>
            <a:r>
              <a:rPr lang="de-DE" dirty="0" smtClean="0"/>
              <a:t> </a:t>
            </a:r>
            <a:r>
              <a:rPr lang="de-DE" dirty="0" err="1" smtClean="0"/>
              <a:t>dolore</a:t>
            </a:r>
            <a:r>
              <a:rPr lang="de-DE" dirty="0" smtClean="0"/>
              <a:t> magna </a:t>
            </a:r>
            <a:r>
              <a:rPr lang="de-DE" dirty="0" err="1" smtClean="0"/>
              <a:t>aliquam</a:t>
            </a:r>
            <a:r>
              <a:rPr lang="de-DE" dirty="0" smtClean="0"/>
              <a:t> </a:t>
            </a:r>
            <a:r>
              <a:rPr lang="de-DE" dirty="0" err="1" smtClean="0"/>
              <a:t>erat</a:t>
            </a:r>
            <a:r>
              <a:rPr lang="de-DE" dirty="0" smtClean="0"/>
              <a:t>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de-DE" dirty="0" err="1" smtClean="0"/>
              <a:t>Consectetuer</a:t>
            </a:r>
            <a:r>
              <a:rPr lang="de-DE" dirty="0" smtClean="0"/>
              <a:t> </a:t>
            </a:r>
            <a:r>
              <a:rPr lang="de-DE" dirty="0" err="1" smtClean="0"/>
              <a:t>adipiscing</a:t>
            </a:r>
            <a:r>
              <a:rPr lang="de-DE" dirty="0" smtClean="0"/>
              <a:t> </a:t>
            </a:r>
            <a:r>
              <a:rPr lang="de-DE" dirty="0" err="1" smtClean="0"/>
              <a:t>elit</a:t>
            </a:r>
            <a:r>
              <a:rPr lang="de-DE" dirty="0" smtClean="0"/>
              <a:t>, </a:t>
            </a:r>
            <a:r>
              <a:rPr lang="de-DE" dirty="0" err="1" smtClean="0"/>
              <a:t>sed</a:t>
            </a:r>
            <a:r>
              <a:rPr lang="de-DE" dirty="0" smtClean="0"/>
              <a:t> </a:t>
            </a:r>
            <a:r>
              <a:rPr lang="de-DE" dirty="0" err="1" smtClean="0"/>
              <a:t>diam</a:t>
            </a:r>
            <a:r>
              <a:rPr lang="de-DE" dirty="0" smtClean="0"/>
              <a:t> </a:t>
            </a:r>
            <a:r>
              <a:rPr lang="de-DE" dirty="0" err="1" smtClean="0"/>
              <a:t>nonummy</a:t>
            </a:r>
            <a:r>
              <a:rPr lang="de-DE" dirty="0" smtClean="0"/>
              <a:t> </a:t>
            </a:r>
            <a:r>
              <a:rPr lang="de-DE" dirty="0" err="1" smtClean="0"/>
              <a:t>tincidunt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err="1" smtClean="0"/>
              <a:t>ut</a:t>
            </a:r>
            <a:r>
              <a:rPr lang="de-DE" dirty="0" smtClean="0"/>
              <a:t> </a:t>
            </a:r>
            <a:r>
              <a:rPr lang="de-DE" dirty="0" err="1" smtClean="0"/>
              <a:t>laoreet</a:t>
            </a:r>
            <a:r>
              <a:rPr lang="de-DE" dirty="0" smtClean="0"/>
              <a:t> </a:t>
            </a:r>
            <a:r>
              <a:rPr lang="de-DE" dirty="0" err="1" smtClean="0"/>
              <a:t>dolore</a:t>
            </a:r>
            <a:r>
              <a:rPr lang="de-DE" dirty="0" smtClean="0"/>
              <a:t> magna </a:t>
            </a:r>
            <a:r>
              <a:rPr lang="de-DE" dirty="0" err="1" smtClean="0"/>
              <a:t>aliquam</a:t>
            </a:r>
            <a:r>
              <a:rPr lang="de-DE" dirty="0" smtClean="0"/>
              <a:t> </a:t>
            </a:r>
            <a:r>
              <a:rPr lang="de-DE" dirty="0" err="1" smtClean="0"/>
              <a:t>erat</a:t>
            </a:r>
            <a:r>
              <a:rPr lang="de-DE" dirty="0" smtClean="0"/>
              <a:t>. </a:t>
            </a:r>
            <a:r>
              <a:rPr lang="de-DE" dirty="0" err="1" smtClean="0"/>
              <a:t>Consectetuer</a:t>
            </a:r>
            <a:r>
              <a:rPr lang="de-DE" dirty="0" smtClean="0"/>
              <a:t> </a:t>
            </a:r>
            <a:r>
              <a:rPr lang="de-DE" dirty="0" err="1" smtClean="0"/>
              <a:t>adipiscing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err="1" smtClean="0"/>
              <a:t>elit</a:t>
            </a:r>
            <a:r>
              <a:rPr lang="de-DE" dirty="0" smtClean="0"/>
              <a:t>, </a:t>
            </a:r>
            <a:r>
              <a:rPr lang="de-DE" dirty="0" err="1" smtClean="0"/>
              <a:t>sed</a:t>
            </a:r>
            <a:r>
              <a:rPr lang="de-DE" dirty="0" smtClean="0"/>
              <a:t> </a:t>
            </a:r>
            <a:r>
              <a:rPr lang="de-DE" dirty="0" err="1" smtClean="0"/>
              <a:t>diam</a:t>
            </a:r>
            <a:r>
              <a:rPr lang="de-DE" dirty="0" smtClean="0"/>
              <a:t> </a:t>
            </a:r>
            <a:r>
              <a:rPr lang="de-DE" dirty="0" err="1" smtClean="0"/>
              <a:t>nonummy</a:t>
            </a:r>
            <a:r>
              <a:rPr lang="de-DE" dirty="0" smtClean="0"/>
              <a:t> </a:t>
            </a:r>
            <a:r>
              <a:rPr lang="de-DE" dirty="0" err="1" smtClean="0"/>
              <a:t>nibh</a:t>
            </a:r>
            <a:r>
              <a:rPr lang="de-DE" dirty="0" smtClean="0"/>
              <a:t> </a:t>
            </a:r>
            <a:r>
              <a:rPr lang="de-DE" dirty="0" err="1" smtClean="0"/>
              <a:t>euismod</a:t>
            </a:r>
            <a:r>
              <a:rPr lang="de-DE" dirty="0" smtClean="0"/>
              <a:t> </a:t>
            </a:r>
            <a:r>
              <a:rPr lang="de-DE" dirty="0" err="1" smtClean="0"/>
              <a:t>tincidunt</a:t>
            </a:r>
            <a:r>
              <a:rPr lang="de-DE" dirty="0" smtClean="0"/>
              <a:t> </a:t>
            </a:r>
            <a:r>
              <a:rPr lang="de-DE" dirty="0" err="1" smtClean="0"/>
              <a:t>ut</a:t>
            </a:r>
            <a:r>
              <a:rPr lang="de-DE" dirty="0" smtClean="0"/>
              <a:t> </a:t>
            </a:r>
            <a:r>
              <a:rPr lang="de-DE" dirty="0" err="1" smtClean="0"/>
              <a:t>laoreet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err="1" smtClean="0"/>
              <a:t>dolore</a:t>
            </a:r>
            <a:r>
              <a:rPr lang="de-DE" dirty="0" smtClean="0"/>
              <a:t> magna </a:t>
            </a:r>
            <a:r>
              <a:rPr lang="de-DE" dirty="0" err="1" smtClean="0"/>
              <a:t>aliquam</a:t>
            </a:r>
            <a:r>
              <a:rPr lang="de-DE" dirty="0" smtClean="0"/>
              <a:t> </a:t>
            </a:r>
            <a:r>
              <a:rPr lang="de-DE" dirty="0" err="1" smtClean="0"/>
              <a:t>erat</a:t>
            </a:r>
            <a:r>
              <a:rPr lang="de-DE" dirty="0" smtClean="0"/>
              <a:t>. 	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A7CF0-6DC1-42A8-8260-C36EB1198183}" type="datetime3">
              <a:rPr lang="en-US" smtClean="0"/>
              <a:t>15 January 2018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err="1" smtClean="0"/>
              <a:t>Footer</a:t>
            </a:r>
            <a:endParaRPr lang="de-DE" dirty="0" smtClean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lang="de-DE" sz="1100" smtClean="0">
                <a:effectLst/>
              </a:defRPr>
            </a:lvl1pPr>
          </a:lstStyle>
          <a:p>
            <a:r>
              <a:rPr lang="en-US" dirty="0" smtClean="0"/>
              <a:t>‹No.›</a:t>
            </a:r>
            <a:endParaRPr lang="en-US" dirty="0"/>
          </a:p>
        </p:txBody>
      </p:sp>
      <p:sp>
        <p:nvSpPr>
          <p:cNvPr id="7" name="Inhaltsplatzhalter 2"/>
          <p:cNvSpPr>
            <a:spLocks noGrp="1"/>
          </p:cNvSpPr>
          <p:nvPr>
            <p:ph idx="17" hasCustomPrompt="1"/>
          </p:nvPr>
        </p:nvSpPr>
        <p:spPr>
          <a:xfrm>
            <a:off x="720000" y="1152000"/>
            <a:ext cx="7488832" cy="57606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Clr>
                <a:srgbClr val="005B82"/>
              </a:buClr>
              <a:buSzPct val="80000"/>
              <a:buFontTx/>
              <a:buNone/>
              <a:defRPr sz="2800" b="1" baseline="0">
                <a:solidFill>
                  <a:srgbClr val="005B82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Clr>
                <a:srgbClr val="005B82"/>
              </a:buClr>
              <a:buSzPct val="80000"/>
              <a:buFont typeface="Wingdings" pitchFamily="2" charset="2"/>
              <a:buNone/>
              <a:defRPr sz="2200">
                <a:latin typeface="Arial" pitchFamily="34" charset="0"/>
                <a:cs typeface="Arial" pitchFamily="34" charset="0"/>
              </a:defRPr>
            </a:lvl2pPr>
            <a:lvl3pPr marL="1143000" indent="-228600">
              <a:buClr>
                <a:srgbClr val="005B82"/>
              </a:buClr>
              <a:buSzPct val="80000"/>
              <a:buFont typeface="Wingdings" pitchFamily="2" charset="2"/>
              <a:buChar char="§"/>
              <a:defRPr sz="2200">
                <a:latin typeface="Arial" pitchFamily="34" charset="0"/>
                <a:cs typeface="Arial" pitchFamily="34" charset="0"/>
              </a:defRPr>
            </a:lvl3pPr>
            <a:lvl4pPr marL="1600200" indent="-228600">
              <a:buClr>
                <a:srgbClr val="005B82"/>
              </a:buClr>
              <a:buSzPct val="80000"/>
              <a:buFont typeface="Wingdings" pitchFamily="2" charset="2"/>
              <a:buChar char="§"/>
              <a:defRPr sz="2200">
                <a:latin typeface="Arial" pitchFamily="34" charset="0"/>
                <a:cs typeface="Arial" pitchFamily="34" charset="0"/>
              </a:defRPr>
            </a:lvl4pPr>
            <a:lvl5pPr marL="2057400" indent="-228600">
              <a:buClr>
                <a:srgbClr val="005B82"/>
              </a:buClr>
              <a:buSzPct val="80000"/>
              <a:buFont typeface="Wingdings" pitchFamily="2" charset="2"/>
              <a:buChar char="§"/>
              <a:defRPr sz="2200">
                <a:latin typeface="Arial" pitchFamily="34" charset="0"/>
                <a:cs typeface="Arial" pitchFamily="34" charset="0"/>
              </a:defRPr>
            </a:lvl5pPr>
          </a:lstStyle>
          <a:p>
            <a:r>
              <a:rPr lang="de-DE" dirty="0" smtClean="0"/>
              <a:t>PowerPoint </a:t>
            </a:r>
            <a:r>
              <a:rPr lang="de-DE" dirty="0" err="1" smtClean="0"/>
              <a:t>Presentation</a:t>
            </a:r>
            <a:r>
              <a:rPr lang="de-DE" dirty="0" smtClean="0"/>
              <a:t> Template</a:t>
            </a:r>
          </a:p>
        </p:txBody>
      </p:sp>
    </p:spTree>
    <p:extLst>
      <p:ext uri="{BB962C8B-B14F-4D97-AF65-F5344CB8AC3E}">
        <p14:creationId xmlns:p14="http://schemas.microsoft.com/office/powerpoint/2010/main" val="1090438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smtClean="0"/>
              <a:t>13/06/16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Corrado Rizzato – CAST WP4 Meeting – Pitești (RO)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tiff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tiff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tiff"/><Relationship Id="rId5" Type="http://schemas.openxmlformats.org/officeDocument/2006/relationships/image" Target="../media/image13.tiff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8582" y="1196752"/>
            <a:ext cx="8306096" cy="1800200"/>
          </a:xfrm>
        </p:spPr>
        <p:txBody>
          <a:bodyPr>
            <a:no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baseline="30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Content and Specification of SIERs from BWR</a:t>
            </a:r>
            <a:endParaRPr lang="en-GB" sz="4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44" y="4437112"/>
            <a:ext cx="1244000" cy="153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7140" y="623731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project. </a:t>
            </a:r>
          </a:p>
        </p:txBody>
      </p:sp>
      <p:sp>
        <p:nvSpPr>
          <p:cNvPr id="7" name="Rectangle 6"/>
          <p:cNvSpPr/>
          <p:nvPr/>
        </p:nvSpPr>
        <p:spPr>
          <a:xfrm>
            <a:off x="268660" y="314096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Rizzato, </a:t>
            </a:r>
            <a:r>
              <a:rPr lang="en-GB" sz="1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GB" sz="1600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Bukaemskiy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Shcherbina </a:t>
            </a:r>
          </a:p>
          <a:p>
            <a:pPr algn="ctr"/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Forschungszentrum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Jülich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GmbH</a:t>
            </a: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854" y="4759477"/>
            <a:ext cx="2114872" cy="1400621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18952" y="332656"/>
            <a:ext cx="8306096" cy="7158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EC CAST (CArbon-14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Source Term) Project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16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9602" y="13548"/>
            <a:ext cx="7056784" cy="1143000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</a:t>
            </a:fld>
            <a:endParaRPr lang="en-GB"/>
          </a:p>
        </p:txBody>
      </p:sp>
      <p:pic>
        <p:nvPicPr>
          <p:cNvPr id="25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08" y="62866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1241630" y="1196752"/>
            <a:ext cx="68047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 and sample selection (T.4.1)</a:t>
            </a:r>
          </a:p>
          <a:p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charset="2"/>
              <a:buChar char="§"/>
            </a:pPr>
            <a:r>
              <a:rPr lang="en-US" sz="2000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 in SIERs (T.4.2):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Analytical approach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Total </a:t>
            </a:r>
            <a:r>
              <a:rPr lang="en-US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 content and speciation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Morphological features of SIERs</a:t>
            </a:r>
          </a:p>
          <a:p>
            <a:pPr lvl="1"/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charset="2"/>
              <a:buChar char="§"/>
            </a:pPr>
            <a:r>
              <a:rPr lang="en-US" sz="2000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 released from SIERs (T.4.3):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During leaching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During storage</a:t>
            </a:r>
          </a:p>
          <a:p>
            <a:pPr lvl="1"/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charset="2"/>
              <a:buChar char="§"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Effects of 𝛾-radiation and theoretical approach: 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𝛾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-irradiation experiments with IERs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Benchmarking of experimental and model results</a:t>
            </a:r>
          </a:p>
          <a:p>
            <a:pPr lvl="1"/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charset="2"/>
              <a:buChar char="§"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195736" y="6479758"/>
            <a:ext cx="48965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</a:rPr>
              <a:t>A. </a:t>
            </a:r>
            <a:r>
              <a:rPr lang="it-IT" sz="1100" dirty="0" err="1" smtClean="0">
                <a:solidFill>
                  <a:schemeClr val="bg1">
                    <a:lumMod val="50000"/>
                  </a:schemeClr>
                </a:solidFill>
              </a:rPr>
              <a:t>Bukaemskiy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</a:rPr>
              <a:t>, N. </a:t>
            </a:r>
            <a:r>
              <a:rPr lang="it-IT" sz="1100" dirty="0" err="1" smtClean="0">
                <a:solidFill>
                  <a:schemeClr val="bg1">
                    <a:lumMod val="50000"/>
                  </a:schemeClr>
                </a:solidFill>
              </a:rPr>
              <a:t>Shcherbina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</a:rPr>
              <a:t>, C. Rizzato </a:t>
            </a:r>
            <a:r>
              <a:rPr lang="mr-IN" sz="1100" dirty="0" smtClean="0">
                <a:solidFill>
                  <a:schemeClr val="bg1">
                    <a:lumMod val="50000"/>
                  </a:schemeClr>
                </a:solidFill>
              </a:rPr>
              <a:t>–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it-IT" sz="1100" dirty="0" err="1" smtClean="0">
                <a:solidFill>
                  <a:schemeClr val="bg1">
                    <a:lumMod val="50000"/>
                  </a:schemeClr>
                </a:solidFill>
              </a:rPr>
              <a:t>Final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it-IT" sz="1100" dirty="0" err="1" smtClean="0">
                <a:solidFill>
                  <a:schemeClr val="bg1">
                    <a:lumMod val="50000"/>
                  </a:schemeClr>
                </a:solidFill>
              </a:rPr>
              <a:t>CaST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</a:rPr>
              <a:t> Symposium </a:t>
            </a:r>
            <a:r>
              <a:rPr lang="mr-IN" sz="1100" dirty="0" smtClean="0">
                <a:solidFill>
                  <a:schemeClr val="bg1">
                    <a:lumMod val="50000"/>
                  </a:schemeClr>
                </a:solidFill>
              </a:rPr>
              <a:t>–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</a:rPr>
              <a:t> 16-18/01/2018</a:t>
            </a:r>
            <a:endParaRPr lang="it-IT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17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08" y="62866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78904" y="13548"/>
            <a:ext cx="7221488" cy="1143000"/>
          </a:xfrm>
        </p:spPr>
        <p:txBody>
          <a:bodyPr>
            <a:noAutofit/>
          </a:bodyPr>
          <a:lstStyle/>
          <a:p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and sample 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election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</a:t>
            </a:fld>
            <a:endParaRPr lang="en-GB"/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684" y="933588"/>
            <a:ext cx="5256584" cy="3661229"/>
          </a:xfrm>
          <a:prstGeom prst="rect">
            <a:avLst/>
          </a:prstGeom>
        </p:spPr>
      </p:pic>
      <p:sp>
        <p:nvSpPr>
          <p:cNvPr id="21" name="Ovale 20"/>
          <p:cNvSpPr/>
          <p:nvPr/>
        </p:nvSpPr>
        <p:spPr>
          <a:xfrm>
            <a:off x="5379990" y="3381294"/>
            <a:ext cx="648072" cy="9361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CasellaDiTesto 21"/>
          <p:cNvSpPr txBox="1"/>
          <p:nvPr/>
        </p:nvSpPr>
        <p:spPr>
          <a:xfrm>
            <a:off x="1043608" y="4780309"/>
            <a:ext cx="762463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Sample selection criteria:</a:t>
            </a:r>
          </a:p>
          <a:p>
            <a:pPr marL="742950" lvl="1" indent="-285750">
              <a:buFont typeface="Arial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Samples of SIERs from two different NPP were collected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(FZJA, FZJB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marL="742950" lvl="1" indent="-285750">
              <a:buFont typeface="Arial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𝛾-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activity limitation;</a:t>
            </a:r>
          </a:p>
          <a:p>
            <a:pPr marL="742950" lvl="1" indent="-285750">
              <a:buFont typeface="Arial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ifferent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storage times (FZJB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6444208" y="4149080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aseline="-25000" dirty="0" smtClean="0"/>
              <a:t>[Wolff. 2012]</a:t>
            </a:r>
            <a:endParaRPr lang="it-IT" baseline="-25000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2195736" y="6479758"/>
            <a:ext cx="51845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6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53024"/>
            <a:ext cx="7457500" cy="1143000"/>
          </a:xfrm>
        </p:spPr>
        <p:txBody>
          <a:bodyPr>
            <a:noAutofit/>
          </a:bodyPr>
          <a:lstStyle/>
          <a:p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Analytical 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approach: </a:t>
            </a:r>
            <a:r>
              <a:rPr lang="de-DE" sz="3200" b="1" baseline="30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content 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speciation in 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SIERs (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4.2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34" name="Textfeld 30"/>
          <p:cNvSpPr txBox="1"/>
          <p:nvPr/>
        </p:nvSpPr>
        <p:spPr>
          <a:xfrm>
            <a:off x="179512" y="1290826"/>
            <a:ext cx="8836109" cy="553998"/>
          </a:xfrm>
          <a:prstGeom prst="rect">
            <a:avLst/>
          </a:prstGeom>
          <a:solidFill>
            <a:schemeClr val="tx1">
              <a:lumMod val="65000"/>
              <a:lumOff val="35000"/>
              <a:alpha val="10000"/>
            </a:schemeClr>
          </a:solidFill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de-DE"/>
            </a:defPPr>
            <a:lvl1pPr indent="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 sz="1500" b="1">
                <a:latin typeface="Arial" charset="0"/>
                <a:cs typeface="Arial" charset="0"/>
              </a:defRPr>
            </a:lvl1pPr>
            <a:lvl2pPr marL="742950" lvl="1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>
                <a:latin typeface="Arial" charset="0"/>
                <a:cs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5pPr>
            <a:lvl6pPr>
              <a:defRPr>
                <a:latin typeface="Arial" charset="0"/>
                <a:cs typeface="Arial" charset="0"/>
              </a:defRPr>
            </a:lvl6pPr>
            <a:lvl7pPr>
              <a:defRPr>
                <a:latin typeface="Arial" charset="0"/>
                <a:cs typeface="Arial" charset="0"/>
              </a:defRPr>
            </a:lvl7pPr>
            <a:lvl8pPr>
              <a:defRPr>
                <a:latin typeface="Arial" charset="0"/>
                <a:cs typeface="Arial" charset="0"/>
              </a:defRPr>
            </a:lvl8pPr>
            <a:lvl9pPr>
              <a:defRPr>
                <a:latin typeface="Arial" charset="0"/>
                <a:cs typeface="Arial" charset="0"/>
              </a:defRPr>
            </a:lvl9pPr>
          </a:lstStyle>
          <a:p>
            <a:r>
              <a:rPr lang="en-US" b="0" dirty="0"/>
              <a:t>Sequential stripping of exchangeable and non-exchangeable </a:t>
            </a:r>
            <a:r>
              <a:rPr lang="en-US" b="0" baseline="30000" dirty="0" smtClean="0"/>
              <a:t>14</a:t>
            </a:r>
            <a:r>
              <a:rPr lang="en-US" b="0" dirty="0" smtClean="0"/>
              <a:t>C-fractions </a:t>
            </a:r>
            <a:r>
              <a:rPr lang="en-US" b="0" dirty="0"/>
              <a:t>with quantification </a:t>
            </a:r>
            <a:r>
              <a:rPr lang="en-US" b="0" dirty="0" smtClean="0"/>
              <a:t>by LSC </a:t>
            </a:r>
            <a:r>
              <a:rPr lang="en-US" b="0" dirty="0"/>
              <a:t>and HPLC. The remaining fraction </a:t>
            </a:r>
            <a:r>
              <a:rPr lang="en-US" b="0" dirty="0" smtClean="0"/>
              <a:t>associated </a:t>
            </a:r>
            <a:r>
              <a:rPr lang="en-US" b="0" dirty="0"/>
              <a:t>with particulate matter is investigated by SEM.  </a:t>
            </a:r>
          </a:p>
        </p:txBody>
      </p:sp>
      <p:sp>
        <p:nvSpPr>
          <p:cNvPr id="51" name="TextBox 20"/>
          <p:cNvSpPr txBox="1"/>
          <p:nvPr/>
        </p:nvSpPr>
        <p:spPr>
          <a:xfrm>
            <a:off x="179512" y="3416180"/>
            <a:ext cx="10021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Acidification</a:t>
            </a:r>
            <a:endParaRPr lang="en-US" sz="1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42"/>
          <p:cNvSpPr txBox="1"/>
          <p:nvPr/>
        </p:nvSpPr>
        <p:spPr>
          <a:xfrm>
            <a:off x="107504" y="3152001"/>
            <a:ext cx="10021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</a:t>
            </a:r>
            <a:endParaRPr lang="en-U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42"/>
          <p:cNvSpPr txBox="1"/>
          <p:nvPr/>
        </p:nvSpPr>
        <p:spPr>
          <a:xfrm>
            <a:off x="4130349" y="3405147"/>
            <a:ext cx="11469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Wet Oxidation</a:t>
            </a:r>
            <a:endParaRPr lang="en-US" sz="12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Rechteck 40"/>
          <p:cNvSpPr/>
          <p:nvPr/>
        </p:nvSpPr>
        <p:spPr>
          <a:xfrm>
            <a:off x="107504" y="3429000"/>
            <a:ext cx="8836109" cy="1070828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Rechteck 18"/>
          <p:cNvSpPr/>
          <p:nvPr/>
        </p:nvSpPr>
        <p:spPr>
          <a:xfrm>
            <a:off x="179512" y="3645024"/>
            <a:ext cx="1897598" cy="720080"/>
          </a:xfrm>
          <a:prstGeom prst="rect">
            <a:avLst/>
          </a:prstGeom>
          <a:noFill/>
          <a:ln w="317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Rechteck 40"/>
          <p:cNvSpPr/>
          <p:nvPr/>
        </p:nvSpPr>
        <p:spPr>
          <a:xfrm>
            <a:off x="2101194" y="3646893"/>
            <a:ext cx="6791285" cy="720080"/>
          </a:xfrm>
          <a:prstGeom prst="rect">
            <a:avLst/>
          </a:prstGeom>
          <a:noFill/>
          <a:ln w="317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8" name="TextBox 4"/>
          <p:cNvSpPr txBox="1"/>
          <p:nvPr/>
        </p:nvSpPr>
        <p:spPr>
          <a:xfrm>
            <a:off x="3451684" y="1945633"/>
            <a:ext cx="2416460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sz="16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de-DE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retained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on SIERs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1043608" y="2795558"/>
            <a:ext cx="2160240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de-DE"/>
            </a:defPPr>
            <a:lvl1pPr>
              <a:defRPr baseline="30000"/>
            </a:lvl1pPr>
          </a:lstStyle>
          <a:p>
            <a:pPr algn="ctr"/>
            <a:r>
              <a:rPr lang="de-DE" sz="1600" baseline="0" dirty="0">
                <a:latin typeface="Arial" panose="020B0604020202020204" pitchFamily="34" charset="0"/>
                <a:cs typeface="Arial" panose="020B0604020202020204" pitchFamily="34" charset="0"/>
              </a:rPr>
              <a:t>Exchangeable</a:t>
            </a:r>
            <a:endParaRPr lang="en-US" sz="16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5580112" y="2747160"/>
            <a:ext cx="2160240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de-DE"/>
            </a:defPPr>
            <a:lvl1pPr algn="ctr">
              <a:defRPr baseline="0"/>
            </a:lvl1pPr>
          </a:lstStyle>
          <a:p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Non-</a:t>
            </a:r>
            <a:r>
              <a:rPr lang="de-DE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exchangeable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1" name="Straight Arrow Connector 27"/>
          <p:cNvCxnSpPr/>
          <p:nvPr/>
        </p:nvCxnSpPr>
        <p:spPr>
          <a:xfrm flipH="1">
            <a:off x="2123728" y="2286164"/>
            <a:ext cx="2448272" cy="49476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27"/>
          <p:cNvCxnSpPr/>
          <p:nvPr/>
        </p:nvCxnSpPr>
        <p:spPr>
          <a:xfrm>
            <a:off x="4724400" y="2286164"/>
            <a:ext cx="2079848" cy="44636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12"/>
          <p:cNvSpPr txBox="1"/>
          <p:nvPr/>
        </p:nvSpPr>
        <p:spPr>
          <a:xfrm>
            <a:off x="251520" y="3717032"/>
            <a:ext cx="1800200" cy="5232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de-DE"/>
            </a:defPPr>
            <a:lvl1pPr algn="ctr">
              <a:defRPr baseline="0"/>
            </a:lvl1pPr>
          </a:lstStyle>
          <a:p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Inorganic</a:t>
            </a:r>
          </a:p>
          <a:p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HCO</a:t>
            </a:r>
            <a:r>
              <a:rPr lang="de-DE" sz="1200" baseline="-25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de-DE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CO</a:t>
            </a:r>
            <a:r>
              <a:rPr lang="de-DE" sz="12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de-DE" sz="1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2-</a:t>
            </a:r>
            <a:endParaRPr lang="en-US" sz="1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Box 32"/>
          <p:cNvSpPr txBox="1"/>
          <p:nvPr/>
        </p:nvSpPr>
        <p:spPr>
          <a:xfrm>
            <a:off x="2123728" y="3723709"/>
            <a:ext cx="1800200" cy="53860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de-DE"/>
            </a:defPPr>
            <a:lvl1pPr algn="ctr">
              <a:defRPr baseline="0"/>
            </a:lvl1pPr>
          </a:lstStyle>
          <a:p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Organic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HCOO</a:t>
            </a:r>
            <a:r>
              <a:rPr lang="de-DE" sz="1300" baseline="300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,CH</a:t>
            </a:r>
            <a:r>
              <a:rPr lang="de-DE" sz="1300" baseline="-25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OO</a:t>
            </a:r>
            <a:r>
              <a:rPr lang="de-DE" sz="1300" baseline="300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cxnSp>
        <p:nvCxnSpPr>
          <p:cNvPr id="65" name="Straight Arrow Connector 47"/>
          <p:cNvCxnSpPr/>
          <p:nvPr/>
        </p:nvCxnSpPr>
        <p:spPr>
          <a:xfrm flipH="1">
            <a:off x="1151620" y="3150260"/>
            <a:ext cx="972108" cy="5667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51"/>
          <p:cNvCxnSpPr/>
          <p:nvPr/>
        </p:nvCxnSpPr>
        <p:spPr>
          <a:xfrm>
            <a:off x="2123728" y="3150260"/>
            <a:ext cx="900100" cy="5667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14"/>
          <p:cNvSpPr txBox="1"/>
          <p:nvPr/>
        </p:nvSpPr>
        <p:spPr>
          <a:xfrm>
            <a:off x="6516215" y="3837656"/>
            <a:ext cx="2272325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de-DE"/>
            </a:defPPr>
            <a:lvl1pPr algn="ctr">
              <a:defRPr baseline="0"/>
            </a:lvl1pPr>
          </a:lstStyle>
          <a:p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Particulate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matter</a:t>
            </a:r>
          </a:p>
        </p:txBody>
      </p:sp>
      <p:sp>
        <p:nvSpPr>
          <p:cNvPr id="69" name="TextBox 31"/>
          <p:cNvSpPr txBox="1"/>
          <p:nvPr/>
        </p:nvSpPr>
        <p:spPr>
          <a:xfrm>
            <a:off x="4355976" y="3717032"/>
            <a:ext cx="1808346" cy="53860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de-DE"/>
            </a:defPPr>
            <a:lvl1pPr algn="ctr">
              <a:defRPr baseline="0"/>
            </a:lvl1pPr>
          </a:lstStyle>
          <a:p>
            <a:r>
              <a:rPr lang="de-DE" sz="1600" dirty="0" err="1">
                <a:latin typeface="Arial" panose="020B0604020202020204" pitchFamily="34" charset="0"/>
                <a:cs typeface="Arial" panose="020B0604020202020204" pitchFamily="34" charset="0"/>
              </a:rPr>
              <a:t>Organic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3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CxHyOz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29"/>
          <p:cNvSpPr txBox="1"/>
          <p:nvPr/>
        </p:nvSpPr>
        <p:spPr>
          <a:xfrm>
            <a:off x="316370" y="4869160"/>
            <a:ext cx="5256584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de-DE"/>
            </a:defPPr>
            <a:lvl1pPr algn="ctr">
              <a:defRPr sz="2400"/>
            </a:lvl1pPr>
          </a:lstStyle>
          <a:p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LSC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(quantification)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24"/>
          <p:cNvSpPr txBox="1"/>
          <p:nvPr/>
        </p:nvSpPr>
        <p:spPr>
          <a:xfrm>
            <a:off x="316370" y="5703996"/>
            <a:ext cx="5180466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HPLC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(speciation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and quantification)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2" name="Straight Arrow Connector 132"/>
          <p:cNvCxnSpPr/>
          <p:nvPr/>
        </p:nvCxnSpPr>
        <p:spPr>
          <a:xfrm>
            <a:off x="3023828" y="4255641"/>
            <a:ext cx="0" cy="144016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69"/>
          <p:cNvCxnSpPr>
            <a:stCxn id="67" idx="2"/>
            <a:endCxn id="74" idx="0"/>
          </p:cNvCxnSpPr>
          <p:nvPr/>
        </p:nvCxnSpPr>
        <p:spPr>
          <a:xfrm>
            <a:off x="7652378" y="4176210"/>
            <a:ext cx="18431" cy="6929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22"/>
          <p:cNvSpPr txBox="1"/>
          <p:nvPr/>
        </p:nvSpPr>
        <p:spPr>
          <a:xfrm>
            <a:off x="7094745" y="4869160"/>
            <a:ext cx="1152128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de-DE"/>
            </a:defPPr>
            <a:lvl1pPr algn="ctr">
              <a:defRPr sz="2400"/>
            </a:lvl1pPr>
          </a:lstStyle>
          <a:p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SEM</a:t>
            </a:r>
            <a:endParaRPr lang="de-DE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5" name="Straight Arrow Connector 129"/>
          <p:cNvCxnSpPr/>
          <p:nvPr/>
        </p:nvCxnSpPr>
        <p:spPr>
          <a:xfrm>
            <a:off x="3851920" y="4499828"/>
            <a:ext cx="0" cy="36933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129"/>
          <p:cNvCxnSpPr/>
          <p:nvPr/>
        </p:nvCxnSpPr>
        <p:spPr>
          <a:xfrm>
            <a:off x="4860032" y="4370927"/>
            <a:ext cx="0" cy="498233"/>
          </a:xfrm>
          <a:prstGeom prst="straightConnector1">
            <a:avLst/>
          </a:prstGeom>
          <a:ln w="1905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44"/>
          <p:cNvCxnSpPr/>
          <p:nvPr/>
        </p:nvCxnSpPr>
        <p:spPr>
          <a:xfrm>
            <a:off x="1151620" y="4365104"/>
            <a:ext cx="0" cy="504056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25"/>
          <p:cNvCxnSpPr>
            <a:endCxn id="69" idx="0"/>
          </p:cNvCxnSpPr>
          <p:nvPr/>
        </p:nvCxnSpPr>
        <p:spPr>
          <a:xfrm flipH="1">
            <a:off x="5260149" y="3101862"/>
            <a:ext cx="1400086" cy="61517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51"/>
          <p:cNvCxnSpPr>
            <a:stCxn id="60" idx="2"/>
            <a:endCxn id="67" idx="0"/>
          </p:cNvCxnSpPr>
          <p:nvPr/>
        </p:nvCxnSpPr>
        <p:spPr>
          <a:xfrm>
            <a:off x="6660232" y="3085714"/>
            <a:ext cx="992146" cy="75194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asellaDiTesto 34"/>
          <p:cNvSpPr txBox="1"/>
          <p:nvPr/>
        </p:nvSpPr>
        <p:spPr>
          <a:xfrm>
            <a:off x="2195736" y="6525344"/>
            <a:ext cx="51845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54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4" grpId="0"/>
      <p:bldP spid="52" grpId="0"/>
      <p:bldP spid="48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64" grpId="0" animBg="1"/>
      <p:bldP spid="67" grpId="0" animBg="1"/>
      <p:bldP spid="69" grpId="0" animBg="1"/>
      <p:bldP spid="70" grpId="0" animBg="1"/>
      <p:bldP spid="71" grpId="0" animBg="1"/>
      <p:bldP spid="7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08" y="62866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06896" y="44624"/>
            <a:ext cx="7365504" cy="1143000"/>
          </a:xfrm>
        </p:spPr>
        <p:txBody>
          <a:bodyPr>
            <a:noAutofit/>
          </a:bodyPr>
          <a:lstStyle/>
          <a:p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</a:t>
            </a:r>
            <a:r>
              <a:rPr lang="de-DE" sz="3200" b="1" baseline="30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C: </a:t>
            </a:r>
            <a:r>
              <a:rPr lang="de-DE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vs. </a:t>
            </a:r>
            <a:r>
              <a:rPr lang="de-DE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sequential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stripping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4.2)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539552" y="1196752"/>
            <a:ext cx="8064896" cy="830997"/>
          </a:xfrm>
          <a:prstGeom prst="rect">
            <a:avLst/>
          </a:prstGeom>
          <a:solidFill>
            <a:schemeClr val="tx1">
              <a:lumMod val="65000"/>
              <a:lumOff val="35000"/>
              <a:alpha val="10000"/>
            </a:schemeClr>
          </a:solidFill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indent="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 sz="1500" b="0">
                <a:latin typeface="Arial" charset="0"/>
                <a:cs typeface="Arial" charset="0"/>
              </a:defRPr>
            </a:lvl1pPr>
            <a:lvl2pPr marL="742950" lvl="1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>
                <a:latin typeface="Arial" charset="0"/>
                <a:cs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5pPr>
            <a:lvl6pPr>
              <a:defRPr>
                <a:latin typeface="Arial" charset="0"/>
                <a:cs typeface="Arial" charset="0"/>
              </a:defRPr>
            </a:lvl6pPr>
            <a:lvl7pPr>
              <a:defRPr>
                <a:latin typeface="Arial" charset="0"/>
                <a:cs typeface="Arial" charset="0"/>
              </a:defRPr>
            </a:lvl7pPr>
            <a:lvl8pPr>
              <a:defRPr>
                <a:latin typeface="Arial" charset="0"/>
                <a:cs typeface="Arial" charset="0"/>
              </a:defRPr>
            </a:lvl8pPr>
            <a:lvl9pPr>
              <a:defRPr>
                <a:latin typeface="Arial" charset="0"/>
                <a:cs typeface="Arial" charset="0"/>
              </a:defRPr>
            </a:lvl9pPr>
          </a:lstStyle>
          <a:p>
            <a:r>
              <a:rPr lang="en-GB" sz="1600" b="1" dirty="0" smtClean="0"/>
              <a:t>Sample:</a:t>
            </a:r>
            <a:r>
              <a:rPr lang="en-GB" sz="1600" dirty="0" smtClean="0"/>
              <a:t> </a:t>
            </a:r>
            <a:r>
              <a:rPr lang="en-GB" sz="1600" b="1" dirty="0" smtClean="0">
                <a:solidFill>
                  <a:srgbClr val="FF0000"/>
                </a:solidFill>
              </a:rPr>
              <a:t>FZJA</a:t>
            </a:r>
          </a:p>
          <a:p>
            <a:r>
              <a:rPr lang="en-GB" sz="1600" b="1" dirty="0" smtClean="0"/>
              <a:t>Method for total </a:t>
            </a:r>
            <a:r>
              <a:rPr lang="en-GB" sz="1600" b="1" baseline="30000" dirty="0" smtClean="0"/>
              <a:t>14</a:t>
            </a:r>
            <a:r>
              <a:rPr lang="en-GB" sz="1600" b="1" dirty="0" smtClean="0"/>
              <a:t>C</a:t>
            </a:r>
            <a:r>
              <a:rPr lang="en-GB" sz="1600" dirty="0" smtClean="0"/>
              <a:t>: Combustion with oxidation of released species</a:t>
            </a:r>
          </a:p>
          <a:p>
            <a:r>
              <a:rPr lang="en-GB" sz="1600" b="1" dirty="0" smtClean="0"/>
              <a:t>Method for </a:t>
            </a:r>
            <a:r>
              <a:rPr lang="en-GB" sz="1600" b="1" dirty="0" err="1" smtClean="0"/>
              <a:t>inorg</a:t>
            </a:r>
            <a:r>
              <a:rPr lang="en-GB" sz="1600" b="1" dirty="0" smtClean="0"/>
              <a:t>./org. </a:t>
            </a:r>
            <a:r>
              <a:rPr lang="en-GB" sz="1600" b="1" baseline="30000" dirty="0" smtClean="0"/>
              <a:t>14</a:t>
            </a:r>
            <a:r>
              <a:rPr lang="en-GB" sz="1600" b="1" dirty="0" smtClean="0"/>
              <a:t>C</a:t>
            </a:r>
            <a:r>
              <a:rPr lang="en-GB" sz="1600" dirty="0" smtClean="0"/>
              <a:t>: Acidification and wet oxidation</a:t>
            </a:r>
            <a:endParaRPr lang="en-GB" sz="1600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5405194" y="2636912"/>
            <a:ext cx="3456384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de-DE"/>
            </a:defPPr>
            <a:lvl1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700" b="1">
                <a:latin typeface="Arial" charset="0"/>
                <a:ea typeface="ヒラギノ角ゴ Pro W3" charset="-128"/>
                <a:cs typeface="Arial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5pPr>
            <a:lvl6pPr>
              <a:defRPr>
                <a:latin typeface="Arial" charset="0"/>
                <a:cs typeface="Arial" charset="0"/>
              </a:defRPr>
            </a:lvl6pPr>
            <a:lvl7pPr>
              <a:defRPr>
                <a:latin typeface="Arial" charset="0"/>
                <a:cs typeface="Arial" charset="0"/>
              </a:defRPr>
            </a:lvl7pPr>
            <a:lvl8pPr>
              <a:defRPr>
                <a:latin typeface="Arial" charset="0"/>
                <a:cs typeface="Arial" charset="0"/>
              </a:defRPr>
            </a:lvl8pPr>
            <a:lvl9pPr>
              <a:defRPr>
                <a:latin typeface="Arial" charset="0"/>
                <a:cs typeface="Arial" charset="0"/>
              </a:defRPr>
            </a:lvl9pPr>
          </a:lstStyle>
          <a:p>
            <a:pPr marL="0" indent="0">
              <a:buNone/>
            </a:pPr>
            <a:r>
              <a:rPr lang="it-IT" sz="1600" dirty="0"/>
              <a:t>Total </a:t>
            </a:r>
            <a:r>
              <a:rPr lang="it-IT" sz="1600" baseline="30000" dirty="0"/>
              <a:t>14</a:t>
            </a:r>
            <a:r>
              <a:rPr lang="it-IT" sz="1600" dirty="0"/>
              <a:t>C: 1770 ± 286 </a:t>
            </a:r>
            <a:r>
              <a:rPr lang="it-IT" sz="1600" dirty="0" err="1"/>
              <a:t>Bq</a:t>
            </a:r>
            <a:r>
              <a:rPr lang="it-IT" sz="1600" dirty="0"/>
              <a:t>/g</a:t>
            </a: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5</a:t>
            </a:fld>
            <a:endParaRPr lang="en-GB"/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967" y="2276871"/>
            <a:ext cx="4388073" cy="28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CasellaDiTesto 17"/>
          <p:cNvSpPr txBox="1"/>
          <p:nvPr/>
        </p:nvSpPr>
        <p:spPr>
          <a:xfrm>
            <a:off x="5317735" y="3998094"/>
            <a:ext cx="3631301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700" b="1">
                <a:latin typeface="Arial" charset="0"/>
                <a:ea typeface="ヒラギノ角ゴ Pro W3" charset="-128"/>
                <a:cs typeface="Arial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5pPr>
            <a:lvl6pPr>
              <a:defRPr>
                <a:latin typeface="Arial" charset="0"/>
                <a:cs typeface="Arial" charset="0"/>
              </a:defRPr>
            </a:lvl6pPr>
            <a:lvl7pPr>
              <a:defRPr>
                <a:latin typeface="Arial" charset="0"/>
                <a:cs typeface="Arial" charset="0"/>
              </a:defRPr>
            </a:lvl7pPr>
            <a:lvl8pPr>
              <a:defRPr>
                <a:latin typeface="Arial" charset="0"/>
                <a:cs typeface="Arial" charset="0"/>
              </a:defRPr>
            </a:lvl8pPr>
            <a:lvl9pPr>
              <a:defRPr>
                <a:latin typeface="Arial" charset="0"/>
                <a:cs typeface="Arial" charset="0"/>
              </a:defRPr>
            </a:lvl9pPr>
          </a:lstStyle>
          <a:p>
            <a:pPr marL="0" indent="0">
              <a:buNone/>
            </a:pPr>
            <a:r>
              <a:rPr lang="it-IT" sz="1600" dirty="0" err="1"/>
              <a:t>Inorganic</a:t>
            </a:r>
            <a:r>
              <a:rPr lang="it-IT" sz="1600" dirty="0"/>
              <a:t> </a:t>
            </a:r>
            <a:r>
              <a:rPr lang="it-IT" sz="1600" baseline="30000" dirty="0"/>
              <a:t>14</a:t>
            </a:r>
            <a:r>
              <a:rPr lang="it-IT" sz="1600" dirty="0"/>
              <a:t>C: 1900 ± 256 </a:t>
            </a:r>
            <a:r>
              <a:rPr lang="it-IT" sz="1600" dirty="0" err="1" smtClean="0"/>
              <a:t>Bq</a:t>
            </a:r>
            <a:r>
              <a:rPr lang="it-IT" sz="1600" dirty="0" smtClean="0"/>
              <a:t>/g </a:t>
            </a:r>
          </a:p>
          <a:p>
            <a:pPr marL="0" indent="0">
              <a:buNone/>
            </a:pPr>
            <a:r>
              <a:rPr lang="it-IT" sz="1600" dirty="0" err="1" smtClean="0"/>
              <a:t>Organic</a:t>
            </a:r>
            <a:r>
              <a:rPr lang="it-IT" sz="1600" dirty="0" smtClean="0"/>
              <a:t> </a:t>
            </a:r>
            <a:r>
              <a:rPr lang="it-IT" sz="1600" baseline="30000" dirty="0"/>
              <a:t>14</a:t>
            </a:r>
            <a:r>
              <a:rPr lang="it-IT" sz="1600" dirty="0"/>
              <a:t>C: 6.3 ± 0.4 </a:t>
            </a:r>
            <a:r>
              <a:rPr lang="it-IT" sz="1600" dirty="0" err="1" smtClean="0"/>
              <a:t>Bq</a:t>
            </a:r>
            <a:r>
              <a:rPr lang="it-IT" sz="1600" dirty="0" smtClean="0"/>
              <a:t>/g</a:t>
            </a:r>
            <a:endParaRPr lang="it-IT" sz="1600" dirty="0"/>
          </a:p>
        </p:txBody>
      </p:sp>
      <p:sp>
        <p:nvSpPr>
          <p:cNvPr id="12" name="CasellaDiTesto 17"/>
          <p:cNvSpPr txBox="1"/>
          <p:nvPr/>
        </p:nvSpPr>
        <p:spPr>
          <a:xfrm>
            <a:off x="539552" y="5301208"/>
            <a:ext cx="8064896" cy="1077218"/>
          </a:xfrm>
          <a:prstGeom prst="rect">
            <a:avLst/>
          </a:prstGeom>
          <a:solidFill>
            <a:srgbClr val="C00000">
              <a:alpha val="10000"/>
            </a:srgbClr>
          </a:solidFill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700" b="1">
                <a:latin typeface="Arial" charset="0"/>
                <a:ea typeface="ヒラギノ角ゴ Pro W3" charset="-128"/>
                <a:cs typeface="Arial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5pPr>
            <a:lvl6pPr>
              <a:defRPr>
                <a:latin typeface="Arial" charset="0"/>
                <a:cs typeface="Arial" charset="0"/>
              </a:defRPr>
            </a:lvl6pPr>
            <a:lvl7pPr>
              <a:defRPr>
                <a:latin typeface="Arial" charset="0"/>
                <a:cs typeface="Arial" charset="0"/>
              </a:defRPr>
            </a:lvl7pPr>
            <a:lvl8pPr>
              <a:defRPr>
                <a:latin typeface="Arial" charset="0"/>
                <a:cs typeface="Arial" charset="0"/>
              </a:defRPr>
            </a:lvl8pPr>
            <a:lvl9pPr>
              <a:defRPr>
                <a:latin typeface="Arial" charset="0"/>
                <a:cs typeface="Arial" charset="0"/>
              </a:defRPr>
            </a:lvl9pPr>
          </a:lstStyle>
          <a:p>
            <a:r>
              <a:rPr lang="en-GB" sz="1600" dirty="0" smtClean="0"/>
              <a:t>Good reproducibility of results on total </a:t>
            </a:r>
            <a:r>
              <a:rPr lang="en-GB" sz="1600" baseline="30000" dirty="0" smtClean="0"/>
              <a:t>14</a:t>
            </a:r>
            <a:r>
              <a:rPr lang="en-GB" sz="1600" dirty="0" smtClean="0"/>
              <a:t>C and speciation</a:t>
            </a:r>
          </a:p>
          <a:p>
            <a:r>
              <a:rPr lang="en-GB" sz="1600" dirty="0" smtClean="0"/>
              <a:t>Inorganic and organic fractions of </a:t>
            </a:r>
            <a:r>
              <a:rPr lang="en-GB" sz="1600" baseline="30000" dirty="0" smtClean="0"/>
              <a:t>14</a:t>
            </a:r>
            <a:r>
              <a:rPr lang="en-GB" sz="1600" dirty="0" smtClean="0"/>
              <a:t>C were 99.6 % and 0.4 % respectively</a:t>
            </a:r>
          </a:p>
          <a:p>
            <a:r>
              <a:rPr lang="en-GB" sz="1600" dirty="0" smtClean="0"/>
              <a:t>The difference could be explained by the presence of a small fraction of particulate matter or by sample inhomogeneity</a:t>
            </a:r>
            <a:endParaRPr lang="en-GB" sz="1600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2195736" y="6495147"/>
            <a:ext cx="5400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778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08" y="62866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50912" y="125760"/>
            <a:ext cx="7221488" cy="1143000"/>
          </a:xfrm>
        </p:spPr>
        <p:txBody>
          <a:bodyPr>
            <a:noAutofit/>
          </a:bodyPr>
          <a:lstStyle/>
          <a:p>
            <a:r>
              <a:rPr lang="de-DE" sz="3200" b="1" baseline="30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inventory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speciation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SIERs (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4.2)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6</a:t>
            </a:fld>
            <a:endParaRPr lang="en-GB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3249490511"/>
              </p:ext>
            </p:extLst>
          </p:nvPr>
        </p:nvGraphicFramePr>
        <p:xfrm>
          <a:off x="1547664" y="1412776"/>
          <a:ext cx="5856312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CasellaDiTesto 1"/>
          <p:cNvSpPr txBox="1"/>
          <p:nvPr/>
        </p:nvSpPr>
        <p:spPr>
          <a:xfrm>
            <a:off x="755576" y="5445224"/>
            <a:ext cx="7848872" cy="830997"/>
          </a:xfrm>
          <a:prstGeom prst="rect">
            <a:avLst/>
          </a:prstGeom>
          <a:solidFill>
            <a:srgbClr val="C00000">
              <a:alpha val="10000"/>
            </a:srgbClr>
          </a:solidFill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indent="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 sz="1700" b="1">
                <a:latin typeface="Arial" charset="0"/>
                <a:ea typeface="ヒラギノ角ゴ Pro W3" charset="-128"/>
                <a:cs typeface="Arial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5pPr>
            <a:lvl6pPr>
              <a:defRPr>
                <a:latin typeface="Arial" charset="0"/>
                <a:cs typeface="Arial" charset="0"/>
              </a:defRPr>
            </a:lvl6pPr>
            <a:lvl7pPr>
              <a:defRPr>
                <a:latin typeface="Arial" charset="0"/>
                <a:cs typeface="Arial" charset="0"/>
              </a:defRPr>
            </a:lvl7pPr>
            <a:lvl8pPr>
              <a:defRPr>
                <a:latin typeface="Arial" charset="0"/>
                <a:cs typeface="Arial" charset="0"/>
              </a:defRPr>
            </a:lvl8pPr>
            <a:lvl9pPr>
              <a:defRPr>
                <a:latin typeface="Arial" charset="0"/>
                <a:cs typeface="Arial" charset="0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§"/>
            </a:pPr>
            <a:r>
              <a:rPr lang="it-IT" sz="1600" dirty="0" err="1" smtClean="0"/>
              <a:t>Inorganic</a:t>
            </a:r>
            <a:r>
              <a:rPr lang="it-IT" sz="1600" dirty="0" smtClean="0"/>
              <a:t> </a:t>
            </a:r>
            <a:r>
              <a:rPr lang="it-IT" sz="1600" baseline="30000" dirty="0"/>
              <a:t>14</a:t>
            </a:r>
            <a:r>
              <a:rPr lang="it-IT" sz="1600" dirty="0"/>
              <a:t>C </a:t>
            </a:r>
            <a:r>
              <a:rPr lang="it-IT" sz="1600" dirty="0" err="1" smtClean="0"/>
              <a:t>fractions</a:t>
            </a:r>
            <a:r>
              <a:rPr lang="it-IT" sz="1600" dirty="0" smtClean="0"/>
              <a:t> </a:t>
            </a:r>
            <a:r>
              <a:rPr lang="it-IT" sz="1600" dirty="0" err="1" smtClean="0"/>
              <a:t>ranges</a:t>
            </a:r>
            <a:r>
              <a:rPr lang="it-IT" sz="1600" dirty="0" smtClean="0"/>
              <a:t> from 99.6 % to 98.9%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t-IT" sz="1600" dirty="0" err="1" smtClean="0"/>
              <a:t>Organic</a:t>
            </a:r>
            <a:r>
              <a:rPr lang="it-IT" sz="1600" dirty="0" smtClean="0"/>
              <a:t> </a:t>
            </a:r>
            <a:r>
              <a:rPr lang="it-IT" sz="1600" baseline="30000" dirty="0"/>
              <a:t>14</a:t>
            </a:r>
            <a:r>
              <a:rPr lang="it-IT" sz="1600" dirty="0"/>
              <a:t>C </a:t>
            </a:r>
            <a:r>
              <a:rPr lang="it-IT" sz="1600" dirty="0" err="1" smtClean="0"/>
              <a:t>fraction</a:t>
            </a:r>
            <a:r>
              <a:rPr lang="it-IT" sz="1600" dirty="0" smtClean="0"/>
              <a:t> </a:t>
            </a:r>
            <a:r>
              <a:rPr lang="it-IT" sz="1600" dirty="0" err="1" smtClean="0"/>
              <a:t>ranges</a:t>
            </a:r>
            <a:r>
              <a:rPr lang="it-IT" sz="1600" dirty="0" smtClean="0"/>
              <a:t> </a:t>
            </a:r>
            <a:r>
              <a:rPr lang="it-IT" sz="1600" dirty="0"/>
              <a:t>from 0.4 to 1.1%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t-IT" sz="1600" dirty="0"/>
              <a:t>No </a:t>
            </a:r>
            <a:r>
              <a:rPr lang="it-IT" sz="1600" dirty="0" err="1"/>
              <a:t>particular</a:t>
            </a:r>
            <a:r>
              <a:rPr lang="it-IT" sz="1600" dirty="0"/>
              <a:t> trend in </a:t>
            </a:r>
            <a:r>
              <a:rPr lang="it-IT" sz="1600" baseline="30000" dirty="0"/>
              <a:t>14</a:t>
            </a:r>
            <a:r>
              <a:rPr lang="it-IT" sz="1600" dirty="0"/>
              <a:t>C </a:t>
            </a:r>
            <a:r>
              <a:rPr lang="it-IT" sz="1600" dirty="0" err="1"/>
              <a:t>speciation</a:t>
            </a:r>
            <a:r>
              <a:rPr lang="it-IT" sz="1600" dirty="0"/>
              <a:t> </a:t>
            </a:r>
            <a:r>
              <a:rPr lang="it-IT" sz="1600" dirty="0" err="1"/>
              <a:t>depending</a:t>
            </a:r>
            <a:r>
              <a:rPr lang="it-IT" sz="1600" dirty="0"/>
              <a:t> on </a:t>
            </a:r>
            <a:r>
              <a:rPr lang="it-IT" sz="1600" dirty="0" err="1" smtClean="0"/>
              <a:t>SIERs</a:t>
            </a:r>
            <a:r>
              <a:rPr lang="it-IT" sz="1600" dirty="0" smtClean="0"/>
              <a:t> </a:t>
            </a:r>
            <a:r>
              <a:rPr lang="it-IT" sz="1600" dirty="0" err="1"/>
              <a:t>age</a:t>
            </a:r>
            <a:r>
              <a:rPr lang="it-IT" sz="1600" dirty="0"/>
              <a:t> and </a:t>
            </a:r>
            <a:r>
              <a:rPr lang="it-IT" sz="1600" dirty="0" err="1" smtClean="0"/>
              <a:t>origin</a:t>
            </a:r>
            <a:endParaRPr lang="it-IT" sz="1600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2195736" y="6479758"/>
            <a:ext cx="532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46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06896" y="13548"/>
            <a:ext cx="7293496" cy="1143000"/>
          </a:xfrm>
        </p:spPr>
        <p:txBody>
          <a:bodyPr>
            <a:noAutofit/>
          </a:bodyPr>
          <a:lstStyle/>
          <a:p>
            <a:r>
              <a:rPr lang="de-DE" sz="3200" b="1" baseline="30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inventory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speciation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SIERs (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4.2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uppieren 10"/>
          <p:cNvGrpSpPr/>
          <p:nvPr/>
        </p:nvGrpSpPr>
        <p:grpSpPr>
          <a:xfrm>
            <a:off x="971600" y="1656187"/>
            <a:ext cx="7073648" cy="3501005"/>
            <a:chOff x="1035176" y="1446377"/>
            <a:chExt cx="7073648" cy="3501005"/>
          </a:xfrm>
        </p:grpSpPr>
        <p:pic>
          <p:nvPicPr>
            <p:cNvPr id="7" name="Picture 2" descr="D:\wash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5176" y="1446377"/>
              <a:ext cx="7073648" cy="3501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Oval 6"/>
            <p:cNvSpPr/>
            <p:nvPr/>
          </p:nvSpPr>
          <p:spPr>
            <a:xfrm>
              <a:off x="4347544" y="1772816"/>
              <a:ext cx="648072" cy="252028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539552" y="5724545"/>
            <a:ext cx="8128686" cy="584775"/>
          </a:xfrm>
          <a:prstGeom prst="rect">
            <a:avLst/>
          </a:prstGeom>
          <a:solidFill>
            <a:srgbClr val="C00000">
              <a:alpha val="10000"/>
            </a:srgbClr>
          </a:solidFill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700" b="1">
                <a:latin typeface="Arial" charset="0"/>
                <a:ea typeface="ヒラギノ角ゴ Pro W3" charset="-128"/>
                <a:cs typeface="Arial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5pPr>
            <a:lvl6pPr>
              <a:defRPr>
                <a:latin typeface="Arial" charset="0"/>
                <a:cs typeface="Arial" charset="0"/>
              </a:defRPr>
            </a:lvl6pPr>
            <a:lvl7pPr>
              <a:defRPr>
                <a:latin typeface="Arial" charset="0"/>
                <a:cs typeface="Arial" charset="0"/>
              </a:defRPr>
            </a:lvl7pPr>
            <a:lvl8pPr>
              <a:defRPr>
                <a:latin typeface="Arial" charset="0"/>
                <a:cs typeface="Arial" charset="0"/>
              </a:defRPr>
            </a:lvl8pPr>
            <a:lvl9pPr>
              <a:defRPr>
                <a:latin typeface="Arial" charset="0"/>
                <a:cs typeface="Arial" charset="0"/>
              </a:defRPr>
            </a:lvl9pPr>
          </a:lstStyle>
          <a:p>
            <a:r>
              <a:rPr lang="en-GB" sz="1600" dirty="0" smtClean="0"/>
              <a:t>Formic acid detected in small amounts (∼</a:t>
            </a:r>
            <a:r>
              <a:rPr lang="en-GB" sz="1600" dirty="0" smtClean="0">
                <a:sym typeface="Symbol"/>
              </a:rPr>
              <a:t>µg/</a:t>
            </a:r>
            <a:r>
              <a:rPr lang="en-GB" sz="1600" dirty="0" err="1" smtClean="0">
                <a:sym typeface="Symbol"/>
              </a:rPr>
              <a:t>g</a:t>
            </a:r>
            <a:r>
              <a:rPr lang="en-GB" sz="1600" baseline="-25000" dirty="0" err="1" smtClean="0">
                <a:sym typeface="Symbol"/>
              </a:rPr>
              <a:t>resin</a:t>
            </a:r>
            <a:r>
              <a:rPr lang="en-GB" sz="1600" dirty="0" smtClean="0">
                <a:sym typeface="Symbol"/>
              </a:rPr>
              <a:t>) </a:t>
            </a:r>
            <a:r>
              <a:rPr lang="en-GB" sz="1600" dirty="0" smtClean="0"/>
              <a:t>(after regeneration) </a:t>
            </a:r>
          </a:p>
          <a:p>
            <a:r>
              <a:rPr lang="en-GB" sz="1600" dirty="0" smtClean="0"/>
              <a:t>Acetic acid – below detection limit 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1214885" y="1207785"/>
            <a:ext cx="3213099" cy="276999"/>
          </a:xfrm>
          <a:prstGeom prst="rect">
            <a:avLst/>
          </a:prstGeom>
          <a:solidFill>
            <a:schemeClr val="tx1">
              <a:alpha val="10000"/>
            </a:schemeClr>
          </a:solidFill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it-IT" b="1" dirty="0">
                <a:latin typeface="Arial" panose="020B0604020202020204" pitchFamily="34" charset="0"/>
              </a:rPr>
              <a:t>Sample FZJA: HPLC </a:t>
            </a:r>
            <a:r>
              <a:rPr lang="it-IT" b="1" dirty="0" err="1">
                <a:latin typeface="Arial" panose="020B0604020202020204" pitchFamily="34" charset="0"/>
              </a:rPr>
              <a:t>results</a:t>
            </a:r>
            <a:endParaRPr lang="it-IT" b="1" dirty="0">
              <a:latin typeface="Arial" panose="020B0604020202020204" pitchFamily="34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2195736" y="6479758"/>
            <a:ext cx="5400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sellaDiTesto 16"/>
          <p:cNvSpPr txBox="1"/>
          <p:nvPr/>
        </p:nvSpPr>
        <p:spPr>
          <a:xfrm>
            <a:off x="3825620" y="1772816"/>
            <a:ext cx="1607147" cy="246221"/>
          </a:xfrm>
          <a:prstGeom prst="rect">
            <a:avLst/>
          </a:prstGeom>
          <a:solidFill>
            <a:schemeClr val="tx1">
              <a:alpha val="10000"/>
            </a:schemeClr>
          </a:solidFill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it-IT" sz="1600" b="1" dirty="0" err="1" smtClean="0">
                <a:latin typeface="Arial" panose="020B0604020202020204" pitchFamily="34" charset="0"/>
              </a:rPr>
              <a:t>Formic</a:t>
            </a:r>
            <a:r>
              <a:rPr lang="it-IT" sz="1600" b="1" dirty="0" smtClean="0">
                <a:latin typeface="Arial" panose="020B0604020202020204" pitchFamily="34" charset="0"/>
              </a:rPr>
              <a:t> acid</a:t>
            </a:r>
            <a:endParaRPr lang="it-IT" sz="1600" b="1" dirty="0">
              <a:latin typeface="Arial" panose="020B0604020202020204" pitchFamily="34" charset="0"/>
            </a:endParaRPr>
          </a:p>
        </p:txBody>
      </p:sp>
      <p:sp>
        <p:nvSpPr>
          <p:cNvPr id="16" name="CasellaDiTesto 16"/>
          <p:cNvSpPr txBox="1"/>
          <p:nvPr/>
        </p:nvSpPr>
        <p:spPr>
          <a:xfrm>
            <a:off x="1619672" y="1736405"/>
            <a:ext cx="1607147" cy="246221"/>
          </a:xfrm>
          <a:prstGeom prst="rect">
            <a:avLst/>
          </a:prstGeom>
          <a:solidFill>
            <a:schemeClr val="tx1">
              <a:alpha val="10000"/>
            </a:schemeClr>
          </a:solidFill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it-IT" sz="1600" b="1" dirty="0" err="1" smtClean="0">
                <a:latin typeface="Arial" panose="020B0604020202020204" pitchFamily="34" charset="0"/>
              </a:rPr>
              <a:t>Injection</a:t>
            </a:r>
            <a:r>
              <a:rPr lang="it-IT" sz="1600" b="1" dirty="0" smtClean="0">
                <a:latin typeface="Arial" panose="020B0604020202020204" pitchFamily="34" charset="0"/>
              </a:rPr>
              <a:t> </a:t>
            </a:r>
            <a:r>
              <a:rPr lang="it-IT" sz="1600" b="1" dirty="0" err="1" smtClean="0">
                <a:latin typeface="Arial" panose="020B0604020202020204" pitchFamily="34" charset="0"/>
              </a:rPr>
              <a:t>peak</a:t>
            </a:r>
            <a:endParaRPr lang="it-IT" sz="1600" b="1" dirty="0">
              <a:latin typeface="Arial" panose="020B0604020202020204" pitchFamily="34" charset="0"/>
            </a:endParaRPr>
          </a:p>
        </p:txBody>
      </p:sp>
      <p:sp>
        <p:nvSpPr>
          <p:cNvPr id="18" name="CasellaDiTesto 16"/>
          <p:cNvSpPr txBox="1"/>
          <p:nvPr/>
        </p:nvSpPr>
        <p:spPr>
          <a:xfrm>
            <a:off x="5557277" y="3725258"/>
            <a:ext cx="1117672" cy="246221"/>
          </a:xfrm>
          <a:prstGeom prst="rect">
            <a:avLst/>
          </a:prstGeom>
          <a:solidFill>
            <a:schemeClr val="tx1">
              <a:alpha val="10000"/>
            </a:schemeClr>
          </a:solidFill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it-IT" sz="1600" b="1" dirty="0" err="1" smtClean="0">
                <a:latin typeface="Arial" panose="020B0604020202020204" pitchFamily="34" charset="0"/>
              </a:rPr>
              <a:t>Ghost</a:t>
            </a:r>
            <a:r>
              <a:rPr lang="it-IT" sz="1600" b="1" dirty="0" smtClean="0">
                <a:latin typeface="Arial" panose="020B0604020202020204" pitchFamily="34" charset="0"/>
              </a:rPr>
              <a:t> </a:t>
            </a:r>
            <a:r>
              <a:rPr lang="it-IT" sz="1600" b="1" dirty="0" err="1" smtClean="0">
                <a:latin typeface="Arial" panose="020B0604020202020204" pitchFamily="34" charset="0"/>
              </a:rPr>
              <a:t>peak</a:t>
            </a:r>
            <a:endParaRPr lang="it-IT" sz="1600" b="1" dirty="0">
              <a:latin typeface="Arial" panose="020B0604020202020204" pitchFamily="34" charset="0"/>
            </a:endParaRPr>
          </a:p>
        </p:txBody>
      </p:sp>
      <p:sp>
        <p:nvSpPr>
          <p:cNvPr id="19" name="CasellaDiTesto 16"/>
          <p:cNvSpPr txBox="1"/>
          <p:nvPr/>
        </p:nvSpPr>
        <p:spPr>
          <a:xfrm>
            <a:off x="4788024" y="3160468"/>
            <a:ext cx="1607147" cy="246221"/>
          </a:xfrm>
          <a:prstGeom prst="rect">
            <a:avLst/>
          </a:prstGeom>
          <a:solidFill>
            <a:schemeClr val="tx1">
              <a:alpha val="10000"/>
            </a:schemeClr>
          </a:solidFill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it-IT" sz="1600" b="1" dirty="0" smtClean="0">
                <a:latin typeface="Arial" panose="020B0604020202020204" pitchFamily="34" charset="0"/>
              </a:rPr>
              <a:t>Acetic acid</a:t>
            </a:r>
            <a:endParaRPr lang="it-IT" sz="1600" b="1" dirty="0">
              <a:latin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5004048" y="3406689"/>
            <a:ext cx="72008" cy="81439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8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008" y="62866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6805" y="13548"/>
            <a:ext cx="7255595" cy="1143000"/>
          </a:xfrm>
        </p:spPr>
        <p:txBody>
          <a:bodyPr>
            <a:noAutofit/>
          </a:bodyPr>
          <a:lstStyle/>
          <a:p>
            <a:pPr algn="l"/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Morphological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4.2)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539552" y="6114782"/>
            <a:ext cx="8128686" cy="338554"/>
          </a:xfrm>
          <a:prstGeom prst="rect">
            <a:avLst/>
          </a:prstGeom>
          <a:solidFill>
            <a:srgbClr val="C00000">
              <a:alpha val="10000"/>
            </a:srgbClr>
          </a:solidFill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700" b="1">
                <a:latin typeface="Arial" charset="0"/>
                <a:ea typeface="ヒラギノ角ゴ Pro W3" charset="-128"/>
                <a:cs typeface="Arial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5pPr>
            <a:lvl6pPr>
              <a:defRPr>
                <a:latin typeface="Arial" charset="0"/>
                <a:cs typeface="Arial" charset="0"/>
              </a:defRPr>
            </a:lvl6pPr>
            <a:lvl7pPr>
              <a:defRPr>
                <a:latin typeface="Arial" charset="0"/>
                <a:cs typeface="Arial" charset="0"/>
              </a:defRPr>
            </a:lvl7pPr>
            <a:lvl8pPr>
              <a:defRPr>
                <a:latin typeface="Arial" charset="0"/>
                <a:cs typeface="Arial" charset="0"/>
              </a:defRPr>
            </a:lvl8pPr>
            <a:lvl9pPr>
              <a:defRPr>
                <a:latin typeface="Arial" charset="0"/>
                <a:cs typeface="Arial" charset="0"/>
              </a:defRPr>
            </a:lvl9pPr>
          </a:lstStyle>
          <a:p>
            <a:r>
              <a:rPr lang="en-GB" sz="1600" dirty="0"/>
              <a:t>Agglomerates containing </a:t>
            </a:r>
            <a:r>
              <a:rPr lang="en-GB" sz="1600" dirty="0" smtClean="0"/>
              <a:t>Fe and Co </a:t>
            </a:r>
            <a:r>
              <a:rPr lang="en-GB" sz="1600" dirty="0"/>
              <a:t>were observed with </a:t>
            </a:r>
            <a:r>
              <a:rPr lang="en-GB" sz="1600" dirty="0" smtClean="0"/>
              <a:t>SEM/EDX</a:t>
            </a:r>
            <a:endParaRPr lang="en-GB" sz="1600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14" name="CasellaDiTesto 13"/>
          <p:cNvSpPr txBox="1"/>
          <p:nvPr/>
        </p:nvSpPr>
        <p:spPr>
          <a:xfrm>
            <a:off x="2195736" y="6567155"/>
            <a:ext cx="5400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2519772" y="249190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>
                <a:solidFill>
                  <a:schemeClr val="bg1"/>
                </a:solidFill>
              </a:rPr>
              <a:t>Co</a:t>
            </a:r>
            <a:endParaRPr lang="en-GB">
              <a:solidFill>
                <a:schemeClr val="bg1"/>
              </a:solidFill>
            </a:endParaRPr>
          </a:p>
        </p:txBody>
      </p:sp>
      <p:grpSp>
        <p:nvGrpSpPr>
          <p:cNvPr id="10" name="Gruppieren 9"/>
          <p:cNvGrpSpPr/>
          <p:nvPr/>
        </p:nvGrpSpPr>
        <p:grpSpPr>
          <a:xfrm>
            <a:off x="4587254" y="3501008"/>
            <a:ext cx="3098118" cy="2556655"/>
            <a:chOff x="4587254" y="3536641"/>
            <a:chExt cx="3098118" cy="2556655"/>
          </a:xfrm>
        </p:grpSpPr>
        <p:pic>
          <p:nvPicPr>
            <p:cNvPr id="16" name="Immagin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8175" y="3573017"/>
              <a:ext cx="3008161" cy="2520279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effectLst>
              <a:outerShdw blurRad="50800" dist="38100" dir="2700000" algn="tl" rotWithShape="0">
                <a:schemeClr val="tx1">
                  <a:alpha val="40000"/>
                </a:schemeClr>
              </a:outerShdw>
            </a:effectLst>
          </p:spPr>
        </p:pic>
        <p:sp>
          <p:nvSpPr>
            <p:cNvPr id="2" name="Ovale 1"/>
            <p:cNvSpPr/>
            <p:nvPr/>
          </p:nvSpPr>
          <p:spPr>
            <a:xfrm>
              <a:off x="5076056" y="5749661"/>
              <a:ext cx="432048" cy="34363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e 20"/>
            <p:cNvSpPr/>
            <p:nvPr/>
          </p:nvSpPr>
          <p:spPr>
            <a:xfrm>
              <a:off x="5436096" y="5132214"/>
              <a:ext cx="648072" cy="45702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e 25"/>
            <p:cNvSpPr/>
            <p:nvPr/>
          </p:nvSpPr>
          <p:spPr>
            <a:xfrm>
              <a:off x="7253324" y="3536641"/>
              <a:ext cx="432048" cy="34363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CasellaDiTesto 26"/>
            <p:cNvSpPr txBox="1"/>
            <p:nvPr/>
          </p:nvSpPr>
          <p:spPr>
            <a:xfrm>
              <a:off x="4587254" y="3573597"/>
              <a:ext cx="504056" cy="307777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effectLst>
              <a:outerShdw blurRad="50800" dist="38100" dir="2700000" algn="tl" rotWithShape="0">
                <a:schemeClr val="tx1">
                  <a:alpha val="40000"/>
                </a:schemeClr>
              </a:outerShdw>
            </a:effectLst>
          </p:spPr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 algn="ctr">
                <a:spcBef>
                  <a:spcPct val="20000"/>
                </a:spcBef>
                <a:buClr>
                  <a:srgbClr val="005B82"/>
                </a:buClr>
                <a:buSzPct val="80000"/>
                <a:defRPr sz="2000" b="1" baseline="0">
                  <a:latin typeface="+mj-lt"/>
                  <a:cs typeface="Arial" panose="020B0604020202020204" pitchFamily="34" charset="0"/>
                </a:defRPr>
              </a:lvl1pPr>
            </a:lstStyle>
            <a:p>
              <a:r>
                <a:rPr lang="en-GB" dirty="0"/>
                <a:t>Fe</a:t>
              </a:r>
            </a:p>
          </p:txBody>
        </p:sp>
      </p:grpSp>
      <p:grpSp>
        <p:nvGrpSpPr>
          <p:cNvPr id="3" name="Gruppieren 2"/>
          <p:cNvGrpSpPr/>
          <p:nvPr/>
        </p:nvGrpSpPr>
        <p:grpSpPr>
          <a:xfrm>
            <a:off x="882984" y="908720"/>
            <a:ext cx="3040944" cy="2592869"/>
            <a:chOff x="766192" y="1268760"/>
            <a:chExt cx="3445768" cy="3040578"/>
          </a:xfrm>
        </p:grpSpPr>
        <p:pic>
          <p:nvPicPr>
            <p:cNvPr id="20" name="Immagin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192" y="1268760"/>
              <a:ext cx="3301752" cy="304057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29" name="Ovale 28"/>
            <p:cNvSpPr/>
            <p:nvPr/>
          </p:nvSpPr>
          <p:spPr>
            <a:xfrm>
              <a:off x="1682900" y="3026659"/>
              <a:ext cx="648072" cy="45702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e 29"/>
            <p:cNvSpPr/>
            <p:nvPr/>
          </p:nvSpPr>
          <p:spPr>
            <a:xfrm>
              <a:off x="1250852" y="3749679"/>
              <a:ext cx="432048" cy="34363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e 30"/>
            <p:cNvSpPr/>
            <p:nvPr/>
          </p:nvSpPr>
          <p:spPr>
            <a:xfrm>
              <a:off x="3779912" y="1300738"/>
              <a:ext cx="432048" cy="34363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CasellaDiTesto 4"/>
          <p:cNvSpPr txBox="1"/>
          <p:nvPr/>
        </p:nvSpPr>
        <p:spPr>
          <a:xfrm>
            <a:off x="846980" y="764704"/>
            <a:ext cx="916708" cy="307777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sz="2000" b="1"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FZJB</a:t>
            </a:r>
          </a:p>
        </p:txBody>
      </p:sp>
      <p:grpSp>
        <p:nvGrpSpPr>
          <p:cNvPr id="12" name="Gruppieren 11"/>
          <p:cNvGrpSpPr/>
          <p:nvPr/>
        </p:nvGrpSpPr>
        <p:grpSpPr>
          <a:xfrm>
            <a:off x="806648" y="3501008"/>
            <a:ext cx="3117280" cy="2536343"/>
            <a:chOff x="806648" y="3501008"/>
            <a:chExt cx="3117280" cy="2536343"/>
          </a:xfrm>
        </p:grpSpPr>
        <p:grpSp>
          <p:nvGrpSpPr>
            <p:cNvPr id="8" name="Gruppieren 7"/>
            <p:cNvGrpSpPr/>
            <p:nvPr/>
          </p:nvGrpSpPr>
          <p:grpSpPr>
            <a:xfrm>
              <a:off x="882984" y="3501008"/>
              <a:ext cx="3040944" cy="2536343"/>
              <a:chOff x="2492585" y="2447905"/>
              <a:chExt cx="3519575" cy="2709287"/>
            </a:xfrm>
          </p:grpSpPr>
          <p:pic>
            <p:nvPicPr>
              <p:cNvPr id="18" name="Immagine 1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92585" y="2491908"/>
                <a:ext cx="3411563" cy="2665284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</p:pic>
          <p:sp>
            <p:nvSpPr>
              <p:cNvPr id="23" name="Ovale 22"/>
              <p:cNvSpPr/>
              <p:nvPr/>
            </p:nvSpPr>
            <p:spPr>
              <a:xfrm>
                <a:off x="3483100" y="4148092"/>
                <a:ext cx="648072" cy="457026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e 21"/>
              <p:cNvSpPr/>
              <p:nvPr/>
            </p:nvSpPr>
            <p:spPr>
              <a:xfrm>
                <a:off x="3051052" y="4812569"/>
                <a:ext cx="432048" cy="343635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e 23"/>
              <p:cNvSpPr/>
              <p:nvPr/>
            </p:nvSpPr>
            <p:spPr>
              <a:xfrm>
                <a:off x="5580112" y="2447905"/>
                <a:ext cx="432048" cy="343635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" name="CasellaDiTesto 26"/>
            <p:cNvSpPr txBox="1"/>
            <p:nvPr/>
          </p:nvSpPr>
          <p:spPr>
            <a:xfrm>
              <a:off x="806648" y="3542202"/>
              <a:ext cx="504056" cy="307777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effectLst>
              <a:outerShdw blurRad="50800" dist="38100" dir="2700000" algn="tl" rotWithShape="0">
                <a:schemeClr val="tx1">
                  <a:alpha val="40000"/>
                </a:schemeClr>
              </a:outerShdw>
            </a:effectLst>
          </p:spPr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 algn="ctr">
                <a:spcBef>
                  <a:spcPct val="20000"/>
                </a:spcBef>
                <a:buClr>
                  <a:srgbClr val="005B82"/>
                </a:buClr>
                <a:buSzPct val="80000"/>
                <a:defRPr sz="2000" b="1" baseline="0">
                  <a:latin typeface="+mj-lt"/>
                  <a:cs typeface="Arial" panose="020B0604020202020204" pitchFamily="34" charset="0"/>
                </a:defRPr>
              </a:lvl1pPr>
            </a:lstStyle>
            <a:p>
              <a:r>
                <a:rPr lang="en-GB" dirty="0" smtClean="0"/>
                <a:t>Co</a:t>
              </a:r>
              <a:endParaRPr lang="en-GB" dirty="0"/>
            </a:p>
          </p:txBody>
        </p:sp>
      </p:grpSp>
      <p:grpSp>
        <p:nvGrpSpPr>
          <p:cNvPr id="11" name="Gruppieren 10"/>
          <p:cNvGrpSpPr/>
          <p:nvPr/>
        </p:nvGrpSpPr>
        <p:grpSpPr>
          <a:xfrm>
            <a:off x="4435915" y="764703"/>
            <a:ext cx="3249457" cy="2722706"/>
            <a:chOff x="4435915" y="764703"/>
            <a:chExt cx="3249457" cy="2722706"/>
          </a:xfrm>
        </p:grpSpPr>
        <p:pic>
          <p:nvPicPr>
            <p:cNvPr id="19" name="Immagine 1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5321" y="980728"/>
              <a:ext cx="3011015" cy="250668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28" name="CasellaDiTesto 27"/>
            <p:cNvSpPr txBox="1"/>
            <p:nvPr/>
          </p:nvSpPr>
          <p:spPr>
            <a:xfrm>
              <a:off x="4435915" y="764703"/>
              <a:ext cx="806735" cy="307777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effectLst>
              <a:outerShdw blurRad="50800" dist="38100" dir="2700000" algn="tl" rotWithShape="0">
                <a:schemeClr val="tx1">
                  <a:alpha val="40000"/>
                </a:schemeClr>
              </a:outerShdw>
            </a:effectLst>
          </p:spPr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 algn="ctr">
                <a:spcBef>
                  <a:spcPct val="20000"/>
                </a:spcBef>
                <a:buClr>
                  <a:srgbClr val="005B82"/>
                </a:buClr>
                <a:buSzPct val="80000"/>
                <a:defRPr sz="2000" b="1" baseline="0">
                  <a:latin typeface="+mj-lt"/>
                  <a:cs typeface="Arial" panose="020B0604020202020204" pitchFamily="34" charset="0"/>
                </a:defRPr>
              </a:lvl1pPr>
            </a:lstStyle>
            <a:p>
              <a:r>
                <a:rPr lang="en-GB" dirty="0" smtClean="0"/>
                <a:t>Carbon</a:t>
              </a:r>
              <a:endParaRPr lang="en-GB" dirty="0"/>
            </a:p>
          </p:txBody>
        </p:sp>
        <p:sp>
          <p:nvSpPr>
            <p:cNvPr id="33" name="Ovale 1"/>
            <p:cNvSpPr/>
            <p:nvPr/>
          </p:nvSpPr>
          <p:spPr>
            <a:xfrm>
              <a:off x="5131036" y="3157373"/>
              <a:ext cx="377068" cy="2716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e 20"/>
            <p:cNvSpPr/>
            <p:nvPr/>
          </p:nvSpPr>
          <p:spPr>
            <a:xfrm>
              <a:off x="5491076" y="2539926"/>
              <a:ext cx="565602" cy="45702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e 25"/>
            <p:cNvSpPr/>
            <p:nvPr/>
          </p:nvSpPr>
          <p:spPr>
            <a:xfrm>
              <a:off x="7308304" y="944353"/>
              <a:ext cx="377068" cy="34363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5883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008" y="62866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6805" y="12371"/>
            <a:ext cx="7255595" cy="1143000"/>
          </a:xfrm>
        </p:spPr>
        <p:txBody>
          <a:bodyPr>
            <a:noAutofit/>
          </a:bodyPr>
          <a:lstStyle/>
          <a:p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Morphological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4.2)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683568" y="5739353"/>
            <a:ext cx="7920880" cy="338554"/>
          </a:xfrm>
          <a:prstGeom prst="rect">
            <a:avLst/>
          </a:prstGeom>
          <a:solidFill>
            <a:srgbClr val="C00000">
              <a:alpha val="10000"/>
            </a:srgbClr>
          </a:solidFill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700" b="1">
                <a:latin typeface="Arial" charset="0"/>
                <a:ea typeface="ヒラギノ角ゴ Pro W3" charset="-128"/>
                <a:cs typeface="Arial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5pPr>
            <a:lvl6pPr>
              <a:defRPr>
                <a:latin typeface="Arial" charset="0"/>
                <a:cs typeface="Arial" charset="0"/>
              </a:defRPr>
            </a:lvl6pPr>
            <a:lvl7pPr>
              <a:defRPr>
                <a:latin typeface="Arial" charset="0"/>
                <a:cs typeface="Arial" charset="0"/>
              </a:defRPr>
            </a:lvl7pPr>
            <a:lvl8pPr>
              <a:defRPr>
                <a:latin typeface="Arial" charset="0"/>
                <a:cs typeface="Arial" charset="0"/>
              </a:defRPr>
            </a:lvl8pPr>
            <a:lvl9pPr>
              <a:defRPr>
                <a:latin typeface="Arial" charset="0"/>
                <a:cs typeface="Arial" charset="0"/>
              </a:defRPr>
            </a:lvl9pPr>
          </a:lstStyle>
          <a:p>
            <a:r>
              <a:rPr lang="en-GB" sz="1600" dirty="0" smtClean="0"/>
              <a:t>Agglomerates containing only Fe were observed with SEM/EDX</a:t>
            </a:r>
          </a:p>
        </p:txBody>
      </p:sp>
      <p:grpSp>
        <p:nvGrpSpPr>
          <p:cNvPr id="8" name="Gruppieren 7"/>
          <p:cNvGrpSpPr/>
          <p:nvPr/>
        </p:nvGrpSpPr>
        <p:grpSpPr>
          <a:xfrm>
            <a:off x="611560" y="1388477"/>
            <a:ext cx="3758219" cy="3768715"/>
            <a:chOff x="4702213" y="1172453"/>
            <a:chExt cx="3758219" cy="3768715"/>
          </a:xfrm>
        </p:grpSpPr>
        <p:pic>
          <p:nvPicPr>
            <p:cNvPr id="3" name="Immagin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2213" y="1480230"/>
              <a:ext cx="3758219" cy="3460938"/>
            </a:xfrm>
            <a:prstGeom prst="rect">
              <a:avLst/>
            </a:prstGeom>
          </p:spPr>
        </p:pic>
        <p:sp>
          <p:nvSpPr>
            <p:cNvPr id="10" name="Rettangolo 9"/>
            <p:cNvSpPr/>
            <p:nvPr/>
          </p:nvSpPr>
          <p:spPr>
            <a:xfrm>
              <a:off x="4723875" y="1172453"/>
              <a:ext cx="651012" cy="307777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effectLst>
              <a:outerShdw blurRad="50800" dist="38100" dir="2700000" algn="tl" rotWithShape="0">
                <a:schemeClr val="tx1">
                  <a:alpha val="40000"/>
                </a:schemeClr>
              </a:outerShdw>
            </a:effectLst>
          </p:spPr>
          <p:txBody>
            <a:bodyPr wrap="square" lIns="0" tIns="0" rIns="0" bIns="0" rtlCol="0"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005B82"/>
                </a:buClr>
                <a:buSzPct val="80000"/>
              </a:pPr>
              <a:r>
                <a:rPr lang="it-IT" sz="2000" b="1" dirty="0">
                  <a:latin typeface="+mj-lt"/>
                  <a:cs typeface="Arial" panose="020B0604020202020204" pitchFamily="34" charset="0"/>
                </a:rPr>
                <a:t>FZJB</a:t>
              </a:r>
            </a:p>
          </p:txBody>
        </p:sp>
      </p:grp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9</a:t>
            </a:fld>
            <a:endParaRPr lang="en-GB"/>
          </a:p>
        </p:txBody>
      </p:sp>
      <p:sp>
        <p:nvSpPr>
          <p:cNvPr id="11" name="Rettangolo 10"/>
          <p:cNvSpPr/>
          <p:nvPr/>
        </p:nvSpPr>
        <p:spPr>
          <a:xfrm>
            <a:off x="1907704" y="2981781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2195736" y="6495147"/>
            <a:ext cx="532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uppieren 1"/>
          <p:cNvGrpSpPr/>
          <p:nvPr/>
        </p:nvGrpSpPr>
        <p:grpSpPr>
          <a:xfrm>
            <a:off x="4555775" y="1388477"/>
            <a:ext cx="4048673" cy="3696707"/>
            <a:chOff x="4555775" y="1221905"/>
            <a:chExt cx="4048673" cy="3696707"/>
          </a:xfrm>
        </p:grpSpPr>
        <p:pic>
          <p:nvPicPr>
            <p:cNvPr id="12" name="Immagine 1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026"/>
            <a:stretch/>
          </p:blipFill>
          <p:spPr>
            <a:xfrm>
              <a:off x="4566322" y="1678612"/>
              <a:ext cx="4038126" cy="32400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25" name="Ovale 24"/>
            <p:cNvSpPr/>
            <p:nvPr/>
          </p:nvSpPr>
          <p:spPr>
            <a:xfrm>
              <a:off x="6588224" y="1772815"/>
              <a:ext cx="1080120" cy="309634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6" name="Rettangolo 9"/>
            <p:cNvSpPr/>
            <p:nvPr/>
          </p:nvSpPr>
          <p:spPr>
            <a:xfrm>
              <a:off x="4555775" y="1221905"/>
              <a:ext cx="1268990" cy="307777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effectLst>
              <a:outerShdw blurRad="50800" dist="38100" dir="2700000" algn="tl" rotWithShape="0">
                <a:schemeClr val="tx1">
                  <a:alpha val="40000"/>
                </a:schemeClr>
              </a:outerShdw>
            </a:effectLst>
          </p:spPr>
          <p:txBody>
            <a:bodyPr wrap="square" lIns="0" tIns="0" rIns="0" bIns="0" rtlCol="0"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005B82"/>
                </a:buClr>
                <a:buSzPct val="80000"/>
              </a:pPr>
              <a:r>
                <a:rPr lang="en-US" sz="2000" b="1" dirty="0" smtClean="0">
                  <a:latin typeface="+mj-lt"/>
                  <a:cs typeface="Arial" panose="020B0604020202020204" pitchFamily="34" charset="0"/>
                </a:rPr>
                <a:t>EDX-signal</a:t>
              </a:r>
              <a:endParaRPr lang="en-US" sz="2000" b="1" dirty="0">
                <a:latin typeface="+mj-lt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5863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008" y="62866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27584" y="13548"/>
            <a:ext cx="7344816" cy="1143000"/>
          </a:xfrm>
        </p:spPr>
        <p:txBody>
          <a:bodyPr>
            <a:noAutofit/>
          </a:bodyPr>
          <a:lstStyle/>
          <a:p>
            <a:r>
              <a:rPr lang="en-US" sz="3200" b="1" baseline="30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release from 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SIERs (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4.3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10</a:t>
            </a:fld>
            <a:endParaRPr lang="en-GB"/>
          </a:p>
        </p:txBody>
      </p:sp>
      <p:sp>
        <p:nvSpPr>
          <p:cNvPr id="2" name="Rettangolo 1"/>
          <p:cNvSpPr/>
          <p:nvPr/>
        </p:nvSpPr>
        <p:spPr>
          <a:xfrm>
            <a:off x="395536" y="1585823"/>
            <a:ext cx="82296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b="1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Main factors influencing </a:t>
            </a:r>
            <a:r>
              <a:rPr lang="it-IT" sz="2000" b="1" i="1" u="sng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it-IT" sz="2000" b="1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 release:</a:t>
            </a:r>
          </a:p>
          <a:p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itchFamily="2" charset="2"/>
              <a:buChar char="§"/>
            </a:pPr>
            <a:r>
              <a:rPr lang="en-GB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Acid-base equilibrium in the solution</a:t>
            </a:r>
          </a:p>
          <a:p>
            <a:pPr marL="800100" lvl="1" indent="-342900">
              <a:buFont typeface="Wingdings" pitchFamily="2" charset="2"/>
              <a:buChar char="§"/>
            </a:pP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itchFamily="2" charset="2"/>
              <a:buChar char="§"/>
            </a:pPr>
            <a:r>
              <a:rPr lang="en-GB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of service/storage temperatures and/or strong oxidants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(thermal/chemical degradation)</a:t>
            </a:r>
          </a:p>
          <a:p>
            <a:pPr marL="800100" lvl="1" indent="-342900">
              <a:buFont typeface="Wingdings" pitchFamily="2" charset="2"/>
              <a:buChar char="§"/>
            </a:pP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itchFamily="2" charset="2"/>
              <a:buChar char="§"/>
            </a:pPr>
            <a:r>
              <a:rPr lang="en-GB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Radiolysis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most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-emitters in cation exchange fraction</a:t>
            </a:r>
          </a:p>
          <a:p>
            <a:pPr marL="800100" lvl="1" indent="-342900">
              <a:buFont typeface="Wingdings" pitchFamily="2" charset="2"/>
              <a:buChar char="§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  <a:sym typeface="Symbol"/>
            </a:endParaRPr>
          </a:p>
          <a:p>
            <a:pPr lvl="1"/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  <a:sym typeface="Symbol"/>
            </a:endParaRPr>
          </a:p>
          <a:p>
            <a:pPr marL="800100" lvl="1" indent="-342900">
              <a:buFont typeface="Wingdings" pitchFamily="2" charset="2"/>
              <a:buChar char="§"/>
            </a:pPr>
            <a:r>
              <a:rPr lang="en-GB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Bacterial growth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conversion of inorganic </a:t>
            </a:r>
            <a:r>
              <a:rPr lang="en-GB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 into organic or produce anions that will displace </a:t>
            </a:r>
            <a:r>
              <a:rPr lang="en-GB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 from the resins</a:t>
            </a:r>
          </a:p>
          <a:p>
            <a:pPr marL="800100" lvl="1" indent="-342900">
              <a:buFont typeface="Wingdings" pitchFamily="2" charset="2"/>
              <a:buChar char="§"/>
            </a:pP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  <a:sym typeface="Symbol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827584" y="2132856"/>
            <a:ext cx="504056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Rettangolo 23"/>
          <p:cNvSpPr/>
          <p:nvPr/>
        </p:nvSpPr>
        <p:spPr>
          <a:xfrm>
            <a:off x="827584" y="2780928"/>
            <a:ext cx="6912768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Rettangolo 24"/>
          <p:cNvSpPr/>
          <p:nvPr/>
        </p:nvSpPr>
        <p:spPr>
          <a:xfrm>
            <a:off x="827584" y="3717032"/>
            <a:ext cx="6912768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2195736" y="6479758"/>
            <a:ext cx="532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16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06896" y="21948"/>
            <a:ext cx="7365504" cy="1143000"/>
          </a:xfrm>
        </p:spPr>
        <p:txBody>
          <a:bodyPr>
            <a:noAutofit/>
          </a:bodyPr>
          <a:lstStyle/>
          <a:p>
            <a:r>
              <a:rPr lang="en-US" sz="3200" b="1" baseline="30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release: leaching in high pH solutions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23" name="Rettangolo 22"/>
          <p:cNvSpPr/>
          <p:nvPr/>
        </p:nvSpPr>
        <p:spPr>
          <a:xfrm>
            <a:off x="429180" y="5085184"/>
            <a:ext cx="8354980" cy="830997"/>
          </a:xfrm>
          <a:prstGeom prst="rect">
            <a:avLst/>
          </a:prstGeom>
          <a:solidFill>
            <a:srgbClr val="C00000">
              <a:alpha val="10000"/>
            </a:srgbClr>
          </a:solidFill>
          <a:effectLst/>
        </p:spPr>
        <p:txBody>
          <a:bodyPr wrap="square" rtlCol="0">
            <a:spAutoFit/>
          </a:bodyPr>
          <a:lstStyle/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Release of </a:t>
            </a:r>
            <a:r>
              <a:rPr lang="en-GB" sz="1600" b="1" baseline="300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14</a:t>
            </a: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C in the gas phase </a:t>
            </a:r>
            <a:r>
              <a:rPr lang="en-GB" sz="1600" b="1" dirty="0" smtClean="0">
                <a:latin typeface="Arial" charset="0"/>
                <a:ea typeface="ヒラギノ角ゴ Pro W3" charset="-128"/>
                <a:cs typeface="Arial" charset="0"/>
              </a:rPr>
              <a:t>is a result of </a:t>
            </a:r>
            <a:r>
              <a:rPr lang="en-GB" sz="1600" b="1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a </a:t>
            </a: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transient </a:t>
            </a:r>
            <a:r>
              <a:rPr lang="en-GB" sz="1600" b="1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conditions: (local) pH decrease due to the release </a:t>
            </a: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of H</a:t>
            </a:r>
            <a:r>
              <a:rPr lang="en-GB" sz="1600" b="1" baseline="300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+</a:t>
            </a: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 </a:t>
            </a:r>
            <a:r>
              <a:rPr lang="en-GB" sz="1600" b="1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from </a:t>
            </a: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the cation-exchange </a:t>
            </a:r>
            <a:r>
              <a:rPr lang="en-GB" sz="1600" b="1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resins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GB" sz="1600" b="1" dirty="0" smtClean="0">
                <a:latin typeface="Arial" charset="0"/>
                <a:ea typeface="ヒラギノ角ゴ Pro W3" charset="-128"/>
                <a:cs typeface="Arial" charset="0"/>
              </a:rPr>
              <a:t>On certain SIERs/XOH ratio CO</a:t>
            </a:r>
            <a:r>
              <a:rPr lang="en-GB" sz="1600" b="1" baseline="-25000" dirty="0" smtClean="0">
                <a:latin typeface="Arial" charset="0"/>
                <a:ea typeface="ヒラギノ角ゴ Pro W3" charset="-128"/>
                <a:cs typeface="Arial" charset="0"/>
              </a:rPr>
              <a:t>2</a:t>
            </a:r>
            <a:r>
              <a:rPr lang="en-GB" sz="1600" b="1" dirty="0" smtClean="0">
                <a:latin typeface="Arial" charset="0"/>
                <a:ea typeface="ヒラギノ角ゴ Pro W3" charset="-128"/>
                <a:cs typeface="Arial" charset="0"/>
              </a:rPr>
              <a:t> may be released</a:t>
            </a:r>
            <a:endParaRPr lang="en-GB" sz="1600" b="1" dirty="0">
              <a:solidFill>
                <a:schemeClr val="tx1"/>
              </a:solidFill>
              <a:latin typeface="Arial" charset="0"/>
              <a:ea typeface="ヒラギノ角ゴ Pro W3" charset="-128"/>
              <a:cs typeface="Arial" charset="0"/>
            </a:endParaRPr>
          </a:p>
        </p:txBody>
      </p:sp>
      <p:sp>
        <p:nvSpPr>
          <p:cNvPr id="11" name="CasellaDiTesto 1"/>
          <p:cNvSpPr txBox="1"/>
          <p:nvPr/>
        </p:nvSpPr>
        <p:spPr>
          <a:xfrm>
            <a:off x="4869232" y="1247854"/>
            <a:ext cx="3681513" cy="246221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sz="2000" b="1"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it-IT" sz="1600" dirty="0" err="1" smtClean="0">
                <a:latin typeface="Arial" panose="020B0604020202020204" pitchFamily="34" charset="0"/>
              </a:rPr>
              <a:t>pH</a:t>
            </a:r>
            <a:r>
              <a:rPr lang="it-IT" sz="1600" dirty="0" smtClean="0">
                <a:latin typeface="Arial" panose="020B0604020202020204" pitchFamily="34" charset="0"/>
              </a:rPr>
              <a:t> </a:t>
            </a:r>
            <a:r>
              <a:rPr lang="it-IT" sz="1600" dirty="0" err="1" smtClean="0">
                <a:latin typeface="Arial" panose="020B0604020202020204" pitchFamily="34" charset="0"/>
              </a:rPr>
              <a:t>evolution</a:t>
            </a:r>
            <a:endParaRPr lang="it-IT" sz="1600" dirty="0">
              <a:latin typeface="Arial" panose="020B0604020202020204" pitchFamily="34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5818" y="1806685"/>
            <a:ext cx="4148342" cy="3140968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180" y="1806685"/>
            <a:ext cx="4028062" cy="3140968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602454" y="1124744"/>
            <a:ext cx="3681513" cy="492443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sz="2000" b="1"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it-IT" sz="1600" dirty="0">
                <a:latin typeface="Arial" panose="020B0604020202020204" pitchFamily="34" charset="0"/>
              </a:rPr>
              <a:t>On-line release </a:t>
            </a:r>
            <a:r>
              <a:rPr lang="it-IT" sz="1600" dirty="0" smtClean="0">
                <a:latin typeface="Arial" panose="020B0604020202020204" pitchFamily="34" charset="0"/>
              </a:rPr>
              <a:t>of volatile </a:t>
            </a:r>
            <a:r>
              <a:rPr lang="it-IT" sz="1600" baseline="30000" dirty="0" smtClean="0">
                <a:latin typeface="Arial" panose="020B0604020202020204" pitchFamily="34" charset="0"/>
              </a:rPr>
              <a:t>14</a:t>
            </a:r>
            <a:r>
              <a:rPr lang="it-IT" sz="1600" dirty="0" smtClean="0">
                <a:latin typeface="Arial" panose="020B0604020202020204" pitchFamily="34" charset="0"/>
              </a:rPr>
              <a:t>C  </a:t>
            </a:r>
            <a:r>
              <a:rPr lang="it-IT" sz="1600" dirty="0">
                <a:latin typeface="Arial" panose="020B0604020202020204" pitchFamily="34" charset="0"/>
              </a:rPr>
              <a:t>from </a:t>
            </a:r>
            <a:r>
              <a:rPr lang="it-IT" sz="1600" dirty="0" smtClean="0">
                <a:latin typeface="Arial" panose="020B0604020202020204" pitchFamily="34" charset="0"/>
              </a:rPr>
              <a:t>SIERs in </a:t>
            </a:r>
            <a:r>
              <a:rPr lang="it-IT" sz="1600" dirty="0" smtClean="0">
                <a:latin typeface="Arial" panose="020B0604020202020204" pitchFamily="34" charset="0"/>
              </a:rPr>
              <a:t>cementitious </a:t>
            </a:r>
            <a:r>
              <a:rPr lang="it-IT" sz="1600" dirty="0" smtClean="0">
                <a:latin typeface="Arial" panose="020B0604020202020204" pitchFamily="34" charset="0"/>
              </a:rPr>
              <a:t>env.</a:t>
            </a:r>
            <a:endParaRPr lang="it-IT" sz="1600" dirty="0">
              <a:latin typeface="Arial" panose="020B060402020202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2195736" y="6479758"/>
            <a:ext cx="5472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027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1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00612" y="23024"/>
            <a:ext cx="7371788" cy="1097156"/>
          </a:xfrm>
        </p:spPr>
        <p:txBody>
          <a:bodyPr>
            <a:noAutofit/>
          </a:bodyPr>
          <a:lstStyle/>
          <a:p>
            <a:r>
              <a:rPr lang="en-US" sz="3200" b="1" baseline="30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release: storage (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</a:t>
            </a:r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4.3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23" name="Rettangolo 22"/>
          <p:cNvSpPr/>
          <p:nvPr/>
        </p:nvSpPr>
        <p:spPr>
          <a:xfrm>
            <a:off x="242393" y="5445224"/>
            <a:ext cx="8708417" cy="830997"/>
          </a:xfrm>
          <a:prstGeom prst="rect">
            <a:avLst/>
          </a:prstGeom>
          <a:solidFill>
            <a:srgbClr val="C00000">
              <a:alpha val="10000"/>
            </a:srgbClr>
          </a:solidFill>
          <a:effectLst/>
        </p:spPr>
        <p:txBody>
          <a:bodyPr wrap="square" rtlCol="0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Release of </a:t>
            </a:r>
            <a:r>
              <a:rPr lang="en-GB" sz="1600" b="1" baseline="300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14</a:t>
            </a: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C: fast kinetics, influenced by </a:t>
            </a:r>
            <a:r>
              <a:rPr lang="en-GB" sz="1600" b="1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equilibrium </a:t>
            </a: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with </a:t>
            </a:r>
            <a:r>
              <a:rPr lang="en-GB" sz="1600" b="1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atmospheric CO</a:t>
            </a:r>
            <a:r>
              <a:rPr lang="en-GB" sz="1600" b="1" baseline="-25000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2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GB" sz="1600" b="1" dirty="0" smtClean="0">
                <a:latin typeface="Arial" charset="0"/>
                <a:ea typeface="ヒラギノ角ゴ Pro W3" charset="-128"/>
                <a:cs typeface="Arial" charset="0"/>
              </a:rPr>
              <a:t>Enhanced release at elevated </a:t>
            </a:r>
            <a:r>
              <a:rPr lang="en-GB" sz="1600" b="1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temperature: degradation</a:t>
            </a:r>
            <a:r>
              <a:rPr lang="en-GB" sz="1600" b="1" dirty="0" smtClean="0">
                <a:latin typeface="Arial" charset="0"/>
                <a:ea typeface="ヒラギノ角ゴ Pro W3" charset="-128"/>
                <a:cs typeface="Arial" charset="0"/>
              </a:rPr>
              <a:t> of </a:t>
            </a:r>
            <a:r>
              <a:rPr lang="en-GB" sz="1600" b="1" dirty="0">
                <a:latin typeface="Arial" charset="0"/>
                <a:ea typeface="ヒラギノ角ゴ Pro W3" charset="-128"/>
                <a:cs typeface="Arial" charset="0"/>
              </a:rPr>
              <a:t>Q</a:t>
            </a:r>
            <a:r>
              <a:rPr lang="en-GB" sz="1600" b="1" dirty="0" smtClean="0">
                <a:latin typeface="Arial" charset="0"/>
                <a:ea typeface="ヒラギノ角ゴ Pro W3" charset="-128"/>
                <a:cs typeface="Arial" charset="0"/>
              </a:rPr>
              <a:t>A-groups</a:t>
            </a:r>
            <a:endParaRPr lang="en-GB" sz="1600" b="1" dirty="0">
              <a:solidFill>
                <a:schemeClr val="tx1"/>
              </a:solidFill>
              <a:latin typeface="Arial" charset="0"/>
              <a:ea typeface="ヒラギノ角ゴ Pro W3" charset="-128"/>
              <a:cs typeface="Arial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Self-irradiation effects </a:t>
            </a:r>
            <a:r>
              <a:rPr lang="en-GB" sz="1600" b="1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on BWR SIERs was not observed on </a:t>
            </a:r>
            <a:r>
              <a:rPr lang="en-GB" sz="1600" b="1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the laboratory </a:t>
            </a:r>
            <a:r>
              <a:rPr lang="en-GB" sz="1600" b="1" dirty="0" smtClean="0">
                <a:solidFill>
                  <a:schemeClr val="tx1"/>
                </a:solidFill>
                <a:latin typeface="Arial" charset="0"/>
                <a:ea typeface="ヒラギノ角ゴ Pro W3" charset="-128"/>
                <a:cs typeface="Arial" charset="0"/>
              </a:rPr>
              <a:t>time-scale</a:t>
            </a:r>
            <a:endParaRPr lang="en-GB" sz="1600" b="1" dirty="0">
              <a:solidFill>
                <a:schemeClr val="tx1"/>
              </a:solidFill>
              <a:latin typeface="Arial" charset="0"/>
              <a:ea typeface="ヒラギノ角ゴ Pro W3" charset="-128"/>
              <a:cs typeface="Arial" charset="0"/>
            </a:endParaRPr>
          </a:p>
        </p:txBody>
      </p:sp>
      <p:sp>
        <p:nvSpPr>
          <p:cNvPr id="10" name="CasellaDiTesto 1"/>
          <p:cNvSpPr txBox="1"/>
          <p:nvPr/>
        </p:nvSpPr>
        <p:spPr>
          <a:xfrm>
            <a:off x="771203" y="1196752"/>
            <a:ext cx="3008709" cy="246221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sz="2000" b="1"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it-IT" sz="1600" dirty="0" smtClean="0">
                <a:latin typeface="Arial" panose="020B0604020202020204" pitchFamily="34" charset="0"/>
              </a:rPr>
              <a:t>Release of </a:t>
            </a:r>
            <a:r>
              <a:rPr lang="it-IT" sz="1600" baseline="30000" dirty="0">
                <a:latin typeface="Arial" panose="020B0604020202020204" pitchFamily="34" charset="0"/>
              </a:rPr>
              <a:t>14</a:t>
            </a:r>
            <a:r>
              <a:rPr lang="it-IT" sz="1600" dirty="0">
                <a:latin typeface="Arial" panose="020B0604020202020204" pitchFamily="34" charset="0"/>
              </a:rPr>
              <a:t>C </a:t>
            </a:r>
            <a:r>
              <a:rPr lang="it-IT" sz="1600" dirty="0" err="1" smtClean="0">
                <a:latin typeface="Arial" panose="020B0604020202020204" pitchFamily="34" charset="0"/>
              </a:rPr>
              <a:t>at</a:t>
            </a:r>
            <a:r>
              <a:rPr lang="it-IT" sz="1600" dirty="0" smtClean="0">
                <a:latin typeface="Arial" panose="020B0604020202020204" pitchFamily="34" charset="0"/>
              </a:rPr>
              <a:t> RT</a:t>
            </a:r>
            <a:endParaRPr lang="it-IT" sz="1600" dirty="0">
              <a:latin typeface="Arial" panose="020B0604020202020204" pitchFamily="34" charset="0"/>
            </a:endParaRPr>
          </a:p>
        </p:txBody>
      </p:sp>
      <p:sp>
        <p:nvSpPr>
          <p:cNvPr id="11" name="CasellaDiTesto 1"/>
          <p:cNvSpPr txBox="1"/>
          <p:nvPr/>
        </p:nvSpPr>
        <p:spPr>
          <a:xfrm>
            <a:off x="4885306" y="1196734"/>
            <a:ext cx="3512765" cy="246221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Bef>
                <a:spcPct val="20000"/>
              </a:spcBef>
              <a:buClr>
                <a:srgbClr val="005B82"/>
              </a:buClr>
              <a:buSzPct val="80000"/>
              <a:defRPr sz="2000" b="1" baseline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it-IT" sz="1600" dirty="0" smtClean="0">
                <a:latin typeface="Arial" panose="020B0604020202020204" pitchFamily="34" charset="0"/>
              </a:rPr>
              <a:t>Release of </a:t>
            </a:r>
            <a:r>
              <a:rPr lang="it-IT" sz="1600" baseline="30000" dirty="0">
                <a:latin typeface="Arial" panose="020B0604020202020204" pitchFamily="34" charset="0"/>
              </a:rPr>
              <a:t>14</a:t>
            </a:r>
            <a:r>
              <a:rPr lang="it-IT" sz="1600" dirty="0">
                <a:latin typeface="Arial" panose="020B0604020202020204" pitchFamily="34" charset="0"/>
              </a:rPr>
              <a:t>C </a:t>
            </a:r>
            <a:r>
              <a:rPr lang="it-IT" sz="1600" dirty="0" smtClean="0">
                <a:latin typeface="Arial" panose="020B0604020202020204" pitchFamily="34" charset="0"/>
              </a:rPr>
              <a:t>at RT and 50°C</a:t>
            </a:r>
            <a:endParaRPr lang="it-IT" sz="1600" dirty="0">
              <a:latin typeface="Arial" panose="020B0604020202020204" pitchFamily="34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2195736" y="6479758"/>
            <a:ext cx="532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91" y="1700808"/>
            <a:ext cx="4299132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181" y="1700808"/>
            <a:ext cx="4301629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54144" y="4653136"/>
            <a:ext cx="35060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 = 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20ºC      FR, % = 0.77 ± 0.02 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52283" y="5034662"/>
            <a:ext cx="32784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 T = 50ºC      FR, % = 1.5 ± 0.5 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hteck 3"/>
          <p:cNvSpPr/>
          <p:nvPr/>
        </p:nvSpPr>
        <p:spPr>
          <a:xfrm>
            <a:off x="1543667" y="1904126"/>
            <a:ext cx="1423770" cy="276999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GB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0.1, 0.5, 1 </a:t>
            </a:r>
            <a:r>
              <a:rPr lang="en-GB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MGy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89089"/>
            <a:ext cx="2520874" cy="1714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08" y="62866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971600" y="43442"/>
            <a:ext cx="7299780" cy="6974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odel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l-GR" sz="32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γ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-irradiation of IERs (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Task 4.3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42" name="Textfeld 41"/>
          <p:cNvSpPr txBox="1"/>
          <p:nvPr/>
        </p:nvSpPr>
        <p:spPr>
          <a:xfrm>
            <a:off x="4409512" y="714182"/>
            <a:ext cx="3114816" cy="338554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de-DE"/>
            </a:defPPr>
            <a:lvl1pPr marL="0" indent="0" algn="ctr">
              <a:buFont typeface="Wingdings" panose="05000000000000000000" pitchFamily="2" charset="2"/>
              <a:buNone/>
              <a:defRPr sz="1800" b="1"/>
            </a:lvl1pPr>
            <a:lvl2pPr marL="742950" lvl="1" indent="-285750">
              <a:buFont typeface="Wingdings" panose="05000000000000000000" pitchFamily="2" charset="2"/>
              <a:buChar char="§"/>
            </a:lvl2pPr>
          </a:lstStyle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Residual exchange capacity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4" name="Gruppieren 53"/>
          <p:cNvGrpSpPr/>
          <p:nvPr/>
        </p:nvGrpSpPr>
        <p:grpSpPr>
          <a:xfrm>
            <a:off x="4655327" y="3889089"/>
            <a:ext cx="3963832" cy="1541568"/>
            <a:chOff x="340310" y="4023865"/>
            <a:chExt cx="3963832" cy="1541568"/>
          </a:xfrm>
        </p:grpSpPr>
        <p:sp>
          <p:nvSpPr>
            <p:cNvPr id="55" name="TextBox 36"/>
            <p:cNvSpPr txBox="1"/>
            <p:nvPr/>
          </p:nvSpPr>
          <p:spPr>
            <a:xfrm>
              <a:off x="1243536" y="4365104"/>
              <a:ext cx="113528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NH</a:t>
              </a:r>
              <a:r>
                <a:rPr lang="de-DE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de-DE" i="1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  <a:p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HCOOH</a:t>
              </a:r>
            </a:p>
            <a:p>
              <a:pPr algn="ctr"/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CO</a:t>
              </a:r>
              <a:r>
                <a:rPr lang="de-DE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de-DE" baseline="30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2-</a:t>
              </a:r>
            </a:p>
            <a:p>
              <a:pPr algn="ctr"/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TMA</a:t>
              </a:r>
              <a:endParaRPr lang="de-DE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Rectangle 3"/>
            <p:cNvSpPr/>
            <p:nvPr/>
          </p:nvSpPr>
          <p:spPr>
            <a:xfrm>
              <a:off x="2434192" y="4345433"/>
              <a:ext cx="120588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de-DE" i="1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de-DE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 </a:t>
              </a:r>
              <a:endParaRPr lang="de-DE" baseline="-250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de-DE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de-DE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  <a:endParaRPr lang="de-DE" baseline="-250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de-DE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de-DE" i="1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de-DE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de-DE" i="1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  <a:r>
                <a:rPr lang="de-DE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O</a:t>
              </a:r>
              <a:endParaRPr lang="de-DE" i="1" baseline="-250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de-DE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de-DE" i="1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de-DE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de-DE" i="1" baseline="-25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8</a:t>
              </a:r>
              <a:endParaRPr lang="de-DE" i="1" baseline="-25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Textfeld 58"/>
            <p:cNvSpPr txBox="1"/>
            <p:nvPr/>
          </p:nvSpPr>
          <p:spPr>
            <a:xfrm>
              <a:off x="340310" y="4023865"/>
              <a:ext cx="3963832" cy="307777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de-DE"/>
              </a:defPPr>
              <a:lvl1pPr marL="0" indent="0" algn="ctr">
                <a:buFont typeface="Wingdings" panose="05000000000000000000" pitchFamily="2" charset="2"/>
                <a:buNone/>
                <a:defRPr sz="1800" b="1"/>
              </a:lvl1pPr>
              <a:lvl2pPr marL="742950" lvl="1" indent="-285750">
                <a:buFont typeface="Wingdings" panose="05000000000000000000" pitchFamily="2" charset="2"/>
                <a:buChar char="§"/>
              </a:lvl2pPr>
            </a:lstStyle>
            <a:p>
              <a:r>
                <a:rPr lang="en-US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Released species in solution &amp; gas phase  </a:t>
              </a:r>
              <a:endParaRPr lang="en-US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0" name="Textfeld 59"/>
          <p:cNvSpPr txBox="1"/>
          <p:nvPr/>
        </p:nvSpPr>
        <p:spPr>
          <a:xfrm>
            <a:off x="557072" y="5517232"/>
            <a:ext cx="8191392" cy="1077218"/>
          </a:xfrm>
          <a:prstGeom prst="rect">
            <a:avLst/>
          </a:prstGeom>
          <a:solidFill>
            <a:srgbClr val="C00000">
              <a:alpha val="10000"/>
            </a:srgbClr>
          </a:solidFill>
          <a:effectLst/>
        </p:spPr>
        <p:txBody>
          <a:bodyPr wrap="square" rtlCol="0">
            <a:spAutoFit/>
          </a:bodyPr>
          <a:lstStyle>
            <a:defPPr>
              <a:defRPr lang="de-DE"/>
            </a:defPPr>
            <a:lvl1pPr algn="ctr">
              <a:defRPr b="1">
                <a:ea typeface="ヒラギノ角ゴ Pro W3" charset="-128"/>
              </a:defRPr>
            </a:lvl1pPr>
          </a:lstStyle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De-amination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de-methylation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are the preferred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degradation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mechanisms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De-amination causes decrease in salt-splitting capacity, de-methylation – increase of non-salt-splitting capacity;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Decreasing of salt-splitting capacity may promote a release of </a:t>
            </a:r>
            <a:r>
              <a:rPr lang="en-US" sz="16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 as </a:t>
            </a:r>
            <a:r>
              <a:rPr lang="en-US" sz="1600" baseline="30000" dirty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</a:t>
            </a:r>
            <a:r>
              <a:rPr lang="en-US" sz="16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2" name="Picture 25" descr="C:\Users\c.rizatto\AppData\Local\Microsoft\Windows\Temporary Internet Files\Content.Word\IMG_3827.jpg"/>
          <p:cNvPicPr/>
          <p:nvPr/>
        </p:nvPicPr>
        <p:blipFill>
          <a:blip r:embed="rId5" cstate="print">
            <a:lum bright="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" t="16527" r="14484" b="18207"/>
          <a:stretch>
            <a:fillRect/>
          </a:stretch>
        </p:blipFill>
        <p:spPr bwMode="auto">
          <a:xfrm rot="5400000">
            <a:off x="-305103" y="1897391"/>
            <a:ext cx="2549408" cy="1148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Content Placeholder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6" t="3188" r="13435" b="14533"/>
          <a:stretch/>
        </p:blipFill>
        <p:spPr>
          <a:xfrm>
            <a:off x="2834055" y="1196752"/>
            <a:ext cx="1305897" cy="2549408"/>
          </a:xfrm>
          <a:prstGeom prst="rect">
            <a:avLst/>
          </a:prstGeom>
        </p:spPr>
      </p:pic>
      <p:sp>
        <p:nvSpPr>
          <p:cNvPr id="65" name="Textfeld 64"/>
          <p:cNvSpPr txBox="1"/>
          <p:nvPr/>
        </p:nvSpPr>
        <p:spPr>
          <a:xfrm>
            <a:off x="1075620" y="692696"/>
            <a:ext cx="2416260" cy="338554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de-DE"/>
            </a:defPPr>
            <a:lvl1pPr marL="0" indent="0" algn="ctr">
              <a:buFont typeface="Wingdings" panose="05000000000000000000" pitchFamily="2" charset="2"/>
              <a:buNone/>
              <a:defRPr sz="1800" b="1"/>
            </a:lvl1pPr>
            <a:lvl2pPr marL="742950" lvl="1" indent="-285750">
              <a:buFont typeface="Wingdings" panose="05000000000000000000" pitchFamily="2" charset="2"/>
              <a:buChar char="§"/>
            </a:lvl2pPr>
          </a:lstStyle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Irradiated model IERs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Pfeil nach unten 65"/>
          <p:cNvSpPr/>
          <p:nvPr/>
        </p:nvSpPr>
        <p:spPr>
          <a:xfrm rot="16200000">
            <a:off x="1968773" y="2203879"/>
            <a:ext cx="453926" cy="535154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CasellaDiTesto 26"/>
          <p:cNvSpPr txBox="1"/>
          <p:nvPr/>
        </p:nvSpPr>
        <p:spPr>
          <a:xfrm>
            <a:off x="2195736" y="6567155"/>
            <a:ext cx="52565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787" y="1142232"/>
            <a:ext cx="4030435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Pfeil nach unten 65"/>
          <p:cNvSpPr/>
          <p:nvPr/>
        </p:nvSpPr>
        <p:spPr>
          <a:xfrm rot="16200000">
            <a:off x="3628872" y="4641275"/>
            <a:ext cx="453926" cy="535154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extBox 1"/>
          <p:cNvSpPr txBox="1"/>
          <p:nvPr/>
        </p:nvSpPr>
        <p:spPr>
          <a:xfrm>
            <a:off x="3347864" y="4333694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b="1" dirty="0" smtClean="0">
                <a:latin typeface="Symbol" panose="05050102010706020507" pitchFamily="18" charset="2"/>
                <a:cs typeface="Arial" panose="020B0604020202020204" pitchFamily="34" charset="0"/>
              </a:rPr>
              <a:t>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air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64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60" grpId="0" animBg="1"/>
      <p:bldP spid="29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7928" y="53752"/>
            <a:ext cx="7334472" cy="1143000"/>
          </a:xfrm>
        </p:spPr>
        <p:txBody>
          <a:bodyPr>
            <a:noAutofit/>
          </a:bodyPr>
          <a:lstStyle/>
          <a:p>
            <a:r>
              <a:rPr lang="de-DE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Benchmarking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experimental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</a:t>
            </a: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experiments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18" name="Rettangolo arrotondato 17"/>
          <p:cNvSpPr/>
          <p:nvPr/>
        </p:nvSpPr>
        <p:spPr>
          <a:xfrm>
            <a:off x="385192" y="1841556"/>
            <a:ext cx="25306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SIERs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ttangolo arrotondato 18"/>
          <p:cNvSpPr/>
          <p:nvPr/>
        </p:nvSpPr>
        <p:spPr>
          <a:xfrm>
            <a:off x="3407120" y="1817067"/>
            <a:ext cx="2296038" cy="7690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𝛾-</a:t>
            </a:r>
            <a:r>
              <a:rPr lang="it-IT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irradiated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IERs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611560" y="2754006"/>
            <a:ext cx="8056678" cy="338554"/>
          </a:xfrm>
          <a:prstGeom prst="rect">
            <a:avLst/>
          </a:prstGeom>
          <a:solidFill>
            <a:schemeClr val="bg1">
              <a:alpha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indent="0" algn="ctr">
              <a:buFont typeface="Wingdings" panose="05000000000000000000" pitchFamily="2" charset="2"/>
              <a:buNone/>
              <a:defRPr sz="1500" b="1"/>
            </a:lvl1pPr>
            <a:lvl2pPr marL="742950" lvl="1" indent="-285750">
              <a:buFont typeface="Wingdings" panose="05000000000000000000" pitchFamily="2" charset="2"/>
              <a:buChar char="§"/>
            </a:lvl2pPr>
          </a:lstStyle>
          <a:p>
            <a:r>
              <a:rPr lang="it-IT" sz="1600" u="sng" dirty="0">
                <a:latin typeface="Arial" panose="020B0604020202020204" pitchFamily="34" charset="0"/>
                <a:cs typeface="Arial" panose="020B0604020202020204" pitchFamily="34" charset="0"/>
              </a:rPr>
              <a:t>Common </a:t>
            </a:r>
            <a:r>
              <a:rPr lang="it-IT" sz="1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findings: </a:t>
            </a:r>
            <a:r>
              <a:rPr lang="it-IT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it-IT" sz="16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CO</a:t>
            </a:r>
            <a:r>
              <a:rPr lang="it-IT" sz="16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formic</a:t>
            </a:r>
            <a:r>
              <a:rPr lang="it-IT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and acetic acids, TMA</a:t>
            </a:r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ttangolo arrotondato 20"/>
          <p:cNvSpPr/>
          <p:nvPr/>
        </p:nvSpPr>
        <p:spPr>
          <a:xfrm>
            <a:off x="6300192" y="1759490"/>
            <a:ext cx="2530624" cy="8842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Theoretical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modeling (in progress)</a:t>
            </a: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CasellaDiTesto 26"/>
          <p:cNvSpPr txBox="1"/>
          <p:nvPr/>
        </p:nvSpPr>
        <p:spPr>
          <a:xfrm>
            <a:off x="385192" y="5013176"/>
            <a:ext cx="8283046" cy="1077218"/>
          </a:xfrm>
          <a:prstGeom prst="rect">
            <a:avLst/>
          </a:prstGeom>
          <a:solidFill>
            <a:srgbClr val="C00000">
              <a:alpha val="10000"/>
            </a:srgbClr>
          </a:solidFill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indent="-285750">
              <a:buFont typeface="Wingdings" panose="05000000000000000000" pitchFamily="2" charset="2"/>
              <a:buChar char="§"/>
              <a:defRPr b="1">
                <a:ea typeface="ヒラギノ角ゴ Pro W3" charset="-128"/>
              </a:defRPr>
            </a:lvl1pPr>
          </a:lstStyle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Main degradation mechanism - de-amination, which provides for the loss of exchange capacity and release of </a:t>
            </a:r>
            <a:r>
              <a:rPr lang="en-GB" sz="16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</a:t>
            </a:r>
            <a:r>
              <a:rPr lang="en-GB" sz="16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fraction</a:t>
            </a:r>
          </a:p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Theoretical modelling (MD) is in progress to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identify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other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accompanying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processes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3"/>
          <p:cNvSpPr/>
          <p:nvPr/>
        </p:nvSpPr>
        <p:spPr>
          <a:xfrm>
            <a:off x="750404" y="3429000"/>
            <a:ext cx="1800200" cy="523220"/>
          </a:xfrm>
          <a:prstGeom prst="rect">
            <a:avLst/>
          </a:prstGeom>
          <a:solidFill>
            <a:schemeClr val="bg1">
              <a:alpha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Some unidentified organic species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3"/>
          <p:cNvSpPr/>
          <p:nvPr/>
        </p:nvSpPr>
        <p:spPr>
          <a:xfrm>
            <a:off x="3989304" y="3429000"/>
            <a:ext cx="1205880" cy="830997"/>
          </a:xfrm>
          <a:prstGeom prst="rect">
            <a:avLst/>
          </a:prstGeom>
          <a:solidFill>
            <a:schemeClr val="bg1">
              <a:alpha val="85000"/>
            </a:schemeClr>
          </a:solidFill>
          <a:effectLst>
            <a:outerShdw blurRad="50800" dist="50800" dir="5400000" algn="ctr" rotWithShape="0">
              <a:schemeClr val="tx1">
                <a:alpha val="40000"/>
              </a:scheme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de-DE" sz="1600" b="1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de-DE" sz="1600" b="1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de-DE" sz="1600" b="1" baseline="-25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de-DE" sz="1600" b="1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de-DE" sz="1600" b="1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endParaRPr lang="de-DE" sz="1600" b="1" baseline="-25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de-DE" sz="1600" b="1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de-DE" sz="1600" b="1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de-DE" sz="1600" b="1" baseline="-2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2195735" y="6479758"/>
            <a:ext cx="53244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0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40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008" y="62866"/>
            <a:ext cx="683568" cy="84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380" y="23024"/>
            <a:ext cx="793716" cy="525656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50912" y="13548"/>
            <a:ext cx="7320468" cy="1143000"/>
          </a:xfrm>
        </p:spPr>
        <p:txBody>
          <a:bodyPr>
            <a:noAutofit/>
          </a:bodyPr>
          <a:lstStyle/>
          <a:p>
            <a:r>
              <a:rPr lang="de-DE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  <a:endParaRPr lang="de-DE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539552" y="2132856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3" name="CasellaDiTesto 2"/>
          <p:cNvSpPr txBox="1"/>
          <p:nvPr/>
        </p:nvSpPr>
        <p:spPr>
          <a:xfrm>
            <a:off x="251520" y="1124744"/>
            <a:ext cx="864096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charset="0"/>
              <a:buChar char="•"/>
            </a:pPr>
            <a:r>
              <a:rPr lang="en-GB" sz="16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 is present in BWR SIERs mainly in inorganic form (98.9 - 99.7%);  organic fraction ranges from 0.4 to 1.1%; agglomerates of particulate matter were identified;</a:t>
            </a:r>
          </a:p>
          <a:p>
            <a:pPr marL="285750" indent="-285750" algn="just">
              <a:buFont typeface="Arial" charset="0"/>
              <a:buChar char="•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One of identified organic species is formic acid (exchangeable fraction);</a:t>
            </a:r>
          </a:p>
          <a:p>
            <a:pPr marL="285750" indent="-285750" algn="just">
              <a:buFont typeface="Arial" charset="0"/>
              <a:buChar char="•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Release of volatile </a:t>
            </a:r>
            <a:r>
              <a:rPr lang="en-GB" sz="16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 occurs during storage, increased at high temperatures; when SIERs are in contact with an alkaline solution, transient pH conditions result in the release of volatile </a:t>
            </a:r>
            <a:r>
              <a:rPr lang="en-GB" sz="16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C;</a:t>
            </a:r>
          </a:p>
          <a:p>
            <a:pPr marL="285750" indent="-285750" algn="just">
              <a:buFont typeface="Arial" charset="0"/>
              <a:buChar char="•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Ageing and </a:t>
            </a:r>
            <a:r>
              <a:rPr lang="en-GB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radiolytic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effects on BWR SIERs were not observed on the laboratory time-scales;</a:t>
            </a:r>
          </a:p>
          <a:p>
            <a:pPr marL="285750" indent="-285750" algn="just">
              <a:buFont typeface="Arial" charset="0"/>
              <a:buChar char="•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Model experiments of 𝛾-radiation on IERs demonstrated a release of H</a:t>
            </a:r>
            <a:r>
              <a:rPr lang="en-GB" sz="16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CO</a:t>
            </a:r>
            <a:r>
              <a:rPr lang="en-GB" sz="16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formic acid and QA-fragments, which is in agreement with the results for SIERs; the main degradation mechanism was proposed to be de-amination, which may provide for the loss of exchange capacity and release of </a:t>
            </a:r>
            <a:r>
              <a:rPr lang="en-GB" sz="16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</a:t>
            </a:r>
            <a:r>
              <a:rPr lang="en-GB" sz="16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buFont typeface="Arial" charset="0"/>
              <a:buChar char="•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 results were obtained for unconditioned SIERs. The behaviour of e.g. cemented SIERs or other waste forms is likely to be different in repository-relevant conditions.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2195736" y="6479758"/>
            <a:ext cx="5760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Bukaemskiy, N. </a:t>
            </a:r>
            <a:r>
              <a:rPr lang="it-IT" sz="11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Shcherbina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Rizzato </a:t>
            </a:r>
            <a:r>
              <a:rPr lang="mr-I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1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1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Symposium </a:t>
            </a:r>
            <a:r>
              <a:rPr lang="mr-I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it-IT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16-18/01/2018</a:t>
            </a:r>
            <a:endParaRPr lang="it-IT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1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J:\Dropbox\FZJ\Ion Exchange Resin\Analyses\SEM\SW SBMR\SW SBMR_014.t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57"/>
          <a:stretch/>
        </p:blipFill>
        <p:spPr bwMode="auto">
          <a:xfrm>
            <a:off x="-108520" y="-777171"/>
            <a:ext cx="9289032" cy="79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71700" y="2255800"/>
            <a:ext cx="5328592" cy="2088232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de-DE" sz="105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Thanks</a:t>
            </a:r>
          </a:p>
          <a:p>
            <a:pPr algn="ctr"/>
            <a:r>
              <a:rPr lang="de-DE" sz="105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Your Attention</a:t>
            </a:r>
            <a:endParaRPr lang="en-US" sz="105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674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1332</Words>
  <Application>Microsoft Office PowerPoint</Application>
  <PresentationFormat>Affichage à l'écran (4:3)</PresentationFormat>
  <Paragraphs>190</Paragraphs>
  <Slides>16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3" baseType="lpstr">
      <vt:lpstr>Arial</vt:lpstr>
      <vt:lpstr>Calibri</vt:lpstr>
      <vt:lpstr>Mangal</vt:lpstr>
      <vt:lpstr>Symbol</vt:lpstr>
      <vt:lpstr>Wingdings</vt:lpstr>
      <vt:lpstr>ヒラギノ角ゴ Pro W3</vt:lpstr>
      <vt:lpstr>Office Theme</vt:lpstr>
      <vt:lpstr> 14C Content and Specification of SIERs from BWR</vt:lpstr>
      <vt:lpstr>Contents</vt:lpstr>
      <vt:lpstr>Introduction and sample selection</vt:lpstr>
      <vt:lpstr>Analytical approach: 14C content and speciation in SIERs (Task 4.2)</vt:lpstr>
      <vt:lpstr>Total 14C: combustion vs. sequential stripping  (Task 4.2)</vt:lpstr>
      <vt:lpstr>14C inventory and speciation in SIERs (Task 4.2) </vt:lpstr>
      <vt:lpstr>14C inventory and speciation in SIERs (Task 4.2)</vt:lpstr>
      <vt:lpstr>Morphological study (Task 4.2)</vt:lpstr>
      <vt:lpstr>Morphological study (Task 4.2)</vt:lpstr>
      <vt:lpstr>14C release from SIERs (Task 4.3)</vt:lpstr>
      <vt:lpstr>14C release: leaching in high pH solutions</vt:lpstr>
      <vt:lpstr>14C release: storage (Task 4.3)</vt:lpstr>
      <vt:lpstr>Présentation PowerPoint</vt:lpstr>
      <vt:lpstr>Benchmarking of experimental and model experiments</vt:lpstr>
      <vt:lpstr>Conclusions</vt:lpstr>
      <vt:lpstr>Présentation PowerPoint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corrado rizzato</dc:creator>
  <cp:lastModifiedBy>REILLER Pascal</cp:lastModifiedBy>
  <cp:revision>200</cp:revision>
  <cp:lastPrinted>2018-01-11T16:43:41Z</cp:lastPrinted>
  <dcterms:created xsi:type="dcterms:W3CDTF">2014-02-26T14:21:24Z</dcterms:created>
  <dcterms:modified xsi:type="dcterms:W3CDTF">2018-01-15T16:04:30Z</dcterms:modified>
</cp:coreProperties>
</file>