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5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92" r:id="rId3"/>
    <p:sldId id="309" r:id="rId4"/>
    <p:sldId id="287" r:id="rId5"/>
    <p:sldId id="298" r:id="rId6"/>
    <p:sldId id="275" r:id="rId7"/>
    <p:sldId id="291" r:id="rId8"/>
    <p:sldId id="289" r:id="rId9"/>
    <p:sldId id="293" r:id="rId10"/>
    <p:sldId id="299" r:id="rId11"/>
    <p:sldId id="276" r:id="rId12"/>
    <p:sldId id="284" r:id="rId13"/>
    <p:sldId id="307" r:id="rId14"/>
    <p:sldId id="306" r:id="rId15"/>
    <p:sldId id="295" r:id="rId16"/>
    <p:sldId id="308" r:id="rId17"/>
    <p:sldId id="269" r:id="rId18"/>
  </p:sldIdLst>
  <p:sldSz cx="9144000" cy="6858000" type="screen4x3"/>
  <p:notesSz cx="6797675" cy="99282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ya" initials="M" lastIdx="1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A46"/>
    <a:srgbClr val="455BC7"/>
    <a:srgbClr val="1E2D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114" autoAdjust="0"/>
  </p:normalViewPr>
  <p:slideViewPr>
    <p:cSldViewPr>
      <p:cViewPr>
        <p:scale>
          <a:sx n="50" d="100"/>
          <a:sy n="50" d="100"/>
        </p:scale>
        <p:origin x="1230" y="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10-08T22:13:32.502" idx="9">
    <p:pos x="10" y="10"/>
    <p:text>Lili - sa-mi dea o poza cu oxidizer-ul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10-08T22:13:32.502" idx="15">
    <p:pos x="10" y="10"/>
    <p:text>Lili - sa-mi dea o poza cu oxidizer-ul</p:tex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3F041601-74E8-49A2-B65F-DEEA9B22B210}" type="datetimeFigureOut">
              <a:rPr lang="en-US"/>
              <a:pPr>
                <a:defRPr/>
              </a:pPr>
              <a:t>1/15/2018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63F5D56-6241-4FE4-9D23-BF83FCEDD79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10895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6FEA0F5-E868-4B28-B749-6E8CE0F5B6C1}" type="datetimeFigureOut">
              <a:rPr lang="ro-RO"/>
              <a:pPr>
                <a:defRPr/>
              </a:pPr>
              <a:t>15.01.2018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o-RO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ro-RO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98D77A4-2345-45F4-BDA7-B834AB8E4536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2684510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dirty="0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36C6B12E-F6CD-4264-8F8E-8EB46B53B76E}" type="slidenum">
              <a:rPr lang="ro-RO" altLang="en-US" smtClean="0"/>
              <a:pPr/>
              <a:t>2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31994154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3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06375"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buClrTx/>
              <a:buSzPct val="45000"/>
              <a:buFontTx/>
              <a:buNone/>
            </a:pPr>
            <a:fld id="{19EC6432-6B90-44D9-896B-C73D531677A1}" type="slidenum">
              <a:rPr lang="ro-RO" altLang="en-US">
                <a:solidFill>
                  <a:srgbClr val="000000"/>
                </a:solidFill>
                <a:latin typeface="Times New Roman" panose="02020603050405020304" pitchFamily="18" charset="0"/>
              </a:rPr>
              <a:pPr eaLnBrk="1" hangingPunct="1">
                <a:buClrTx/>
                <a:buSzPct val="45000"/>
                <a:buFontTx/>
                <a:buNone/>
              </a:pPr>
              <a:t>3</a:t>
            </a:fld>
            <a:endParaRPr lang="ro-RO" altLang="en-U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solidFill>
            <a:srgbClr val="FFFFFF"/>
          </a:solidFill>
          <a:ln/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38775" cy="446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en-US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5968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during maintenance operation </a:t>
            </a:r>
            <a:r>
              <a:rPr lang="ro-RO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some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spent resins </a:t>
            </a:r>
            <a:r>
              <a:rPr lang="ro-RO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beads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are collected from the strainers of the purification systems and stored in</a:t>
            </a:r>
            <a:r>
              <a:rPr lang="ro-RO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drums.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SIERs </a:t>
            </a:r>
            <a:r>
              <a:rPr lang="ro-RO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sampled from a drums with resins colected during meintenance operation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 transferred to RATEN ICN in 2015 to be used in the experimental programme developed under CAST WP4.</a:t>
            </a:r>
            <a:r>
              <a:rPr lang="ro-RO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o-RO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Since the SIERs</a:t>
            </a:r>
            <a:r>
              <a:rPr lang="ro-RO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collected during meintenance are </a:t>
            </a:r>
            <a:r>
              <a:rPr lang="ro-RO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 segregated</a:t>
            </a:r>
            <a:r>
              <a:rPr lang="ro-RO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depending on the </a:t>
            </a:r>
            <a:r>
              <a:rPr lang="en-US" sz="1200" kern="1200" baseline="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provenience</a:t>
            </a:r>
            <a:r>
              <a:rPr lang="ro-RO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circuit, the sample transferred at RATEN ICN is a mixture of SIERs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 purification systems of moderator (MOD) and of Primary Heat Transport System (PHTS) </a:t>
            </a:r>
            <a:r>
              <a:rPr lang="ro-RO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Cernavoda</a:t>
            </a:r>
            <a:r>
              <a:rPr lang="ro-RO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Unit 1</a:t>
            </a:r>
            <a:r>
              <a:rPr lang="ro-RO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8D77A4-2345-45F4-BDA7-B834AB8E4536}" type="slidenum">
              <a:rPr lang="ro-RO" altLang="en-US" smtClean="0"/>
              <a:pPr>
                <a:defRPr/>
              </a:pPr>
              <a:t>4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41949569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B558AEC1-817D-4BCE-B707-5096114DF02B}" type="slidenum">
              <a:rPr lang="ro-RO" altLang="en-US" smtClean="0"/>
              <a:pPr/>
              <a:t>6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1791606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72864B94-4C13-4893-98C9-575C82E5DFDD}" type="slidenum">
              <a:rPr lang="ro-RO" altLang="en-US" smtClean="0"/>
              <a:pPr/>
              <a:t>7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25180163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E3E11062-5ADD-49CF-B4BA-203E541CDC9C}" type="slidenum">
              <a:rPr lang="ro-RO" altLang="en-US" smtClean="0"/>
              <a:pPr/>
              <a:t>8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10472610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15F7A916-D2A8-4466-A3F0-5A80AB400539}" type="slidenum">
              <a:rPr lang="ro-RO" altLang="en-US" smtClean="0"/>
              <a:pPr/>
              <a:t>9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18442173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538B79F2-9842-4A57-84D2-6C377CB04EAD}" type="slidenum">
              <a:rPr lang="ro-RO" altLang="en-US" smtClean="0"/>
              <a:pPr/>
              <a:t>11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8100307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Since SIERs could contain beside </a:t>
            </a:r>
            <a:r>
              <a:rPr lang="en-GB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also tritium, iodine and other beta emitters that interfere with </a:t>
            </a:r>
            <a:r>
              <a:rPr lang="en-GB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measurement by LSC the gas washing lines consists in iodine traps (both before and after the catalytic furnace) with silver nitrate (AgNO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slightly acidic trap with sulphuric acid (5% H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for absorption of the tritium and other potential interfering radionuclides and four alkaline traps (two placed before the catalytic furnace and two after it) with 2M sodium hydroxide (NaOH) </a:t>
            </a:r>
            <a:endParaRPr lang="ro-RO" altLang="en-US" dirty="0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90ABC9F2-8635-4E9F-A6A5-1B5ED68BEB75}" type="slidenum">
              <a:rPr lang="ro-RO" altLang="en-US" smtClean="0"/>
              <a:pPr/>
              <a:t>12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41628915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90ABC9F2-8635-4E9F-A6A5-1B5ED68BEB75}" type="slidenum">
              <a:rPr lang="ro-RO" altLang="en-US" smtClean="0"/>
              <a:pPr/>
              <a:t>13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31160868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3D5E2279-E212-439E-9413-EF971DDD24A3}" type="slidenum">
              <a:rPr lang="ro-RO" altLang="en-US" smtClean="0"/>
              <a:pPr/>
              <a:t>14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5086982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F0EC305F-1DBB-4D8A-9F82-64BF0BBD49A6}" type="slidenum">
              <a:rPr lang="ro-RO" altLang="en-US" smtClean="0"/>
              <a:pPr/>
              <a:t>15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28052311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dirty="0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3D5E2279-E212-439E-9413-EF971DDD24A3}" type="slidenum">
              <a:rPr lang="ro-RO" altLang="en-US" smtClean="0"/>
              <a:pPr/>
              <a:t>16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23288372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alt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BFF959E4-0D7B-4599-ABF9-5C1ADCA5E0BE}" type="slidenum">
              <a:rPr lang="ro-RO" altLang="en-US" smtClean="0"/>
              <a:pPr/>
              <a:t>17</a:t>
            </a:fld>
            <a:endParaRPr lang="ro-RO" altLang="en-US" smtClean="0"/>
          </a:p>
        </p:txBody>
      </p:sp>
    </p:spTree>
    <p:extLst>
      <p:ext uri="{BB962C8B-B14F-4D97-AF65-F5344CB8AC3E}">
        <p14:creationId xmlns:p14="http://schemas.microsoft.com/office/powerpoint/2010/main" val="2924201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B578D-A15F-4748-9A8E-F54C2A60AFA9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4025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F72213-5046-4BF7-886A-BF31FD1146E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6709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07D4A-1EEF-44C0-9717-D90F7A117374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4025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132986-791E-4956-8EBD-FBA0A8575E2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31088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00AF4-79C4-4399-9792-3CBB9922D955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286AE-C2CC-464F-B306-D6ACAB07D93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6153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A05A3-8000-4713-A454-F63B2AF01816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5EDAC-DD4B-454F-A4D8-8B0E0CB3CD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5989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E011A-9512-4F5E-990C-0752843EFD9C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0DFD8-D9B2-47F2-980D-6DF50CBF69F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20093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F9B91-4E66-4C97-BC3F-F28C58802B8A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4AB82-082B-4956-939B-EC9E33DB1B4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5492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13CDC-C2BA-4EBB-9425-05CEBFC8C6DF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92E17-3BA2-401D-8164-D64F0241093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47126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C7AE6-B34F-4739-811E-8B1667C735A9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E04FE-43CF-4EB0-9BB5-9D3D984F4EF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92015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E1243-7280-48DA-91E7-B223A81B8033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9D07B-AA70-45B0-A83D-09C99CD9A77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0885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C0DB5-470F-46BE-B2ED-83F9EB52707B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EC91B-FCAC-4160-8757-9E46FC77697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7380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6FF33-113C-48FA-94B4-F336B4850018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5B37A-5102-40D1-878D-97A9ADA3EA4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11226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9BEACA-D31B-43CB-813D-825CFD28D07F}" type="datetime1">
              <a:rPr lang="en-US"/>
              <a:pPr>
                <a:defRPr/>
              </a:pPr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709EDEB-9645-46B5-8F2E-E3FE459CD13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comments" Target="../comments/commen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625" y="357188"/>
            <a:ext cx="8272463" cy="8572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b="1" dirty="0" smtClean="0"/>
              <a:t>CArbon-14 Source Term </a:t>
            </a:r>
            <a:r>
              <a:rPr lang="ro-RO" sz="4000" b="1" dirty="0" smtClean="0"/>
              <a:t/>
            </a:r>
            <a:br>
              <a:rPr lang="ro-RO" sz="4000" b="1" dirty="0" smtClean="0"/>
            </a:br>
            <a:r>
              <a:rPr lang="en-GB" sz="4000" b="1" dirty="0" smtClean="0"/>
              <a:t>CAST</a:t>
            </a:r>
            <a:endParaRPr lang="en-GB" sz="4000" b="1" dirty="0"/>
          </a:p>
        </p:txBody>
      </p:sp>
      <p:pic>
        <p:nvPicPr>
          <p:cNvPr id="4099" name="Picture 2" descr="logo_cast_line_bla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3286125"/>
            <a:ext cx="1901825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5934075"/>
            <a:ext cx="9144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en-US" b="1"/>
              <a:t>The project has received funding from the European Union’s European Atomic Energy Community’s (Euratom) Seventh Framework Programme FP7/2007-2013 under grant agreement no. 604779, the CAST project.</a:t>
            </a:r>
            <a:endParaRPr lang="en-GB" altLang="en-US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230312" y="2555776"/>
            <a:ext cx="85153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en-US" sz="2400" dirty="0"/>
              <a:t>Name: C</a:t>
            </a:r>
            <a:r>
              <a:rPr lang="ro-RO" altLang="en-US" sz="2400" dirty="0"/>
              <a:t>.</a:t>
            </a:r>
            <a:r>
              <a:rPr lang="en-GB" altLang="en-US" sz="2400" dirty="0"/>
              <a:t> Bucur</a:t>
            </a:r>
            <a:r>
              <a:rPr lang="ro-RO" altLang="en-US" sz="2400" dirty="0"/>
              <a:t>, </a:t>
            </a:r>
            <a:r>
              <a:rPr lang="en-US" altLang="en-US" sz="2400" dirty="0"/>
              <a:t>I</a:t>
            </a:r>
            <a:r>
              <a:rPr lang="ro-RO" altLang="en-US" sz="2400" dirty="0"/>
              <a:t>.</a:t>
            </a:r>
            <a:r>
              <a:rPr lang="en-US" altLang="en-US" sz="2400" dirty="0"/>
              <a:t> Florea</a:t>
            </a:r>
            <a:r>
              <a:rPr lang="ro-RO" altLang="en-US" sz="2400" dirty="0"/>
              <a:t>, </a:t>
            </a:r>
            <a:r>
              <a:rPr lang="en-US" altLang="en-US" sz="2400" dirty="0"/>
              <a:t>R. Dobrin</a:t>
            </a:r>
            <a:r>
              <a:rPr lang="ro-RO" altLang="en-US" sz="2400" dirty="0"/>
              <a:t>, D. Bujoreanu</a:t>
            </a:r>
            <a:endParaRPr lang="en-GB" altLang="en-US" sz="2400" dirty="0">
              <a:solidFill>
                <a:srgbClr val="FF0000"/>
              </a:solidFill>
            </a:endParaRPr>
          </a:p>
          <a:p>
            <a:pPr algn="ctr" eaLnBrk="1" hangingPunct="1"/>
            <a:r>
              <a:rPr lang="en-GB" altLang="en-US" sz="2400" dirty="0"/>
              <a:t>Organisation: RATEN ICN</a:t>
            </a:r>
            <a:r>
              <a:rPr lang="en-GB" altLang="en-US" sz="2400" dirty="0">
                <a:solidFill>
                  <a:srgbClr val="FF0000"/>
                </a:solidFill>
              </a:rPr>
              <a:t> </a:t>
            </a:r>
            <a:r>
              <a:rPr lang="en-GB" altLang="en-US" sz="2400" dirty="0"/>
              <a:t>Pitesti</a:t>
            </a:r>
          </a:p>
          <a:p>
            <a:pPr algn="ctr" eaLnBrk="1" hangingPunct="1"/>
            <a:r>
              <a:rPr lang="en-GB" altLang="en-US" sz="2400" dirty="0"/>
              <a:t>Date:</a:t>
            </a:r>
            <a:r>
              <a:rPr lang="en-GB" altLang="en-US" sz="2400" dirty="0">
                <a:solidFill>
                  <a:srgbClr val="FF0000"/>
                </a:solidFill>
              </a:rPr>
              <a:t> </a:t>
            </a:r>
            <a:r>
              <a:rPr lang="ro-RO" altLang="en-US" sz="2400" dirty="0" smtClean="0"/>
              <a:t>17.01.2018</a:t>
            </a:r>
            <a:endParaRPr lang="en-GB" altLang="en-US" sz="2400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93961" y="1412776"/>
            <a:ext cx="8229600" cy="1143000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b="1" baseline="30000" dirty="0">
                <a:latin typeface="Arial" pitchFamily="34" charset="0"/>
                <a:ea typeface="+mj-ea"/>
                <a:cs typeface="Arial" panose="020B0604020202020204" pitchFamily="34" charset="0"/>
              </a:rPr>
              <a:t>14</a:t>
            </a:r>
            <a:r>
              <a:rPr lang="en-US" sz="2800" b="1" dirty="0">
                <a:latin typeface="Arial" pitchFamily="34" charset="0"/>
                <a:ea typeface="+mj-ea"/>
                <a:cs typeface="Arial" panose="020B0604020202020204" pitchFamily="34" charset="0"/>
              </a:rPr>
              <a:t>C Content and Speciation of SIERs from CANDU</a:t>
            </a:r>
            <a:endParaRPr lang="ro-RO" sz="2800" b="1" dirty="0">
              <a:latin typeface="Arial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9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030" y="3641236"/>
            <a:ext cx="3347864" cy="2217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785813" y="2348880"/>
            <a:ext cx="7358062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ro-RO" altLang="en-US" sz="2400" dirty="0" smtClean="0">
                <a:solidFill>
                  <a:srgbClr val="000000"/>
                </a:solidFill>
              </a:rPr>
              <a:t>RATEN ICN involvement in CAST WP4</a:t>
            </a: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en-US" altLang="en-US" sz="2400" dirty="0" smtClean="0">
                <a:solidFill>
                  <a:srgbClr val="000000"/>
                </a:solidFill>
              </a:rPr>
              <a:t>SIERs </a:t>
            </a:r>
            <a:r>
              <a:rPr lang="en-US" altLang="en-US" sz="2400" dirty="0">
                <a:solidFill>
                  <a:srgbClr val="000000"/>
                </a:solidFill>
              </a:rPr>
              <a:t>sample available for experimental activities</a:t>
            </a: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ro-RO" altLang="en-US" sz="2400" dirty="0" smtClean="0"/>
              <a:t>Total </a:t>
            </a:r>
            <a:r>
              <a:rPr lang="ro-RO" altLang="en-US" sz="2400" baseline="30000" dirty="0" smtClean="0"/>
              <a:t>14</a:t>
            </a:r>
            <a:r>
              <a:rPr lang="ro-RO" altLang="en-US" sz="2400" dirty="0" smtClean="0"/>
              <a:t>C </a:t>
            </a:r>
            <a:r>
              <a:rPr lang="ro-RO" altLang="en-US" sz="2400" dirty="0"/>
              <a:t>measurement </a:t>
            </a:r>
            <a:endParaRPr lang="ro-RO" altLang="en-US" sz="2400" dirty="0" smtClean="0"/>
          </a:p>
          <a:p>
            <a:pPr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ro-RO" altLang="en-US" sz="2400" dirty="0" smtClean="0">
                <a:solidFill>
                  <a:srgbClr val="000000"/>
                </a:solidFill>
              </a:rPr>
              <a:t>Inorganic </a:t>
            </a:r>
            <a:r>
              <a:rPr lang="en-US" altLang="en-US" sz="2400" dirty="0">
                <a:solidFill>
                  <a:srgbClr val="000000"/>
                </a:solidFill>
              </a:rPr>
              <a:t>&amp; organic </a:t>
            </a:r>
            <a:r>
              <a:rPr lang="en-US" altLang="en-US" sz="2400" baseline="30000" dirty="0" smtClean="0">
                <a:solidFill>
                  <a:srgbClr val="000000"/>
                </a:solidFill>
              </a:rPr>
              <a:t>14</a:t>
            </a:r>
            <a:r>
              <a:rPr lang="en-US" altLang="en-US" sz="2400" dirty="0" smtClean="0">
                <a:solidFill>
                  <a:srgbClr val="000000"/>
                </a:solidFill>
              </a:rPr>
              <a:t>C </a:t>
            </a:r>
            <a:r>
              <a:rPr lang="ro-RO" altLang="en-US" sz="2400" dirty="0" smtClean="0"/>
              <a:t>measurement</a:t>
            </a: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ro-RO" altLang="en-US" sz="2400" dirty="0" smtClean="0">
                <a:solidFill>
                  <a:srgbClr val="000000"/>
                </a:solidFill>
              </a:rPr>
              <a:t>Conclusions</a:t>
            </a:r>
            <a:endParaRPr lang="en-US" altLang="en-US" sz="2400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43000" y="500063"/>
            <a:ext cx="6357938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Outlines</a:t>
            </a:r>
            <a:endParaRPr lang="ro-RO" sz="30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12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7B08A7A0-4D7A-47C8-B7B7-C984366AD7AD}" type="slidenum">
              <a:rPr lang="en-GB" altLang="en-US" smtClean="0">
                <a:solidFill>
                  <a:srgbClr val="898989"/>
                </a:solidFill>
              </a:rPr>
              <a:pPr/>
              <a:t>2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pic>
        <p:nvPicPr>
          <p:cNvPr id="8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-2629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6804025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CBCE62B0-0119-4BB4-ADE3-AAD70C8D70C3}" type="slidenum">
              <a:rPr lang="en-GB" altLang="en-US" sz="1200">
                <a:solidFill>
                  <a:srgbClr val="898989"/>
                </a:solidFill>
              </a:rPr>
              <a:pPr algn="r" eaLnBrk="1" hangingPunct="1">
                <a:buClrTx/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6148" name="Afbeelding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975" y="12700"/>
            <a:ext cx="14636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79512" y="1350782"/>
            <a:ext cx="4911080" cy="533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marL="385763" indent="-385763"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5763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5763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5763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5763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5763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5763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5763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5763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5763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80000"/>
              </a:lnSpc>
              <a:spcBef>
                <a:spcPts val="1200"/>
              </a:spcBef>
              <a:buClr>
                <a:srgbClr val="1C3850"/>
              </a:buClr>
              <a:buFont typeface="Wingdings" panose="05000000000000000000" pitchFamily="2" charset="2"/>
              <a:buChar char="q"/>
            </a:pPr>
            <a:r>
              <a:rPr lang="en-US" altLang="en-US" sz="2000" b="1" dirty="0">
                <a:solidFill>
                  <a:srgbClr val="1C3850"/>
                </a:solidFill>
              </a:rPr>
              <a:t>Task 4.1: Current status review of </a:t>
            </a:r>
            <a:r>
              <a:rPr lang="en-US" altLang="en-US" sz="2000" b="1" baseline="30000" dirty="0">
                <a:solidFill>
                  <a:srgbClr val="1C3850"/>
                </a:solidFill>
              </a:rPr>
              <a:t>14</a:t>
            </a:r>
            <a:r>
              <a:rPr lang="en-US" altLang="en-US" sz="2000" b="1" dirty="0">
                <a:solidFill>
                  <a:srgbClr val="1C3850"/>
                </a:solidFill>
              </a:rPr>
              <a:t>C and its release from </a:t>
            </a:r>
            <a:r>
              <a:rPr lang="en-US" altLang="en-US" sz="2000" b="1" dirty="0" smtClean="0">
                <a:solidFill>
                  <a:srgbClr val="1C3850"/>
                </a:solidFill>
              </a:rPr>
              <a:t>SIERs</a:t>
            </a:r>
            <a:endParaRPr lang="ro-RO" altLang="en-US" sz="2000" b="1" dirty="0" smtClean="0">
              <a:solidFill>
                <a:srgbClr val="1C3850"/>
              </a:solidFill>
            </a:endParaRPr>
          </a:p>
          <a:p>
            <a:pPr>
              <a:lnSpc>
                <a:spcPct val="80000"/>
              </a:lnSpc>
              <a:spcBef>
                <a:spcPts val="1200"/>
              </a:spcBef>
              <a:buClr>
                <a:srgbClr val="1C3850"/>
              </a:buClr>
              <a:buFont typeface="Wingdings" panose="05000000000000000000" pitchFamily="2" charset="2"/>
              <a:buChar char="q"/>
            </a:pPr>
            <a:r>
              <a:rPr lang="ro-RO" altLang="en-US" sz="2000" b="1" dirty="0" smtClean="0">
                <a:solidFill>
                  <a:srgbClr val="1C3850"/>
                </a:solidFill>
              </a:rPr>
              <a:t>Task 4.2</a:t>
            </a:r>
            <a:r>
              <a:rPr lang="en-US" altLang="en-US" sz="2000" b="1" dirty="0" smtClean="0">
                <a:solidFill>
                  <a:srgbClr val="1C3850"/>
                </a:solidFill>
              </a:rPr>
              <a:t>:</a:t>
            </a:r>
            <a:r>
              <a:rPr lang="ro-RO" altLang="en-US" sz="2000" b="1" dirty="0" smtClean="0">
                <a:solidFill>
                  <a:srgbClr val="1C3850"/>
                </a:solidFill>
              </a:rPr>
              <a:t> </a:t>
            </a:r>
            <a:r>
              <a:rPr lang="en-US" altLang="en-US" sz="2000" b="1" baseline="30000" dirty="0">
                <a:solidFill>
                  <a:srgbClr val="1C3850"/>
                </a:solidFill>
              </a:rPr>
              <a:t>14</a:t>
            </a:r>
            <a:r>
              <a:rPr lang="en-US" altLang="en-US" sz="2000" b="1" dirty="0">
                <a:solidFill>
                  <a:srgbClr val="1C3850"/>
                </a:solidFill>
              </a:rPr>
              <a:t>C Inventory and speciation in SIERs </a:t>
            </a:r>
            <a:endParaRPr lang="en-US" altLang="en-US" sz="2000" b="1" dirty="0" smtClean="0">
              <a:solidFill>
                <a:srgbClr val="1C3850"/>
              </a:solidFill>
            </a:endParaRPr>
          </a:p>
          <a:p>
            <a:pPr marL="800100" lvl="1" indent="-342900">
              <a:lnSpc>
                <a:spcPct val="80000"/>
              </a:lnSpc>
              <a:spcBef>
                <a:spcPts val="400"/>
              </a:spcBef>
              <a:buClr>
                <a:srgbClr val="1C3850"/>
              </a:buClr>
              <a:buFont typeface="Courier New" panose="02070309020205020404" pitchFamily="49" charset="0"/>
              <a:buChar char="o"/>
            </a:pPr>
            <a:r>
              <a:rPr lang="en-US" altLang="en-US" sz="2000" b="1" dirty="0">
                <a:solidFill>
                  <a:srgbClr val="1C3850"/>
                </a:solidFill>
              </a:rPr>
              <a:t>t</a:t>
            </a:r>
            <a:r>
              <a:rPr lang="en-US" altLang="en-US" sz="2000" b="1" dirty="0" smtClean="0">
                <a:solidFill>
                  <a:srgbClr val="1C3850"/>
                </a:solidFill>
              </a:rPr>
              <a:t>otal </a:t>
            </a:r>
            <a:r>
              <a:rPr lang="en-US" altLang="en-US" sz="2000" b="1" baseline="30000" dirty="0" smtClean="0">
                <a:solidFill>
                  <a:srgbClr val="1C3850"/>
                </a:solidFill>
              </a:rPr>
              <a:t>14</a:t>
            </a:r>
            <a:r>
              <a:rPr lang="en-US" altLang="en-US" sz="2000" b="1" dirty="0" smtClean="0">
                <a:solidFill>
                  <a:srgbClr val="1C3850"/>
                </a:solidFill>
              </a:rPr>
              <a:t>C content in MOD&amp;PHTS SIERs transferred from </a:t>
            </a:r>
            <a:r>
              <a:rPr lang="en-US" altLang="en-US" sz="2000" b="1" dirty="0" err="1" smtClean="0">
                <a:solidFill>
                  <a:srgbClr val="1C3850"/>
                </a:solidFill>
              </a:rPr>
              <a:t>Cernavoda</a:t>
            </a:r>
            <a:r>
              <a:rPr lang="en-US" altLang="en-US" sz="2000" b="1" dirty="0" smtClean="0">
                <a:solidFill>
                  <a:srgbClr val="1C3850"/>
                </a:solidFill>
              </a:rPr>
              <a:t> NPP (CANDU)</a:t>
            </a:r>
          </a:p>
          <a:p>
            <a:pPr marL="800100" lvl="1" indent="-342900">
              <a:lnSpc>
                <a:spcPct val="80000"/>
              </a:lnSpc>
              <a:spcBef>
                <a:spcPts val="400"/>
              </a:spcBef>
              <a:buClr>
                <a:srgbClr val="1C3850"/>
              </a:buClr>
              <a:buFont typeface="Courier New" panose="02070309020205020404" pitchFamily="49" charset="0"/>
              <a:buChar char="o"/>
            </a:pPr>
            <a:r>
              <a:rPr lang="en-US" altLang="en-US" sz="2000" b="1" dirty="0">
                <a:solidFill>
                  <a:srgbClr val="1C3850"/>
                </a:solidFill>
              </a:rPr>
              <a:t>i</a:t>
            </a:r>
            <a:r>
              <a:rPr lang="en-US" altLang="en-US" sz="2000" b="1" dirty="0" smtClean="0">
                <a:solidFill>
                  <a:srgbClr val="1C3850"/>
                </a:solidFill>
              </a:rPr>
              <a:t>norganic/organic </a:t>
            </a:r>
            <a:r>
              <a:rPr lang="en-US" altLang="en-US" sz="2000" b="1" baseline="30000" dirty="0" smtClean="0">
                <a:solidFill>
                  <a:srgbClr val="1C3850"/>
                </a:solidFill>
              </a:rPr>
              <a:t>14</a:t>
            </a:r>
            <a:r>
              <a:rPr lang="en-US" altLang="en-US" sz="2000" b="1" dirty="0" smtClean="0">
                <a:solidFill>
                  <a:srgbClr val="1C3850"/>
                </a:solidFill>
              </a:rPr>
              <a:t>C</a:t>
            </a:r>
          </a:p>
          <a:p>
            <a:pPr>
              <a:lnSpc>
                <a:spcPct val="80000"/>
              </a:lnSpc>
              <a:spcBef>
                <a:spcPts val="1200"/>
              </a:spcBef>
              <a:buClr>
                <a:srgbClr val="1C3850"/>
              </a:buClr>
              <a:buFont typeface="Wingdings" panose="05000000000000000000" pitchFamily="2" charset="2"/>
              <a:buChar char="q"/>
            </a:pPr>
            <a:r>
              <a:rPr lang="en-US" altLang="en-US" sz="2000" b="1" dirty="0">
                <a:solidFill>
                  <a:srgbClr val="1C3850"/>
                </a:solidFill>
              </a:rPr>
              <a:t>Task 4.3:  </a:t>
            </a:r>
            <a:r>
              <a:rPr lang="en-US" altLang="en-US" sz="2000" b="1" baseline="30000" dirty="0">
                <a:solidFill>
                  <a:srgbClr val="1C3850"/>
                </a:solidFill>
              </a:rPr>
              <a:t>14</a:t>
            </a:r>
            <a:r>
              <a:rPr lang="en-US" altLang="en-US" sz="2000" b="1" dirty="0">
                <a:solidFill>
                  <a:srgbClr val="1C3850"/>
                </a:solidFill>
              </a:rPr>
              <a:t>C release from SIERs and its speciation </a:t>
            </a:r>
            <a:endParaRPr lang="en-US" altLang="en-US" sz="2000" b="1" dirty="0" smtClean="0">
              <a:solidFill>
                <a:srgbClr val="1C3850"/>
              </a:solidFill>
            </a:endParaRPr>
          </a:p>
          <a:p>
            <a:pPr marL="800100" lvl="1" indent="-342900">
              <a:lnSpc>
                <a:spcPct val="80000"/>
              </a:lnSpc>
              <a:spcBef>
                <a:spcPts val="400"/>
              </a:spcBef>
              <a:buClr>
                <a:srgbClr val="1C3850"/>
              </a:buClr>
              <a:buFont typeface="Courier New" panose="02070309020205020404" pitchFamily="49" charset="0"/>
              <a:buChar char="o"/>
            </a:pPr>
            <a:r>
              <a:rPr lang="en-US" altLang="en-US" sz="2000" b="1" dirty="0">
                <a:solidFill>
                  <a:srgbClr val="1C3850"/>
                </a:solidFill>
              </a:rPr>
              <a:t>l</a:t>
            </a:r>
            <a:r>
              <a:rPr lang="en-US" altLang="en-US" sz="2000" b="1" dirty="0" smtClean="0">
                <a:solidFill>
                  <a:srgbClr val="1C3850"/>
                </a:solidFill>
              </a:rPr>
              <a:t>iquid &amp; gaseous </a:t>
            </a:r>
            <a:r>
              <a:rPr lang="en-US" altLang="en-US" sz="2000" b="1" baseline="30000" dirty="0" smtClean="0">
                <a:solidFill>
                  <a:srgbClr val="1C3850"/>
                </a:solidFill>
              </a:rPr>
              <a:t>14</a:t>
            </a:r>
            <a:r>
              <a:rPr lang="en-US" altLang="en-US" sz="2000" b="1" dirty="0" smtClean="0">
                <a:solidFill>
                  <a:srgbClr val="1C3850"/>
                </a:solidFill>
              </a:rPr>
              <a:t>C release under alkaline conditions from unconditioned CANDU SIERs: total </a:t>
            </a:r>
            <a:r>
              <a:rPr lang="en-US" altLang="en-US" sz="2000" b="1" baseline="30000" dirty="0" smtClean="0">
                <a:solidFill>
                  <a:srgbClr val="1C3850"/>
                </a:solidFill>
              </a:rPr>
              <a:t>14</a:t>
            </a:r>
            <a:r>
              <a:rPr lang="en-US" altLang="en-US" sz="2000" b="1" dirty="0" smtClean="0">
                <a:solidFill>
                  <a:srgbClr val="1C3850"/>
                </a:solidFill>
              </a:rPr>
              <a:t>C and inorganic/organic partitioning</a:t>
            </a:r>
          </a:p>
          <a:p>
            <a:pPr marL="800100" lvl="1" indent="-342900">
              <a:lnSpc>
                <a:spcPct val="80000"/>
              </a:lnSpc>
              <a:spcBef>
                <a:spcPts val="400"/>
              </a:spcBef>
              <a:buClr>
                <a:srgbClr val="1C3850"/>
              </a:buClr>
              <a:buFont typeface="Courier New" panose="02070309020205020404" pitchFamily="49" charset="0"/>
              <a:buChar char="o"/>
            </a:pPr>
            <a:r>
              <a:rPr lang="en-US" altLang="en-US" sz="2000" b="1" dirty="0">
                <a:solidFill>
                  <a:srgbClr val="1C3850"/>
                </a:solidFill>
              </a:rPr>
              <a:t>t</a:t>
            </a:r>
            <a:r>
              <a:rPr lang="en-US" altLang="en-US" sz="2000" b="1" dirty="0" smtClean="0">
                <a:solidFill>
                  <a:srgbClr val="1C3850"/>
                </a:solidFill>
              </a:rPr>
              <a:t>hermal degradation tests on CANDU SIERs</a:t>
            </a:r>
          </a:p>
          <a:p>
            <a:pPr>
              <a:lnSpc>
                <a:spcPct val="80000"/>
              </a:lnSpc>
              <a:spcBef>
                <a:spcPts val="1200"/>
              </a:spcBef>
              <a:buClr>
                <a:srgbClr val="1C3850"/>
              </a:buClr>
              <a:buFont typeface="Wingdings" panose="05000000000000000000" pitchFamily="2" charset="2"/>
              <a:buChar char="q"/>
            </a:pPr>
            <a:r>
              <a:rPr lang="en-US" altLang="en-US" sz="2000" b="1" dirty="0" smtClean="0">
                <a:solidFill>
                  <a:srgbClr val="1C3850"/>
                </a:solidFill>
              </a:rPr>
              <a:t>Task 4.4</a:t>
            </a:r>
            <a:r>
              <a:rPr lang="en-US" altLang="en-US" sz="2000" b="1" dirty="0">
                <a:solidFill>
                  <a:srgbClr val="1C3850"/>
                </a:solidFill>
              </a:rPr>
              <a:t>:  Synthesis of experimental data and interpretation </a:t>
            </a:r>
          </a:p>
        </p:txBody>
      </p:sp>
      <p:sp>
        <p:nvSpPr>
          <p:cNvPr id="6150" name="Rectangle 4"/>
          <p:cNvSpPr>
            <a:spLocks noChangeArrowheads="1"/>
          </p:cNvSpPr>
          <p:nvPr/>
        </p:nvSpPr>
        <p:spPr bwMode="auto">
          <a:xfrm>
            <a:off x="1219200" y="152400"/>
            <a:ext cx="6324600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4400" tIns="52200" rIns="104400" bIns="52200" anchor="ctr"/>
          <a:lstStyle>
            <a:lvl1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ClrTx/>
            </a:pPr>
            <a:r>
              <a:rPr lang="en-US" altLang="en-US" sz="3000" b="1" dirty="0">
                <a:solidFill>
                  <a:srgbClr val="17375E"/>
                </a:solidFill>
              </a:rPr>
              <a:t>RATEN ICN involvement in </a:t>
            </a:r>
            <a:r>
              <a:rPr lang="en-US" altLang="en-US" sz="3000" b="1" dirty="0" smtClean="0">
                <a:solidFill>
                  <a:srgbClr val="17375E"/>
                </a:solidFill>
              </a:rPr>
              <a:t>WP</a:t>
            </a:r>
            <a:r>
              <a:rPr lang="ro-RO" altLang="en-US" sz="3000" b="1" dirty="0" smtClean="0">
                <a:solidFill>
                  <a:srgbClr val="17375E"/>
                </a:solidFill>
              </a:rPr>
              <a:t>4</a:t>
            </a:r>
            <a:endParaRPr lang="en-US" altLang="en-US" sz="3000" b="1" dirty="0">
              <a:solidFill>
                <a:srgbClr val="17375E"/>
              </a:solidFill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5244897" y="1614884"/>
            <a:ext cx="3892753" cy="437956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90000" tIns="46800" rIns="90000" bIns="46800"/>
          <a:lstStyle/>
          <a:p>
            <a:pPr>
              <a:lnSpc>
                <a:spcPct val="80000"/>
              </a:lnSpc>
              <a:spcBef>
                <a:spcPts val="1200"/>
              </a:spcBef>
              <a:buClr>
                <a:srgbClr val="1C3850"/>
              </a:buClr>
              <a:buSzPct val="100000"/>
              <a:tabLst>
                <a:tab pos="88900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/>
            </a:pPr>
            <a:r>
              <a:rPr lang="en-US" altLang="en-US" sz="2400" b="1" dirty="0">
                <a:latin typeface="Calibri" pitchFamily="32" charset="0"/>
                <a:ea typeface="Microsoft YaHei" charset="-122"/>
                <a:cs typeface="+mn-cs"/>
              </a:rPr>
              <a:t>Results included </a:t>
            </a:r>
            <a:r>
              <a:rPr lang="en-US" altLang="en-US" sz="2400" b="1" dirty="0" smtClean="0">
                <a:latin typeface="Calibri" pitchFamily="32" charset="0"/>
                <a:ea typeface="Microsoft YaHei" charset="-122"/>
                <a:cs typeface="+mn-cs"/>
              </a:rPr>
              <a:t>in:</a:t>
            </a:r>
          </a:p>
          <a:p>
            <a:pPr marL="342900" indent="-342900">
              <a:lnSpc>
                <a:spcPct val="80000"/>
              </a:lnSpc>
              <a:spcBef>
                <a:spcPts val="1200"/>
              </a:spcBef>
              <a:buClr>
                <a:srgbClr val="1C3850"/>
              </a:buClr>
              <a:buSzPct val="100000"/>
              <a:buFont typeface="Wingdings" panose="05000000000000000000" pitchFamily="2" charset="2"/>
              <a:buChar char="§"/>
              <a:tabLst>
                <a:tab pos="88900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/>
            </a:pPr>
            <a:r>
              <a:rPr lang="en-US" altLang="en-US" sz="2200" b="1" dirty="0" smtClean="0">
                <a:latin typeface="Calibri" pitchFamily="32" charset="0"/>
                <a:ea typeface="Microsoft YaHei" charset="-122"/>
                <a:cs typeface="+mn-cs"/>
              </a:rPr>
              <a:t>RIZZATO </a:t>
            </a:r>
            <a:r>
              <a:rPr lang="en-US" altLang="en-US" sz="2200" b="1" i="1" dirty="0" smtClean="0">
                <a:latin typeface="Calibri" pitchFamily="32" charset="0"/>
                <a:ea typeface="Microsoft YaHei" charset="-122"/>
                <a:cs typeface="+mn-cs"/>
              </a:rPr>
              <a:t>at al.</a:t>
            </a:r>
            <a:r>
              <a:rPr lang="en-US" altLang="en-US" sz="2200" b="1" dirty="0" smtClean="0">
                <a:latin typeface="Calibri" pitchFamily="32" charset="0"/>
                <a:ea typeface="Microsoft YaHei" charset="-122"/>
                <a:cs typeface="+mn-cs"/>
              </a:rPr>
              <a:t>, 2014: CAST D</a:t>
            </a:r>
            <a:r>
              <a:rPr lang="ro-RO" altLang="en-US" sz="2200" b="1" dirty="0" smtClean="0">
                <a:latin typeface="Calibri" pitchFamily="32" charset="0"/>
                <a:ea typeface="Microsoft YaHei" charset="-122"/>
                <a:cs typeface="+mn-cs"/>
              </a:rPr>
              <a:t>4</a:t>
            </a:r>
            <a:r>
              <a:rPr lang="en-US" altLang="en-US" sz="2200" b="1" dirty="0" smtClean="0">
                <a:latin typeface="Calibri" pitchFamily="32" charset="0"/>
                <a:ea typeface="Microsoft YaHei" charset="-122"/>
                <a:cs typeface="+mn-cs"/>
              </a:rPr>
              <a:t>.</a:t>
            </a:r>
            <a:r>
              <a:rPr lang="ro-RO" altLang="en-US" sz="2200" b="1" dirty="0" smtClean="0">
                <a:latin typeface="Calibri" pitchFamily="32" charset="0"/>
                <a:ea typeface="Microsoft YaHei" charset="-122"/>
                <a:cs typeface="+mn-cs"/>
              </a:rPr>
              <a:t>1</a:t>
            </a:r>
            <a:endParaRPr lang="en-US" altLang="en-US" sz="2200" b="1" dirty="0" smtClean="0">
              <a:latin typeface="Calibri" pitchFamily="32" charset="0"/>
              <a:ea typeface="Microsoft YaHei" charset="-122"/>
              <a:cs typeface="+mn-cs"/>
            </a:endParaRPr>
          </a:p>
          <a:p>
            <a:pPr marL="342900" indent="-342900">
              <a:lnSpc>
                <a:spcPct val="80000"/>
              </a:lnSpc>
              <a:spcBef>
                <a:spcPts val="1200"/>
              </a:spcBef>
              <a:buClr>
                <a:srgbClr val="1C3850"/>
              </a:buClr>
              <a:buSzPct val="100000"/>
              <a:buFont typeface="Wingdings" panose="05000000000000000000" pitchFamily="2" charset="2"/>
              <a:buChar char="§"/>
              <a:tabLst>
                <a:tab pos="88900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/>
            </a:pPr>
            <a:r>
              <a:rPr lang="en-US" altLang="en-US" sz="2200" b="1" dirty="0" smtClean="0">
                <a:latin typeface="Calibri" pitchFamily="32" charset="0"/>
                <a:ea typeface="Microsoft YaHei" charset="-122"/>
                <a:cs typeface="+mn-cs"/>
              </a:rPr>
              <a:t>RIZZO </a:t>
            </a:r>
            <a:r>
              <a:rPr lang="en-US" altLang="en-US" sz="2200" b="1" i="1" dirty="0">
                <a:latin typeface="Calibri" pitchFamily="32" charset="0"/>
                <a:ea typeface="Microsoft YaHei" charset="-122"/>
              </a:rPr>
              <a:t>at al</a:t>
            </a:r>
            <a:r>
              <a:rPr lang="en-US" altLang="en-US" sz="2200" b="1" i="1" dirty="0" smtClean="0">
                <a:latin typeface="Calibri" pitchFamily="32" charset="0"/>
                <a:ea typeface="Microsoft YaHei" charset="-122"/>
              </a:rPr>
              <a:t>.</a:t>
            </a:r>
            <a:r>
              <a:rPr lang="en-US" altLang="en-US" sz="2200" b="1" dirty="0" smtClean="0">
                <a:latin typeface="Calibri" pitchFamily="32" charset="0"/>
                <a:ea typeface="Microsoft YaHei" charset="-122"/>
              </a:rPr>
              <a:t>, 2017 – CAST D4.5</a:t>
            </a:r>
          </a:p>
          <a:p>
            <a:pPr marL="342900" indent="-342900">
              <a:lnSpc>
                <a:spcPct val="80000"/>
              </a:lnSpc>
              <a:spcBef>
                <a:spcPts val="1200"/>
              </a:spcBef>
              <a:buClr>
                <a:srgbClr val="1C3850"/>
              </a:buClr>
              <a:buSzPct val="100000"/>
              <a:buFont typeface="Wingdings" panose="05000000000000000000" pitchFamily="2" charset="2"/>
              <a:buChar char="§"/>
              <a:tabLst>
                <a:tab pos="88900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/>
            </a:pPr>
            <a:r>
              <a:rPr lang="en-US" altLang="en-US" sz="2200" b="1" dirty="0" smtClean="0">
                <a:latin typeface="Calibri" pitchFamily="32" charset="0"/>
                <a:ea typeface="Microsoft YaHei" charset="-122"/>
              </a:rPr>
              <a:t>VEČERNÍK </a:t>
            </a:r>
            <a:r>
              <a:rPr lang="en-US" altLang="en-US" sz="2200" b="1" i="1" dirty="0">
                <a:latin typeface="Calibri" pitchFamily="32" charset="0"/>
                <a:ea typeface="Microsoft YaHei" charset="-122"/>
              </a:rPr>
              <a:t>at al.</a:t>
            </a:r>
            <a:r>
              <a:rPr lang="en-US" altLang="en-US" sz="2200" b="1" dirty="0">
                <a:latin typeface="Calibri" pitchFamily="32" charset="0"/>
                <a:ea typeface="Microsoft YaHei" charset="-122"/>
              </a:rPr>
              <a:t>, 2017 – CAST </a:t>
            </a:r>
            <a:r>
              <a:rPr lang="en-US" altLang="en-US" sz="2200" b="1" dirty="0" smtClean="0">
                <a:latin typeface="Calibri" pitchFamily="32" charset="0"/>
                <a:ea typeface="Microsoft YaHei" charset="-122"/>
              </a:rPr>
              <a:t>D4.6</a:t>
            </a:r>
            <a:endParaRPr lang="en-US" altLang="en-US" sz="2200" b="1" dirty="0">
              <a:latin typeface="Calibri" pitchFamily="32" charset="0"/>
              <a:ea typeface="Microsoft YaHei" charset="-122"/>
            </a:endParaRPr>
          </a:p>
          <a:p>
            <a:pPr marL="342900" indent="-342900">
              <a:lnSpc>
                <a:spcPct val="80000"/>
              </a:lnSpc>
              <a:spcBef>
                <a:spcPts val="1200"/>
              </a:spcBef>
              <a:buClr>
                <a:srgbClr val="1C3850"/>
              </a:buClr>
              <a:buSzPct val="100000"/>
              <a:buFont typeface="Wingdings" panose="05000000000000000000" pitchFamily="2" charset="2"/>
              <a:buChar char="§"/>
              <a:tabLst>
                <a:tab pos="88900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/>
            </a:pPr>
            <a:r>
              <a:rPr lang="en-US" altLang="en-US" sz="2200" b="1" dirty="0" smtClean="0">
                <a:latin typeface="Calibri" pitchFamily="32" charset="0"/>
                <a:ea typeface="Microsoft YaHei" charset="-122"/>
                <a:cs typeface="+mn-cs"/>
              </a:rPr>
              <a:t>BUCUR </a:t>
            </a:r>
            <a:r>
              <a:rPr lang="en-US" altLang="en-US" sz="2200" b="1" i="1" dirty="0">
                <a:latin typeface="Calibri" pitchFamily="32" charset="0"/>
                <a:ea typeface="Microsoft YaHei" charset="-122"/>
              </a:rPr>
              <a:t>at al.</a:t>
            </a:r>
            <a:r>
              <a:rPr lang="en-US" altLang="en-US" sz="2200" b="1" dirty="0">
                <a:latin typeface="Calibri" pitchFamily="32" charset="0"/>
                <a:ea typeface="Microsoft YaHei" charset="-122"/>
              </a:rPr>
              <a:t>, 2017 – CAST </a:t>
            </a:r>
            <a:r>
              <a:rPr lang="en-US" altLang="en-US" sz="2200" b="1" dirty="0" smtClean="0">
                <a:latin typeface="Calibri" pitchFamily="32" charset="0"/>
                <a:ea typeface="Microsoft YaHei" charset="-122"/>
              </a:rPr>
              <a:t>D4.7</a:t>
            </a:r>
          </a:p>
          <a:p>
            <a:pPr marL="342900" indent="-342900">
              <a:lnSpc>
                <a:spcPct val="80000"/>
              </a:lnSpc>
              <a:spcBef>
                <a:spcPts val="1200"/>
              </a:spcBef>
              <a:buClr>
                <a:srgbClr val="1C3850"/>
              </a:buClr>
              <a:buSzPct val="100000"/>
              <a:buFont typeface="Wingdings" panose="05000000000000000000" pitchFamily="2" charset="2"/>
              <a:buChar char="§"/>
              <a:tabLst>
                <a:tab pos="88900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/>
            </a:pPr>
            <a:r>
              <a:rPr lang="it-IT" altLang="en-US" sz="2200" b="1" dirty="0">
                <a:latin typeface="Calibri" pitchFamily="32" charset="0"/>
                <a:ea typeface="Microsoft YaHei" charset="-122"/>
              </a:rPr>
              <a:t>D4.8: Rizzato et al</a:t>
            </a:r>
            <a:r>
              <a:rPr lang="it-IT" altLang="en-US" sz="2200" b="1" dirty="0" smtClean="0">
                <a:latin typeface="Calibri" pitchFamily="32" charset="0"/>
                <a:ea typeface="Microsoft YaHei" charset="-122"/>
              </a:rPr>
              <a:t>., 2017</a:t>
            </a:r>
            <a:r>
              <a:rPr lang="en-US" altLang="en-US" sz="2200" b="1" dirty="0" smtClean="0">
                <a:latin typeface="Calibri" pitchFamily="32" charset="0"/>
                <a:ea typeface="Microsoft YaHei" charset="-122"/>
              </a:rPr>
              <a:t> – CAST D4.8</a:t>
            </a:r>
            <a:endParaRPr lang="en-US" altLang="en-US" sz="2200" b="1" dirty="0">
              <a:latin typeface="Calibri" pitchFamily="32" charset="0"/>
              <a:ea typeface="Microsoft YaHei" charset="-122"/>
            </a:endParaRPr>
          </a:p>
          <a:p>
            <a:pPr marL="342900" indent="-342900">
              <a:lnSpc>
                <a:spcPct val="80000"/>
              </a:lnSpc>
              <a:spcBef>
                <a:spcPts val="1200"/>
              </a:spcBef>
              <a:buClr>
                <a:srgbClr val="1C3850"/>
              </a:buClr>
              <a:buSzPct val="100000"/>
              <a:buFont typeface="Wingdings" panose="05000000000000000000" pitchFamily="2" charset="2"/>
              <a:buChar char="§"/>
              <a:tabLst>
                <a:tab pos="88900" algn="l"/>
                <a:tab pos="833438" algn="l"/>
                <a:tab pos="1282700" algn="l"/>
                <a:tab pos="1731963" algn="l"/>
                <a:tab pos="2181225" algn="l"/>
                <a:tab pos="2630488" algn="l"/>
                <a:tab pos="3079750" algn="l"/>
                <a:tab pos="3529013" algn="l"/>
                <a:tab pos="3978275" algn="l"/>
                <a:tab pos="4427538" algn="l"/>
                <a:tab pos="4876800" algn="l"/>
                <a:tab pos="5326063" algn="l"/>
                <a:tab pos="5775325" algn="l"/>
                <a:tab pos="6224588" algn="l"/>
                <a:tab pos="6673850" algn="l"/>
                <a:tab pos="7123113" algn="l"/>
                <a:tab pos="7572375" algn="l"/>
                <a:tab pos="8021638" algn="l"/>
                <a:tab pos="8470900" algn="l"/>
                <a:tab pos="8920163" algn="l"/>
                <a:tab pos="9369425" algn="l"/>
              </a:tabLst>
              <a:defRPr/>
            </a:pPr>
            <a:endParaRPr lang="en-US" altLang="en-US" sz="2200" b="1" dirty="0">
              <a:latin typeface="Calibri" pitchFamily="32" charset="0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83932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313" y="428625"/>
            <a:ext cx="5950991" cy="936625"/>
          </a:xfrm>
        </p:spPr>
        <p:txBody>
          <a:bodyPr rtlCol="0">
            <a:no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ro-RO" sz="3000" b="1" dirty="0" smtClean="0">
                <a:solidFill>
                  <a:schemeClr val="tx2">
                    <a:lumMod val="75000"/>
                  </a:schemeClr>
                </a:solidFill>
              </a:rPr>
              <a:t>SIERs 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</a:rPr>
              <a:t>sample available for experimental activities</a:t>
            </a:r>
            <a:endParaRPr lang="ro-RO" sz="30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950" y="3186113"/>
            <a:ext cx="8643938" cy="348297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Origin of </a:t>
            </a:r>
            <a:r>
              <a:rPr lang="ro-RO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SIERs </a:t>
            </a: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for CAST experiments:</a:t>
            </a: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		   	   </a:t>
            </a:r>
            <a:r>
              <a:rPr lang="en-GB" sz="2000" b="1" dirty="0" smtClean="0">
                <a:solidFill>
                  <a:srgbClr val="009A46"/>
                </a:solidFill>
              </a:rPr>
              <a:t>MOD &amp; PHTS </a:t>
            </a:r>
            <a:r>
              <a:rPr lang="en-GB" sz="2000" dirty="0" smtClean="0"/>
              <a:t>of Cernavoda NPP - Unit 1 				   	    </a:t>
            </a:r>
            <a:r>
              <a:rPr lang="en-GB" sz="2000" b="1" dirty="0" smtClean="0"/>
              <a:t>(sampled during maintenance</a:t>
            </a:r>
            <a:r>
              <a:rPr lang="ro-RO" sz="2000" b="1" dirty="0" smtClean="0"/>
              <a:t> </a:t>
            </a:r>
            <a:r>
              <a:rPr lang="en-GB" sz="2000" b="1" dirty="0" smtClean="0"/>
              <a:t>operation</a:t>
            </a:r>
            <a:r>
              <a:rPr lang="ro-RO" sz="2000" b="1" dirty="0" smtClean="0"/>
              <a:t>)</a:t>
            </a:r>
            <a:endParaRPr lang="en-US" sz="2000" b="1" dirty="0" smtClean="0"/>
          </a:p>
          <a:p>
            <a:pPr eaLnBrk="1" fontAlgn="auto" hangingPunct="1">
              <a:spcBef>
                <a:spcPts val="18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Storage conditions:    </a:t>
            </a:r>
            <a:r>
              <a:rPr lang="en-GB" sz="2000" dirty="0" smtClean="0"/>
              <a:t>SIERs beads were collected and stored together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000" dirty="0" smtClean="0"/>
              <a:t>				     with small amount of </a:t>
            </a:r>
            <a:r>
              <a:rPr lang="en-GB" sz="2000" b="1" dirty="0" smtClean="0">
                <a:solidFill>
                  <a:srgbClr val="009A46"/>
                </a:solidFill>
              </a:rPr>
              <a:t>heavy water </a:t>
            </a:r>
            <a:r>
              <a:rPr lang="en-GB" sz="2000" dirty="0" smtClean="0"/>
              <a:t>(after ~19 y 			     	     of operation HW contains ~ 0.6 </a:t>
            </a:r>
            <a:r>
              <a:rPr lang="en-GB" sz="2000" dirty="0" err="1" smtClean="0"/>
              <a:t>TBq</a:t>
            </a:r>
            <a:r>
              <a:rPr lang="en-GB" sz="2000" dirty="0" smtClean="0"/>
              <a:t>/kg  of </a:t>
            </a:r>
            <a:r>
              <a:rPr lang="en-GB" sz="2000" baseline="30000" dirty="0" smtClean="0"/>
              <a:t>3</a:t>
            </a:r>
            <a:r>
              <a:rPr lang="en-GB" sz="2000" dirty="0" smtClean="0"/>
              <a:t>H)	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SIERs transfer to ICN:  </a:t>
            </a:r>
            <a:r>
              <a:rPr lang="en-GB" sz="2000" dirty="0" smtClean="0"/>
              <a:t>July 2015 – </a:t>
            </a:r>
            <a:r>
              <a:rPr lang="en-GB" sz="2000" b="1" dirty="0" smtClean="0">
                <a:solidFill>
                  <a:srgbClr val="009A46"/>
                </a:solidFill>
              </a:rPr>
              <a:t>100 g SIERs diluted in demineralised 				       water</a:t>
            </a:r>
            <a:r>
              <a:rPr lang="en-GB" sz="2000" dirty="0" smtClean="0"/>
              <a:t> to get a D</a:t>
            </a:r>
            <a:r>
              <a:rPr lang="en-GB" sz="2000" baseline="-25000" dirty="0" smtClean="0"/>
              <a:t>2</a:t>
            </a:r>
            <a:r>
              <a:rPr lang="en-GB" sz="2000" dirty="0" smtClean="0"/>
              <a:t>O content less than 10% and  				       decrease </a:t>
            </a:r>
            <a:r>
              <a:rPr lang="en-GB" sz="2000" baseline="30000" dirty="0" smtClean="0"/>
              <a:t>3</a:t>
            </a:r>
            <a:r>
              <a:rPr lang="en-GB" sz="2000" dirty="0" smtClean="0"/>
              <a:t>H content</a:t>
            </a:r>
          </a:p>
        </p:txBody>
      </p:sp>
      <p:pic>
        <p:nvPicPr>
          <p:cNvPr id="7172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452BDAE8-43A0-4278-9DB7-17682983D9F2}" type="slidenum">
              <a:rPr lang="en-GB" altLang="en-US" smtClean="0">
                <a:solidFill>
                  <a:srgbClr val="898989"/>
                </a:solidFill>
              </a:rPr>
              <a:pPr/>
              <a:t>4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sp>
        <p:nvSpPr>
          <p:cNvPr id="7175" name="Rectangle 5"/>
          <p:cNvSpPr>
            <a:spLocks noChangeArrowheads="1"/>
          </p:cNvSpPr>
          <p:nvPr/>
        </p:nvSpPr>
        <p:spPr bwMode="auto">
          <a:xfrm>
            <a:off x="179388" y="1557338"/>
            <a:ext cx="878522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ro-RO" altLang="en-US" sz="2200" dirty="0"/>
              <a:t>The SIERs are stored under </a:t>
            </a:r>
            <a:r>
              <a:rPr lang="en-US" altLang="en-US" sz="2200" dirty="0"/>
              <a:t>light </a:t>
            </a:r>
            <a:r>
              <a:rPr lang="ro-RO" altLang="en-US" sz="2200" dirty="0"/>
              <a:t>water in </a:t>
            </a:r>
            <a:r>
              <a:rPr lang="ro-RO" altLang="en-US" sz="2200" b="1" dirty="0">
                <a:solidFill>
                  <a:srgbClr val="009A46"/>
                </a:solidFill>
              </a:rPr>
              <a:t>three vaults </a:t>
            </a:r>
            <a:r>
              <a:rPr lang="ro-RO" altLang="en-US" sz="2200" dirty="0"/>
              <a:t>made </a:t>
            </a:r>
            <a:r>
              <a:rPr lang="ro-RO" altLang="en-US" sz="2200" dirty="0" smtClean="0"/>
              <a:t>of </a:t>
            </a:r>
            <a:r>
              <a:rPr lang="ro-RO" altLang="en-US" sz="2200" b="1" dirty="0" smtClean="0">
                <a:solidFill>
                  <a:srgbClr val="009A46"/>
                </a:solidFill>
              </a:rPr>
              <a:t>reinforced </a:t>
            </a:r>
            <a:r>
              <a:rPr lang="ro-RO" altLang="en-US" sz="2200" b="1" dirty="0">
                <a:solidFill>
                  <a:srgbClr val="009A46"/>
                </a:solidFill>
              </a:rPr>
              <a:t>concrete lined with eppoxy </a:t>
            </a:r>
            <a:r>
              <a:rPr lang="ro-RO" altLang="en-US" sz="2200" dirty="0"/>
              <a:t>(200 m</a:t>
            </a:r>
            <a:r>
              <a:rPr lang="ro-RO" altLang="en-US" sz="2200" baseline="30000" dirty="0"/>
              <a:t>3</a:t>
            </a:r>
            <a:r>
              <a:rPr lang="en-US" altLang="en-US" sz="2200" dirty="0"/>
              <a:t>/</a:t>
            </a:r>
            <a:r>
              <a:rPr lang="ro-RO" altLang="en-US" sz="2200" dirty="0"/>
              <a:t> each vault</a:t>
            </a:r>
            <a:r>
              <a:rPr lang="en-US" altLang="en-US" sz="2200" dirty="0"/>
              <a:t>)</a:t>
            </a:r>
            <a:r>
              <a:rPr lang="ro-RO" altLang="en-US" sz="2200" dirty="0"/>
              <a:t> </a:t>
            </a:r>
            <a:endParaRPr lang="en-US" altLang="en-US" sz="2200" dirty="0"/>
          </a:p>
          <a:p>
            <a:pPr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en-US" altLang="en-US" sz="2200" b="1" dirty="0">
                <a:solidFill>
                  <a:srgbClr val="455BC7"/>
                </a:solidFill>
              </a:rPr>
              <a:t>N</a:t>
            </a:r>
            <a:r>
              <a:rPr lang="ro-RO" altLang="en-US" sz="2200" b="1" dirty="0">
                <a:solidFill>
                  <a:srgbClr val="455BC7"/>
                </a:solidFill>
              </a:rPr>
              <a:t>either sampling </a:t>
            </a:r>
            <a:r>
              <a:rPr lang="en-US" altLang="en-US" sz="2200" b="1" dirty="0">
                <a:solidFill>
                  <a:srgbClr val="455BC7"/>
                </a:solidFill>
              </a:rPr>
              <a:t>nor </a:t>
            </a:r>
            <a:r>
              <a:rPr lang="ro-RO" altLang="en-US" sz="2200" b="1" baseline="30000" dirty="0" smtClean="0">
                <a:solidFill>
                  <a:srgbClr val="455BC7"/>
                </a:solidFill>
              </a:rPr>
              <a:t>14</a:t>
            </a:r>
            <a:r>
              <a:rPr lang="ro-RO" altLang="en-US" sz="2200" b="1" dirty="0" smtClean="0">
                <a:solidFill>
                  <a:srgbClr val="455BC7"/>
                </a:solidFill>
              </a:rPr>
              <a:t>C </a:t>
            </a:r>
            <a:r>
              <a:rPr lang="ro-RO" altLang="en-US" sz="2200" b="1" dirty="0">
                <a:solidFill>
                  <a:srgbClr val="455BC7"/>
                </a:solidFill>
              </a:rPr>
              <a:t>measurement were performed </a:t>
            </a:r>
            <a:r>
              <a:rPr lang="ro-RO" altLang="en-US" sz="2200" b="1" dirty="0" smtClean="0">
                <a:solidFill>
                  <a:srgbClr val="455BC7"/>
                </a:solidFill>
              </a:rPr>
              <a:t>before CAST on </a:t>
            </a:r>
            <a:r>
              <a:rPr lang="ro-RO" altLang="en-US" sz="2200" b="1" dirty="0">
                <a:solidFill>
                  <a:srgbClr val="455BC7"/>
                </a:solidFill>
              </a:rPr>
              <a:t>Cernavoda </a:t>
            </a:r>
            <a:r>
              <a:rPr lang="ro-RO" altLang="en-US" sz="2200" b="1" dirty="0" smtClean="0">
                <a:solidFill>
                  <a:srgbClr val="455BC7"/>
                </a:solidFill>
              </a:rPr>
              <a:t>SIERs</a:t>
            </a:r>
            <a:endParaRPr lang="ro-RO" altLang="en-US" sz="2200" b="1" dirty="0">
              <a:solidFill>
                <a:srgbClr val="455BC7"/>
              </a:solidFill>
            </a:endParaRPr>
          </a:p>
        </p:txBody>
      </p:sp>
      <p:pic>
        <p:nvPicPr>
          <p:cNvPr id="8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ogo_cast_line_bla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8F2CA2D5-7C05-4CCF-A6F6-3C810CC2FE1E}" type="slidenum">
              <a:rPr lang="en-GB" altLang="en-US" smtClean="0">
                <a:solidFill>
                  <a:srgbClr val="898989"/>
                </a:solidFill>
              </a:rPr>
              <a:pPr/>
              <a:t>5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sp>
        <p:nvSpPr>
          <p:cNvPr id="8197" name="Content Placeholder 4"/>
          <p:cNvSpPr>
            <a:spLocks noGrp="1"/>
          </p:cNvSpPr>
          <p:nvPr>
            <p:ph idx="1"/>
          </p:nvPr>
        </p:nvSpPr>
        <p:spPr>
          <a:xfrm>
            <a:off x="454025" y="2781300"/>
            <a:ext cx="8229600" cy="820738"/>
          </a:xfrm>
        </p:spPr>
        <p:txBody>
          <a:bodyPr/>
          <a:lstStyle/>
          <a:p>
            <a:pPr marL="0" indent="0" algn="ctr">
              <a:buNone/>
            </a:pPr>
            <a:r>
              <a:rPr lang="ro-RO" altLang="en-US" dirty="0" smtClean="0"/>
              <a:t>Total </a:t>
            </a:r>
            <a:r>
              <a:rPr lang="ro-RO" altLang="en-US" baseline="30000" dirty="0" smtClean="0"/>
              <a:t>14</a:t>
            </a:r>
            <a:r>
              <a:rPr lang="ro-RO" altLang="en-US" dirty="0" smtClean="0"/>
              <a:t>C </a:t>
            </a:r>
            <a:r>
              <a:rPr lang="ro-RO" altLang="en-US" sz="3600" dirty="0" smtClean="0"/>
              <a:t>measurement</a:t>
            </a:r>
          </a:p>
          <a:p>
            <a:pPr marL="0" indent="0" algn="ctr">
              <a:buFont typeface="Arial" charset="0"/>
              <a:buNone/>
            </a:pPr>
            <a:endParaRPr lang="ro-RO" altLang="en-US" dirty="0" smtClean="0"/>
          </a:p>
          <a:p>
            <a:pPr marL="0" indent="0">
              <a:buFont typeface="Arial" charset="0"/>
              <a:buNone/>
            </a:pPr>
            <a:endParaRPr lang="en-US" altLang="en-US" dirty="0" smtClean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88950" y="3248025"/>
            <a:ext cx="4000500" cy="14001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979488" indent="-627063" eaLnBrk="1" fontAlgn="auto" hangingPunct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n-US" sz="2000" dirty="0">
                <a:latin typeface="+mn-lt"/>
                <a:cs typeface="+mn-cs"/>
              </a:rPr>
              <a:t>Any hydrogen present is oxidized to </a:t>
            </a:r>
            <a:r>
              <a:rPr lang="ro-RO" sz="2000" dirty="0">
                <a:latin typeface="+mn-lt"/>
                <a:cs typeface="+mn-cs"/>
              </a:rPr>
              <a:t>H</a:t>
            </a:r>
            <a:r>
              <a:rPr lang="ro-RO" sz="2000" baseline="-25000" dirty="0">
                <a:latin typeface="+mn-lt"/>
                <a:cs typeface="+mn-cs"/>
              </a:rPr>
              <a:t>2</a:t>
            </a:r>
            <a:r>
              <a:rPr lang="ro-RO" sz="2000" dirty="0">
                <a:latin typeface="+mn-lt"/>
                <a:cs typeface="+mn-cs"/>
              </a:rPr>
              <a:t>O</a:t>
            </a:r>
            <a:r>
              <a:rPr lang="en-US" sz="2000" dirty="0">
                <a:latin typeface="+mn-lt"/>
                <a:cs typeface="+mn-cs"/>
              </a:rPr>
              <a:t> </a:t>
            </a:r>
          </a:p>
          <a:p>
            <a:pPr marL="979488" indent="-627063" eaLnBrk="1" fontAlgn="auto" hangingPunct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n-US" sz="2000" dirty="0">
                <a:latin typeface="+mn-lt"/>
                <a:cs typeface="+mn-cs"/>
              </a:rPr>
              <a:t>Any carbon </a:t>
            </a:r>
            <a:r>
              <a:rPr lang="en-US" sz="2000" dirty="0"/>
              <a:t>present</a:t>
            </a:r>
            <a:r>
              <a:rPr lang="en-US" sz="2000" dirty="0">
                <a:latin typeface="+mn-lt"/>
                <a:cs typeface="+mn-cs"/>
              </a:rPr>
              <a:t> is oxidized to </a:t>
            </a:r>
            <a:r>
              <a:rPr lang="ro-RO" sz="2000" dirty="0">
                <a:latin typeface="+mn-lt"/>
                <a:cs typeface="+mn-cs"/>
              </a:rPr>
              <a:t>CO</a:t>
            </a:r>
            <a:r>
              <a:rPr lang="ro-RO" sz="2000" baseline="-25000" dirty="0">
                <a:latin typeface="+mn-lt"/>
                <a:cs typeface="+mn-cs"/>
              </a:rPr>
              <a:t>2</a:t>
            </a:r>
            <a:endParaRPr lang="en-US" sz="2000" dirty="0">
              <a:latin typeface="+mn-lt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57313" y="285750"/>
            <a:ext cx="609500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Methodology</a:t>
            </a:r>
            <a:r>
              <a:rPr lang="ro-RO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 - </a:t>
            </a:r>
            <a:r>
              <a:rPr lang="ro-RO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total </a:t>
            </a:r>
            <a:r>
              <a:rPr lang="ro-RO" sz="3000" b="1" baseline="30000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14</a:t>
            </a:r>
            <a:r>
              <a:rPr lang="ro-RO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C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 (1/2)</a:t>
            </a:r>
            <a:endParaRPr lang="ro-RO" sz="30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9222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702F44CF-3A22-4512-851A-5DB86C7C9498}" type="slidenum">
              <a:rPr lang="en-GB" altLang="en-US" smtClean="0">
                <a:solidFill>
                  <a:srgbClr val="898989"/>
                </a:solidFill>
              </a:rPr>
              <a:pPr/>
              <a:t>6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pic>
        <p:nvPicPr>
          <p:cNvPr id="9223" name="Picture 9" descr="oxidizer 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214688"/>
            <a:ext cx="3902075" cy="331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571500" y="1643063"/>
            <a:ext cx="8143875" cy="15541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2"/>
                </a:solidFill>
                <a:latin typeface="+mn-lt"/>
                <a:cs typeface="+mn-cs"/>
              </a:rPr>
              <a:t>Non-catalytic combustion by flame oxidation method</a:t>
            </a:r>
            <a:endParaRPr lang="ro-RO" sz="2400" b="1" dirty="0">
              <a:solidFill>
                <a:schemeClr val="tx2"/>
              </a:solidFill>
              <a:latin typeface="+mn-lt"/>
              <a:cs typeface="+mn-cs"/>
            </a:endParaRPr>
          </a:p>
          <a:p>
            <a:pPr marL="979488" indent="-627063" eaLnBrk="1" fontAlgn="auto" hangingPunct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o-RO" sz="2000" dirty="0">
                <a:latin typeface="+mn-lt"/>
                <a:cs typeface="+mn-cs"/>
              </a:rPr>
              <a:t>SIERs </a:t>
            </a:r>
            <a:r>
              <a:rPr lang="ro-RO" sz="2000" dirty="0" smtClean="0">
                <a:latin typeface="+mn-lt"/>
                <a:cs typeface="+mn-cs"/>
              </a:rPr>
              <a:t>samples</a:t>
            </a:r>
            <a:r>
              <a:rPr lang="en-US" sz="2000" dirty="0" smtClean="0">
                <a:latin typeface="+mn-lt"/>
                <a:cs typeface="+mn-cs"/>
              </a:rPr>
              <a:t> (</a:t>
            </a:r>
            <a:r>
              <a:rPr lang="en-GB" sz="2000" dirty="0" smtClean="0">
                <a:latin typeface="+mn-lt"/>
                <a:cs typeface="+mn-cs"/>
              </a:rPr>
              <a:t>are </a:t>
            </a:r>
            <a:r>
              <a:rPr lang="en-GB" sz="2000" dirty="0">
                <a:latin typeface="+mn-lt"/>
                <a:cs typeface="+mn-cs"/>
              </a:rPr>
              <a:t>combusted in an oxygen-enriched atmosphere with a continuous flow of oxygen using </a:t>
            </a:r>
            <a:r>
              <a:rPr lang="en-GB" sz="2000" b="1" dirty="0">
                <a:solidFill>
                  <a:srgbClr val="009A46"/>
                </a:solidFill>
                <a:latin typeface="+mn-lt"/>
                <a:cs typeface="+mn-cs"/>
              </a:rPr>
              <a:t>Sample Oxidizer, Model 307 PerkinElmer</a:t>
            </a:r>
            <a:r>
              <a:rPr lang="en-GB" sz="2000" b="1" baseline="30000" dirty="0">
                <a:solidFill>
                  <a:srgbClr val="009A46"/>
                </a:solidFill>
                <a:latin typeface="+mn-lt"/>
                <a:cs typeface="+mn-cs"/>
              </a:rPr>
              <a:t>®</a:t>
            </a:r>
            <a:r>
              <a:rPr lang="en-GB" sz="2000" b="1" dirty="0">
                <a:solidFill>
                  <a:srgbClr val="009A46"/>
                </a:solidFill>
                <a:latin typeface="+mn-lt"/>
                <a:cs typeface="+mn-cs"/>
              </a:rPr>
              <a:t> </a:t>
            </a:r>
            <a:r>
              <a:rPr lang="en-GB" sz="2000" dirty="0">
                <a:latin typeface="+mn-lt"/>
                <a:cs typeface="+mn-cs"/>
              </a:rPr>
              <a:t> </a:t>
            </a:r>
          </a:p>
        </p:txBody>
      </p:sp>
      <p:pic>
        <p:nvPicPr>
          <p:cNvPr id="9225" name="Picture 10" descr="DC08092300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200" y="4808538"/>
            <a:ext cx="1601788" cy="174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Afbeelding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14313" y="1571625"/>
            <a:ext cx="8750300" cy="43862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1698625" lvl="1" indent="-444500" eaLnBrk="1" fontAlgn="auto" hangingPunct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GB" sz="2200" baseline="30000" dirty="0">
                <a:latin typeface="+mn-lt"/>
                <a:cs typeface="+mn-cs"/>
              </a:rPr>
              <a:t>3</a:t>
            </a:r>
            <a:r>
              <a:rPr lang="en-GB" sz="2200" dirty="0">
                <a:latin typeface="+mn-lt"/>
                <a:cs typeface="+mn-cs"/>
              </a:rPr>
              <a:t>H</a:t>
            </a:r>
            <a:r>
              <a:rPr lang="en-GB" sz="2200" baseline="-25000" dirty="0">
                <a:latin typeface="+mn-lt"/>
                <a:cs typeface="+mn-cs"/>
              </a:rPr>
              <a:t>2</a:t>
            </a:r>
            <a:r>
              <a:rPr lang="en-GB" sz="2200" dirty="0">
                <a:latin typeface="+mn-lt"/>
                <a:cs typeface="+mn-cs"/>
              </a:rPr>
              <a:t>O - condensed in a cooled coil, washed into a counting vial where it is mixed with LSC cocktail (</a:t>
            </a:r>
            <a:r>
              <a:rPr lang="en-GB" sz="2200" b="1" dirty="0" err="1">
                <a:solidFill>
                  <a:srgbClr val="009A46"/>
                </a:solidFill>
                <a:latin typeface="+mn-lt"/>
                <a:cs typeface="+mn-cs"/>
              </a:rPr>
              <a:t>Monophase®S</a:t>
            </a:r>
            <a:r>
              <a:rPr lang="en-GB" sz="2200" dirty="0">
                <a:latin typeface="+mn-lt"/>
                <a:cs typeface="+mn-cs"/>
              </a:rPr>
              <a:t>)</a:t>
            </a:r>
          </a:p>
          <a:p>
            <a:pPr marL="1698625" lvl="1" indent="-444500" eaLnBrk="1" fontAlgn="auto" hangingPunct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GB" sz="2200" baseline="30000" dirty="0">
                <a:latin typeface="+mn-lt"/>
                <a:cs typeface="+mn-cs"/>
              </a:rPr>
              <a:t>14</a:t>
            </a:r>
            <a:r>
              <a:rPr lang="en-GB" sz="2200" dirty="0">
                <a:latin typeface="+mn-lt"/>
                <a:cs typeface="+mn-cs"/>
              </a:rPr>
              <a:t>CO</a:t>
            </a:r>
            <a:r>
              <a:rPr lang="en-GB" sz="2200" baseline="-25000" dirty="0">
                <a:latin typeface="+mn-lt"/>
                <a:cs typeface="+mn-cs"/>
              </a:rPr>
              <a:t>2</a:t>
            </a:r>
            <a:r>
              <a:rPr lang="en-GB" sz="2200" dirty="0">
                <a:latin typeface="+mn-lt"/>
                <a:cs typeface="+mn-cs"/>
              </a:rPr>
              <a:t> - trapped by vapour-phase reaction with an amine (</a:t>
            </a:r>
            <a:r>
              <a:rPr lang="en-US" sz="2200" b="1" dirty="0" err="1">
                <a:solidFill>
                  <a:srgbClr val="009A46"/>
                </a:solidFill>
                <a:latin typeface="+mn-lt"/>
                <a:cs typeface="+mn-cs"/>
              </a:rPr>
              <a:t>Carbo-Sorb</a:t>
            </a:r>
            <a:r>
              <a:rPr lang="en-US" sz="2200" b="1" dirty="0">
                <a:solidFill>
                  <a:srgbClr val="009A46"/>
                </a:solidFill>
                <a:latin typeface="+mn-lt"/>
                <a:cs typeface="+mn-cs"/>
              </a:rPr>
              <a:t>® E</a:t>
            </a:r>
            <a:r>
              <a:rPr lang="ro-RO" sz="2200" b="1" dirty="0">
                <a:solidFill>
                  <a:srgbClr val="009A46"/>
                </a:solidFill>
                <a:latin typeface="+mn-lt"/>
                <a:cs typeface="+mn-cs"/>
              </a:rPr>
              <a:t> </a:t>
            </a:r>
            <a:r>
              <a:rPr lang="en-US" sz="2200" dirty="0">
                <a:latin typeface="+mn-lt"/>
                <a:cs typeface="+mn-cs"/>
              </a:rPr>
              <a:t>)</a:t>
            </a:r>
            <a:r>
              <a:rPr lang="en-GB" sz="2200" dirty="0">
                <a:latin typeface="+mn-lt"/>
                <a:cs typeface="+mn-cs"/>
              </a:rPr>
              <a:t> and the resulting product (</a:t>
            </a:r>
            <a:r>
              <a:rPr lang="en-GB" sz="2200" b="1" dirty="0" err="1">
                <a:solidFill>
                  <a:srgbClr val="009A46"/>
                </a:solidFill>
                <a:latin typeface="+mn-lt"/>
                <a:cs typeface="+mn-cs"/>
              </a:rPr>
              <a:t>carbamate</a:t>
            </a:r>
            <a:r>
              <a:rPr lang="en-GB" sz="2200" dirty="0">
                <a:latin typeface="+mn-lt"/>
                <a:cs typeface="+mn-cs"/>
              </a:rPr>
              <a:t>) is mixed with </a:t>
            </a:r>
            <a:r>
              <a:rPr lang="en-US" sz="2200" dirty="0">
                <a:latin typeface="+mn-lt"/>
                <a:cs typeface="+mn-cs"/>
              </a:rPr>
              <a:t>the </a:t>
            </a:r>
            <a:r>
              <a:rPr lang="en-GB" sz="2200" dirty="0">
                <a:latin typeface="+mn-lt"/>
              </a:rPr>
              <a:t>LSC cocktail (</a:t>
            </a:r>
            <a:r>
              <a:rPr lang="en-US" sz="2200" b="1" dirty="0" err="1">
                <a:solidFill>
                  <a:srgbClr val="009A46"/>
                </a:solidFill>
                <a:latin typeface="+mn-lt"/>
                <a:cs typeface="+mn-cs"/>
              </a:rPr>
              <a:t>Perma-fluor</a:t>
            </a:r>
            <a:r>
              <a:rPr lang="en-US" sz="2200" b="1" dirty="0">
                <a:solidFill>
                  <a:srgbClr val="009A46"/>
                </a:solidFill>
                <a:latin typeface="+mn-lt"/>
                <a:cs typeface="+mn-cs"/>
              </a:rPr>
              <a:t>® E+</a:t>
            </a:r>
            <a:r>
              <a:rPr lang="en-US" sz="2200" dirty="0">
                <a:latin typeface="+mn-lt"/>
                <a:cs typeface="+mn-cs"/>
              </a:rPr>
              <a:t>)</a:t>
            </a:r>
            <a:r>
              <a:rPr lang="en-US" sz="2200" b="1" dirty="0">
                <a:solidFill>
                  <a:srgbClr val="009A46"/>
                </a:solidFill>
                <a:latin typeface="+mn-lt"/>
                <a:cs typeface="+mn-cs"/>
              </a:rPr>
              <a:t> </a:t>
            </a:r>
            <a:r>
              <a:rPr lang="en-US" sz="2200" dirty="0">
                <a:latin typeface="+mn-lt"/>
                <a:cs typeface="+mn-cs"/>
              </a:rPr>
              <a:t>directly in the counting vial. </a:t>
            </a:r>
          </a:p>
          <a:p>
            <a:pPr marL="979488" lvl="1" indent="-627063" eaLnBrk="1" fontAlgn="auto" hangingPunct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n-US" sz="2200" dirty="0">
                <a:latin typeface="+mn-lt"/>
                <a:cs typeface="+mn-cs"/>
              </a:rPr>
              <a:t>At the end of the combustion cycle, two separate samples - a </a:t>
            </a:r>
            <a:r>
              <a:rPr lang="en-US" sz="2200" baseline="30000" dirty="0">
                <a:latin typeface="+mn-lt"/>
                <a:cs typeface="+mn-cs"/>
              </a:rPr>
              <a:t>3</a:t>
            </a:r>
            <a:r>
              <a:rPr lang="en-US" sz="2200" dirty="0">
                <a:latin typeface="+mn-lt"/>
                <a:cs typeface="+mn-cs"/>
              </a:rPr>
              <a:t>H sample and a </a:t>
            </a:r>
            <a:r>
              <a:rPr lang="en-US" sz="2200" baseline="30000" dirty="0">
                <a:latin typeface="+mn-lt"/>
                <a:cs typeface="+mn-cs"/>
              </a:rPr>
              <a:t>14</a:t>
            </a:r>
            <a:r>
              <a:rPr lang="en-US" sz="2200" dirty="0">
                <a:latin typeface="+mn-lt"/>
                <a:cs typeface="+mn-cs"/>
              </a:rPr>
              <a:t>C sample - are trapped at ambient temperature, </a:t>
            </a:r>
            <a:r>
              <a:rPr lang="en-US" sz="2200" b="1" dirty="0">
                <a:solidFill>
                  <a:srgbClr val="009A46"/>
                </a:solidFill>
                <a:latin typeface="+mn-lt"/>
                <a:cs typeface="+mn-cs"/>
              </a:rPr>
              <a:t>minimizing the cross contamination</a:t>
            </a:r>
            <a:r>
              <a:rPr lang="en-US" sz="2200" dirty="0">
                <a:latin typeface="+mn-lt"/>
                <a:cs typeface="+mn-cs"/>
              </a:rPr>
              <a:t>.</a:t>
            </a:r>
          </a:p>
          <a:p>
            <a:pPr marL="342900" indent="636588" eaLnBrk="1" fontAlgn="auto" hangingPunct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n-US" sz="2200" baseline="30000" dirty="0">
                <a:latin typeface="+mn-lt"/>
                <a:cs typeface="+mn-cs"/>
              </a:rPr>
              <a:t>14</a:t>
            </a:r>
            <a:r>
              <a:rPr lang="en-US" sz="2200" dirty="0">
                <a:latin typeface="+mn-lt"/>
                <a:cs typeface="+mn-cs"/>
              </a:rPr>
              <a:t>C and </a:t>
            </a:r>
            <a:r>
              <a:rPr lang="en-US" sz="2200" baseline="30000" dirty="0">
                <a:latin typeface="+mn-lt"/>
                <a:cs typeface="+mn-cs"/>
              </a:rPr>
              <a:t>3</a:t>
            </a:r>
            <a:r>
              <a:rPr lang="en-US" sz="2200" dirty="0">
                <a:latin typeface="+mn-lt"/>
                <a:cs typeface="+mn-cs"/>
              </a:rPr>
              <a:t>H activity is measured by </a:t>
            </a:r>
            <a:r>
              <a:rPr lang="ro-RO" sz="2200" dirty="0">
                <a:latin typeface="+mn-lt"/>
                <a:cs typeface="+mn-cs"/>
              </a:rPr>
              <a:t>LSC  </a:t>
            </a:r>
            <a:r>
              <a:rPr lang="en-US" sz="2200" dirty="0">
                <a:latin typeface="+mn-lt"/>
                <a:cs typeface="+mn-cs"/>
              </a:rPr>
              <a:t>using </a:t>
            </a:r>
            <a:r>
              <a:rPr lang="en-US" sz="2200" b="1" dirty="0">
                <a:latin typeface="+mn-lt"/>
                <a:cs typeface="+mn-cs"/>
              </a:rPr>
              <a:t>Tri-</a:t>
            </a:r>
            <a:r>
              <a:rPr lang="en-US" sz="2200" b="1" dirty="0" err="1">
                <a:latin typeface="+mn-lt"/>
                <a:cs typeface="+mn-cs"/>
              </a:rPr>
              <a:t>Carb</a:t>
            </a:r>
            <a:r>
              <a:rPr lang="en-US" sz="2200" b="1" dirty="0">
                <a:latin typeface="+mn-lt"/>
                <a:cs typeface="+mn-cs"/>
              </a:rPr>
              <a:t>®</a:t>
            </a:r>
            <a:r>
              <a:rPr lang="ro-RO" sz="2200" b="1" dirty="0">
                <a:latin typeface="+mn-lt"/>
                <a:cs typeface="+mn-cs"/>
              </a:rPr>
              <a:t> </a:t>
            </a:r>
            <a:r>
              <a:rPr lang="en-GB" sz="2200" b="1" dirty="0">
                <a:latin typeface="+mn-lt"/>
                <a:cs typeface="+mn-cs"/>
              </a:rPr>
              <a:t>3110TR  </a:t>
            </a:r>
            <a:r>
              <a:rPr lang="en-GB" sz="2200" dirty="0">
                <a:latin typeface="+mn-lt"/>
                <a:cs typeface="+mn-cs"/>
              </a:rPr>
              <a:t>- 	</a:t>
            </a:r>
            <a:r>
              <a:rPr lang="en-GB" sz="2200" dirty="0" smtClean="0">
                <a:latin typeface="+mn-lt"/>
                <a:cs typeface="+mn-cs"/>
              </a:rPr>
              <a:t>allow</a:t>
            </a:r>
            <a:r>
              <a:rPr lang="ro-RO" sz="2200" dirty="0" smtClean="0">
                <a:latin typeface="+mn-lt"/>
                <a:cs typeface="+mn-cs"/>
              </a:rPr>
              <a:t>ing</a:t>
            </a:r>
            <a:r>
              <a:rPr lang="en-GB" sz="2200" dirty="0" smtClean="0">
                <a:latin typeface="+mn-lt"/>
                <a:cs typeface="+mn-cs"/>
              </a:rPr>
              <a:t> </a:t>
            </a:r>
            <a:r>
              <a:rPr lang="en-GB" sz="2200" dirty="0">
                <a:latin typeface="+mn-lt"/>
                <a:cs typeface="+mn-cs"/>
              </a:rPr>
              <a:t>in ULL counting mode a count rate  between 1‑20 </a:t>
            </a:r>
            <a:r>
              <a:rPr lang="en-GB" sz="2200" dirty="0" smtClean="0">
                <a:latin typeface="+mn-lt"/>
                <a:cs typeface="+mn-cs"/>
              </a:rPr>
              <a:t>CPM</a:t>
            </a:r>
            <a:r>
              <a:rPr lang="ro-RO" sz="2200" dirty="0" smtClean="0">
                <a:latin typeface="+mn-lt"/>
                <a:cs typeface="+mn-cs"/>
              </a:rPr>
              <a:t> 	</a:t>
            </a:r>
            <a:r>
              <a:rPr lang="en-GB" sz="2200" dirty="0" smtClean="0">
                <a:latin typeface="+mn-lt"/>
                <a:cs typeface="+mn-cs"/>
              </a:rPr>
              <a:t>above the </a:t>
            </a:r>
            <a:r>
              <a:rPr lang="en-GB" sz="2200" dirty="0" err="1">
                <a:latin typeface="+mn-lt"/>
                <a:cs typeface="+mn-cs"/>
              </a:rPr>
              <a:t>Bkg</a:t>
            </a:r>
            <a:endParaRPr lang="ro-RO" sz="2200" dirty="0">
              <a:latin typeface="+mn-lt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57313" y="285750"/>
            <a:ext cx="609500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Methodology</a:t>
            </a:r>
            <a:r>
              <a:rPr lang="ro-RO" sz="30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 - total </a:t>
            </a:r>
            <a:r>
              <a:rPr lang="ro-RO" sz="3000" b="1" baseline="30000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14</a:t>
            </a:r>
            <a:r>
              <a:rPr lang="ro-RO" sz="30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C</a:t>
            </a: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(</a:t>
            </a:r>
            <a:r>
              <a:rPr lang="ro-RO" sz="3000" b="1" dirty="0" smtClean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2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/2)</a:t>
            </a:r>
            <a:endParaRPr lang="ro-RO" sz="3000" b="1" dirty="0">
              <a:cs typeface="Arial" panose="020B0604020202020204" pitchFamily="34" charset="0"/>
            </a:endParaRPr>
          </a:p>
        </p:txBody>
      </p:sp>
      <p:sp>
        <p:nvSpPr>
          <p:cNvPr id="10246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259B843C-0F6A-42B0-A4C6-2DD0844C4725}" type="slidenum">
              <a:rPr lang="en-GB" altLang="en-US" smtClean="0">
                <a:solidFill>
                  <a:srgbClr val="898989"/>
                </a:solidFill>
              </a:rPr>
              <a:pPr/>
              <a:t>7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pic>
        <p:nvPicPr>
          <p:cNvPr id="8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9" descr="DC080923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094163"/>
            <a:ext cx="2146300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2" descr="logo_cast_line_blac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49225" y="1412875"/>
            <a:ext cx="8750300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4988" indent="-534988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Font typeface="Wingdings" pitchFamily="2" charset="2"/>
              <a:buChar char="q"/>
            </a:pPr>
            <a:r>
              <a:rPr lang="en-US" altLang="en-US" sz="2000" dirty="0"/>
              <a:t>Tests carried out using </a:t>
            </a:r>
            <a:r>
              <a:rPr lang="ro-RO" altLang="en-US" sz="2000" dirty="0"/>
              <a:t>Amberlite </a:t>
            </a:r>
            <a:r>
              <a:rPr lang="en-US" altLang="en-US" sz="2000" dirty="0"/>
              <a:t>IRN-150 labeled with </a:t>
            </a:r>
            <a:r>
              <a:rPr lang="ro-RO" altLang="en-US" sz="2000" baseline="30000" dirty="0"/>
              <a:t>14</a:t>
            </a:r>
            <a:r>
              <a:rPr lang="ro-RO" altLang="en-US" sz="2000" dirty="0"/>
              <a:t>C</a:t>
            </a:r>
            <a:r>
              <a:rPr lang="en-US" altLang="en-US" sz="2000" dirty="0"/>
              <a:t>, </a:t>
            </a:r>
            <a:r>
              <a:rPr lang="en-US" altLang="en-US" sz="2000" baseline="30000" dirty="0"/>
              <a:t>3</a:t>
            </a:r>
            <a:r>
              <a:rPr lang="en-US" altLang="en-US" sz="2000" dirty="0"/>
              <a:t>H, </a:t>
            </a:r>
            <a:r>
              <a:rPr lang="en-US" altLang="en-US" sz="2000" baseline="30000" dirty="0"/>
              <a:t>137</a:t>
            </a:r>
            <a:r>
              <a:rPr lang="en-US" altLang="en-US" sz="2000" dirty="0"/>
              <a:t>Cs, </a:t>
            </a:r>
            <a:r>
              <a:rPr lang="en-US" altLang="en-US" sz="2000" baseline="30000" dirty="0"/>
              <a:t>60</a:t>
            </a:r>
            <a:r>
              <a:rPr lang="en-US" altLang="en-US" sz="2000" dirty="0"/>
              <a:t>Co, </a:t>
            </a:r>
            <a:r>
              <a:rPr lang="en-US" altLang="en-US" sz="2000" baseline="30000" dirty="0"/>
              <a:t>241</a:t>
            </a:r>
            <a:r>
              <a:rPr lang="en-US" altLang="en-US" sz="2000" dirty="0"/>
              <a:t>Am and </a:t>
            </a:r>
            <a:r>
              <a:rPr lang="en-US" altLang="en-US" sz="2000" baseline="30000" dirty="0"/>
              <a:t>152</a:t>
            </a:r>
            <a:r>
              <a:rPr lang="en-US" altLang="en-US" sz="2000" dirty="0"/>
              <a:t>Eu</a:t>
            </a:r>
            <a:r>
              <a:rPr lang="ro-RO" altLang="en-US" sz="2000" dirty="0"/>
              <a:t> </a:t>
            </a:r>
            <a:r>
              <a:rPr lang="en-US" altLang="en-US" sz="2000" dirty="0"/>
              <a:t> </a:t>
            </a:r>
          </a:p>
          <a:p>
            <a:pPr eaLnBrk="1" hangingPunct="1">
              <a:spcBef>
                <a:spcPts val="600"/>
              </a:spcBef>
              <a:buFont typeface="Wingdings" pitchFamily="2" charset="2"/>
              <a:buChar char="q"/>
            </a:pPr>
            <a:r>
              <a:rPr lang="en-US" altLang="en-US" sz="2000" dirty="0"/>
              <a:t>The objective was </a:t>
            </a:r>
            <a:r>
              <a:rPr lang="en-US" altLang="en-US" sz="2000" b="1" dirty="0">
                <a:solidFill>
                  <a:srgbClr val="009A46"/>
                </a:solidFill>
              </a:rPr>
              <a:t>to optimize the </a:t>
            </a:r>
            <a:r>
              <a:rPr lang="en-US" altLang="en-US" sz="2000" b="1" dirty="0" smtClean="0">
                <a:solidFill>
                  <a:srgbClr val="009A46"/>
                </a:solidFill>
              </a:rPr>
              <a:t>mineralization </a:t>
            </a:r>
            <a:r>
              <a:rPr lang="en-US" altLang="en-US" sz="2000" b="1" dirty="0">
                <a:solidFill>
                  <a:srgbClr val="009A46"/>
                </a:solidFill>
              </a:rPr>
              <a:t>process </a:t>
            </a:r>
            <a:r>
              <a:rPr lang="en-US" altLang="en-US" sz="2000" dirty="0"/>
              <a:t>with a total recovery of </a:t>
            </a:r>
            <a:r>
              <a:rPr lang="en-US" altLang="en-US" sz="2000" baseline="30000" dirty="0"/>
              <a:t>14</a:t>
            </a:r>
            <a:r>
              <a:rPr lang="en-US" altLang="en-US" sz="2000" dirty="0"/>
              <a:t>C</a:t>
            </a:r>
            <a:r>
              <a:rPr lang="en-US" altLang="en-US" sz="2000" b="1" dirty="0">
                <a:solidFill>
                  <a:srgbClr val="009A46"/>
                </a:solidFill>
              </a:rPr>
              <a:t> </a:t>
            </a:r>
            <a:r>
              <a:rPr lang="en-US" altLang="en-US" sz="2000" dirty="0"/>
              <a:t>and to check the</a:t>
            </a:r>
            <a:r>
              <a:rPr lang="en-US" altLang="en-US" sz="2000" b="1" dirty="0">
                <a:solidFill>
                  <a:srgbClr val="009A46"/>
                </a:solidFill>
              </a:rPr>
              <a:t> possible cross contamination </a:t>
            </a:r>
            <a:r>
              <a:rPr lang="en-US" altLang="en-US" sz="2000" dirty="0"/>
              <a:t>of the </a:t>
            </a:r>
            <a:r>
              <a:rPr lang="en-US" altLang="en-US" sz="2000" baseline="30000" dirty="0"/>
              <a:t>14</a:t>
            </a:r>
            <a:r>
              <a:rPr lang="en-US" altLang="en-US" sz="2000" dirty="0"/>
              <a:t>C sample with other beta emitters (specially </a:t>
            </a:r>
            <a:r>
              <a:rPr lang="en-US" altLang="en-US" sz="2000" baseline="30000" dirty="0"/>
              <a:t>60</a:t>
            </a:r>
            <a:r>
              <a:rPr lang="en-US" altLang="en-US" sz="2000" dirty="0"/>
              <a:t>Co and </a:t>
            </a:r>
            <a:r>
              <a:rPr lang="en-US" altLang="en-US" sz="2000" baseline="30000" dirty="0"/>
              <a:t>137</a:t>
            </a:r>
            <a:r>
              <a:rPr lang="en-US" altLang="en-US" sz="2000" dirty="0"/>
              <a:t>Cs) </a:t>
            </a:r>
          </a:p>
        </p:txBody>
      </p:sp>
      <p:sp>
        <p:nvSpPr>
          <p:cNvPr id="7" name="Rectangle 6"/>
          <p:cNvSpPr/>
          <p:nvPr/>
        </p:nvSpPr>
        <p:spPr>
          <a:xfrm>
            <a:off x="996925" y="357188"/>
            <a:ext cx="652740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Preliminary tests on labeled IER</a:t>
            </a:r>
            <a:endParaRPr lang="ro-RO" sz="30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11271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77ACDA16-C8FC-4B8E-B5A9-B958BD38279B}" type="slidenum">
              <a:rPr lang="en-GB" altLang="en-US" smtClean="0">
                <a:solidFill>
                  <a:srgbClr val="898989"/>
                </a:solidFill>
              </a:rPr>
              <a:pPr/>
              <a:t>8</a:t>
            </a:fld>
            <a:endParaRPr lang="en-GB" altLang="en-US" dirty="0" smtClean="0">
              <a:solidFill>
                <a:srgbClr val="898989"/>
              </a:solidFill>
            </a:endParaRPr>
          </a:p>
        </p:txBody>
      </p:sp>
      <p:sp>
        <p:nvSpPr>
          <p:cNvPr id="11272" name="Rectangle 5"/>
          <p:cNvSpPr>
            <a:spLocks noChangeArrowheads="1"/>
          </p:cNvSpPr>
          <p:nvPr/>
        </p:nvSpPr>
        <p:spPr bwMode="auto">
          <a:xfrm>
            <a:off x="684213" y="5514975"/>
            <a:ext cx="821531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4988" indent="-534988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buFont typeface="Wingdings" pitchFamily="2" charset="2"/>
              <a:buChar char="Ø"/>
            </a:pPr>
            <a:r>
              <a:rPr lang="ro-RO" altLang="en-US" sz="2400" baseline="30000" dirty="0" smtClean="0"/>
              <a:t>14</a:t>
            </a:r>
            <a:r>
              <a:rPr lang="ro-RO" altLang="en-US" sz="2400" dirty="0" smtClean="0"/>
              <a:t>C </a:t>
            </a:r>
            <a:r>
              <a:rPr lang="ro-RO" altLang="en-US" sz="2400" dirty="0"/>
              <a:t>recovery </a:t>
            </a:r>
            <a:r>
              <a:rPr lang="en-US" altLang="en-US" sz="2400" b="1" dirty="0">
                <a:solidFill>
                  <a:srgbClr val="009A46"/>
                </a:solidFill>
              </a:rPr>
              <a:t>- </a:t>
            </a:r>
            <a:r>
              <a:rPr lang="ro-RO" altLang="en-US" sz="2400" b="1" dirty="0">
                <a:solidFill>
                  <a:srgbClr val="009A46"/>
                </a:solidFill>
              </a:rPr>
              <a:t>97.5% </a:t>
            </a:r>
            <a:r>
              <a:rPr lang="en-US" altLang="en-US" sz="2400" dirty="0"/>
              <a:t>(</a:t>
            </a:r>
            <a:r>
              <a:rPr lang="ro-RO" altLang="en-US" sz="2400" dirty="0"/>
              <a:t>93.8% </a:t>
            </a:r>
            <a:r>
              <a:rPr lang="en-US" altLang="en-US" sz="2400" dirty="0"/>
              <a:t>- </a:t>
            </a:r>
            <a:r>
              <a:rPr lang="ro-RO" altLang="en-US" sz="2400" dirty="0"/>
              <a:t>99.9%</a:t>
            </a:r>
            <a:r>
              <a:rPr lang="en-US" altLang="en-US" sz="2400" dirty="0"/>
              <a:t>)</a:t>
            </a:r>
            <a:endParaRPr lang="ro-RO" altLang="en-US" sz="2400" b="1" dirty="0">
              <a:solidFill>
                <a:srgbClr val="009A46"/>
              </a:solidFill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en-US" altLang="en-US" sz="2400" dirty="0"/>
              <a:t>MEM &lt; </a:t>
            </a:r>
            <a:r>
              <a:rPr lang="ro-RO" altLang="en-US" sz="2400" b="1" dirty="0">
                <a:solidFill>
                  <a:srgbClr val="009A46"/>
                </a:solidFill>
              </a:rPr>
              <a:t>0.04% </a:t>
            </a:r>
            <a:endParaRPr lang="en-US" altLang="en-US" sz="2400" b="1" dirty="0">
              <a:solidFill>
                <a:srgbClr val="009A46"/>
              </a:solidFill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en-US" altLang="en-US" sz="2400" b="1" dirty="0">
                <a:solidFill>
                  <a:srgbClr val="009A46"/>
                </a:solidFill>
              </a:rPr>
              <a:t>No gamma emitters </a:t>
            </a:r>
            <a:r>
              <a:rPr lang="ro-RO" altLang="en-US" sz="2400" b="1" dirty="0" smtClean="0">
                <a:solidFill>
                  <a:srgbClr val="009A46"/>
                </a:solidFill>
              </a:rPr>
              <a:t>identified </a:t>
            </a:r>
            <a:r>
              <a:rPr lang="en-US" altLang="en-US" sz="2400" b="1" dirty="0" smtClean="0">
                <a:solidFill>
                  <a:srgbClr val="009A46"/>
                </a:solidFill>
              </a:rPr>
              <a:t>in </a:t>
            </a:r>
            <a:r>
              <a:rPr lang="en-US" altLang="en-US" sz="2400" b="1" dirty="0">
                <a:solidFill>
                  <a:srgbClr val="009A46"/>
                </a:solidFill>
              </a:rPr>
              <a:t>the </a:t>
            </a:r>
            <a:r>
              <a:rPr lang="en-US" altLang="en-US" sz="2400" b="1" baseline="30000" dirty="0">
                <a:solidFill>
                  <a:srgbClr val="009A46"/>
                </a:solidFill>
              </a:rPr>
              <a:t>14</a:t>
            </a:r>
            <a:r>
              <a:rPr lang="en-US" altLang="en-US" sz="2400" b="1" dirty="0">
                <a:solidFill>
                  <a:srgbClr val="009A46"/>
                </a:solidFill>
              </a:rPr>
              <a:t>C </a:t>
            </a:r>
            <a:r>
              <a:rPr lang="en-US" altLang="en-US" sz="2400" b="1" dirty="0" smtClean="0">
                <a:solidFill>
                  <a:srgbClr val="009A46"/>
                </a:solidFill>
              </a:rPr>
              <a:t>vial</a:t>
            </a:r>
            <a:r>
              <a:rPr lang="ro-RO" altLang="en-US" sz="2400" b="1" dirty="0" smtClean="0">
                <a:solidFill>
                  <a:srgbClr val="009A46"/>
                </a:solidFill>
              </a:rPr>
              <a:t>s</a:t>
            </a:r>
            <a:endParaRPr lang="en-US" altLang="en-US" sz="2400" b="1" dirty="0">
              <a:solidFill>
                <a:srgbClr val="009A46"/>
              </a:solidFill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125413" y="3184525"/>
            <a:ext cx="6894512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4988" indent="-534988" eaLnBrk="1" hangingPunct="1">
              <a:spcBef>
                <a:spcPts val="600"/>
              </a:spcBef>
              <a:buFont typeface="Wingdings" pitchFamily="2" charset="2"/>
              <a:buChar char="q"/>
              <a:defRPr/>
            </a:pPr>
            <a:r>
              <a:rPr lang="en-US" sz="2000" dirty="0"/>
              <a:t>The optimal conditions for complete IER oxidation were selected</a:t>
            </a:r>
            <a:r>
              <a:rPr lang="ro-RO" sz="2000" dirty="0"/>
              <a:t>:</a:t>
            </a:r>
          </a:p>
          <a:p>
            <a:pPr marL="1436688" lvl="1" indent="-627063" eaLnBrk="1" hangingPunct="1">
              <a:buFont typeface="Wingdings" pitchFamily="2" charset="2"/>
              <a:buChar char="v"/>
              <a:defRPr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0.15 g of IERs (with water content of ~ 60% - similar with that of the real SIERs)</a:t>
            </a:r>
            <a:endParaRPr lang="ro-RO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1436688" lvl="1" indent="-627063" eaLnBrk="1" hangingPunct="1">
              <a:buFont typeface="Wingdings" pitchFamily="2" charset="2"/>
              <a:buChar char="v"/>
              <a:defRPr/>
            </a:pPr>
            <a:r>
              <a:rPr lang="ro-RO" sz="2400" b="1" dirty="0">
                <a:solidFill>
                  <a:schemeClr val="accent1">
                    <a:lumMod val="50000"/>
                  </a:schemeClr>
                </a:solidFill>
              </a:rPr>
              <a:t>~ 0.5 ml combus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t</a:t>
            </a:r>
            <a:r>
              <a:rPr lang="ro-RO" sz="2400" b="1" dirty="0">
                <a:solidFill>
                  <a:schemeClr val="accent1">
                    <a:lumMod val="50000"/>
                  </a:schemeClr>
                </a:solidFill>
              </a:rPr>
              <a:t>aide</a:t>
            </a:r>
          </a:p>
          <a:p>
            <a:pPr marL="1436688" lvl="1" indent="-627063" eaLnBrk="1" hangingPunct="1">
              <a:buFont typeface="Wingdings" pitchFamily="2" charset="2"/>
              <a:buChar char="v"/>
              <a:defRPr/>
            </a:pPr>
            <a:r>
              <a:rPr lang="ro-RO" sz="2400" b="1" dirty="0">
                <a:solidFill>
                  <a:schemeClr val="accent1">
                    <a:lumMod val="50000"/>
                  </a:schemeClr>
                </a:solidFill>
              </a:rPr>
              <a:t>~ 3 min combustion time</a:t>
            </a:r>
            <a:endParaRPr 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1" name="Afbeelding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357313" y="357188"/>
            <a:ext cx="60950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Total </a:t>
            </a:r>
            <a:r>
              <a:rPr lang="en-US" sz="3000" b="1" baseline="30000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14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C </a:t>
            </a: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measurement in </a:t>
            </a:r>
            <a:r>
              <a:rPr lang="ro-RO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ro-RO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</a:b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CANDU </a:t>
            </a: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SIERs</a:t>
            </a:r>
            <a:endParaRPr lang="ro-RO" sz="30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13317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20F9C1AB-61D4-47F2-B388-C9C66E360CDD}" type="slidenum">
              <a:rPr lang="en-GB" altLang="en-US" smtClean="0">
                <a:solidFill>
                  <a:srgbClr val="898989"/>
                </a:solidFill>
              </a:rPr>
              <a:pPr/>
              <a:t>9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sp>
        <p:nvSpPr>
          <p:cNvPr id="13318" name="Rectangle 5"/>
          <p:cNvSpPr>
            <a:spLocks noChangeArrowheads="1"/>
          </p:cNvSpPr>
          <p:nvPr/>
        </p:nvSpPr>
        <p:spPr bwMode="auto">
          <a:xfrm>
            <a:off x="900113" y="5516563"/>
            <a:ext cx="734377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4988" indent="-534988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buFont typeface="Wingdings" pitchFamily="2" charset="2"/>
              <a:buChar char="Ø"/>
            </a:pPr>
            <a:r>
              <a:rPr lang="en-US" altLang="en-US" dirty="0"/>
              <a:t>Gamma measurement on the sample resulted from SIERs sample combustion </a:t>
            </a:r>
            <a:r>
              <a:rPr lang="en-GB" b="1" dirty="0">
                <a:solidFill>
                  <a:srgbClr val="009A46"/>
                </a:solidFill>
              </a:rPr>
              <a:t>no gamma emitters </a:t>
            </a:r>
            <a:r>
              <a:rPr lang="en-GB" b="1" dirty="0" smtClean="0">
                <a:solidFill>
                  <a:srgbClr val="009A46"/>
                </a:solidFill>
              </a:rPr>
              <a:t>were </a:t>
            </a:r>
            <a:r>
              <a:rPr lang="en-GB" b="1" dirty="0">
                <a:solidFill>
                  <a:srgbClr val="009A46"/>
                </a:solidFill>
              </a:rPr>
              <a:t>identified either in the counting </a:t>
            </a:r>
            <a:r>
              <a:rPr lang="en-GB" b="1" dirty="0" smtClean="0">
                <a:solidFill>
                  <a:srgbClr val="009A46"/>
                </a:solidFill>
              </a:rPr>
              <a:t>vial</a:t>
            </a:r>
            <a:r>
              <a:rPr lang="ro-RO" b="1" dirty="0" smtClean="0">
                <a:solidFill>
                  <a:srgbClr val="009A46"/>
                </a:solidFill>
              </a:rPr>
              <a:t>s</a:t>
            </a:r>
            <a:r>
              <a:rPr lang="en-GB" b="1" dirty="0" smtClean="0">
                <a:solidFill>
                  <a:srgbClr val="009A46"/>
                </a:solidFill>
              </a:rPr>
              <a:t> </a:t>
            </a:r>
            <a:r>
              <a:rPr lang="en-GB" b="1" dirty="0">
                <a:solidFill>
                  <a:srgbClr val="009A46"/>
                </a:solidFill>
              </a:rPr>
              <a:t>for </a:t>
            </a:r>
            <a:r>
              <a:rPr lang="en-GB" b="1" baseline="30000" dirty="0">
                <a:solidFill>
                  <a:srgbClr val="009A46"/>
                </a:solidFill>
              </a:rPr>
              <a:t>14</a:t>
            </a:r>
            <a:r>
              <a:rPr lang="en-GB" b="1" dirty="0">
                <a:solidFill>
                  <a:srgbClr val="009A46"/>
                </a:solidFill>
              </a:rPr>
              <a:t>C measurement or in the </a:t>
            </a:r>
            <a:r>
              <a:rPr lang="en-GB" b="1" baseline="30000" dirty="0">
                <a:solidFill>
                  <a:srgbClr val="009A46"/>
                </a:solidFill>
              </a:rPr>
              <a:t>3</a:t>
            </a:r>
            <a:r>
              <a:rPr lang="en-GB" b="1" dirty="0">
                <a:solidFill>
                  <a:srgbClr val="009A46"/>
                </a:solidFill>
              </a:rPr>
              <a:t>H </a:t>
            </a:r>
            <a:r>
              <a:rPr lang="en-GB" b="1" dirty="0" smtClean="0">
                <a:solidFill>
                  <a:srgbClr val="009A46"/>
                </a:solidFill>
              </a:rPr>
              <a:t>one</a:t>
            </a:r>
            <a:r>
              <a:rPr lang="ro-RO" b="1" dirty="0" smtClean="0">
                <a:solidFill>
                  <a:srgbClr val="009A46"/>
                </a:solidFill>
              </a:rPr>
              <a:t>s</a:t>
            </a:r>
            <a:endParaRPr lang="en-US" altLang="en-US" b="1" dirty="0">
              <a:solidFill>
                <a:srgbClr val="009A46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9127154"/>
              </p:ext>
            </p:extLst>
          </p:nvPr>
        </p:nvGraphicFramePr>
        <p:xfrm>
          <a:off x="2268538" y="2576513"/>
          <a:ext cx="5327798" cy="27289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35310"/>
                <a:gridCol w="1043805"/>
                <a:gridCol w="1111084"/>
                <a:gridCol w="1111084"/>
                <a:gridCol w="1126515"/>
              </a:tblGrid>
              <a:tr h="7413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# SIERs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SIERs mass,</a:t>
                      </a:r>
                      <a:br>
                        <a:rPr lang="en-US" sz="1600" u="none" strike="noStrike" dirty="0">
                          <a:effectLst/>
                          <a:latin typeface="+mn-lt"/>
                        </a:rPr>
                      </a:br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 g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water content,</a:t>
                      </a:r>
                      <a:br>
                        <a:rPr lang="en-US" sz="1600" u="none" strike="noStrike" dirty="0">
                          <a:effectLst/>
                          <a:latin typeface="+mn-lt"/>
                        </a:rPr>
                      </a:br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 %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  <a:latin typeface="+mn-lt"/>
                        </a:rPr>
                        <a:t>Scintilator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baseline="30000" dirty="0" smtClean="0">
                          <a:effectLst/>
                          <a:latin typeface="+mn-lt"/>
                        </a:rPr>
                        <a:t>14 </a:t>
                      </a:r>
                      <a:r>
                        <a:rPr lang="en-US" sz="1600" u="none" strike="noStrike" dirty="0" smtClean="0">
                          <a:effectLst/>
                          <a:latin typeface="+mn-lt"/>
                        </a:rPr>
                        <a:t>C</a:t>
                      </a:r>
                      <a:r>
                        <a:rPr lang="ro-RO" sz="1600" u="none" strike="noStrike" dirty="0" smtClean="0">
                          <a:effectLst/>
                          <a:latin typeface="+mn-lt"/>
                        </a:rPr>
                        <a:t> </a:t>
                      </a:r>
                      <a:r>
                        <a:rPr lang="en-US" sz="1600" u="none" strike="noStrike" dirty="0" smtClean="0">
                          <a:effectLst/>
                          <a:latin typeface="+mn-lt"/>
                        </a:rPr>
                        <a:t>activity</a:t>
                      </a:r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,</a:t>
                      </a:r>
                      <a:br>
                        <a:rPr lang="en-US" sz="1600" u="none" strike="noStrike" dirty="0">
                          <a:effectLst/>
                          <a:latin typeface="+mn-lt"/>
                        </a:rPr>
                      </a:br>
                      <a:r>
                        <a:rPr lang="en-US" sz="1600" u="none" strike="noStrike" dirty="0" err="1">
                          <a:effectLst/>
                          <a:latin typeface="+mn-lt"/>
                        </a:rPr>
                        <a:t>Bq</a:t>
                      </a:r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/g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ctr"/>
                </a:tc>
              </a:tr>
              <a:tr h="28394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CANDU 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0.149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60.10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ctr"/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  <a:latin typeface="+mn-lt"/>
                        </a:rPr>
                        <a:t>Permafluor E+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3.82E+04</a:t>
                      </a:r>
                    </a:p>
                  </a:txBody>
                  <a:tcPr marL="9523" marR="9523" marT="9528" marB="0" anchor="b"/>
                </a:tc>
              </a:tr>
              <a:tr h="28394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CANDU 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0.149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3.38E+04</a:t>
                      </a:r>
                    </a:p>
                  </a:txBody>
                  <a:tcPr marL="9523" marR="9523" marT="9528" marB="0" anchor="b"/>
                </a:tc>
              </a:tr>
              <a:tr h="28394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  <a:latin typeface="+mn-lt"/>
                        </a:rPr>
                        <a:t>CANDU 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0.154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3.91E+04</a:t>
                      </a:r>
                    </a:p>
                  </a:txBody>
                  <a:tcPr marL="9523" marR="9523" marT="9528" marB="0" anchor="b"/>
                </a:tc>
              </a:tr>
              <a:tr h="28394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  <a:latin typeface="+mn-lt"/>
                        </a:rPr>
                        <a:t>CANDU 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0.153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3.65E+04</a:t>
                      </a:r>
                    </a:p>
                  </a:txBody>
                  <a:tcPr marL="9523" marR="9523" marT="9528" marB="0" anchor="b"/>
                </a:tc>
              </a:tr>
              <a:tr h="28394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  <a:latin typeface="+mn-lt"/>
                        </a:rPr>
                        <a:t>CANDU 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+mn-lt"/>
                        </a:rPr>
                        <a:t>0.152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3.48E+04</a:t>
                      </a:r>
                    </a:p>
                  </a:txBody>
                  <a:tcPr marL="9523" marR="9523" marT="9528" marB="0" anchor="b"/>
                </a:tc>
              </a:tr>
              <a:tr h="28394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solidFill>
                            <a:srgbClr val="009A46"/>
                          </a:solidFill>
                          <a:effectLst/>
                          <a:latin typeface="+mn-lt"/>
                        </a:rPr>
                        <a:t>Average</a:t>
                      </a:r>
                      <a:endParaRPr lang="en-US" sz="1800" b="1" i="0" u="none" strike="noStrike" dirty="0">
                        <a:solidFill>
                          <a:srgbClr val="009A46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9A46"/>
                          </a:solidFill>
                          <a:effectLst/>
                          <a:latin typeface="+mn-lt"/>
                        </a:rPr>
                        <a:t>3.65E+04</a:t>
                      </a:r>
                    </a:p>
                  </a:txBody>
                  <a:tcPr marL="9523" marR="9523" marT="9528" marB="0" anchor="b"/>
                </a:tc>
              </a:tr>
              <a:tr h="28394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solidFill>
                            <a:srgbClr val="009A46"/>
                          </a:solidFill>
                          <a:effectLst/>
                          <a:latin typeface="+mn-lt"/>
                        </a:rPr>
                        <a:t>Stdev</a:t>
                      </a:r>
                      <a:endParaRPr lang="en-US" sz="1800" b="1" i="0" u="none" strike="noStrike" dirty="0">
                        <a:solidFill>
                          <a:srgbClr val="009A46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8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9A46"/>
                          </a:solidFill>
                          <a:effectLst/>
                          <a:latin typeface="+mn-lt"/>
                        </a:rPr>
                        <a:t>2.22E+03</a:t>
                      </a:r>
                    </a:p>
                  </a:txBody>
                  <a:tcPr marL="9523" marR="9523" marT="9528" marB="0" anchor="b"/>
                </a:tc>
              </a:tr>
            </a:tbl>
          </a:graphicData>
        </a:graphic>
      </p:graphicFrame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250825" y="1484313"/>
            <a:ext cx="32416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444500" indent="-352425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901700" indent="-352425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ro-RO" altLang="ro-RO" sz="20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Combustion</a:t>
            </a:r>
            <a:r>
              <a:rPr lang="en-US" altLang="ro-RO" sz="20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:</a:t>
            </a:r>
          </a:p>
          <a:p>
            <a:pPr lvl="1" algn="just">
              <a:spcBef>
                <a:spcPct val="0"/>
              </a:spcBef>
              <a:buFont typeface="Wingdings" pitchFamily="2" charset="2"/>
              <a:buChar char="q"/>
              <a:defRPr/>
            </a:pPr>
            <a:r>
              <a:rPr lang="ro-RO" altLang="ro-RO" sz="20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Resin mass: ~ 0.</a:t>
            </a:r>
            <a:r>
              <a:rPr lang="en-US" altLang="ro-RO" sz="20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1</a:t>
            </a:r>
            <a:r>
              <a:rPr lang="ro-RO" altLang="ro-RO" sz="20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5</a:t>
            </a:r>
            <a:r>
              <a:rPr lang="en-US" altLang="ro-RO" sz="20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 g </a:t>
            </a:r>
            <a:endParaRPr lang="ro-RO" altLang="ro-RO" sz="2000" b="1" dirty="0" smtClean="0">
              <a:solidFill>
                <a:srgbClr val="002060"/>
              </a:solidFill>
              <a:latin typeface="+mn-lt"/>
              <a:cs typeface="Times New Roman" pitchFamily="18" charset="0"/>
              <a:sym typeface="Symbol" pitchFamily="18" charset="2"/>
            </a:endParaRPr>
          </a:p>
          <a:p>
            <a:pPr lvl="1" algn="just">
              <a:spcBef>
                <a:spcPct val="0"/>
              </a:spcBef>
              <a:buFont typeface="Wingdings" pitchFamily="2" charset="2"/>
              <a:buChar char="q"/>
              <a:defRPr/>
            </a:pPr>
            <a:r>
              <a:rPr lang="ro-RO" altLang="ro-RO" sz="20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/>
              </a:rPr>
              <a:t>Water content: </a:t>
            </a:r>
            <a:r>
              <a:rPr lang="en-US" altLang="ro-RO" sz="20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/>
              </a:rPr>
              <a:t></a:t>
            </a:r>
            <a:r>
              <a:rPr lang="en-US" altLang="ro-RO" sz="20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 = 60%</a:t>
            </a:r>
            <a:endParaRPr lang="en-US" altLang="ro-RO" sz="1600" dirty="0" smtClean="0">
              <a:latin typeface="+mn-lt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9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ogo_cast_line_bla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D719D0E3-3CBA-470D-9316-65DA664A6502}" type="slidenum">
              <a:rPr lang="en-GB" altLang="en-US" smtClean="0">
                <a:solidFill>
                  <a:srgbClr val="898989"/>
                </a:solidFill>
              </a:rPr>
              <a:pPr/>
              <a:t>10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sp>
        <p:nvSpPr>
          <p:cNvPr id="14341" name="Content Placeholder 4"/>
          <p:cNvSpPr>
            <a:spLocks noGrp="1"/>
          </p:cNvSpPr>
          <p:nvPr>
            <p:ph idx="1"/>
          </p:nvPr>
        </p:nvSpPr>
        <p:spPr>
          <a:xfrm>
            <a:off x="454025" y="2781300"/>
            <a:ext cx="8229600" cy="1439863"/>
          </a:xfrm>
        </p:spPr>
        <p:txBody>
          <a:bodyPr/>
          <a:lstStyle/>
          <a:p>
            <a:pPr marL="0" indent="0" algn="ctr">
              <a:buNone/>
            </a:pPr>
            <a:r>
              <a:rPr lang="ro-RO" altLang="en-US" sz="3600" dirty="0" smtClean="0"/>
              <a:t>Inorganic and organic </a:t>
            </a:r>
            <a:r>
              <a:rPr lang="ro-RO" altLang="en-US" sz="3600" baseline="30000" dirty="0" smtClean="0"/>
              <a:t>14</a:t>
            </a:r>
            <a:r>
              <a:rPr lang="ro-RO" altLang="en-US" sz="3600" dirty="0" smtClean="0"/>
              <a:t>C</a:t>
            </a:r>
            <a:r>
              <a:rPr lang="en-US" altLang="en-US" sz="3600" dirty="0" smtClean="0"/>
              <a:t> </a:t>
            </a:r>
            <a:r>
              <a:rPr lang="ro-RO" altLang="en-US" sz="3600" dirty="0" smtClean="0"/>
              <a:t>measurement</a:t>
            </a:r>
          </a:p>
          <a:p>
            <a:pPr marL="0" indent="0" algn="ctr">
              <a:buFont typeface="Arial" charset="0"/>
              <a:buNone/>
            </a:pPr>
            <a:endParaRPr lang="ro-RO" altLang="en-US" dirty="0" smtClean="0"/>
          </a:p>
          <a:p>
            <a:pPr marL="0" indent="0">
              <a:buFont typeface="Arial" charset="0"/>
              <a:buNone/>
            </a:pPr>
            <a:endParaRPr lang="en-US" altLang="en-US" dirty="0" smtClean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85750" y="1303338"/>
            <a:ext cx="8858250" cy="421653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cs typeface="+mn-cs"/>
              </a:rPr>
              <a:t>Sequential extraction (combination of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acid stripping and wet oxidation</a:t>
            </a:r>
            <a:r>
              <a:rPr lang="en-US" sz="2400" dirty="0">
                <a:latin typeface="+mn-lt"/>
                <a:cs typeface="+mn-cs"/>
              </a:rPr>
              <a:t>) </a:t>
            </a:r>
            <a:r>
              <a:rPr lang="en-US" sz="2000" dirty="0">
                <a:latin typeface="+mn-lt"/>
                <a:cs typeface="+mn-cs"/>
              </a:rPr>
              <a:t>from </a:t>
            </a:r>
            <a:r>
              <a:rPr lang="ro-RO" sz="2000" dirty="0">
                <a:latin typeface="+mn-lt"/>
                <a:cs typeface="+mn-cs"/>
              </a:rPr>
              <a:t>the same </a:t>
            </a:r>
            <a:r>
              <a:rPr lang="en-US" sz="2000" dirty="0">
                <a:latin typeface="+mn-lt"/>
                <a:cs typeface="+mn-cs"/>
              </a:rPr>
              <a:t>SIERs </a:t>
            </a:r>
            <a:r>
              <a:rPr lang="ro-RO" dirty="0" smtClean="0">
                <a:latin typeface="+mn-lt"/>
                <a:cs typeface="+mn-cs"/>
              </a:rPr>
              <a:t>(</a:t>
            </a:r>
            <a:r>
              <a:rPr lang="ro-RO" i="1" dirty="0">
                <a:latin typeface="+mn-lt"/>
                <a:cs typeface="+mn-cs"/>
              </a:rPr>
              <a:t>A.Magnusson et all., 2008</a:t>
            </a:r>
            <a:r>
              <a:rPr lang="ro-RO" dirty="0">
                <a:latin typeface="+mn-lt"/>
                <a:cs typeface="+mn-cs"/>
              </a:rPr>
              <a:t>)</a:t>
            </a:r>
            <a:endParaRPr lang="ro-RO" sz="2400" dirty="0">
              <a:latin typeface="+mn-lt"/>
              <a:cs typeface="+mn-cs"/>
            </a:endParaRPr>
          </a:p>
          <a:p>
            <a:pPr eaLnBrk="1" fontAlgn="auto" hangingPunct="1">
              <a:lnSpc>
                <a:spcPct val="125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1</a:t>
            </a:r>
            <a:r>
              <a:rPr lang="en-GB" sz="2400" b="1" baseline="30000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st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 step: Acid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stripping </a:t>
            </a:r>
            <a:r>
              <a:rPr lang="en-US" sz="2400" b="1" dirty="0" smtClean="0">
                <a:solidFill>
                  <a:srgbClr val="009A46"/>
                </a:solidFill>
                <a:latin typeface="+mn-lt"/>
                <a:cs typeface="+mn-cs"/>
              </a:rPr>
              <a:t>– </a:t>
            </a:r>
            <a:r>
              <a:rPr lang="en-US" sz="2400" b="1" dirty="0">
                <a:solidFill>
                  <a:srgbClr val="009A46"/>
                </a:solidFill>
                <a:latin typeface="+mn-lt"/>
                <a:cs typeface="+mn-cs"/>
              </a:rPr>
              <a:t>inorganic fraction of </a:t>
            </a:r>
            <a:r>
              <a:rPr lang="en-US" sz="2400" b="1" baseline="30000" dirty="0">
                <a:solidFill>
                  <a:srgbClr val="009A46"/>
                </a:solidFill>
                <a:latin typeface="+mn-lt"/>
                <a:cs typeface="+mn-cs"/>
              </a:rPr>
              <a:t>14</a:t>
            </a:r>
            <a:r>
              <a:rPr lang="en-US" sz="2400" b="1" dirty="0">
                <a:solidFill>
                  <a:srgbClr val="009A46"/>
                </a:solidFill>
                <a:latin typeface="+mn-lt"/>
                <a:cs typeface="+mn-cs"/>
              </a:rPr>
              <a:t>C</a:t>
            </a:r>
            <a:endParaRPr lang="en-GB" sz="24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  <a:p>
            <a:pPr marL="617538" indent="-342900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000" baseline="30000" dirty="0" smtClean="0">
                <a:latin typeface="+mn-lt"/>
                <a:cs typeface="+mn-cs"/>
              </a:rPr>
              <a:t>14</a:t>
            </a:r>
            <a:r>
              <a:rPr lang="en-GB" sz="2000" dirty="0" smtClean="0">
                <a:latin typeface="+mn-lt"/>
                <a:cs typeface="+mn-cs"/>
              </a:rPr>
              <a:t>CO</a:t>
            </a:r>
            <a:r>
              <a:rPr lang="en-GB" sz="2000" baseline="-25000" dirty="0" smtClean="0">
                <a:latin typeface="+mn-lt"/>
                <a:cs typeface="+mn-cs"/>
              </a:rPr>
              <a:t>2</a:t>
            </a:r>
            <a:r>
              <a:rPr lang="en-GB" sz="2000" dirty="0" smtClean="0">
                <a:latin typeface="+mn-lt"/>
                <a:cs typeface="+mn-cs"/>
              </a:rPr>
              <a:t> is </a:t>
            </a:r>
            <a:r>
              <a:rPr lang="en-GB" sz="2000" dirty="0">
                <a:latin typeface="+mn-lt"/>
                <a:cs typeface="+mn-cs"/>
              </a:rPr>
              <a:t>absorbed in </a:t>
            </a:r>
            <a:r>
              <a:rPr lang="en-GB" sz="2000" dirty="0" smtClean="0">
                <a:latin typeface="+mn-lt"/>
                <a:cs typeface="+mn-cs"/>
              </a:rPr>
              <a:t>the first set </a:t>
            </a:r>
            <a:r>
              <a:rPr lang="en-GB" sz="2000" dirty="0">
                <a:latin typeface="+mn-lt"/>
                <a:cs typeface="+mn-cs"/>
              </a:rPr>
              <a:t>of alkaline washing </a:t>
            </a:r>
            <a:r>
              <a:rPr lang="en-GB" sz="2000" dirty="0" smtClean="0">
                <a:latin typeface="+mn-lt"/>
                <a:cs typeface="+mn-cs"/>
              </a:rPr>
              <a:t>bottles</a:t>
            </a:r>
            <a:endParaRPr lang="en-GB" sz="2000" dirty="0">
              <a:latin typeface="+mn-lt"/>
              <a:cs typeface="+mn-cs"/>
            </a:endParaRPr>
          </a:p>
          <a:p>
            <a:pPr eaLnBrk="1" fontAlgn="auto" hangingPunct="1">
              <a:lnSpc>
                <a:spcPct val="125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2</a:t>
            </a:r>
            <a:r>
              <a:rPr lang="en-GB" sz="2400" b="1" baseline="30000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nd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 step: Wet oxidation </a:t>
            </a:r>
            <a:r>
              <a:rPr lang="en-US" sz="2400" b="1" dirty="0">
                <a:solidFill>
                  <a:srgbClr val="009A46"/>
                </a:solidFill>
              </a:rPr>
              <a:t>– organic fraction of </a:t>
            </a:r>
            <a:r>
              <a:rPr lang="en-US" sz="2400" b="1" baseline="30000" dirty="0">
                <a:solidFill>
                  <a:srgbClr val="009A46"/>
                </a:solidFill>
              </a:rPr>
              <a:t>14</a:t>
            </a:r>
            <a:r>
              <a:rPr lang="en-US" sz="2400" b="1" dirty="0">
                <a:solidFill>
                  <a:srgbClr val="009A46"/>
                </a:solidFill>
              </a:rPr>
              <a:t>C</a:t>
            </a: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endParaRPr lang="ro-RO" sz="24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  <a:p>
            <a:pPr marL="787400" indent="-342900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000" dirty="0" smtClean="0">
                <a:latin typeface="+mn-lt"/>
                <a:cs typeface="+mn-cs"/>
              </a:rPr>
              <a:t>K</a:t>
            </a:r>
            <a:r>
              <a:rPr lang="en-US" sz="2000" baseline="-25000" dirty="0" smtClean="0">
                <a:latin typeface="+mn-lt"/>
                <a:cs typeface="+mn-cs"/>
              </a:rPr>
              <a:t>2</a:t>
            </a:r>
            <a:r>
              <a:rPr lang="en-US" sz="2000" dirty="0" smtClean="0">
                <a:latin typeface="+mn-lt"/>
                <a:cs typeface="+mn-cs"/>
              </a:rPr>
              <a:t>S</a:t>
            </a:r>
            <a:r>
              <a:rPr lang="en-US" sz="2000" baseline="-25000" dirty="0" smtClean="0">
                <a:latin typeface="+mn-lt"/>
                <a:cs typeface="+mn-cs"/>
              </a:rPr>
              <a:t>2</a:t>
            </a:r>
            <a:r>
              <a:rPr lang="en-US" sz="2000" dirty="0" smtClean="0">
                <a:latin typeface="+mn-lt"/>
                <a:cs typeface="+mn-cs"/>
              </a:rPr>
              <a:t>O</a:t>
            </a:r>
            <a:r>
              <a:rPr lang="en-US" sz="2000" baseline="-25000" dirty="0" smtClean="0">
                <a:latin typeface="+mn-lt"/>
                <a:cs typeface="+mn-cs"/>
              </a:rPr>
              <a:t>8</a:t>
            </a:r>
            <a:r>
              <a:rPr lang="en-US" sz="2000" dirty="0" smtClean="0">
                <a:latin typeface="+mn-lt"/>
                <a:cs typeface="+mn-cs"/>
              </a:rPr>
              <a:t> </a:t>
            </a:r>
            <a:r>
              <a:rPr lang="en-US" sz="2000" dirty="0">
                <a:latin typeface="+mn-lt"/>
                <a:cs typeface="+mn-cs"/>
              </a:rPr>
              <a:t>and AgNO</a:t>
            </a:r>
            <a:r>
              <a:rPr lang="en-US" sz="2000" baseline="-25000" dirty="0">
                <a:latin typeface="+mn-lt"/>
                <a:cs typeface="+mn-cs"/>
              </a:rPr>
              <a:t>3</a:t>
            </a:r>
            <a:r>
              <a:rPr lang="en-US" sz="2000" dirty="0">
                <a:latin typeface="+mn-lt"/>
                <a:cs typeface="+mn-cs"/>
              </a:rPr>
              <a:t> combined with heating (~95</a:t>
            </a:r>
            <a:r>
              <a:rPr lang="en-US" sz="2000" dirty="0">
                <a:latin typeface="+mn-lt"/>
                <a:cs typeface="+mn-cs"/>
                <a:sym typeface="Symbol"/>
              </a:rPr>
              <a:t></a:t>
            </a:r>
            <a:r>
              <a:rPr lang="en-US" sz="2000" dirty="0">
                <a:latin typeface="+mn-lt"/>
                <a:cs typeface="+mn-cs"/>
              </a:rPr>
              <a:t>C</a:t>
            </a:r>
            <a:r>
              <a:rPr lang="en-US" sz="2000" dirty="0" smtClean="0">
                <a:latin typeface="+mn-lt"/>
                <a:cs typeface="+mn-cs"/>
              </a:rPr>
              <a:t>) </a:t>
            </a:r>
          </a:p>
          <a:p>
            <a:pPr marL="787400" indent="-342900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000" dirty="0" smtClean="0"/>
              <a:t>organic </a:t>
            </a:r>
            <a:r>
              <a:rPr lang="en-US" sz="2000" baseline="30000" dirty="0" smtClean="0"/>
              <a:t>14</a:t>
            </a:r>
            <a:r>
              <a:rPr lang="en-US" sz="2000" dirty="0" smtClean="0"/>
              <a:t>C are decomposed </a:t>
            </a:r>
            <a:r>
              <a:rPr lang="en-US" sz="2000" dirty="0"/>
              <a:t>and </a:t>
            </a:r>
            <a:r>
              <a:rPr lang="en-US" sz="2000" dirty="0" smtClean="0"/>
              <a:t>it is </a:t>
            </a:r>
            <a:r>
              <a:rPr lang="en-US" sz="2000" dirty="0" smtClean="0">
                <a:latin typeface="+mn-lt"/>
                <a:cs typeface="+mn-cs"/>
              </a:rPr>
              <a:t>absorbed </a:t>
            </a:r>
            <a:r>
              <a:rPr lang="en-US" sz="2000" dirty="0">
                <a:latin typeface="+mn-lt"/>
                <a:cs typeface="+mn-cs"/>
              </a:rPr>
              <a:t>in a second set of </a:t>
            </a:r>
            <a:r>
              <a:rPr lang="en-GB" sz="2000" dirty="0"/>
              <a:t>alkaline </a:t>
            </a:r>
            <a:r>
              <a:rPr lang="en-US" sz="2000" dirty="0">
                <a:latin typeface="+mn-lt"/>
                <a:cs typeface="+mn-cs"/>
              </a:rPr>
              <a:t>washing </a:t>
            </a:r>
            <a:r>
              <a:rPr lang="en-US" sz="2000" dirty="0" smtClean="0">
                <a:latin typeface="+mn-lt"/>
                <a:cs typeface="+mn-cs"/>
              </a:rPr>
              <a:t>bottles placed after the catalytic furnace</a:t>
            </a:r>
            <a:endParaRPr lang="en-US" sz="2000" dirty="0">
              <a:latin typeface="+mn-lt"/>
              <a:cs typeface="+mn-cs"/>
            </a:endParaRPr>
          </a:p>
          <a:p>
            <a:pPr marL="627063" indent="-182563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000" dirty="0" smtClean="0">
                <a:latin typeface="+mn-lt"/>
                <a:cs typeface="+mn-cs"/>
              </a:rPr>
              <a:t>catalytic </a:t>
            </a:r>
            <a:r>
              <a:rPr lang="en-US" sz="2000" dirty="0">
                <a:latin typeface="+mn-lt"/>
                <a:cs typeface="+mn-cs"/>
              </a:rPr>
              <a:t>furnace </a:t>
            </a:r>
            <a:r>
              <a:rPr lang="en-US" sz="2000" dirty="0" smtClean="0">
                <a:latin typeface="+mn-lt"/>
                <a:cs typeface="+mn-cs"/>
              </a:rPr>
              <a:t>(holding </a:t>
            </a:r>
            <a:r>
              <a:rPr lang="en-GB" sz="2000" dirty="0" smtClean="0"/>
              <a:t>Pt </a:t>
            </a:r>
            <a:r>
              <a:rPr lang="en-GB" sz="2000" dirty="0"/>
              <a:t>+ CuO </a:t>
            </a:r>
            <a:r>
              <a:rPr lang="en-GB" sz="2000" dirty="0" smtClean="0"/>
              <a:t>catalyst inside a quartz tube)</a:t>
            </a:r>
            <a:r>
              <a:rPr lang="en-US" sz="2000" dirty="0" smtClean="0">
                <a:latin typeface="+mn-lt"/>
                <a:cs typeface="+mn-cs"/>
              </a:rPr>
              <a:t> </a:t>
            </a:r>
            <a:r>
              <a:rPr lang="en-US" sz="2000" dirty="0">
                <a:latin typeface="+mn-lt"/>
                <a:cs typeface="+mn-cs"/>
              </a:rPr>
              <a:t>– for complete oxidation of any reduced </a:t>
            </a:r>
            <a:r>
              <a:rPr lang="en-US" sz="2000" baseline="30000" dirty="0">
                <a:latin typeface="+mn-lt"/>
                <a:cs typeface="+mn-cs"/>
              </a:rPr>
              <a:t>14</a:t>
            </a:r>
            <a:r>
              <a:rPr lang="en-US" sz="2000" dirty="0">
                <a:latin typeface="+mn-lt"/>
                <a:cs typeface="+mn-cs"/>
              </a:rPr>
              <a:t>C compounds </a:t>
            </a:r>
          </a:p>
        </p:txBody>
      </p:sp>
      <p:sp>
        <p:nvSpPr>
          <p:cNvPr id="7" name="Rectangle 6"/>
          <p:cNvSpPr/>
          <p:nvPr/>
        </p:nvSpPr>
        <p:spPr>
          <a:xfrm>
            <a:off x="784523" y="327838"/>
            <a:ext cx="6783388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Inorganic/organic </a:t>
            </a:r>
            <a:r>
              <a:rPr lang="en-US" sz="3000" b="1" baseline="30000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14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C</a:t>
            </a:r>
            <a:endParaRPr lang="en-US" sz="3000" b="1" dirty="0">
              <a:solidFill>
                <a:schemeClr val="tx2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5366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A237AE76-48E3-48EE-B6BC-8A296AAE2B75}" type="slidenum">
              <a:rPr lang="en-GB" altLang="en-US" smtClean="0">
                <a:solidFill>
                  <a:srgbClr val="898989"/>
                </a:solidFill>
              </a:rPr>
              <a:pPr/>
              <a:t>11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sp>
        <p:nvSpPr>
          <p:cNvPr id="15367" name="Rectangle 6"/>
          <p:cNvSpPr>
            <a:spLocks noChangeArrowheads="1"/>
          </p:cNvSpPr>
          <p:nvPr/>
        </p:nvSpPr>
        <p:spPr bwMode="auto">
          <a:xfrm>
            <a:off x="420688" y="6048375"/>
            <a:ext cx="8496300" cy="708025"/>
          </a:xfrm>
          <a:prstGeom prst="rect">
            <a:avLst/>
          </a:prstGeom>
          <a:solidFill>
            <a:srgbClr val="1E2DBC"/>
          </a:solidFill>
          <a:ln>
            <a:noFill/>
          </a:ln>
          <a:extLst/>
        </p:spPr>
        <p:txBody>
          <a:bodyPr anchor="ctr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444500" indent="-352425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lvl="1" algn="just">
              <a:buSzPct val="80000"/>
              <a:buFont typeface="Wingdings" pitchFamily="2" charset="2"/>
              <a:buChar char="q"/>
            </a:pPr>
            <a:r>
              <a:rPr lang="en-US" altLang="ro-RO" sz="2000" b="1" dirty="0">
                <a:solidFill>
                  <a:schemeClr val="bg1"/>
                </a:solidFill>
                <a:latin typeface="Garamond" pitchFamily="18" charset="0"/>
                <a:cs typeface="Times New Roman" pitchFamily="18" charset="0"/>
                <a:sym typeface="Symbol" pitchFamily="18" charset="2"/>
              </a:rPr>
              <a:t>vacuum of - 0.2 </a:t>
            </a:r>
            <a:r>
              <a:rPr lang="en-US" altLang="ro-RO" sz="2000" b="1" dirty="0" smtClean="0">
                <a:solidFill>
                  <a:schemeClr val="bg1"/>
                </a:solidFill>
                <a:latin typeface="Garamond" pitchFamily="18" charset="0"/>
                <a:cs typeface="Times New Roman" pitchFamily="18" charset="0"/>
                <a:sym typeface="Symbol" pitchFamily="18" charset="2"/>
              </a:rPr>
              <a:t>bar</a:t>
            </a:r>
            <a:r>
              <a:rPr lang="ro-RO" altLang="ro-RO" sz="2000" b="1" dirty="0" smtClean="0">
                <a:solidFill>
                  <a:schemeClr val="bg1"/>
                </a:solidFill>
                <a:latin typeface="Garamond" pitchFamily="18" charset="0"/>
                <a:cs typeface="Times New Roman" pitchFamily="18" charset="0"/>
                <a:sym typeface="Symbol" pitchFamily="18" charset="2"/>
              </a:rPr>
              <a:t>:</a:t>
            </a:r>
            <a:r>
              <a:rPr lang="en-US" altLang="ro-RO" sz="2000" b="1" dirty="0" smtClean="0">
                <a:solidFill>
                  <a:schemeClr val="bg1"/>
                </a:solidFill>
                <a:latin typeface="Garamond" pitchFamily="18" charset="0"/>
                <a:cs typeface="Times New Roman" pitchFamily="18" charset="0"/>
                <a:sym typeface="Symbol" pitchFamily="18" charset="2"/>
              </a:rPr>
              <a:t> to </a:t>
            </a:r>
            <a:r>
              <a:rPr lang="en-US" altLang="ro-RO" sz="2000" b="1" dirty="0">
                <a:solidFill>
                  <a:schemeClr val="bg1"/>
                </a:solidFill>
                <a:latin typeface="Garamond" pitchFamily="18" charset="0"/>
                <a:cs typeface="Times New Roman" pitchFamily="18" charset="0"/>
                <a:sym typeface="Symbol" pitchFamily="18" charset="2"/>
              </a:rPr>
              <a:t>avoid any gas release from the </a:t>
            </a:r>
            <a:r>
              <a:rPr lang="en-US" altLang="ro-RO" sz="2000" b="1" dirty="0" smtClean="0">
                <a:solidFill>
                  <a:schemeClr val="bg1"/>
                </a:solidFill>
                <a:latin typeface="Garamond" pitchFamily="18" charset="0"/>
                <a:cs typeface="Times New Roman" pitchFamily="18" charset="0"/>
                <a:sym typeface="Symbol" pitchFamily="18" charset="2"/>
              </a:rPr>
              <a:t>system </a:t>
            </a:r>
            <a:endParaRPr lang="en-US" altLang="ro-RO" sz="2000" b="1" dirty="0">
              <a:solidFill>
                <a:schemeClr val="bg1"/>
              </a:solidFill>
              <a:latin typeface="Garamond" pitchFamily="18" charset="0"/>
              <a:cs typeface="Times New Roman" pitchFamily="18" charset="0"/>
              <a:sym typeface="Symbol" pitchFamily="18" charset="2"/>
            </a:endParaRPr>
          </a:p>
          <a:p>
            <a:pPr lvl="1" algn="just">
              <a:buSzPct val="80000"/>
              <a:buFont typeface="Wingdings" pitchFamily="2" charset="2"/>
              <a:buChar char="q"/>
            </a:pPr>
            <a:r>
              <a:rPr lang="en-US" altLang="ro-RO" sz="2000" b="1" dirty="0" smtClean="0">
                <a:solidFill>
                  <a:schemeClr val="bg1"/>
                </a:solidFill>
                <a:latin typeface="Garamond" pitchFamily="18" charset="0"/>
                <a:cs typeface="Times New Roman" pitchFamily="18" charset="0"/>
                <a:sym typeface="Symbol" pitchFamily="18" charset="2"/>
              </a:rPr>
              <a:t>N</a:t>
            </a:r>
            <a:r>
              <a:rPr lang="en-US" altLang="ro-RO" sz="2000" b="1" baseline="-25000" dirty="0" smtClean="0">
                <a:solidFill>
                  <a:schemeClr val="bg1"/>
                </a:solidFill>
                <a:latin typeface="Garamond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ro-RO" altLang="ro-RO" sz="2000" b="1" baseline="-25000" dirty="0" smtClean="0">
                <a:solidFill>
                  <a:schemeClr val="bg1"/>
                </a:solidFill>
                <a:latin typeface="Garamond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altLang="ro-RO" sz="2000" b="1" dirty="0" smtClean="0">
                <a:solidFill>
                  <a:schemeClr val="bg1"/>
                </a:solidFill>
                <a:latin typeface="Garamond" pitchFamily="18" charset="0"/>
                <a:cs typeface="Times New Roman" pitchFamily="18" charset="0"/>
                <a:sym typeface="Symbol" pitchFamily="18" charset="2"/>
              </a:rPr>
              <a:t>carrier </a:t>
            </a:r>
            <a:r>
              <a:rPr lang="en-US" altLang="ro-RO" sz="2000" b="1" dirty="0">
                <a:solidFill>
                  <a:schemeClr val="bg1"/>
                </a:solidFill>
                <a:latin typeface="Garamond" pitchFamily="18" charset="0"/>
                <a:cs typeface="Times New Roman" pitchFamily="18" charset="0"/>
                <a:sym typeface="Symbol" pitchFamily="18" charset="2"/>
              </a:rPr>
              <a:t>gas </a:t>
            </a:r>
            <a:r>
              <a:rPr lang="en-US" altLang="ro-RO" sz="2000" b="1" dirty="0" smtClean="0">
                <a:solidFill>
                  <a:schemeClr val="bg1"/>
                </a:solidFill>
                <a:latin typeface="Garamond" pitchFamily="18" charset="0"/>
                <a:cs typeface="Times New Roman" pitchFamily="18" charset="0"/>
                <a:sym typeface="Symbol" pitchFamily="18" charset="2"/>
              </a:rPr>
              <a:t>: flow rate 60 - 80 ml/hour </a:t>
            </a:r>
            <a:endParaRPr lang="en-US" altLang="ro-RO" sz="2000" b="1" dirty="0">
              <a:solidFill>
                <a:schemeClr val="bg1"/>
              </a:solidFill>
              <a:latin typeface="Garamond" pitchFamily="18" charset="0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8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101725" y="404813"/>
            <a:ext cx="642260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Preliminary tests for </a:t>
            </a:r>
            <a:r>
              <a:rPr lang="en-US" sz="3000" b="1" baseline="30000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14</a:t>
            </a: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C</a:t>
            </a:r>
            <a:r>
              <a:rPr lang="ro-RO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recovery</a:t>
            </a:r>
            <a:r>
              <a:rPr lang="ro-RO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 (1/2)</a:t>
            </a:r>
            <a:endParaRPr lang="en-US" sz="3000" b="1" dirty="0">
              <a:solidFill>
                <a:schemeClr val="tx2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75858" y="1364779"/>
            <a:ext cx="8353052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61950" indent="-2667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q"/>
              <a:defRPr/>
            </a:pPr>
            <a:r>
              <a:rPr lang="ro-RO" altLang="en-US" sz="2000" dirty="0" smtClean="0">
                <a:latin typeface="+mn-lt"/>
              </a:rPr>
              <a:t>IER (IRN-150) </a:t>
            </a:r>
            <a:r>
              <a:rPr lang="en-US" altLang="en-US" sz="2000" dirty="0" smtClean="0">
                <a:latin typeface="+mn-lt"/>
              </a:rPr>
              <a:t>labeled with</a:t>
            </a:r>
            <a:r>
              <a:rPr lang="ro-RO" altLang="en-US" sz="2000" dirty="0" smtClean="0">
                <a:latin typeface="+mn-lt"/>
              </a:rPr>
              <a:t>:</a:t>
            </a:r>
          </a:p>
          <a:p>
            <a:pPr marL="1066800" lvl="2" indent="-285750" eaLnBrk="1" hangingPunct="1">
              <a:spcBef>
                <a:spcPts val="0"/>
              </a:spcBef>
              <a:buClr>
                <a:schemeClr val="tx1"/>
              </a:buClr>
              <a:buFont typeface="Courier New" pitchFamily="49" charset="0"/>
              <a:buChar char="o"/>
              <a:defRPr/>
            </a:pPr>
            <a:r>
              <a:rPr lang="en-US" altLang="en-US" b="1" dirty="0">
                <a:solidFill>
                  <a:srgbClr val="009A46"/>
                </a:solidFill>
              </a:rPr>
              <a:t>inorganic </a:t>
            </a:r>
            <a:r>
              <a:rPr lang="en-US" altLang="en-US" b="1" baseline="30000" dirty="0">
                <a:solidFill>
                  <a:srgbClr val="009A46"/>
                </a:solidFill>
              </a:rPr>
              <a:t>14</a:t>
            </a:r>
            <a:r>
              <a:rPr lang="en-US" altLang="en-US" b="1" dirty="0">
                <a:solidFill>
                  <a:srgbClr val="009A46"/>
                </a:solidFill>
              </a:rPr>
              <a:t>C</a:t>
            </a:r>
            <a:r>
              <a:rPr lang="ro-RO" altLang="en-US" dirty="0"/>
              <a:t>: </a:t>
            </a:r>
            <a:r>
              <a:rPr lang="ro-RO" altLang="ro-RO" dirty="0">
                <a:cs typeface="Times New Roman" pitchFamily="18" charset="0"/>
                <a:sym typeface="Symbol" pitchFamily="18" charset="2"/>
              </a:rPr>
              <a:t>Na</a:t>
            </a:r>
            <a:r>
              <a:rPr lang="ro-RO" altLang="ro-RO" baseline="-25000" dirty="0">
                <a:cs typeface="Times New Roman" pitchFamily="18" charset="0"/>
                <a:sym typeface="Symbol" pitchFamily="18" charset="2"/>
              </a:rPr>
              <a:t>2</a:t>
            </a:r>
            <a:r>
              <a:rPr lang="ro-RO" altLang="ro-RO" dirty="0">
                <a:cs typeface="Times New Roman" pitchFamily="18" charset="0"/>
                <a:sym typeface="Symbol" pitchFamily="18" charset="2"/>
              </a:rPr>
              <a:t>CO</a:t>
            </a:r>
            <a:r>
              <a:rPr lang="ro-RO" altLang="ro-RO" baseline="-25000" dirty="0">
                <a:cs typeface="Times New Roman" pitchFamily="18" charset="0"/>
                <a:sym typeface="Symbol" pitchFamily="18" charset="2"/>
              </a:rPr>
              <a:t>3</a:t>
            </a:r>
            <a:r>
              <a:rPr lang="ro-RO" altLang="ro-RO" dirty="0">
                <a:cs typeface="Times New Roman" pitchFamily="18" charset="0"/>
                <a:sym typeface="Symbol" pitchFamily="18" charset="2"/>
              </a:rPr>
              <a:t>/ NaHCO</a:t>
            </a:r>
            <a:r>
              <a:rPr lang="ro-RO" altLang="ro-RO" baseline="-25000" dirty="0">
                <a:cs typeface="Times New Roman" pitchFamily="18" charset="0"/>
                <a:sym typeface="Symbol" pitchFamily="18" charset="2"/>
              </a:rPr>
              <a:t>3</a:t>
            </a:r>
            <a:r>
              <a:rPr lang="en-US" altLang="ro-RO" dirty="0">
                <a:cs typeface="Times New Roman" pitchFamily="18" charset="0"/>
                <a:sym typeface="Symbol" pitchFamily="18" charset="2"/>
              </a:rPr>
              <a:t> </a:t>
            </a:r>
            <a:endParaRPr lang="ro-RO" altLang="ro-RO" dirty="0">
              <a:cs typeface="Times New Roman" pitchFamily="18" charset="0"/>
              <a:sym typeface="Symbol" pitchFamily="18" charset="2"/>
            </a:endParaRPr>
          </a:p>
          <a:p>
            <a:pPr marL="1066800" lvl="2" indent="-285750" eaLnBrk="1" hangingPunct="1">
              <a:spcBef>
                <a:spcPts val="0"/>
              </a:spcBef>
              <a:buClr>
                <a:schemeClr val="tx1"/>
              </a:buClr>
              <a:buFont typeface="Courier New" pitchFamily="49" charset="0"/>
              <a:buChar char="o"/>
              <a:defRPr/>
            </a:pPr>
            <a:r>
              <a:rPr lang="en-US" altLang="en-US" b="1" dirty="0">
                <a:solidFill>
                  <a:srgbClr val="009A46"/>
                </a:solidFill>
              </a:rPr>
              <a:t>organic </a:t>
            </a:r>
            <a:r>
              <a:rPr lang="en-US" altLang="en-US" b="1" baseline="30000" dirty="0">
                <a:solidFill>
                  <a:srgbClr val="009A46"/>
                </a:solidFill>
              </a:rPr>
              <a:t>14</a:t>
            </a:r>
            <a:r>
              <a:rPr lang="en-US" altLang="en-US" b="1" dirty="0">
                <a:solidFill>
                  <a:srgbClr val="009A46"/>
                </a:solidFill>
              </a:rPr>
              <a:t>C</a:t>
            </a:r>
            <a:r>
              <a:rPr lang="ro-RO" altLang="en-US" dirty="0"/>
              <a:t>: </a:t>
            </a:r>
            <a:r>
              <a:rPr lang="en-US" altLang="ro-RO" dirty="0">
                <a:cs typeface="Times New Roman" pitchFamily="18" charset="0"/>
                <a:sym typeface="Symbol" pitchFamily="18" charset="2"/>
              </a:rPr>
              <a:t>CH</a:t>
            </a:r>
            <a:r>
              <a:rPr lang="en-US" altLang="ro-RO" baseline="-25000" dirty="0">
                <a:cs typeface="Times New Roman" pitchFamily="18" charset="0"/>
                <a:sym typeface="Symbol" pitchFamily="18" charset="2"/>
              </a:rPr>
              <a:t>3</a:t>
            </a:r>
            <a:r>
              <a:rPr lang="en-US" altLang="ro-RO" dirty="0">
                <a:cs typeface="Times New Roman" pitchFamily="18" charset="0"/>
                <a:sym typeface="Symbol" pitchFamily="18" charset="2"/>
              </a:rPr>
              <a:t>COONa</a:t>
            </a:r>
            <a:r>
              <a:rPr lang="ro-RO" altLang="ro-RO" dirty="0">
                <a:cs typeface="Times New Roman" pitchFamily="18" charset="0"/>
                <a:sym typeface="Symbol" pitchFamily="18" charset="2"/>
              </a:rPr>
              <a:t> </a:t>
            </a:r>
            <a:r>
              <a:rPr lang="ro-RO" altLang="ro-RO" dirty="0" smtClean="0">
                <a:cs typeface="Times New Roman" pitchFamily="18" charset="0"/>
                <a:sym typeface="Symbol" pitchFamily="18" charset="2"/>
              </a:rPr>
              <a:t>and CH</a:t>
            </a:r>
            <a:r>
              <a:rPr lang="ro-RO" altLang="ro-RO" baseline="-25000" dirty="0" smtClean="0">
                <a:cs typeface="Times New Roman" pitchFamily="18" charset="0"/>
                <a:sym typeface="Symbol" pitchFamily="18" charset="2"/>
              </a:rPr>
              <a:t>3</a:t>
            </a:r>
            <a:r>
              <a:rPr lang="ro-RO" altLang="ro-RO" dirty="0" smtClean="0">
                <a:cs typeface="Times New Roman" pitchFamily="18" charset="0"/>
                <a:sym typeface="Symbol" pitchFamily="18" charset="2"/>
              </a:rPr>
              <a:t>-(CH</a:t>
            </a:r>
            <a:r>
              <a:rPr lang="ro-RO" altLang="ro-RO" baseline="-25000" dirty="0" smtClean="0">
                <a:cs typeface="Times New Roman" pitchFamily="18" charset="0"/>
                <a:sym typeface="Symbol" pitchFamily="18" charset="2"/>
              </a:rPr>
              <a:t>2</a:t>
            </a:r>
            <a:r>
              <a:rPr lang="ro-RO" altLang="ro-RO" dirty="0" smtClean="0">
                <a:cs typeface="Times New Roman" pitchFamily="18" charset="0"/>
                <a:sym typeface="Symbol" pitchFamily="18" charset="2"/>
              </a:rPr>
              <a:t>)</a:t>
            </a:r>
            <a:r>
              <a:rPr lang="ro-RO" altLang="ro-RO" baseline="-25000" dirty="0" smtClean="0">
                <a:cs typeface="Times New Roman" pitchFamily="18" charset="0"/>
                <a:sym typeface="Symbol" pitchFamily="18" charset="2"/>
              </a:rPr>
              <a:t>10</a:t>
            </a:r>
            <a:r>
              <a:rPr lang="ro-RO" altLang="ro-RO" dirty="0" smtClean="0">
                <a:cs typeface="Times New Roman" pitchFamily="18" charset="0"/>
                <a:sym typeface="Symbol" pitchFamily="18" charset="2"/>
              </a:rPr>
              <a:t>-COOH</a:t>
            </a:r>
            <a:endParaRPr lang="ro-RO" altLang="ro-RO" dirty="0" smtClean="0">
              <a:solidFill>
                <a:srgbClr val="C00000"/>
              </a:solidFill>
              <a:cs typeface="Times New Roman" pitchFamily="18" charset="0"/>
              <a:sym typeface="Symbol" pitchFamily="18" charset="2"/>
            </a:endParaRPr>
          </a:p>
          <a:p>
            <a:pPr marL="1066800" lvl="2" indent="-285750" eaLnBrk="1" hangingPunct="1">
              <a:spcBef>
                <a:spcPts val="0"/>
              </a:spcBef>
              <a:buClr>
                <a:schemeClr val="tx1"/>
              </a:buClr>
              <a:buFont typeface="Courier New" pitchFamily="49" charset="0"/>
              <a:buChar char="o"/>
              <a:defRPr/>
            </a:pPr>
            <a:r>
              <a:rPr lang="en-US" altLang="en-US" b="1" baseline="30000" dirty="0" smtClean="0">
                <a:solidFill>
                  <a:srgbClr val="009A46"/>
                </a:solidFill>
                <a:latin typeface="+mn-lt"/>
              </a:rPr>
              <a:t>3</a:t>
            </a:r>
            <a:r>
              <a:rPr lang="en-US" altLang="en-US" b="1" dirty="0" smtClean="0">
                <a:solidFill>
                  <a:srgbClr val="009A46"/>
                </a:solidFill>
                <a:latin typeface="+mn-lt"/>
              </a:rPr>
              <a:t>H</a:t>
            </a:r>
            <a:r>
              <a:rPr lang="ro-RO" altLang="en-US" dirty="0" smtClean="0">
                <a:latin typeface="+mn-lt"/>
              </a:rPr>
              <a:t>: </a:t>
            </a:r>
            <a:r>
              <a:rPr lang="en-US" altLang="en-US" dirty="0" smtClean="0">
                <a:latin typeface="+mn-lt"/>
              </a:rPr>
              <a:t>HTO</a:t>
            </a:r>
            <a:endParaRPr lang="ro-RO" altLang="en-US" dirty="0" smtClean="0">
              <a:latin typeface="+mn-lt"/>
            </a:endParaRPr>
          </a:p>
          <a:p>
            <a:pPr marL="1066800" lvl="2" indent="-285750" eaLnBrk="1" hangingPunct="1">
              <a:spcBef>
                <a:spcPts val="0"/>
              </a:spcBef>
              <a:buClr>
                <a:schemeClr val="tx1"/>
              </a:buClr>
              <a:buFont typeface="Courier New" pitchFamily="49" charset="0"/>
              <a:buChar char="o"/>
              <a:defRPr/>
            </a:pPr>
            <a:r>
              <a:rPr lang="ro-RO" b="1" dirty="0" smtClean="0">
                <a:solidFill>
                  <a:srgbClr val="009A46"/>
                </a:solidFill>
                <a:sym typeface="Symbol"/>
              </a:rPr>
              <a:t></a:t>
            </a:r>
            <a:r>
              <a:rPr lang="en-US" b="1" dirty="0" smtClean="0">
                <a:solidFill>
                  <a:srgbClr val="009A46"/>
                </a:solidFill>
                <a:sym typeface="Symbol"/>
              </a:rPr>
              <a:t> </a:t>
            </a:r>
            <a:r>
              <a:rPr lang="ro-RO" b="1" dirty="0">
                <a:solidFill>
                  <a:srgbClr val="009A46"/>
                </a:solidFill>
              </a:rPr>
              <a:t>emitters</a:t>
            </a:r>
            <a:r>
              <a:rPr lang="ro-RO" dirty="0"/>
              <a:t>: </a:t>
            </a:r>
            <a:r>
              <a:rPr lang="en-US" baseline="30000" dirty="0"/>
              <a:t>137</a:t>
            </a:r>
            <a:r>
              <a:rPr lang="en-US" dirty="0"/>
              <a:t>Cs, </a:t>
            </a:r>
            <a:r>
              <a:rPr lang="en-US" baseline="30000" dirty="0"/>
              <a:t>60</a:t>
            </a:r>
            <a:r>
              <a:rPr lang="en-US" dirty="0"/>
              <a:t>Co, </a:t>
            </a:r>
            <a:r>
              <a:rPr lang="en-US" baseline="30000" dirty="0"/>
              <a:t>241</a:t>
            </a:r>
            <a:r>
              <a:rPr lang="en-US" dirty="0"/>
              <a:t>Am and </a:t>
            </a:r>
            <a:r>
              <a:rPr lang="en-US" baseline="30000" dirty="0"/>
              <a:t>152</a:t>
            </a:r>
            <a:r>
              <a:rPr lang="en-US" dirty="0"/>
              <a:t>Eu</a:t>
            </a:r>
            <a:endParaRPr lang="en-US" altLang="en-US" dirty="0"/>
          </a:p>
          <a:p>
            <a:pPr marL="1066800" lvl="2" indent="-285750" eaLnBrk="1" hangingPunct="1">
              <a:spcBef>
                <a:spcPts val="0"/>
              </a:spcBef>
              <a:buClr>
                <a:schemeClr val="tx1"/>
              </a:buClr>
              <a:buFont typeface="Courier New" pitchFamily="49" charset="0"/>
              <a:buChar char="o"/>
              <a:defRPr/>
            </a:pPr>
            <a:r>
              <a:rPr lang="en-US" altLang="en-US" b="1" baseline="30000" dirty="0" smtClean="0">
                <a:solidFill>
                  <a:srgbClr val="009A46"/>
                </a:solidFill>
                <a:latin typeface="+mn-lt"/>
              </a:rPr>
              <a:t>129</a:t>
            </a:r>
            <a:r>
              <a:rPr lang="en-US" altLang="en-US" b="1" dirty="0" smtClean="0">
                <a:solidFill>
                  <a:srgbClr val="009A46"/>
                </a:solidFill>
                <a:latin typeface="+mn-lt"/>
              </a:rPr>
              <a:t>I</a:t>
            </a:r>
            <a:r>
              <a:rPr lang="ro-RO" altLang="en-US" dirty="0" smtClean="0">
                <a:latin typeface="+mn-lt"/>
              </a:rPr>
              <a:t>: </a:t>
            </a:r>
            <a:r>
              <a:rPr lang="en-US" altLang="en-US" dirty="0" smtClean="0">
                <a:latin typeface="+mn-lt"/>
              </a:rPr>
              <a:t>KI</a:t>
            </a:r>
            <a:endParaRPr lang="ro-RO" altLang="en-US" dirty="0" smtClean="0">
              <a:latin typeface="+mn-lt"/>
            </a:endParaRPr>
          </a:p>
        </p:txBody>
      </p:sp>
      <p:sp>
        <p:nvSpPr>
          <p:cNvPr id="16392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6875463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3063A0A9-831E-4E1B-BA4C-D701E6388F0C}" type="slidenum">
              <a:rPr lang="en-GB" altLang="en-US" smtClean="0">
                <a:solidFill>
                  <a:srgbClr val="898989"/>
                </a:solidFill>
              </a:rPr>
              <a:pPr/>
              <a:t>12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pic>
        <p:nvPicPr>
          <p:cNvPr id="9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  <p:pic>
        <p:nvPicPr>
          <p:cNvPr id="11" name="Image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8" y="3163575"/>
            <a:ext cx="7266509" cy="364600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4849244" y="2603580"/>
            <a:ext cx="4287771" cy="1631216"/>
          </a:xfrm>
          <a:prstGeom prst="rect">
            <a:avLst/>
          </a:prstGeom>
          <a:solidFill>
            <a:srgbClr val="1E2DBC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61950" indent="-2667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q"/>
              <a:defRPr/>
            </a:pPr>
            <a:r>
              <a:rPr lang="ro-RO" altLang="en-US" b="1" dirty="0" smtClean="0">
                <a:solidFill>
                  <a:schemeClr val="bg1"/>
                </a:solidFill>
                <a:latin typeface="+mn-lt"/>
              </a:rPr>
              <a:t>To optimize the experimental conditions and chemicals used</a:t>
            </a:r>
            <a:endParaRPr lang="en-US" altLang="en-US" dirty="0" smtClean="0">
              <a:solidFill>
                <a:schemeClr val="bg1"/>
              </a:solidFill>
              <a:latin typeface="+mn-lt"/>
            </a:endParaRPr>
          </a:p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q"/>
              <a:defRPr/>
            </a:pPr>
            <a:r>
              <a:rPr lang="ro-RO" altLang="en-US" b="1" dirty="0" smtClean="0">
                <a:solidFill>
                  <a:schemeClr val="bg1"/>
                </a:solidFill>
                <a:latin typeface="+mn-lt"/>
              </a:rPr>
              <a:t>To assess the </a:t>
            </a:r>
            <a:r>
              <a:rPr lang="ro-RO" altLang="en-US" b="1" baseline="30000" dirty="0">
                <a:solidFill>
                  <a:schemeClr val="bg1"/>
                </a:solidFill>
                <a:latin typeface="+mn-lt"/>
              </a:rPr>
              <a:t>14</a:t>
            </a:r>
            <a:r>
              <a:rPr lang="ro-RO" altLang="en-US" b="1" dirty="0">
                <a:solidFill>
                  <a:schemeClr val="bg1"/>
                </a:solidFill>
                <a:latin typeface="+mn-lt"/>
              </a:rPr>
              <a:t>C </a:t>
            </a:r>
            <a:r>
              <a:rPr lang="ro-RO" altLang="en-US" b="1" dirty="0" smtClean="0">
                <a:solidFill>
                  <a:schemeClr val="bg1"/>
                </a:solidFill>
                <a:latin typeface="+mn-lt"/>
              </a:rPr>
              <a:t>recovery</a:t>
            </a:r>
          </a:p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q"/>
              <a:defRPr/>
            </a:pPr>
            <a:r>
              <a:rPr lang="ro-RO" altLang="en-US" b="1" dirty="0" smtClean="0">
                <a:solidFill>
                  <a:schemeClr val="bg1"/>
                </a:solidFill>
                <a:latin typeface="+mn-lt"/>
              </a:rPr>
              <a:t>To evaluate the reproductibility of the method</a:t>
            </a:r>
            <a:endParaRPr lang="en-US" altLang="en-US" sz="1600" dirty="0" smtClean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101725" y="404813"/>
            <a:ext cx="642260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Preliminary tests for </a:t>
            </a:r>
            <a:r>
              <a:rPr lang="en-US" sz="3000" b="1" baseline="30000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14</a:t>
            </a: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C</a:t>
            </a:r>
            <a:r>
              <a:rPr lang="ro-RO" sz="30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recovery</a:t>
            </a:r>
            <a:r>
              <a:rPr lang="ro-RO" sz="30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ro-RO" sz="3000" b="1" dirty="0" smtClean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(2/2</a:t>
            </a:r>
            <a:r>
              <a:rPr lang="ro-RO" sz="30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)</a:t>
            </a:r>
            <a:endParaRPr lang="en-US" sz="3000" b="1" dirty="0">
              <a:solidFill>
                <a:schemeClr val="tx2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6392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6875463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3063A0A9-831E-4E1B-BA4C-D701E6388F0C}" type="slidenum">
              <a:rPr lang="en-GB" altLang="en-US" smtClean="0">
                <a:solidFill>
                  <a:srgbClr val="898989"/>
                </a:solidFill>
              </a:rPr>
              <a:pPr/>
              <a:t>13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755576" y="1556792"/>
            <a:ext cx="6336704" cy="784830"/>
          </a:xfrm>
          <a:prstGeom prst="rect">
            <a:avLst/>
          </a:prstGeom>
          <a:solidFill>
            <a:srgbClr val="1E2DBC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61950" indent="-2667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q"/>
              <a:defRPr/>
            </a:pPr>
            <a:r>
              <a:rPr lang="en-US" altLang="en-US" sz="2000" b="1" dirty="0" smtClean="0">
                <a:solidFill>
                  <a:schemeClr val="bg1"/>
                </a:solidFill>
                <a:latin typeface="+mn-lt"/>
              </a:rPr>
              <a:t>Acid </a:t>
            </a:r>
            <a:r>
              <a:rPr lang="ro-RO" altLang="en-US" sz="2000" b="1" dirty="0" smtClean="0">
                <a:solidFill>
                  <a:schemeClr val="bg1"/>
                </a:solidFill>
                <a:latin typeface="+mn-lt"/>
              </a:rPr>
              <a:t>dissolution</a:t>
            </a:r>
            <a:r>
              <a:rPr lang="ro-RO" altLang="en-US" sz="2000" dirty="0" smtClean="0">
                <a:solidFill>
                  <a:schemeClr val="bg1"/>
                </a:solidFill>
                <a:latin typeface="+mn-lt"/>
              </a:rPr>
              <a:t>:</a:t>
            </a:r>
            <a:r>
              <a:rPr lang="en-US" altLang="en-US" sz="20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ro-RO" altLang="en-US" sz="2000" dirty="0" smtClean="0">
                <a:solidFill>
                  <a:schemeClr val="bg1"/>
                </a:solidFill>
                <a:latin typeface="+mn-lt"/>
              </a:rPr>
              <a:t>10 ml </a:t>
            </a:r>
            <a:r>
              <a:rPr lang="en-US" altLang="en-US" sz="2000" dirty="0" smtClean="0">
                <a:solidFill>
                  <a:schemeClr val="bg1"/>
                </a:solidFill>
                <a:latin typeface="+mn-lt"/>
              </a:rPr>
              <a:t>HNO</a:t>
            </a:r>
            <a:r>
              <a:rPr lang="en-US" altLang="en-US" sz="2000" baseline="-25000" dirty="0" smtClean="0">
                <a:solidFill>
                  <a:schemeClr val="bg1"/>
                </a:solidFill>
                <a:latin typeface="+mn-lt"/>
              </a:rPr>
              <a:t>3</a:t>
            </a:r>
            <a:endParaRPr lang="ro-RO" altLang="en-US" sz="2000" dirty="0" smtClean="0">
              <a:solidFill>
                <a:schemeClr val="bg1"/>
              </a:solidFill>
              <a:latin typeface="+mn-lt"/>
            </a:endParaRPr>
          </a:p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q"/>
              <a:defRPr/>
            </a:pPr>
            <a:r>
              <a:rPr lang="en-US" altLang="en-US" sz="2000" b="1" dirty="0" smtClean="0">
                <a:solidFill>
                  <a:schemeClr val="bg1"/>
                </a:solidFill>
              </a:rPr>
              <a:t>Wet oxidation</a:t>
            </a:r>
            <a:r>
              <a:rPr lang="ro-RO" altLang="en-US" sz="2000" dirty="0" smtClean="0">
                <a:solidFill>
                  <a:schemeClr val="bg1"/>
                </a:solidFill>
              </a:rPr>
              <a:t>:</a:t>
            </a:r>
            <a:r>
              <a:rPr lang="en-US" altLang="en-US" sz="2000" dirty="0" smtClean="0">
                <a:solidFill>
                  <a:schemeClr val="bg1"/>
                </a:solidFill>
              </a:rPr>
              <a:t> </a:t>
            </a:r>
            <a:r>
              <a:rPr lang="ro-RO" altLang="en-US" sz="2000" dirty="0" smtClean="0">
                <a:solidFill>
                  <a:schemeClr val="bg1"/>
                </a:solidFill>
              </a:rPr>
              <a:t>10 </a:t>
            </a:r>
            <a:r>
              <a:rPr lang="en-US" altLang="en-US" sz="2000" dirty="0" smtClean="0">
                <a:solidFill>
                  <a:schemeClr val="bg1"/>
                </a:solidFill>
              </a:rPr>
              <a:t>K</a:t>
            </a:r>
            <a:r>
              <a:rPr lang="en-US" altLang="en-US" sz="2000" baseline="-25000" dirty="0" smtClean="0">
                <a:solidFill>
                  <a:schemeClr val="bg1"/>
                </a:solidFill>
              </a:rPr>
              <a:t>2</a:t>
            </a:r>
            <a:r>
              <a:rPr lang="en-US" altLang="en-US" sz="2000" dirty="0" smtClean="0">
                <a:solidFill>
                  <a:schemeClr val="bg1"/>
                </a:solidFill>
              </a:rPr>
              <a:t>S</a:t>
            </a:r>
            <a:r>
              <a:rPr lang="en-US" altLang="en-US" sz="2000" baseline="-25000" dirty="0" smtClean="0">
                <a:solidFill>
                  <a:schemeClr val="bg1"/>
                </a:solidFill>
              </a:rPr>
              <a:t>2</a:t>
            </a:r>
            <a:r>
              <a:rPr lang="en-US" altLang="en-US" sz="2000" dirty="0" smtClean="0">
                <a:solidFill>
                  <a:schemeClr val="bg1"/>
                </a:solidFill>
              </a:rPr>
              <a:t>O</a:t>
            </a:r>
            <a:r>
              <a:rPr lang="en-US" altLang="en-US" sz="2000" baseline="-25000" dirty="0" smtClean="0">
                <a:solidFill>
                  <a:schemeClr val="bg1"/>
                </a:solidFill>
              </a:rPr>
              <a:t>8 </a:t>
            </a:r>
            <a:r>
              <a:rPr lang="en-US" altLang="en-US" sz="2000" dirty="0" smtClean="0">
                <a:solidFill>
                  <a:schemeClr val="bg1"/>
                </a:solidFill>
              </a:rPr>
              <a:t>5% + </a:t>
            </a:r>
            <a:r>
              <a:rPr lang="ro-RO" altLang="en-US" sz="2000" dirty="0" smtClean="0">
                <a:solidFill>
                  <a:schemeClr val="bg1"/>
                </a:solidFill>
              </a:rPr>
              <a:t>4 </a:t>
            </a:r>
            <a:r>
              <a:rPr lang="en-US" altLang="en-US" sz="2000" dirty="0" smtClean="0">
                <a:solidFill>
                  <a:schemeClr val="bg1"/>
                </a:solidFill>
              </a:rPr>
              <a:t>AgNO</a:t>
            </a:r>
            <a:r>
              <a:rPr lang="en-US" altLang="en-US" sz="2000" baseline="-25000" dirty="0" smtClean="0">
                <a:solidFill>
                  <a:schemeClr val="bg1"/>
                </a:solidFill>
              </a:rPr>
              <a:t>3</a:t>
            </a:r>
            <a:r>
              <a:rPr lang="ro-RO" altLang="en-US" sz="2000" baseline="-25000" dirty="0" smtClean="0">
                <a:solidFill>
                  <a:schemeClr val="bg1"/>
                </a:solidFill>
              </a:rPr>
              <a:t> </a:t>
            </a:r>
            <a:r>
              <a:rPr lang="ro-RO" altLang="en-US" sz="2000" dirty="0" smtClean="0">
                <a:solidFill>
                  <a:schemeClr val="bg1"/>
                </a:solidFill>
              </a:rPr>
              <a:t>(3 cycles)</a:t>
            </a:r>
            <a:endParaRPr lang="en-US" altLang="en-US" dirty="0" smtClean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9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  <a:solidFill>
            <a:srgbClr val="050153"/>
          </a:solidFill>
        </p:spPr>
      </p:pic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1475656" y="2852936"/>
            <a:ext cx="7056784" cy="293926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61950" indent="-2667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o-RO" altLang="en-US" sz="2000" dirty="0">
                <a:latin typeface="+mn-lt"/>
              </a:rPr>
              <a:t>inorganic </a:t>
            </a:r>
            <a:r>
              <a:rPr lang="ro-RO" altLang="en-US" sz="2000" baseline="30000" dirty="0">
                <a:latin typeface="+mn-lt"/>
              </a:rPr>
              <a:t>14</a:t>
            </a:r>
            <a:r>
              <a:rPr lang="ro-RO" altLang="en-US" sz="2000" dirty="0">
                <a:latin typeface="+mn-lt"/>
              </a:rPr>
              <a:t>C recovery:  </a:t>
            </a:r>
            <a:r>
              <a:rPr lang="ro-RO" altLang="en-US" sz="2000" dirty="0" smtClean="0">
                <a:latin typeface="+mn-lt"/>
              </a:rPr>
              <a:t>98</a:t>
            </a:r>
            <a:r>
              <a:rPr lang="en-US" altLang="en-US" sz="2000" dirty="0" smtClean="0">
                <a:latin typeface="+mn-lt"/>
              </a:rPr>
              <a:t>%</a:t>
            </a:r>
            <a:r>
              <a:rPr lang="ro-RO" altLang="en-US" sz="2000" dirty="0" smtClean="0">
                <a:latin typeface="+mn-lt"/>
              </a:rPr>
              <a:t> (96 – 100%)</a:t>
            </a:r>
            <a:endParaRPr lang="ro-RO" altLang="en-US" sz="2000" dirty="0">
              <a:latin typeface="+mn-lt"/>
            </a:endParaRPr>
          </a:p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o-RO" altLang="en-US" sz="2000" dirty="0">
                <a:latin typeface="+mn-lt"/>
              </a:rPr>
              <a:t>organic </a:t>
            </a:r>
            <a:r>
              <a:rPr lang="ro-RO" altLang="en-US" sz="2000" baseline="30000" dirty="0">
                <a:latin typeface="+mn-lt"/>
              </a:rPr>
              <a:t>14</a:t>
            </a:r>
            <a:r>
              <a:rPr lang="ro-RO" altLang="en-US" sz="2000" dirty="0">
                <a:latin typeface="+mn-lt"/>
              </a:rPr>
              <a:t>C recovery: 96%</a:t>
            </a:r>
            <a:r>
              <a:rPr lang="en-US" altLang="en-US" sz="2000" dirty="0">
                <a:latin typeface="+mn-lt"/>
              </a:rPr>
              <a:t> </a:t>
            </a:r>
            <a:endParaRPr lang="ro-RO" altLang="en-US" sz="2000" dirty="0">
              <a:latin typeface="+mn-lt"/>
            </a:endParaRPr>
          </a:p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o-RO" altLang="en-US" sz="2000" dirty="0" smtClean="0">
                <a:latin typeface="+mn-lt"/>
              </a:rPr>
              <a:t>MEM: &lt; 1%</a:t>
            </a:r>
          </a:p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o-RO" altLang="en-US" sz="2000" dirty="0" smtClean="0">
                <a:latin typeface="+mn-lt"/>
              </a:rPr>
              <a:t>reproductibility: </a:t>
            </a:r>
            <a:r>
              <a:rPr lang="en-GB" sz="2000" dirty="0"/>
              <a:t>the standard deviation of the </a:t>
            </a:r>
            <a:r>
              <a:rPr lang="en-GB" sz="2000" dirty="0" smtClean="0"/>
              <a:t>results</a:t>
            </a:r>
            <a:r>
              <a:rPr lang="ro-RO" sz="2000" dirty="0" smtClean="0"/>
              <a:t> of </a:t>
            </a:r>
            <a:r>
              <a:rPr lang="en-GB" sz="2000" dirty="0" smtClean="0"/>
              <a:t>six </a:t>
            </a:r>
            <a:r>
              <a:rPr lang="ro-RO" sz="2000" dirty="0" smtClean="0"/>
              <a:t/>
            </a:r>
            <a:br>
              <a:rPr lang="ro-RO" sz="2000" dirty="0" smtClean="0"/>
            </a:br>
            <a:r>
              <a:rPr lang="ro-RO" sz="2000" dirty="0" smtClean="0"/>
              <a:t>		    </a:t>
            </a:r>
            <a:r>
              <a:rPr lang="en-GB" sz="2000" dirty="0" smtClean="0"/>
              <a:t>identical </a:t>
            </a:r>
            <a:r>
              <a:rPr lang="en-GB" sz="2000" dirty="0"/>
              <a:t>tests </a:t>
            </a:r>
            <a:r>
              <a:rPr lang="en-GB" sz="2000" dirty="0" smtClean="0"/>
              <a:t>were below</a:t>
            </a:r>
            <a:r>
              <a:rPr lang="ro-RO" sz="2000" dirty="0" smtClean="0"/>
              <a:t> </a:t>
            </a:r>
            <a:r>
              <a:rPr lang="en-GB" sz="2000" dirty="0" smtClean="0"/>
              <a:t>15</a:t>
            </a:r>
            <a:r>
              <a:rPr lang="en-GB" sz="2000" dirty="0"/>
              <a:t>% </a:t>
            </a:r>
            <a:endParaRPr lang="ro-RO" sz="2000" dirty="0" smtClean="0"/>
          </a:p>
          <a:p>
            <a:pPr marL="342900" lvl="1" indent="-342900" eaLnBrk="1" hangingPunct="1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o-RO" altLang="en-US" sz="2000" dirty="0"/>
              <a:t>good efficiency for </a:t>
            </a:r>
            <a:r>
              <a:rPr lang="ro-RO" altLang="en-US" sz="2000" baseline="30000" dirty="0"/>
              <a:t>14</a:t>
            </a:r>
            <a:r>
              <a:rPr lang="ro-RO" altLang="en-US" sz="2000" dirty="0"/>
              <a:t>C purification </a:t>
            </a:r>
          </a:p>
          <a:p>
            <a:pPr marL="1123950" lvl="2" indent="-342900" eaLnBrk="1" hangingPunct="1">
              <a:spcBef>
                <a:spcPts val="600"/>
              </a:spcBef>
              <a:buFont typeface="Courier New" pitchFamily="49" charset="0"/>
              <a:buChar char="o"/>
              <a:defRPr/>
            </a:pPr>
            <a:r>
              <a:rPr lang="ro-RO" altLang="en-US" sz="2000" i="1" dirty="0"/>
              <a:t>no gamma emitters identified in solution sampled from alkaline gas washing </a:t>
            </a:r>
            <a:r>
              <a:rPr lang="ro-RO" altLang="en-US" sz="2000" i="1" dirty="0" smtClean="0"/>
              <a:t>bottles</a:t>
            </a:r>
            <a:endParaRPr lang="ro-RO" altLang="en-US" sz="2000" i="1" dirty="0"/>
          </a:p>
        </p:txBody>
      </p:sp>
    </p:spTree>
    <p:extLst>
      <p:ext uri="{BB962C8B-B14F-4D97-AF65-F5344CB8AC3E}">
        <p14:creationId xmlns:p14="http://schemas.microsoft.com/office/powerpoint/2010/main" val="27931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357313" y="357188"/>
            <a:ext cx="60950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Inorganic </a:t>
            </a:r>
            <a:r>
              <a:rPr lang="ro-RO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&amp; 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organic </a:t>
            </a:r>
            <a:r>
              <a:rPr lang="en-US" sz="3000" b="1" baseline="30000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14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C </a:t>
            </a: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in CANDU SIERs</a:t>
            </a:r>
            <a:endParaRPr lang="ro-RO" sz="30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18437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7F538F5F-1FA3-49A5-B6D3-5AF3EE66258B}" type="slidenum">
              <a:rPr lang="en-GB" altLang="en-US" smtClean="0">
                <a:solidFill>
                  <a:srgbClr val="898989"/>
                </a:solidFill>
              </a:rPr>
              <a:pPr/>
              <a:t>14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354012" y="1557507"/>
            <a:ext cx="781838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444500" indent="-352425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901700" indent="-352425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1" algn="just">
              <a:spcBef>
                <a:spcPct val="0"/>
              </a:spcBef>
              <a:buFont typeface="Wingdings" pitchFamily="2" charset="2"/>
              <a:buChar char="q"/>
              <a:defRPr/>
            </a:pPr>
            <a:r>
              <a:rPr lang="en-US" altLang="ro-RO" sz="2000" dirty="0" smtClean="0">
                <a:latin typeface="+mn-lt"/>
                <a:cs typeface="Times New Roman" pitchFamily="18" charset="0"/>
                <a:sym typeface="Symbol" pitchFamily="18" charset="2"/>
              </a:rPr>
              <a:t>SIERs sample was filtered</a:t>
            </a:r>
          </a:p>
          <a:p>
            <a:pPr lvl="1" algn="just">
              <a:spcBef>
                <a:spcPct val="0"/>
              </a:spcBef>
              <a:buFont typeface="Wingdings" pitchFamily="2" charset="2"/>
              <a:buChar char="q"/>
              <a:defRPr/>
            </a:pPr>
            <a:r>
              <a:rPr lang="ro-RO" altLang="ro-RO" sz="2000" dirty="0" smtClean="0">
                <a:latin typeface="+mn-lt"/>
                <a:cs typeface="Times New Roman" pitchFamily="18" charset="0"/>
                <a:sym typeface="Symbol" pitchFamily="18" charset="2"/>
              </a:rPr>
              <a:t>SIERs humidity</a:t>
            </a:r>
            <a:r>
              <a:rPr lang="en-US" altLang="ro-RO" sz="2000" dirty="0" smtClean="0">
                <a:latin typeface="+mn-lt"/>
                <a:cs typeface="Times New Roman" pitchFamily="18" charset="0"/>
                <a:sym typeface="Symbol" pitchFamily="18" charset="2"/>
              </a:rPr>
              <a:t> after filtration: 60.10 % </a:t>
            </a:r>
            <a:r>
              <a:rPr lang="ro-RO" altLang="ro-RO" sz="2000" dirty="0" smtClean="0">
                <a:latin typeface="+mn-lt"/>
                <a:cs typeface="Times New Roman" pitchFamily="18" charset="0"/>
                <a:sym typeface="Symbol" pitchFamily="18" charset="2"/>
              </a:rPr>
              <a:t>(mass loss by drying at 105</a:t>
            </a:r>
            <a:r>
              <a:rPr lang="ro-RO" altLang="ro-RO" sz="2000" dirty="0" smtClean="0">
                <a:latin typeface="+mn-lt"/>
                <a:cs typeface="Times New Roman" pitchFamily="18" charset="0"/>
                <a:sym typeface="Symbol"/>
              </a:rPr>
              <a:t></a:t>
            </a:r>
            <a:r>
              <a:rPr lang="ro-RO" altLang="ro-RO" sz="2000" dirty="0" smtClean="0">
                <a:latin typeface="+mn-lt"/>
                <a:cs typeface="Times New Roman" pitchFamily="18" charset="0"/>
                <a:sym typeface="Symbol" pitchFamily="18" charset="2"/>
              </a:rPr>
              <a:t>C)</a:t>
            </a:r>
            <a:endParaRPr lang="en-US" altLang="ro-RO" sz="2000" dirty="0" smtClean="0">
              <a:latin typeface="+mn-lt"/>
              <a:cs typeface="Times New Roman" pitchFamily="18" charset="0"/>
              <a:sym typeface="Symbol" pitchFamily="18" charset="2"/>
            </a:endParaRPr>
          </a:p>
          <a:p>
            <a:pPr lvl="1" algn="just">
              <a:spcBef>
                <a:spcPct val="0"/>
              </a:spcBef>
              <a:buFont typeface="Wingdings" pitchFamily="2" charset="2"/>
              <a:buChar char="q"/>
              <a:defRPr/>
            </a:pPr>
            <a:r>
              <a:rPr lang="en-US" altLang="ro-RO" sz="2000" dirty="0" smtClean="0">
                <a:latin typeface="+mn-lt"/>
                <a:cs typeface="Times New Roman" pitchFamily="18" charset="0"/>
                <a:sym typeface="Symbol" pitchFamily="18" charset="2"/>
              </a:rPr>
              <a:t>Both SIERs and free water samples were analyzed</a:t>
            </a:r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4811713" y="2708275"/>
            <a:ext cx="4043362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444500" indent="-352425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901700" indent="-352425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en-US" altLang="ro-RO" sz="1800" b="1" u="sng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SIERs sample</a:t>
            </a: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Reaction </a:t>
            </a:r>
            <a:r>
              <a:rPr lang="en-US" altLang="ro-RO" sz="1800" dirty="0">
                <a:latin typeface="+mn-lt"/>
                <a:cs typeface="Times New Roman" pitchFamily="18" charset="0"/>
                <a:sym typeface="Symbol" pitchFamily="18" charset="2"/>
              </a:rPr>
              <a:t>vessel: </a:t>
            </a:r>
            <a:endParaRPr lang="en-US" altLang="ro-RO" sz="1800" dirty="0" smtClean="0">
              <a:latin typeface="+mn-lt"/>
              <a:cs typeface="Times New Roman" pitchFamily="18" charset="0"/>
              <a:sym typeface="Symbol" pitchFamily="18" charset="2"/>
            </a:endParaRP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1 </a:t>
            </a:r>
            <a:r>
              <a:rPr lang="en-US" altLang="ro-RO" sz="1800" dirty="0">
                <a:latin typeface="+mn-lt"/>
                <a:cs typeface="Times New Roman" pitchFamily="18" charset="0"/>
                <a:sym typeface="Symbol" pitchFamily="18" charset="2"/>
              </a:rPr>
              <a:t>g of wet 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SIERs</a:t>
            </a: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0.2 g of </a:t>
            </a:r>
            <a:r>
              <a:rPr lang="en-US" altLang="ro-RO" sz="1800" dirty="0">
                <a:latin typeface="+mn-lt"/>
                <a:cs typeface="Times New Roman" pitchFamily="18" charset="0"/>
                <a:sym typeface="Symbol" pitchFamily="18" charset="2"/>
              </a:rPr>
              <a:t>carrier (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Na</a:t>
            </a:r>
            <a:r>
              <a:rPr lang="en-US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2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CO</a:t>
            </a:r>
            <a:r>
              <a:rPr lang="en-US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3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 and  CH</a:t>
            </a:r>
            <a:r>
              <a:rPr lang="en-US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3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COONa)</a:t>
            </a: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20 ml of </a:t>
            </a:r>
            <a:r>
              <a:rPr lang="en-US" altLang="ro-RO" sz="1800" dirty="0" err="1" smtClean="0">
                <a:latin typeface="+mn-lt"/>
                <a:cs typeface="Times New Roman" pitchFamily="18" charset="0"/>
                <a:sym typeface="Symbol" pitchFamily="18" charset="2"/>
              </a:rPr>
              <a:t>NaOH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 2M</a:t>
            </a: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354013" y="2708275"/>
            <a:ext cx="44196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444500" indent="-352425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901700" indent="-352425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ro-RO" altLang="ro-RO" sz="1800" b="1" u="sng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Liquid sample</a:t>
            </a:r>
            <a:endParaRPr lang="en-US" altLang="ro-RO" sz="1800" b="1" u="sng" dirty="0" smtClean="0">
              <a:solidFill>
                <a:srgbClr val="002060"/>
              </a:solidFill>
              <a:latin typeface="+mn-lt"/>
              <a:cs typeface="Times New Roman" pitchFamily="18" charset="0"/>
              <a:sym typeface="Symbol" pitchFamily="18" charset="2"/>
            </a:endParaRP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Reaction </a:t>
            </a:r>
            <a:r>
              <a:rPr lang="en-US" altLang="ro-RO" sz="1800" dirty="0">
                <a:latin typeface="+mn-lt"/>
                <a:cs typeface="Times New Roman" pitchFamily="18" charset="0"/>
                <a:sym typeface="Symbol" pitchFamily="18" charset="2"/>
              </a:rPr>
              <a:t>vessel: </a:t>
            </a:r>
            <a:endParaRPr lang="en-US" altLang="ro-RO" sz="1800" dirty="0" smtClean="0">
              <a:latin typeface="+mn-lt"/>
              <a:cs typeface="Times New Roman" pitchFamily="18" charset="0"/>
              <a:sym typeface="Symbol" pitchFamily="18" charset="2"/>
            </a:endParaRP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10 ml of water resulted from 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SIERs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 filtration</a:t>
            </a:r>
            <a:endParaRPr lang="en-US" altLang="ro-RO" sz="1800" dirty="0" smtClean="0">
              <a:latin typeface="+mn-lt"/>
              <a:cs typeface="Times New Roman" pitchFamily="18" charset="0"/>
              <a:sym typeface="Symbol" pitchFamily="18" charset="2"/>
            </a:endParaRP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0.2 g of </a:t>
            </a:r>
            <a:r>
              <a:rPr lang="en-US" altLang="ro-RO" sz="1800" dirty="0">
                <a:latin typeface="+mn-lt"/>
                <a:cs typeface="Times New Roman" pitchFamily="18" charset="0"/>
                <a:sym typeface="Symbol" pitchFamily="18" charset="2"/>
              </a:rPr>
              <a:t>carrier (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Na</a:t>
            </a:r>
            <a:r>
              <a:rPr lang="en-US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2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CO</a:t>
            </a:r>
            <a:r>
              <a:rPr lang="en-US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3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 and  CH</a:t>
            </a:r>
            <a:r>
              <a:rPr lang="en-US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3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COONa)</a:t>
            </a: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1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0 ml of </a:t>
            </a:r>
            <a:r>
              <a:rPr lang="en-US" altLang="ro-RO" sz="1800" dirty="0" err="1" smtClean="0">
                <a:latin typeface="+mn-lt"/>
                <a:cs typeface="Times New Roman" pitchFamily="18" charset="0"/>
                <a:sym typeface="Symbol" pitchFamily="18" charset="2"/>
              </a:rPr>
              <a:t>NaOH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 2M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395288" y="4365625"/>
            <a:ext cx="3922712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444500" indent="-352425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901700" indent="-352425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1"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ro-RO" sz="18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Acid stripping: </a:t>
            </a:r>
            <a:r>
              <a:rPr lang="ro-RO" altLang="ro-RO" sz="18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  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1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0 ml 6M H</a:t>
            </a:r>
            <a:r>
              <a:rPr lang="en-US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2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SO</a:t>
            </a:r>
            <a:r>
              <a:rPr lang="en-US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4 </a:t>
            </a:r>
            <a:endParaRPr lang="ro-RO" altLang="ro-RO" sz="1800" baseline="-25000" dirty="0" smtClean="0">
              <a:latin typeface="+mn-lt"/>
              <a:cs typeface="Times New Roman" pitchFamily="18" charset="0"/>
              <a:sym typeface="Symbol" pitchFamily="18" charset="2"/>
            </a:endParaRP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ro-RO" altLang="ro-RO" sz="1800" baseline="-25000" dirty="0">
                <a:latin typeface="+mn-lt"/>
                <a:cs typeface="Times New Roman" pitchFamily="18" charset="0"/>
                <a:sym typeface="Symbol" pitchFamily="18" charset="2"/>
              </a:rPr>
              <a:t>	</a:t>
            </a:r>
            <a:r>
              <a:rPr lang="ro-RO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	   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no heating</a:t>
            </a:r>
            <a:endParaRPr lang="ro-RO" altLang="ro-RO" sz="1800" dirty="0" smtClean="0">
              <a:latin typeface="+mn-lt"/>
              <a:cs typeface="Times New Roman" pitchFamily="18" charset="0"/>
              <a:sym typeface="Symbol" pitchFamily="18" charset="2"/>
            </a:endParaRP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ro-RO" altLang="ro-RO" sz="1800" dirty="0">
                <a:latin typeface="+mn-lt"/>
                <a:cs typeface="Times New Roman" pitchFamily="18" charset="0"/>
                <a:sym typeface="Symbol" pitchFamily="18" charset="2"/>
              </a:rPr>
              <a:t>	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	  1 hour</a:t>
            </a:r>
            <a:endParaRPr lang="en-US" altLang="ro-RO" sz="1800" dirty="0" smtClean="0">
              <a:latin typeface="+mn-lt"/>
              <a:cs typeface="Times New Roman" pitchFamily="18" charset="0"/>
              <a:sym typeface="Symbol" pitchFamily="18" charset="2"/>
            </a:endParaRPr>
          </a:p>
          <a:p>
            <a:pPr lvl="1"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ro-RO" sz="18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Wet oxidation</a:t>
            </a:r>
            <a:r>
              <a:rPr lang="ro-RO" altLang="ro-RO" sz="18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: 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10 ml K</a:t>
            </a:r>
            <a:r>
              <a:rPr lang="ro-RO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2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S2O</a:t>
            </a:r>
            <a:r>
              <a:rPr lang="ro-RO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8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 5% + </a:t>
            </a:r>
            <a:b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</a:b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		  4 ml AgNO3 4%</a:t>
            </a: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ro-RO" altLang="ro-RO" sz="1800" dirty="0">
                <a:latin typeface="+mn-lt"/>
                <a:cs typeface="Times New Roman" pitchFamily="18" charset="0"/>
                <a:sym typeface="Symbol" pitchFamily="18" charset="2"/>
              </a:rPr>
              <a:t>	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	  3 cycles / 1 hour</a:t>
            </a: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ro-RO" altLang="ro-RO" sz="1800" dirty="0">
                <a:latin typeface="+mn-lt"/>
                <a:cs typeface="Times New Roman" pitchFamily="18" charset="0"/>
                <a:sym typeface="Symbol" pitchFamily="18" charset="2"/>
              </a:rPr>
              <a:t>	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	  heating - 95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/>
              </a:rPr>
              <a:t>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C</a:t>
            </a:r>
            <a:endParaRPr lang="en-US" altLang="ro-RO" sz="1800" dirty="0" smtClean="0">
              <a:latin typeface="+mn-lt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4876800" y="4365625"/>
            <a:ext cx="3922713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444500" indent="-352425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901700" indent="-352425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1"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ro-RO" sz="18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Acid stripping: </a:t>
            </a:r>
            <a:r>
              <a:rPr lang="ro-RO" altLang="ro-RO" sz="18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  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2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0 ml 6M H</a:t>
            </a:r>
            <a:r>
              <a:rPr lang="en-US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2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SO</a:t>
            </a:r>
            <a:r>
              <a:rPr lang="en-US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4 </a:t>
            </a:r>
            <a:endParaRPr lang="ro-RO" altLang="ro-RO" sz="1800" baseline="-25000" dirty="0" smtClean="0">
              <a:latin typeface="+mn-lt"/>
              <a:cs typeface="Times New Roman" pitchFamily="18" charset="0"/>
              <a:sym typeface="Symbol" pitchFamily="18" charset="2"/>
            </a:endParaRP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ro-RO" altLang="ro-RO" sz="1800" baseline="-25000" dirty="0">
                <a:latin typeface="+mn-lt"/>
                <a:cs typeface="Times New Roman" pitchFamily="18" charset="0"/>
                <a:sym typeface="Symbol" pitchFamily="18" charset="2"/>
              </a:rPr>
              <a:t>	</a:t>
            </a:r>
            <a:r>
              <a:rPr lang="ro-RO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	   </a:t>
            </a:r>
            <a:r>
              <a:rPr lang="en-US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no heating</a:t>
            </a:r>
            <a:endParaRPr lang="ro-RO" altLang="ro-RO" sz="1800" dirty="0" smtClean="0">
              <a:latin typeface="+mn-lt"/>
              <a:cs typeface="Times New Roman" pitchFamily="18" charset="0"/>
              <a:sym typeface="Symbol" pitchFamily="18" charset="2"/>
            </a:endParaRP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ro-RO" altLang="ro-RO" sz="1800" dirty="0">
                <a:latin typeface="+mn-lt"/>
                <a:cs typeface="Times New Roman" pitchFamily="18" charset="0"/>
                <a:sym typeface="Symbol" pitchFamily="18" charset="2"/>
              </a:rPr>
              <a:t>	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	  1 hour</a:t>
            </a:r>
            <a:endParaRPr lang="en-US" altLang="ro-RO" sz="1800" dirty="0" smtClean="0">
              <a:latin typeface="+mn-lt"/>
              <a:cs typeface="Times New Roman" pitchFamily="18" charset="0"/>
              <a:sym typeface="Symbol" pitchFamily="18" charset="2"/>
            </a:endParaRPr>
          </a:p>
          <a:p>
            <a:pPr lvl="1"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ro-RO" sz="18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Wet oxidation</a:t>
            </a:r>
            <a:r>
              <a:rPr lang="ro-RO" altLang="ro-RO" sz="1800" b="1" dirty="0" smtClean="0">
                <a:solidFill>
                  <a:srgbClr val="002060"/>
                </a:solidFill>
                <a:latin typeface="+mn-lt"/>
                <a:cs typeface="Times New Roman" pitchFamily="18" charset="0"/>
                <a:sym typeface="Symbol" pitchFamily="18" charset="2"/>
              </a:rPr>
              <a:t>: 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10 ml K</a:t>
            </a:r>
            <a:r>
              <a:rPr lang="ro-RO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2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S2O</a:t>
            </a:r>
            <a:r>
              <a:rPr lang="ro-RO" altLang="ro-RO" sz="1800" baseline="-25000" dirty="0" smtClean="0">
                <a:latin typeface="+mn-lt"/>
                <a:cs typeface="Times New Roman" pitchFamily="18" charset="0"/>
                <a:sym typeface="Symbol" pitchFamily="18" charset="2"/>
              </a:rPr>
              <a:t>8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 5% + </a:t>
            </a:r>
            <a:b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</a:b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		  4 ml AgNO3 4%</a:t>
            </a: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ro-RO" altLang="ro-RO" sz="1800" dirty="0">
                <a:latin typeface="+mn-lt"/>
                <a:cs typeface="Times New Roman" pitchFamily="18" charset="0"/>
                <a:sym typeface="Symbol" pitchFamily="18" charset="2"/>
              </a:rPr>
              <a:t>	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	  3 cycles / 1 hour</a:t>
            </a:r>
          </a:p>
          <a:p>
            <a:pPr marL="92075" lvl="1" indent="0" algn="just">
              <a:spcBef>
                <a:spcPct val="0"/>
              </a:spcBef>
              <a:buFont typeface="Arial" charset="0"/>
              <a:buNone/>
              <a:defRPr/>
            </a:pPr>
            <a:r>
              <a:rPr lang="ro-RO" altLang="ro-RO" sz="1800" dirty="0">
                <a:latin typeface="+mn-lt"/>
                <a:cs typeface="Times New Roman" pitchFamily="18" charset="0"/>
                <a:sym typeface="Symbol" pitchFamily="18" charset="2"/>
              </a:rPr>
              <a:t>	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	  heating - 95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/>
              </a:rPr>
              <a:t></a:t>
            </a:r>
            <a:r>
              <a:rPr lang="ro-RO" altLang="ro-RO" sz="1800" dirty="0" smtClean="0">
                <a:latin typeface="+mn-lt"/>
                <a:cs typeface="Times New Roman" pitchFamily="18" charset="0"/>
                <a:sym typeface="Symbol" pitchFamily="18" charset="2"/>
              </a:rPr>
              <a:t>C</a:t>
            </a:r>
            <a:endParaRPr lang="en-US" altLang="ro-RO" sz="1800" dirty="0" smtClean="0">
              <a:latin typeface="+mn-lt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15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357313" y="357188"/>
            <a:ext cx="61670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Inorganic </a:t>
            </a:r>
            <a:r>
              <a:rPr lang="ro-RO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&amp; 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organic </a:t>
            </a:r>
            <a:r>
              <a:rPr lang="en-US" sz="3000" b="1" baseline="30000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14</a:t>
            </a: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C </a:t>
            </a: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in </a:t>
            </a:r>
            <a:r>
              <a:rPr lang="ro-RO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ro-RO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</a:b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CANDU </a:t>
            </a: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SIERs</a:t>
            </a:r>
            <a:endParaRPr lang="ro-RO" sz="30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19461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2E8B36A4-C109-4064-93A5-5AC1584DBCC6}" type="slidenum">
              <a:rPr lang="en-GB" altLang="en-US" smtClean="0">
                <a:solidFill>
                  <a:srgbClr val="898989"/>
                </a:solidFill>
              </a:rPr>
              <a:pPr/>
              <a:t>15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3344527"/>
              </p:ext>
            </p:extLst>
          </p:nvPr>
        </p:nvGraphicFramePr>
        <p:xfrm>
          <a:off x="611560" y="1484784"/>
          <a:ext cx="7793935" cy="313621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8277"/>
                <a:gridCol w="1324806"/>
                <a:gridCol w="1540243"/>
                <a:gridCol w="1617256"/>
                <a:gridCol w="1280178"/>
                <a:gridCol w="953175"/>
              </a:tblGrid>
              <a:tr h="409524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>
                          <a:effectLst/>
                        </a:rPr>
                        <a:t>Sample #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ctr"/>
                </a:tc>
                <a:tc gridSpan="3">
                  <a:txBody>
                    <a:bodyPr/>
                    <a:lstStyle/>
                    <a:p>
                      <a:pPr marL="0" marR="0" lvl="1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Bq</a:t>
                      </a: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/g in wet SIERs (</a:t>
                      </a:r>
                      <a:r>
                        <a:rPr lang="en-US" altLang="ro-RO" sz="1800" b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  <a:sym typeface="Symbol"/>
                        </a:rPr>
                        <a:t></a:t>
                      </a:r>
                      <a:r>
                        <a:rPr lang="en-US" altLang="ro-RO" sz="1800" b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  <a:sym typeface="Symbol" pitchFamily="18" charset="2"/>
                        </a:rPr>
                        <a:t> = 60%</a:t>
                      </a: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4" marR="9524" marT="9527" marB="0" anchor="ctr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7" marB="0" anchor="ctr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7" marB="0" anchor="ctr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% in wet SIERs</a:t>
                      </a:r>
                      <a:endParaRPr 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4" marR="9524" marT="9527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3" marR="9523" marT="9527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648044">
                <a:tc vMerge="1">
                  <a:txBody>
                    <a:bodyPr/>
                    <a:lstStyle/>
                    <a:p>
                      <a:pPr algn="l" fontAlgn="b"/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Inorganic </a:t>
                      </a:r>
                      <a:r>
                        <a:rPr lang="ro-RO" sz="1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/>
                      </a:r>
                      <a:br>
                        <a:rPr lang="ro-RO" sz="1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1800" b="0" u="none" strike="noStrike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14</a:t>
                      </a:r>
                      <a:r>
                        <a:rPr lang="en-US" sz="1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6" marR="9526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Organic </a:t>
                      </a:r>
                      <a:br>
                        <a:rPr lang="en-US" sz="1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lang="ro-RO" sz="1800" b="0" u="none" strike="noStrike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14</a:t>
                      </a:r>
                      <a:r>
                        <a:rPr lang="en-US" sz="1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 </a:t>
                      </a:r>
                      <a:br>
                        <a:rPr lang="en-US" sz="1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lang="ro-RO" sz="1800" b="0" u="none" strike="noStrike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14</a:t>
                      </a:r>
                      <a:r>
                        <a:rPr lang="en-US" sz="1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Inorganic </a:t>
                      </a:r>
                      <a:r>
                        <a:rPr lang="ro-RO" sz="1800" b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/>
                      </a:r>
                      <a:br>
                        <a:rPr lang="ro-RO" sz="1800" b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</a:br>
                      <a:r>
                        <a:rPr lang="ro-RO" sz="1800" b="0" u="none" strike="noStrike" baseline="30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14</a:t>
                      </a:r>
                      <a:r>
                        <a:rPr lang="en-US" sz="1800" b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ro-RO" sz="18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Organic </a:t>
                      </a:r>
                      <a:br>
                        <a:rPr lang="en-US" sz="1800" b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</a:br>
                      <a:r>
                        <a:rPr lang="ro-RO" sz="1800" b="0" u="none" strike="noStrike" baseline="30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14</a:t>
                      </a:r>
                      <a:r>
                        <a:rPr lang="en-US" sz="1800" b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ro-RO" sz="18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83894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CANDU 1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2.99E+04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6" marR="9526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3.44E+03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3.33E+04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89.68</a:t>
                      </a: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10.32</a:t>
                      </a: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83894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CANDU 2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3.04E+04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6" marR="9526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1.88E+03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3.23E+04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94.18</a:t>
                      </a: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5.82</a:t>
                      </a: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83894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CANDU 3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3.27E+04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6" marR="9526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2.04E+03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3.47E+04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94.12</a:t>
                      </a: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5.88</a:t>
                      </a: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83894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smtClean="0">
                          <a:effectLst/>
                        </a:rPr>
                        <a:t>CANDU 4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3.25E+04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6" marR="9526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2.00E+03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3.45E+04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94.19</a:t>
                      </a: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5.81</a:t>
                      </a: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83894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dirty="0" smtClean="0">
                          <a:effectLst/>
                        </a:rPr>
                        <a:t>CANDU 5</a:t>
                      </a:r>
                      <a:endParaRPr lang="en-US" sz="1800" b="1" i="0" u="none" strike="noStrike" dirty="0" smtClean="0">
                        <a:solidFill>
                          <a:srgbClr val="974706"/>
                        </a:solidFill>
                        <a:effectLst/>
                        <a:latin typeface="+mn-lt"/>
                      </a:endParaRPr>
                    </a:p>
                  </a:txBody>
                  <a:tcPr marL="9524" marR="9524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3.17E+04</a:t>
                      </a:r>
                    </a:p>
                  </a:txBody>
                  <a:tcPr marL="9526" marR="9526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2.18E+03</a:t>
                      </a:r>
                    </a:p>
                  </a:txBody>
                  <a:tcPr marL="9524" marR="9524" marT="952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3.39E+04</a:t>
                      </a:r>
                    </a:p>
                  </a:txBody>
                  <a:tcPr marL="9524" marR="9524" marT="952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93.56</a:t>
                      </a: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6.44</a:t>
                      </a: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83894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effectLst/>
                        </a:rPr>
                        <a:t>average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3.14E+04</a:t>
                      </a:r>
                    </a:p>
                  </a:txBody>
                  <a:tcPr marL="9526" marR="9526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2.31E+03</a:t>
                      </a:r>
                    </a:p>
                  </a:txBody>
                  <a:tcPr marL="9524" marR="9524" marT="952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3.37E+04</a:t>
                      </a:r>
                    </a:p>
                  </a:txBody>
                  <a:tcPr marL="9524" marR="9524" marT="952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93.15</a:t>
                      </a: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6.85</a:t>
                      </a: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83894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effectLst/>
                        </a:rPr>
                        <a:t>stdev</a:t>
                      </a:r>
                      <a:endParaRPr lang="en-US" sz="1800" b="1" i="0" u="none" strike="noStrike" dirty="0">
                        <a:solidFill>
                          <a:srgbClr val="974706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1.49E+03</a:t>
                      </a:r>
                    </a:p>
                  </a:txBody>
                  <a:tcPr marL="9526" marR="9526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6.42</a:t>
                      </a:r>
                      <a:r>
                        <a:rPr lang="en-US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E+02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1.23E+03</a:t>
                      </a:r>
                    </a:p>
                  </a:txBody>
                  <a:tcPr marL="9524" marR="9524" marT="952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1.96</a:t>
                      </a:r>
                      <a:endParaRPr lang="ro-RO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1.96</a:t>
                      </a:r>
                    </a:p>
                  </a:txBody>
                  <a:tcPr marL="9526" marR="9526" marT="9525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52989"/>
              </p:ext>
            </p:extLst>
          </p:nvPr>
        </p:nvGraphicFramePr>
        <p:xfrm>
          <a:off x="2699792" y="4725144"/>
          <a:ext cx="3373437" cy="771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68461"/>
                <a:gridCol w="907186"/>
                <a:gridCol w="897790"/>
              </a:tblGrid>
              <a:tr h="28416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 </a:t>
                      </a:r>
                      <a:r>
                        <a:rPr lang="en-US" sz="1800" b="1" i="0" u="none" strike="noStrike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14</a:t>
                      </a:r>
                      <a:r>
                        <a:rPr lang="en-US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  <a:br>
                        <a:rPr lang="en-US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by combustion</a:t>
                      </a:r>
                    </a:p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(0.15 g of SIERs)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7" marR="9527" marT="95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o-RO" sz="18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average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7" marR="9527" marT="95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9A46"/>
                          </a:solidFill>
                          <a:effectLst/>
                          <a:latin typeface="+mn-lt"/>
                        </a:rPr>
                        <a:t>3.65E+04</a:t>
                      </a:r>
                    </a:p>
                  </a:txBody>
                  <a:tcPr marL="9527" marR="9527" marT="9520" marB="0" anchor="b"/>
                </a:tc>
              </a:tr>
              <a:tr h="487360">
                <a:tc vMerge="1"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o-RO" sz="18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stdev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7" marR="9527" marT="95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9A46"/>
                          </a:solidFill>
                          <a:effectLst/>
                          <a:latin typeface="+mn-lt"/>
                        </a:rPr>
                        <a:t>2.22E+03</a:t>
                      </a:r>
                    </a:p>
                  </a:txBody>
                  <a:tcPr marL="9527" marR="9527" marT="9520" marB="0" anchor="b"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6923037"/>
              </p:ext>
            </p:extLst>
          </p:nvPr>
        </p:nvGraphicFramePr>
        <p:xfrm>
          <a:off x="611560" y="5647270"/>
          <a:ext cx="2801938" cy="10038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49834"/>
                <a:gridCol w="1152104"/>
              </a:tblGrid>
              <a:tr h="496893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SIERs free water</a:t>
                      </a:r>
                    </a:p>
                    <a:p>
                      <a:pPr algn="ctr" fontAlgn="b"/>
                      <a:r>
                        <a:rPr lang="en-US" sz="16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Bq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/ml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8" marR="9528" marT="9513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3203"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600" u="none" strike="noStrike" dirty="0" smtClean="0">
                          <a:effectLst/>
                          <a:latin typeface="+mn-lt"/>
                        </a:rPr>
                        <a:t>inorganic </a:t>
                      </a:r>
                      <a:r>
                        <a:rPr lang="en-US" sz="1600" b="0" u="none" strike="noStrike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14</a:t>
                      </a:r>
                      <a:r>
                        <a:rPr 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en-US" sz="1600" b="1" i="0" u="none" strike="noStrike" dirty="0">
                        <a:solidFill>
                          <a:srgbClr val="974706"/>
                        </a:solidFill>
                        <a:effectLst/>
                        <a:latin typeface="+mn-lt"/>
                      </a:endParaRPr>
                    </a:p>
                  </a:txBody>
                  <a:tcPr marL="9528" marR="9528" marT="9513" marB="0" anchor="b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600" u="none" strike="noStrike" dirty="0" smtClean="0">
                          <a:effectLst/>
                          <a:latin typeface="+mn-lt"/>
                        </a:rPr>
                        <a:t>organic </a:t>
                      </a:r>
                      <a:r>
                        <a:rPr lang="en-US" sz="1600" b="0" u="none" strike="noStrike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14</a:t>
                      </a:r>
                      <a:r>
                        <a:rPr 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en-US" sz="1600" b="1" i="0" u="none" strike="noStrike" dirty="0">
                        <a:solidFill>
                          <a:srgbClr val="974706"/>
                        </a:solidFill>
                        <a:effectLst/>
                        <a:latin typeface="+mn-lt"/>
                      </a:endParaRPr>
                    </a:p>
                  </a:txBody>
                  <a:tcPr marL="9528" marR="9528" marT="9513" marB="0" anchor="b"/>
                </a:tc>
              </a:tr>
              <a:tr h="253203"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8" marR="9528" marT="951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4.42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8" marR="9528" marT="9513" marB="0" anchor="b"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851920" y="5805264"/>
            <a:ext cx="511256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o-RO" b="1" dirty="0" smtClean="0">
                <a:solidFill>
                  <a:srgbClr val="009A46"/>
                </a:solidFill>
              </a:rPr>
              <a:t>n</a:t>
            </a:r>
            <a:r>
              <a:rPr lang="en-US" b="1" dirty="0" smtClean="0">
                <a:solidFill>
                  <a:srgbClr val="009A46"/>
                </a:solidFill>
              </a:rPr>
              <a:t>o </a:t>
            </a:r>
            <a:r>
              <a:rPr lang="en-US" b="1" dirty="0">
                <a:solidFill>
                  <a:srgbClr val="009A46"/>
                </a:solidFill>
              </a:rPr>
              <a:t>inorganic </a:t>
            </a:r>
            <a:r>
              <a:rPr lang="en-US" b="1" baseline="30000" dirty="0" smtClean="0">
                <a:solidFill>
                  <a:srgbClr val="009A46"/>
                </a:solidFill>
              </a:rPr>
              <a:t>14</a:t>
            </a:r>
            <a:r>
              <a:rPr lang="en-US" b="1" dirty="0" smtClean="0">
                <a:solidFill>
                  <a:srgbClr val="009A46"/>
                </a:solidFill>
              </a:rPr>
              <a:t>C </a:t>
            </a:r>
            <a:r>
              <a:rPr lang="en-US" b="1" dirty="0">
                <a:solidFill>
                  <a:srgbClr val="009A46"/>
                </a:solidFill>
              </a:rPr>
              <a:t>in the free </a:t>
            </a:r>
            <a:r>
              <a:rPr lang="en-US" b="1" dirty="0" smtClean="0">
                <a:solidFill>
                  <a:srgbClr val="009A46"/>
                </a:solidFill>
              </a:rPr>
              <a:t>water</a:t>
            </a:r>
            <a:endParaRPr lang="ro-RO" b="1" dirty="0" smtClean="0">
              <a:solidFill>
                <a:srgbClr val="009A46"/>
              </a:solidFill>
            </a:endParaRPr>
          </a:p>
          <a:p>
            <a:pPr marL="1885950" indent="-1885950">
              <a:defRPr/>
            </a:pPr>
            <a:r>
              <a:rPr lang="ro-RO" b="1" dirty="0" smtClean="0">
                <a:solidFill>
                  <a:srgbClr val="009A46"/>
                </a:solidFill>
              </a:rPr>
              <a:t>very low organic </a:t>
            </a:r>
            <a:r>
              <a:rPr lang="ro-RO" b="1" baseline="30000" dirty="0" smtClean="0">
                <a:solidFill>
                  <a:srgbClr val="009A46"/>
                </a:solidFill>
              </a:rPr>
              <a:t>14</a:t>
            </a:r>
            <a:r>
              <a:rPr lang="ro-RO" b="1" dirty="0" smtClean="0">
                <a:solidFill>
                  <a:srgbClr val="009A46"/>
                </a:solidFill>
              </a:rPr>
              <a:t>C in free water </a:t>
            </a:r>
            <a:r>
              <a:rPr lang="ro-RO" dirty="0" smtClean="0"/>
              <a:t>(~</a:t>
            </a:r>
            <a:r>
              <a:rPr lang="ro-RO" dirty="0"/>
              <a:t>0.01% from </a:t>
            </a:r>
            <a:r>
              <a:rPr lang="ro-RO" dirty="0" smtClean="0"/>
              <a:t>total </a:t>
            </a:r>
            <a:r>
              <a:rPr lang="ro-RO" baseline="30000" dirty="0"/>
              <a:t>14</a:t>
            </a:r>
            <a:r>
              <a:rPr lang="ro-RO" dirty="0"/>
              <a:t>C content in </a:t>
            </a:r>
            <a:r>
              <a:rPr lang="ro-RO" dirty="0" smtClean="0"/>
              <a:t>SIERs)</a:t>
            </a:r>
            <a:endParaRPr lang="en-US" b="1" dirty="0">
              <a:solidFill>
                <a:srgbClr val="009A46"/>
              </a:solidFill>
            </a:endParaRPr>
          </a:p>
        </p:txBody>
      </p:sp>
      <p:pic>
        <p:nvPicPr>
          <p:cNvPr id="11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187624" y="357188"/>
            <a:ext cx="6357937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3000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Conclusions</a:t>
            </a:r>
            <a:endParaRPr lang="ro-RO" sz="30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18437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7F538F5F-1FA3-49A5-B6D3-5AF3EE66258B}" type="slidenum">
              <a:rPr lang="en-GB" altLang="en-US" smtClean="0">
                <a:solidFill>
                  <a:srgbClr val="898989"/>
                </a:solidFill>
              </a:rPr>
              <a:pPr/>
              <a:t>16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422533" y="1628800"/>
            <a:ext cx="8682484" cy="404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444500" indent="-352425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901700" indent="-352425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1">
              <a:spcBef>
                <a:spcPts val="1800"/>
              </a:spcBef>
              <a:buFont typeface="Wingdings" pitchFamily="2" charset="2"/>
              <a:buChar char="Ø"/>
              <a:defRPr/>
            </a:pPr>
            <a:r>
              <a:rPr lang="ro-RO" altLang="ro-RO" sz="2400" dirty="0" smtClean="0">
                <a:latin typeface="+mn-lt"/>
                <a:cs typeface="Times New Roman" pitchFamily="18" charset="0"/>
                <a:sym typeface="Symbol" pitchFamily="18" charset="2"/>
              </a:rPr>
              <a:t>high amount of </a:t>
            </a:r>
            <a:r>
              <a:rPr lang="ro-RO" altLang="ro-RO" sz="2400" baseline="30000" dirty="0" smtClean="0">
                <a:latin typeface="+mn-lt"/>
                <a:cs typeface="Times New Roman" pitchFamily="18" charset="0"/>
                <a:sym typeface="Symbol" pitchFamily="18" charset="2"/>
              </a:rPr>
              <a:t>14</a:t>
            </a:r>
            <a:r>
              <a:rPr lang="ro-RO" altLang="ro-RO" sz="2400" dirty="0" smtClean="0">
                <a:latin typeface="+mn-lt"/>
                <a:cs typeface="Times New Roman" pitchFamily="18" charset="0"/>
                <a:sym typeface="Symbol" pitchFamily="18" charset="2"/>
              </a:rPr>
              <a:t>C was measured in CANDU SIERs (MOD&amp;PHTS)</a:t>
            </a:r>
          </a:p>
          <a:p>
            <a:pPr marL="92075" lvl="1" indent="0">
              <a:spcBef>
                <a:spcPts val="600"/>
              </a:spcBef>
              <a:buNone/>
              <a:defRPr/>
            </a:pPr>
            <a:r>
              <a:rPr lang="ro-RO" altLang="ro-RO" sz="2400" dirty="0">
                <a:latin typeface="+mn-lt"/>
                <a:cs typeface="Times New Roman" pitchFamily="18" charset="0"/>
                <a:sym typeface="Symbol" pitchFamily="18" charset="2"/>
              </a:rPr>
              <a:t>	</a:t>
            </a:r>
            <a:r>
              <a:rPr lang="ro-RO" altLang="ro-RO" sz="2400" dirty="0" smtClean="0">
                <a:latin typeface="+mn-lt"/>
                <a:cs typeface="Times New Roman" pitchFamily="18" charset="0"/>
                <a:sym typeface="Symbol" pitchFamily="18" charset="2"/>
              </a:rPr>
              <a:t>	</a:t>
            </a:r>
            <a:r>
              <a:rPr lang="ro-RO" altLang="ro-RO" sz="2400" b="1" dirty="0" smtClean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3.6E4 Bq/g of wet SIERs (</a:t>
            </a:r>
            <a:r>
              <a:rPr lang="ro-RO" altLang="ro-RO" sz="2400" b="1" dirty="0" smtClean="0">
                <a:solidFill>
                  <a:srgbClr val="009A46"/>
                </a:solidFill>
                <a:latin typeface="+mn-lt"/>
                <a:cs typeface="Times New Roman" pitchFamily="18" charset="0"/>
                <a:sym typeface="Symbol"/>
              </a:rPr>
              <a:t> = 60%)</a:t>
            </a:r>
            <a:endParaRPr lang="ro-RO" altLang="ro-RO" sz="2400" b="1" dirty="0" smtClean="0">
              <a:solidFill>
                <a:srgbClr val="009A46"/>
              </a:solidFill>
              <a:latin typeface="+mn-lt"/>
              <a:cs typeface="Times New Roman" pitchFamily="18" charset="0"/>
              <a:sym typeface="Symbol" pitchFamily="18" charset="2"/>
            </a:endParaRPr>
          </a:p>
          <a:p>
            <a:pPr lvl="1">
              <a:spcBef>
                <a:spcPts val="1800"/>
              </a:spcBef>
              <a:buFont typeface="Wingdings" pitchFamily="2" charset="2"/>
              <a:buChar char="Ø"/>
              <a:defRPr/>
            </a:pPr>
            <a:r>
              <a:rPr lang="ro-RO" altLang="ro-RO" sz="2400" dirty="0" smtClean="0">
                <a:latin typeface="+mn-lt"/>
                <a:cs typeface="Times New Roman" pitchFamily="18" charset="0"/>
                <a:sym typeface="Symbol" pitchFamily="18" charset="2"/>
              </a:rPr>
              <a:t> </a:t>
            </a:r>
            <a:r>
              <a:rPr lang="ro-RO" altLang="ro-RO" sz="2400" baseline="30000" dirty="0" smtClean="0">
                <a:latin typeface="+mn-lt"/>
                <a:cs typeface="Times New Roman" pitchFamily="18" charset="0"/>
                <a:sym typeface="Symbol" pitchFamily="18" charset="2"/>
              </a:rPr>
              <a:t>14</a:t>
            </a:r>
            <a:r>
              <a:rPr lang="ro-RO" altLang="ro-RO" sz="2400" dirty="0" smtClean="0">
                <a:latin typeface="+mn-lt"/>
                <a:cs typeface="Times New Roman" pitchFamily="18" charset="0"/>
                <a:sym typeface="Symbol" pitchFamily="18" charset="2"/>
              </a:rPr>
              <a:t>C CANDU </a:t>
            </a:r>
            <a:r>
              <a:rPr lang="en-US" altLang="ro-RO" sz="2400" dirty="0" smtClean="0">
                <a:latin typeface="+mn-lt"/>
                <a:cs typeface="Times New Roman" pitchFamily="18" charset="0"/>
                <a:sym typeface="Symbol" pitchFamily="18" charset="2"/>
              </a:rPr>
              <a:t>SIERs</a:t>
            </a:r>
            <a:r>
              <a:rPr lang="ro-RO" altLang="ro-RO" sz="2400" dirty="0" smtClean="0">
                <a:latin typeface="+mn-lt"/>
                <a:cs typeface="Times New Roman" pitchFamily="18" charset="0"/>
                <a:sym typeface="Symbol" pitchFamily="18" charset="2"/>
              </a:rPr>
              <a:t> is predominantly as inorganic species</a:t>
            </a:r>
          </a:p>
          <a:p>
            <a:pPr marL="92075" lvl="1" indent="0">
              <a:spcBef>
                <a:spcPts val="600"/>
              </a:spcBef>
              <a:buNone/>
              <a:defRPr/>
            </a:pPr>
            <a:r>
              <a:rPr lang="ro-RO" altLang="ro-RO" sz="2400" b="1" dirty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	</a:t>
            </a:r>
            <a:r>
              <a:rPr lang="ro-RO" altLang="ro-RO" sz="2400" b="1" dirty="0" smtClean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	~ 93% as inorganic </a:t>
            </a:r>
            <a:r>
              <a:rPr lang="ro-RO" altLang="ro-RO" sz="2400" b="1" baseline="30000" dirty="0" smtClean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14</a:t>
            </a:r>
            <a:r>
              <a:rPr lang="ro-RO" altLang="ro-RO" sz="2400" b="1" dirty="0" smtClean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C</a:t>
            </a:r>
          </a:p>
          <a:p>
            <a:pPr marL="92075" lvl="1" indent="0">
              <a:spcBef>
                <a:spcPts val="600"/>
              </a:spcBef>
              <a:buNone/>
              <a:defRPr/>
            </a:pPr>
            <a:r>
              <a:rPr lang="ro-RO" altLang="ro-RO" sz="2400" b="1" dirty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	</a:t>
            </a:r>
            <a:r>
              <a:rPr lang="ro-RO" altLang="ro-RO" sz="2400" b="1" dirty="0" smtClean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	</a:t>
            </a:r>
            <a:r>
              <a:rPr lang="ro-RO" altLang="ro-RO" sz="2400" dirty="0" smtClean="0">
                <a:latin typeface="+mn-lt"/>
                <a:cs typeface="Times New Roman" pitchFamily="18" charset="0"/>
                <a:sym typeface="Symbol" pitchFamily="18" charset="2"/>
              </a:rPr>
              <a:t>~ 7% as organic </a:t>
            </a:r>
            <a:r>
              <a:rPr lang="ro-RO" altLang="ro-RO" sz="2400" baseline="30000" dirty="0" smtClean="0">
                <a:latin typeface="+mn-lt"/>
                <a:cs typeface="Times New Roman" pitchFamily="18" charset="0"/>
                <a:sym typeface="Symbol" pitchFamily="18" charset="2"/>
              </a:rPr>
              <a:t>14</a:t>
            </a:r>
            <a:r>
              <a:rPr lang="ro-RO" altLang="ro-RO" sz="2400" dirty="0" smtClean="0">
                <a:latin typeface="+mn-lt"/>
                <a:cs typeface="Times New Roman" pitchFamily="18" charset="0"/>
                <a:sym typeface="Symbol" pitchFamily="18" charset="2"/>
              </a:rPr>
              <a:t>C species</a:t>
            </a:r>
          </a:p>
          <a:p>
            <a:pPr lvl="1">
              <a:spcBef>
                <a:spcPts val="1800"/>
              </a:spcBef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ro-RO" altLang="ro-RO" sz="2400" b="1" dirty="0" smtClean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low amount of organic </a:t>
            </a:r>
            <a:r>
              <a:rPr lang="ro-RO" altLang="ro-RO" sz="2400" b="1" baseline="30000" dirty="0" smtClean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14</a:t>
            </a:r>
            <a:r>
              <a:rPr lang="ro-RO" altLang="ro-RO" sz="2400" b="1" dirty="0" smtClean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C </a:t>
            </a:r>
            <a:r>
              <a:rPr lang="ro-RO" altLang="ro-RO" sz="2400" dirty="0" smtClean="0">
                <a:latin typeface="+mn-lt"/>
                <a:cs typeface="Times New Roman" pitchFamily="18" charset="0"/>
                <a:sym typeface="Symbol" pitchFamily="18" charset="2"/>
              </a:rPr>
              <a:t>was found in the </a:t>
            </a:r>
            <a:r>
              <a:rPr lang="ro-RO" altLang="ro-RO" sz="2400" b="1" dirty="0" smtClean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SIERs free water </a:t>
            </a:r>
          </a:p>
          <a:p>
            <a:pPr marL="92075" lvl="1" indent="0">
              <a:spcBef>
                <a:spcPts val="600"/>
              </a:spcBef>
              <a:buNone/>
              <a:defRPr/>
            </a:pPr>
            <a:r>
              <a:rPr lang="ro-RO" altLang="ro-RO" sz="2400" dirty="0">
                <a:latin typeface="+mn-lt"/>
                <a:cs typeface="Times New Roman" pitchFamily="18" charset="0"/>
                <a:sym typeface="Symbol" pitchFamily="18" charset="2"/>
              </a:rPr>
              <a:t>	</a:t>
            </a:r>
            <a:r>
              <a:rPr lang="ro-RO" altLang="ro-RO" sz="2400" dirty="0" smtClean="0">
                <a:latin typeface="+mn-lt"/>
                <a:cs typeface="Times New Roman" pitchFamily="18" charset="0"/>
                <a:sym typeface="Symbol" pitchFamily="18" charset="2"/>
              </a:rPr>
              <a:t>	~ 0.01% from the total </a:t>
            </a:r>
            <a:r>
              <a:rPr lang="ro-RO" altLang="ro-RO" sz="2400" baseline="30000" dirty="0" smtClean="0">
                <a:latin typeface="+mn-lt"/>
                <a:cs typeface="Times New Roman" pitchFamily="18" charset="0"/>
                <a:sym typeface="Symbol" pitchFamily="18" charset="2"/>
              </a:rPr>
              <a:t>14</a:t>
            </a:r>
            <a:r>
              <a:rPr lang="ro-RO" altLang="ro-RO" sz="2400" dirty="0" smtClean="0">
                <a:latin typeface="+mn-lt"/>
                <a:cs typeface="Times New Roman" pitchFamily="18" charset="0"/>
                <a:sym typeface="Symbol" pitchFamily="18" charset="2"/>
              </a:rPr>
              <a:t>C content of the SIERs</a:t>
            </a:r>
          </a:p>
          <a:p>
            <a:pPr lvl="1">
              <a:spcBef>
                <a:spcPts val="1800"/>
              </a:spcBef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ro-RO" altLang="ro-RO" sz="2400" b="1" dirty="0" smtClean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no inorganic </a:t>
            </a:r>
            <a:r>
              <a:rPr lang="ro-RO" altLang="ro-RO" sz="2400" b="1" baseline="30000" dirty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14</a:t>
            </a:r>
            <a:r>
              <a:rPr lang="ro-RO" altLang="ro-RO" sz="2400" b="1" dirty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C </a:t>
            </a:r>
            <a:r>
              <a:rPr lang="ro-RO" altLang="ro-RO" sz="2400" dirty="0">
                <a:latin typeface="+mn-lt"/>
                <a:cs typeface="Times New Roman" pitchFamily="18" charset="0"/>
                <a:sym typeface="Symbol" pitchFamily="18" charset="2"/>
              </a:rPr>
              <a:t>was </a:t>
            </a:r>
            <a:r>
              <a:rPr lang="ro-RO" altLang="ro-RO" sz="2400" dirty="0" smtClean="0">
                <a:latin typeface="+mn-lt"/>
                <a:cs typeface="Times New Roman" pitchFamily="18" charset="0"/>
                <a:sym typeface="Symbol" pitchFamily="18" charset="2"/>
              </a:rPr>
              <a:t>measured in </a:t>
            </a:r>
            <a:r>
              <a:rPr lang="ro-RO" altLang="ro-RO" sz="2400" dirty="0">
                <a:latin typeface="+mn-lt"/>
                <a:cs typeface="Times New Roman" pitchFamily="18" charset="0"/>
                <a:sym typeface="Symbol" pitchFamily="18" charset="2"/>
              </a:rPr>
              <a:t>the </a:t>
            </a:r>
            <a:r>
              <a:rPr lang="ro-RO" altLang="ro-RO" sz="2400" b="1" dirty="0">
                <a:solidFill>
                  <a:srgbClr val="009A46"/>
                </a:solidFill>
                <a:latin typeface="+mn-lt"/>
                <a:cs typeface="Times New Roman" pitchFamily="18" charset="0"/>
                <a:sym typeface="Symbol" pitchFamily="18" charset="2"/>
              </a:rPr>
              <a:t>SIERs free water</a:t>
            </a:r>
            <a:endParaRPr lang="en-US" altLang="ro-RO" sz="2400" b="1" dirty="0" smtClean="0">
              <a:solidFill>
                <a:srgbClr val="009A46"/>
              </a:solidFill>
              <a:latin typeface="+mn-lt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15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27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logo_cast_line_bla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23528" y="2276872"/>
            <a:ext cx="8405495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4800" b="1" dirty="0" smtClean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Thank you </a:t>
            </a:r>
            <a:r>
              <a:rPr lang="ro-RO" sz="48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for your attention!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8000" b="1" dirty="0">
              <a:solidFill>
                <a:schemeClr val="accent6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8000" b="1" dirty="0">
              <a:solidFill>
                <a:schemeClr val="accent6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9701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07CBF681-5A66-4847-9DCD-0ACE518059A1}" type="slidenum">
              <a:rPr lang="en-GB" altLang="en-US" smtClean="0">
                <a:solidFill>
                  <a:srgbClr val="898989"/>
                </a:solidFill>
              </a:rPr>
              <a:pPr/>
              <a:t>17</a:t>
            </a:fld>
            <a:endParaRPr lang="en-GB" altLang="en-US" smtClean="0">
              <a:solidFill>
                <a:srgbClr val="898989"/>
              </a:solidFill>
            </a:endParaRPr>
          </a:p>
        </p:txBody>
      </p:sp>
      <p:pic>
        <p:nvPicPr>
          <p:cNvPr id="7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975" y="13126"/>
            <a:ext cx="1463040" cy="967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5652</TotalTime>
  <Words>1376</Words>
  <Application>Microsoft Office PowerPoint</Application>
  <PresentationFormat>On-screen Show (4:3)</PresentationFormat>
  <Paragraphs>250</Paragraphs>
  <Slides>17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Microsoft YaHei</vt:lpstr>
      <vt:lpstr>Arial</vt:lpstr>
      <vt:lpstr>Calibri</vt:lpstr>
      <vt:lpstr>Courier New</vt:lpstr>
      <vt:lpstr>Garamond</vt:lpstr>
      <vt:lpstr>Symbol</vt:lpstr>
      <vt:lpstr>Times New Roman</vt:lpstr>
      <vt:lpstr>Wingdings</vt:lpstr>
      <vt:lpstr>Office Theme</vt:lpstr>
      <vt:lpstr>CArbon-14 Source Term  CAST</vt:lpstr>
      <vt:lpstr>PowerPoint Presentation</vt:lpstr>
      <vt:lpstr>PowerPoint Presentation</vt:lpstr>
      <vt:lpstr>SIERs sample available for experimental activities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NDA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eleanor.scourse</dc:creator>
  <cp:lastModifiedBy>Manuela Fulger</cp:lastModifiedBy>
  <cp:revision>463</cp:revision>
  <cp:lastPrinted>2016-10-20T07:12:43Z</cp:lastPrinted>
  <dcterms:created xsi:type="dcterms:W3CDTF">2014-02-26T14:21:24Z</dcterms:created>
  <dcterms:modified xsi:type="dcterms:W3CDTF">2018-01-15T03:15:41Z</dcterms:modified>
</cp:coreProperties>
</file>