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0"/>
  </p:notesMasterIdLst>
  <p:sldIdLst>
    <p:sldId id="256" r:id="rId3"/>
    <p:sldId id="261" r:id="rId4"/>
    <p:sldId id="262" r:id="rId5"/>
    <p:sldId id="258" r:id="rId6"/>
    <p:sldId id="268" r:id="rId7"/>
    <p:sldId id="266" r:id="rId8"/>
    <p:sldId id="269" r:id="rId9"/>
  </p:sldIdLst>
  <p:sldSz cx="9144000" cy="6858000" type="screen4x3"/>
  <p:notesSz cx="7102475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ETIT LAURENT" initials="LPT" lastIdx="5" clrIdx="0">
    <p:extLst>
      <p:ext uri="{19B8F6BF-5375-455C-9EA6-DF929625EA0E}">
        <p15:presenceInfo xmlns:p15="http://schemas.microsoft.com/office/powerpoint/2012/main" userId="PETIT LAURENT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36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commentAuthors" Target="commentAuthors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513508"/>
          </a:xfrm>
          <a:prstGeom prst="rect">
            <a:avLst/>
          </a:prstGeom>
        </p:spPr>
        <p:txBody>
          <a:bodyPr vert="horz" lIns="99066" tIns="49533" rIns="99066" bIns="49533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513508"/>
          </a:xfrm>
          <a:prstGeom prst="rect">
            <a:avLst/>
          </a:prstGeom>
        </p:spPr>
        <p:txBody>
          <a:bodyPr vert="horz" lIns="99066" tIns="49533" rIns="99066" bIns="49533" rtlCol="0"/>
          <a:lstStyle>
            <a:lvl1pPr algn="r">
              <a:defRPr sz="1300"/>
            </a:lvl1pPr>
          </a:lstStyle>
          <a:p>
            <a:fld id="{30BB9E75-FFE1-41D3-B166-594B6EEA072D}" type="datetimeFigureOut">
              <a:rPr lang="en-US" smtClean="0"/>
              <a:t>1/17/2018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249363" y="1279525"/>
            <a:ext cx="46037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66" tIns="49533" rIns="99066" bIns="49533" rtlCol="0" anchor="ctr"/>
          <a:lstStyle/>
          <a:p>
            <a:endParaRPr lang="en-US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710248" y="4925407"/>
            <a:ext cx="5681980" cy="4029879"/>
          </a:xfrm>
          <a:prstGeom prst="rect">
            <a:avLst/>
          </a:prstGeom>
        </p:spPr>
        <p:txBody>
          <a:bodyPr vert="horz" lIns="99066" tIns="49533" rIns="99066" bIns="49533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7739" cy="513507"/>
          </a:xfrm>
          <a:prstGeom prst="rect">
            <a:avLst/>
          </a:prstGeom>
        </p:spPr>
        <p:txBody>
          <a:bodyPr vert="horz" lIns="99066" tIns="49533" rIns="99066" bIns="49533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4023092" y="9721107"/>
            <a:ext cx="3077739" cy="513507"/>
          </a:xfrm>
          <a:prstGeom prst="rect">
            <a:avLst/>
          </a:prstGeom>
        </p:spPr>
        <p:txBody>
          <a:bodyPr vert="horz" lIns="99066" tIns="49533" rIns="99066" bIns="49533" rtlCol="0" anchor="b"/>
          <a:lstStyle>
            <a:lvl1pPr algn="r">
              <a:defRPr sz="1300"/>
            </a:lvl1pPr>
          </a:lstStyle>
          <a:p>
            <a:fld id="{C35EE871-2C18-4629-B775-D173C8968CD9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881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e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841704" y="162901"/>
            <a:ext cx="1092071" cy="889836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3573" y="4262"/>
            <a:ext cx="847253" cy="1048475"/>
          </a:xfrm>
          <a:prstGeom prst="rect">
            <a:avLst/>
          </a:prstGeom>
        </p:spPr>
      </p:pic>
      <p:sp>
        <p:nvSpPr>
          <p:cNvPr id="14" name="Espace réservé du numéro de diapositive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  <p:pic>
        <p:nvPicPr>
          <p:cNvPr id="16" name="Image 15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289688" y="6311074"/>
            <a:ext cx="927916" cy="502302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775746" y="6322754"/>
            <a:ext cx="513942" cy="418614"/>
          </a:xfrm>
          <a:prstGeom prst="rect">
            <a:avLst/>
          </a:prstGeom>
        </p:spPr>
      </p:pic>
      <p:sp>
        <p:nvSpPr>
          <p:cNvPr id="4" name="ZoneTexte 3"/>
          <p:cNvSpPr txBox="1"/>
          <p:nvPr userDrawn="1"/>
        </p:nvSpPr>
        <p:spPr>
          <a:xfrm>
            <a:off x="323528" y="6386844"/>
            <a:ext cx="3600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/>
              <a:t>CAST final symposium – Lyon  - 16</a:t>
            </a:r>
            <a:r>
              <a:rPr lang="en-US" sz="1200" i="1" baseline="30000" dirty="0" smtClean="0"/>
              <a:t>th</a:t>
            </a:r>
            <a:r>
              <a:rPr lang="en-US" sz="1200" i="1" dirty="0" smtClean="0"/>
              <a:t> - 18</a:t>
            </a:r>
            <a:r>
              <a:rPr lang="en-US" sz="1200" i="1" baseline="30000" dirty="0" smtClean="0"/>
              <a:t>th</a:t>
            </a:r>
            <a:r>
              <a:rPr lang="en-US" sz="1200" i="1" dirty="0" smtClean="0"/>
              <a:t> January 2018</a:t>
            </a:r>
            <a:endParaRPr lang="en-US" sz="1200" i="1" dirty="0"/>
          </a:p>
        </p:txBody>
      </p:sp>
      <p:pic>
        <p:nvPicPr>
          <p:cNvPr id="9" name="Picture 2" descr="retour à la page d'accueil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6318634"/>
            <a:ext cx="1056953" cy="422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1544-CFEC-4C70-AD22-0BC1200E2E0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571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1544-CFEC-4C70-AD22-0BC1200E2E0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502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1544-CFEC-4C70-AD22-0BC1200E2E0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9080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1544-CFEC-4C70-AD22-0BC1200E2E0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7162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1544-CFEC-4C70-AD22-0BC1200E2E0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1505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1544-CFEC-4C70-AD22-0BC1200E2E0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3502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1544-CFEC-4C70-AD22-0BC1200E2E0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0450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1544-CFEC-4C70-AD22-0BC1200E2E0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4854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1544-CFEC-4C70-AD22-0BC1200E2E0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2098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1544-CFEC-4C70-AD22-0BC1200E2E0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7328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1544-CFEC-4C70-AD22-0BC1200E2E0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938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6" r:id="rId6"/>
    <p:sldLayoutId id="2147483657" r:id="rId7"/>
    <p:sldLayoutId id="2147483658" r:id="rId8"/>
    <p:sldLayoutId id="2147483659" r:id="rId9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991544-CFEC-4C70-AD22-0BC1200E2E0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732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solene.legand@cea.fr" TargetMode="External"/><Relationship Id="rId2" Type="http://schemas.openxmlformats.org/officeDocument/2006/relationships/hyperlink" Target="mailto:jerome.comte@cea.fr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laurent-der.petit@edf.f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3214" y="108407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CArbon-14 Source Term</a:t>
            </a:r>
            <a:br>
              <a:rPr lang="en-GB" b="1" dirty="0" smtClean="0"/>
            </a:br>
            <a:r>
              <a:rPr lang="en-GB" sz="4000" b="1" dirty="0" smtClean="0"/>
              <a:t>CEA/EDF contribution to WP4 </a:t>
            </a:r>
            <a:br>
              <a:rPr lang="en-GB" sz="4000" b="1" dirty="0" smtClean="0"/>
            </a:br>
            <a:r>
              <a:rPr lang="en-GB" sz="3600" b="1" dirty="0" smtClean="0"/>
              <a:t>I</a:t>
            </a:r>
            <a:r>
              <a:rPr lang="fr-FR" sz="3600" b="1" dirty="0" smtClean="0"/>
              <a:t>on-Exchange </a:t>
            </a:r>
            <a:r>
              <a:rPr lang="fr-FR" sz="3600" b="1" dirty="0" err="1"/>
              <a:t>Resins</a:t>
            </a:r>
            <a:r>
              <a:rPr lang="en-GB" sz="4000" b="1" dirty="0" smtClean="0"/>
              <a:t/>
            </a:r>
            <a:br>
              <a:rPr lang="en-GB" sz="4000" b="1" dirty="0" smtClean="0"/>
            </a:br>
            <a:r>
              <a:rPr lang="en-US" sz="2700" i="1" dirty="0"/>
              <a:t>CAST final </a:t>
            </a:r>
            <a:r>
              <a:rPr lang="en-US" sz="2700" i="1" dirty="0" smtClean="0"/>
              <a:t>symposium</a:t>
            </a:r>
            <a:br>
              <a:rPr lang="en-US" sz="2700" i="1" dirty="0" smtClean="0"/>
            </a:br>
            <a:r>
              <a:rPr lang="en-US" sz="2700" i="1" dirty="0" smtClean="0"/>
              <a:t> Lyon 16</a:t>
            </a:r>
            <a:r>
              <a:rPr lang="en-US" sz="2700" i="1" baseline="30000" dirty="0" smtClean="0"/>
              <a:t>th</a:t>
            </a:r>
            <a:r>
              <a:rPr lang="en-US" sz="2700" i="1" dirty="0" smtClean="0"/>
              <a:t> </a:t>
            </a:r>
            <a:r>
              <a:rPr lang="en-US" sz="2700" i="1" dirty="0"/>
              <a:t>- 18</a:t>
            </a:r>
            <a:r>
              <a:rPr lang="en-US" sz="2700" i="1" baseline="30000" dirty="0"/>
              <a:t>th</a:t>
            </a:r>
            <a:r>
              <a:rPr lang="en-US" sz="2700" i="1" dirty="0"/>
              <a:t> January 2018</a:t>
            </a:r>
            <a:r>
              <a:rPr lang="en-US" sz="3100" i="1" dirty="0"/>
              <a:t/>
            </a:r>
            <a:br>
              <a:rPr lang="en-US" sz="3100" i="1" dirty="0"/>
            </a:br>
            <a:r>
              <a:rPr lang="en-GB" b="1" dirty="0" smtClean="0"/>
              <a:t> </a:t>
            </a:r>
            <a:endParaRPr lang="en-GB" b="1" dirty="0"/>
          </a:p>
        </p:txBody>
      </p:sp>
      <p:pic>
        <p:nvPicPr>
          <p:cNvPr id="1026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3452584"/>
            <a:ext cx="1901294" cy="2352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0" y="5877272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The project has received funding from the European Union’s Seventh Framework Programme for research, technological development and demonstration under grant agreement no. 604779, the CAST </a:t>
            </a:r>
            <a:r>
              <a:rPr lang="en-GB" b="1" dirty="0" smtClean="0"/>
              <a:t>project. 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753041" y="2653203"/>
            <a:ext cx="80648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/>
              <a:t>Name: </a:t>
            </a:r>
            <a:r>
              <a:rPr lang="en-GB" sz="2800" dirty="0" smtClean="0">
                <a:solidFill>
                  <a:srgbClr val="FF0000"/>
                </a:solidFill>
              </a:rPr>
              <a:t>J</a:t>
            </a:r>
            <a:r>
              <a:rPr lang="en-GB" sz="2800" dirty="0" smtClean="0">
                <a:solidFill>
                  <a:srgbClr val="FF0000"/>
                </a:solidFill>
              </a:rPr>
              <a:t>. Comte</a:t>
            </a:r>
            <a:r>
              <a:rPr lang="en-GB" sz="2800" baseline="30000" dirty="0" smtClean="0">
                <a:solidFill>
                  <a:srgbClr val="FF0000"/>
                </a:solidFill>
              </a:rPr>
              <a:t>(1</a:t>
            </a:r>
            <a:r>
              <a:rPr lang="en-GB" sz="2800" baseline="30000" dirty="0" smtClean="0">
                <a:solidFill>
                  <a:srgbClr val="FF0000"/>
                </a:solidFill>
              </a:rPr>
              <a:t>)</a:t>
            </a:r>
            <a:r>
              <a:rPr lang="en-GB" sz="2800" dirty="0" smtClean="0">
                <a:solidFill>
                  <a:srgbClr val="FF0000"/>
                </a:solidFill>
              </a:rPr>
              <a:t>, S</a:t>
            </a:r>
            <a:r>
              <a:rPr lang="en-GB" sz="2800" dirty="0" smtClean="0">
                <a:solidFill>
                  <a:srgbClr val="FF0000"/>
                </a:solidFill>
              </a:rPr>
              <a:t>. </a:t>
            </a:r>
            <a:r>
              <a:rPr lang="en-GB" sz="2800" dirty="0" err="1" smtClean="0">
                <a:solidFill>
                  <a:srgbClr val="FF0000"/>
                </a:solidFill>
              </a:rPr>
              <a:t>Legand</a:t>
            </a:r>
            <a:r>
              <a:rPr lang="en-GB" sz="2800" baseline="30000" dirty="0" smtClean="0">
                <a:solidFill>
                  <a:srgbClr val="FF0000"/>
                </a:solidFill>
              </a:rPr>
              <a:t>(1</a:t>
            </a:r>
            <a:r>
              <a:rPr lang="en-GB" sz="2800" baseline="30000" dirty="0" smtClean="0">
                <a:solidFill>
                  <a:srgbClr val="FF0000"/>
                </a:solidFill>
              </a:rPr>
              <a:t>)</a:t>
            </a:r>
            <a:r>
              <a:rPr lang="en-GB" sz="2800" dirty="0" smtClean="0">
                <a:solidFill>
                  <a:srgbClr val="FF0000"/>
                </a:solidFill>
              </a:rPr>
              <a:t>, </a:t>
            </a:r>
            <a:r>
              <a:rPr lang="en-GB" sz="2800" err="1" smtClean="0">
                <a:solidFill>
                  <a:srgbClr val="FF0000"/>
                </a:solidFill>
              </a:rPr>
              <a:t>L</a:t>
            </a:r>
            <a:r>
              <a:rPr lang="en-GB" sz="2800" smtClean="0">
                <a:solidFill>
                  <a:srgbClr val="FF0000"/>
                </a:solidFill>
              </a:rPr>
              <a:t>. Petit</a:t>
            </a:r>
            <a:r>
              <a:rPr lang="en-GB" sz="2800" baseline="30000" smtClean="0">
                <a:solidFill>
                  <a:srgbClr val="FF0000"/>
                </a:solidFill>
              </a:rPr>
              <a:t>(2</a:t>
            </a:r>
            <a:r>
              <a:rPr lang="en-GB" sz="2800" baseline="30000" dirty="0" smtClean="0">
                <a:solidFill>
                  <a:srgbClr val="FF0000"/>
                </a:solidFill>
              </a:rPr>
              <a:t>)</a:t>
            </a:r>
            <a:r>
              <a:rPr lang="en-GB" sz="2800" dirty="0" smtClean="0">
                <a:solidFill>
                  <a:srgbClr val="FF0000"/>
                </a:solidFill>
              </a:rPr>
              <a:t>, </a:t>
            </a:r>
          </a:p>
          <a:p>
            <a:pPr algn="ctr"/>
            <a:r>
              <a:rPr lang="en-GB" sz="2800" dirty="0" smtClean="0"/>
              <a:t>Organisation: </a:t>
            </a:r>
            <a:r>
              <a:rPr lang="en-GB" sz="2800" dirty="0" smtClean="0">
                <a:solidFill>
                  <a:srgbClr val="FF0000"/>
                </a:solidFill>
              </a:rPr>
              <a:t>CEA-DEN</a:t>
            </a:r>
            <a:r>
              <a:rPr lang="en-GB" sz="2800" baseline="30000" dirty="0" smtClean="0">
                <a:solidFill>
                  <a:srgbClr val="FF0000"/>
                </a:solidFill>
              </a:rPr>
              <a:t>(1)</a:t>
            </a:r>
            <a:r>
              <a:rPr lang="en-GB" sz="2800" dirty="0" smtClean="0">
                <a:solidFill>
                  <a:srgbClr val="FF0000"/>
                </a:solidFill>
              </a:rPr>
              <a:t> / EDF-R&amp;D</a:t>
            </a:r>
            <a:r>
              <a:rPr lang="en-GB" sz="2800" baseline="30000" dirty="0" smtClean="0">
                <a:solidFill>
                  <a:srgbClr val="FF0000"/>
                </a:solidFill>
              </a:rPr>
              <a:t>(2)</a:t>
            </a:r>
            <a:endParaRPr lang="en-GB" sz="2800" dirty="0" smtClean="0">
              <a:solidFill>
                <a:srgbClr val="FF0000"/>
              </a:solidFill>
            </a:endParaRPr>
          </a:p>
        </p:txBody>
      </p:sp>
      <p:pic>
        <p:nvPicPr>
          <p:cNvPr id="9" name="Picture 3" descr="FP7-euratom-cmy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3643314"/>
            <a:ext cx="2403071" cy="1963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94774" y="1124743"/>
            <a:ext cx="7861602" cy="1377013"/>
          </a:xfrm>
          <a:ln>
            <a:noFill/>
          </a:ln>
        </p:spPr>
        <p:txBody>
          <a:bodyPr>
            <a:noAutofit/>
          </a:bodyPr>
          <a:lstStyle/>
          <a:p>
            <a:pPr marL="0" indent="0">
              <a:spcBef>
                <a:spcPct val="0"/>
              </a:spcBef>
              <a:spcAft>
                <a:spcPts val="300"/>
              </a:spcAft>
              <a:buNone/>
            </a:pPr>
            <a:r>
              <a:rPr lang="en-US" altLang="fr-FR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Use of Ion </a:t>
            </a:r>
            <a:r>
              <a:rPr lang="en-US" altLang="fr-FR" sz="1800" b="1" dirty="0">
                <a:latin typeface="Arial" panose="020B0604020202020204" pitchFamily="34" charset="0"/>
                <a:cs typeface="Arial" panose="020B0604020202020204" pitchFamily="34" charset="0"/>
              </a:rPr>
              <a:t>exchange </a:t>
            </a:r>
            <a:r>
              <a:rPr lang="en-US" altLang="fr-FR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resins in EDF - PWR reactor</a:t>
            </a:r>
          </a:p>
          <a:p>
            <a:pPr marL="198438" indent="-198438">
              <a:spcBef>
                <a:spcPct val="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GB" alt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EDF-SIERs are c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ombination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cationic, anionic and/or mixed bed </a:t>
            </a:r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resins</a:t>
            </a:r>
            <a:r>
              <a:rPr lang="en-GB" altLang="fr-F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198438" indent="-198438">
              <a:spcBef>
                <a:spcPct val="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GB" alt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Used </a:t>
            </a:r>
            <a:r>
              <a:rPr lang="en-GB" altLang="fr-FR" sz="1400" dirty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GB" alt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urification of the various circuits 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in various operating 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history </a:t>
            </a:r>
          </a:p>
          <a:p>
            <a:pPr marL="198438" indent="-198438">
              <a:spcBef>
                <a:spcPct val="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Discharge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conditions criteria are usually 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chemical or radiochemical 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saturation</a:t>
            </a:r>
          </a:p>
          <a:p>
            <a:pPr marL="198438" indent="-198438">
              <a:spcBef>
                <a:spcPct val="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GB" altLang="fr-FR" sz="1400" dirty="0">
                <a:latin typeface="Arial" panose="020B0604020202020204" pitchFamily="34" charset="0"/>
                <a:cs typeface="Arial" panose="020B0604020202020204" pitchFamily="34" charset="0"/>
              </a:rPr>
              <a:t>EDF-</a:t>
            </a:r>
            <a:r>
              <a:rPr lang="en-GB" altLang="fr-FR" sz="1400" kern="0" dirty="0">
                <a:latin typeface="Arial" panose="020B0604020202020204" pitchFamily="34" charset="0"/>
                <a:cs typeface="Arial" panose="020B0604020202020204" pitchFamily="34" charset="0"/>
              </a:rPr>
              <a:t>SIERs are classified </a:t>
            </a:r>
            <a:r>
              <a:rPr lang="en-GB" altLang="fr-FR" sz="1400" b="1" kern="0" dirty="0">
                <a:latin typeface="Arial" panose="020B0604020202020204" pitchFamily="34" charset="0"/>
                <a:cs typeface="Arial" panose="020B0604020202020204" pitchFamily="34" charset="0"/>
              </a:rPr>
              <a:t>as Low and Intermediate level Short Lived waste (LILW-SL)</a:t>
            </a:r>
          </a:p>
          <a:p>
            <a:pPr marL="198438" indent="-198438">
              <a:spcBef>
                <a:spcPct val="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3273203"/>
              </p:ext>
            </p:extLst>
          </p:nvPr>
        </p:nvGraphicFramePr>
        <p:xfrm>
          <a:off x="238952" y="3833632"/>
          <a:ext cx="5271584" cy="10757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7345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7643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0164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8063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9179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44762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49974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effectLst/>
                          <a:latin typeface="+mj-lt"/>
                        </a:rPr>
                        <a:t>Name</a:t>
                      </a:r>
                      <a:endParaRPr lang="fr-FR" sz="1400" dirty="0">
                        <a:effectLst/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36000" marR="3600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+mj-lt"/>
                        </a:rPr>
                        <a:t>Power </a:t>
                      </a:r>
                      <a:r>
                        <a:rPr lang="en-US" sz="1400" dirty="0" smtClean="0">
                          <a:effectLst/>
                          <a:latin typeface="+mj-lt"/>
                        </a:rPr>
                        <a:t>reactor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+mj-lt"/>
                        </a:rPr>
                        <a:t>unit </a:t>
                      </a:r>
                      <a:r>
                        <a:rPr lang="en-US" sz="1400" dirty="0">
                          <a:effectLst/>
                          <a:latin typeface="+mj-lt"/>
                        </a:rPr>
                        <a:t>(</a:t>
                      </a:r>
                      <a:r>
                        <a:rPr lang="en-US" sz="1400" dirty="0" err="1">
                          <a:effectLst/>
                          <a:latin typeface="+mj-lt"/>
                        </a:rPr>
                        <a:t>MWe</a:t>
                      </a:r>
                      <a:r>
                        <a:rPr lang="en-US" sz="1400" dirty="0">
                          <a:effectLst/>
                          <a:latin typeface="+mj-lt"/>
                        </a:rPr>
                        <a:t>)</a:t>
                      </a:r>
                      <a:endParaRPr lang="fr-FR" sz="1400" dirty="0">
                        <a:effectLst/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36000" marR="3600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+mj-lt"/>
                        </a:rPr>
                        <a:t>Type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+mj-lt"/>
                        </a:rPr>
                        <a:t> of </a:t>
                      </a:r>
                      <a:r>
                        <a:rPr lang="en-US" sz="1400" dirty="0">
                          <a:effectLst/>
                          <a:latin typeface="+mj-lt"/>
                        </a:rPr>
                        <a:t>fuel</a:t>
                      </a:r>
                      <a:endParaRPr lang="fr-FR" sz="1400" dirty="0">
                        <a:effectLst/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36000" marR="3600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Received </a:t>
                      </a:r>
                      <a:endParaRPr lang="fr-FR" sz="1400" dirty="0">
                        <a:effectLst/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36000" marR="3600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dirty="0" smtClean="0">
                          <a:effectLst/>
                          <a:latin typeface="+mj-lt"/>
                          <a:ea typeface="Times New Roman"/>
                          <a:cs typeface="Arial"/>
                        </a:rPr>
                        <a:t>Mass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dirty="0" smtClean="0">
                          <a:effectLst/>
                          <a:latin typeface="+mj-lt"/>
                          <a:ea typeface="Times New Roman"/>
                          <a:cs typeface="Arial"/>
                        </a:rPr>
                        <a:t> (g)</a:t>
                      </a:r>
                      <a:endParaRPr lang="fr-FR" sz="1400" dirty="0">
                        <a:effectLst/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36000" marR="3600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dirty="0" smtClean="0">
                          <a:effectLst/>
                          <a:latin typeface="+mj-lt"/>
                          <a:ea typeface="Times New Roman"/>
                          <a:cs typeface="Arial"/>
                        </a:rPr>
                        <a:t>Dose rate</a:t>
                      </a:r>
                      <a:endParaRPr lang="fr-FR" sz="1400" dirty="0">
                        <a:effectLst/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36000" marR="3600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+mj-lt"/>
                        </a:rPr>
                        <a:t>EDF-A</a:t>
                      </a:r>
                      <a:endParaRPr lang="fr-FR" sz="1400" dirty="0">
                        <a:effectLst/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36000" marR="3600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+mj-lt"/>
                        </a:rPr>
                        <a:t>1450</a:t>
                      </a:r>
                      <a:endParaRPr lang="fr-FR" sz="1400" dirty="0">
                        <a:effectLst/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36000" marR="3600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+mj-lt"/>
                        </a:rPr>
                        <a:t>UOX</a:t>
                      </a:r>
                      <a:endParaRPr lang="fr-FR" sz="1400" dirty="0">
                        <a:effectLst/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36000" marR="3600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dirty="0" smtClean="0">
                          <a:effectLst/>
                          <a:latin typeface="+mj-lt"/>
                          <a:ea typeface="Times New Roman"/>
                          <a:cs typeface="Arial"/>
                        </a:rPr>
                        <a:t>06/2014</a:t>
                      </a:r>
                      <a:endParaRPr lang="fr-FR" sz="1400" dirty="0">
                        <a:effectLst/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36000" marR="3600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dirty="0" smtClean="0">
                          <a:effectLst/>
                          <a:latin typeface="+mj-lt"/>
                          <a:ea typeface="Times New Roman"/>
                          <a:cs typeface="Arial"/>
                        </a:rPr>
                        <a:t>10 </a:t>
                      </a:r>
                      <a:endParaRPr lang="fr-FR" sz="1400" dirty="0">
                        <a:effectLst/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36000" marR="3600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dirty="0" smtClean="0">
                          <a:effectLst/>
                          <a:latin typeface="+mj-lt"/>
                          <a:ea typeface="Times New Roman"/>
                          <a:cs typeface="Arial"/>
                        </a:rPr>
                        <a:t>15 µSv/h (10g)</a:t>
                      </a:r>
                      <a:endParaRPr lang="fr-FR" sz="1400" dirty="0">
                        <a:effectLst/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36000" marR="36000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+mj-lt"/>
                        </a:rPr>
                        <a:t>EDF-B</a:t>
                      </a:r>
                      <a:endParaRPr lang="fr-FR" sz="1400" dirty="0">
                        <a:effectLst/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36000" marR="3600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+mj-lt"/>
                        </a:rPr>
                        <a:t>1300</a:t>
                      </a:r>
                      <a:endParaRPr lang="fr-FR" sz="1400" dirty="0">
                        <a:effectLst/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36000" marR="3600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+mj-lt"/>
                        </a:rPr>
                        <a:t>UOX</a:t>
                      </a:r>
                      <a:endParaRPr lang="fr-FR" sz="1400" dirty="0">
                        <a:effectLst/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36000" marR="3600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dirty="0" smtClean="0">
                          <a:effectLst/>
                          <a:latin typeface="+mj-lt"/>
                          <a:ea typeface="Times New Roman"/>
                          <a:cs typeface="Arial"/>
                        </a:rPr>
                        <a:t>02/2015</a:t>
                      </a:r>
                      <a:endParaRPr lang="fr-FR" sz="1400" dirty="0">
                        <a:effectLst/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36000" marR="3600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dirty="0" smtClean="0">
                          <a:effectLst/>
                          <a:latin typeface="+mj-lt"/>
                          <a:ea typeface="Times New Roman"/>
                          <a:cs typeface="Arial"/>
                        </a:rPr>
                        <a:t>4*10 </a:t>
                      </a:r>
                      <a:endParaRPr lang="fr-FR" sz="1400" dirty="0">
                        <a:effectLst/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36000" marR="3600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Times New Roman"/>
                          <a:cs typeface="Arial"/>
                        </a:rPr>
                        <a:t>300 µSv/h (10g)</a:t>
                      </a:r>
                      <a:endParaRPr lang="fr-FR" sz="1400" dirty="0">
                        <a:effectLst/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36000" marR="36000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pic>
        <p:nvPicPr>
          <p:cNvPr id="13" name="Imag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3781" y="3824239"/>
            <a:ext cx="1327586" cy="1116397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8212" y="3846784"/>
            <a:ext cx="1437892" cy="1116396"/>
          </a:xfrm>
          <a:prstGeom prst="rect">
            <a:avLst/>
          </a:prstGeom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2</a:t>
            </a:fld>
            <a:endParaRPr lang="en-GB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907704" y="116632"/>
            <a:ext cx="496855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Origin of  SIERs / Context</a:t>
            </a:r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94774" y="5157192"/>
            <a:ext cx="8952652" cy="93188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2563" indent="-176213">
              <a:spcBef>
                <a:spcPts val="300"/>
              </a:spcBef>
              <a:buFont typeface="Arial" pitchFamily="34" charset="0"/>
              <a:buNone/>
            </a:pPr>
            <a:r>
              <a:rPr lang="en-US" altLang="fr-FR" sz="1600" b="1" dirty="0" smtClean="0">
                <a:solidFill>
                  <a:srgbClr val="FF0000"/>
                </a:solidFill>
              </a:rPr>
              <a:t>Huge dose rates heterogeneity </a:t>
            </a:r>
            <a:r>
              <a:rPr lang="en-US" altLang="fr-FR" sz="1600" dirty="0" smtClean="0">
                <a:solidFill>
                  <a:srgbClr val="FF0000"/>
                </a:solidFill>
              </a:rPr>
              <a:t>: SIERs coming from different circuits with different storage delays (decay)</a:t>
            </a:r>
          </a:p>
          <a:p>
            <a:pPr marL="93663" lvl="1" indent="0" algn="ctr">
              <a:spcBef>
                <a:spcPts val="300"/>
              </a:spcBef>
              <a:buFont typeface="Arial" pitchFamily="34" charset="0"/>
              <a:buNone/>
            </a:pPr>
            <a:r>
              <a:rPr lang="en-US" sz="1600" b="1" i="1" dirty="0" smtClean="0">
                <a:solidFill>
                  <a:srgbClr val="FF0000"/>
                </a:solidFill>
              </a:rPr>
              <a:t>Samples are representative of the waste before conditioning (not of the “final waste”)</a:t>
            </a:r>
          </a:p>
          <a:p>
            <a:pPr marL="93663" lvl="1" indent="0" algn="ctr">
              <a:spcBef>
                <a:spcPts val="300"/>
              </a:spcBef>
              <a:buFont typeface="Arial" pitchFamily="34" charset="0"/>
              <a:buNone/>
            </a:pPr>
            <a:r>
              <a:rPr lang="en-US" sz="1600" b="1" i="1" dirty="0" smtClean="0">
                <a:solidFill>
                  <a:srgbClr val="FF0000"/>
                </a:solidFill>
              </a:rPr>
              <a:t>Samples are  made of SIERs from different circuits depending  on the sampling campaign</a:t>
            </a:r>
            <a:endParaRPr lang="en-US" altLang="fr-FR" sz="1600" b="1" dirty="0" smtClean="0">
              <a:solidFill>
                <a:srgbClr val="FF0000"/>
              </a:solidFill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3020" y="2381375"/>
            <a:ext cx="1335282" cy="107633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1138" y="2602155"/>
            <a:ext cx="8437667" cy="113107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spcAft>
                <a:spcPts val="300"/>
              </a:spcAft>
            </a:pPr>
            <a:r>
              <a:rPr lang="en-US" altLang="fr-FR" b="1" dirty="0">
                <a:latin typeface="Arial" panose="020B0604020202020204" pitchFamily="34" charset="0"/>
                <a:cs typeface="Arial" panose="020B0604020202020204" pitchFamily="34" charset="0"/>
              </a:rPr>
              <a:t>Origin of the sample </a:t>
            </a:r>
            <a:r>
              <a:rPr lang="en-US" altLang="fr-FR" b="1" dirty="0" smtClean="0"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endParaRPr lang="en-US" altLang="fr-FR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98438" indent="-198438">
              <a:spcBef>
                <a:spcPct val="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altLang="fr-FR" sz="1400" dirty="0">
                <a:latin typeface="Arial" panose="020B0604020202020204" pitchFamily="34" charset="0"/>
                <a:cs typeface="Arial" panose="020B0604020202020204" pitchFamily="34" charset="0"/>
              </a:rPr>
              <a:t>EDF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provided samples from different origins (power reactor units, 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fuels…)</a:t>
            </a:r>
          </a:p>
          <a:p>
            <a:pPr marL="198438" indent="-198438">
              <a:spcBef>
                <a:spcPct val="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Sampling 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of SIERs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are made during the “</a:t>
            </a: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Mercure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”  conditioning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campaigns 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spcAft>
                <a:spcPts val="300"/>
              </a:spcAft>
            </a:pP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=&gt; 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conditioning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of SIERs in an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epoxy matrix resin encapsulation and shielded concrete 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packages</a:t>
            </a:r>
            <a:endParaRPr lang="en-US" altLang="fr-FR" sz="105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6122255"/>
            <a:ext cx="34737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61938" lvl="1" indent="-261938"/>
            <a:r>
              <a:rPr lang="en-US" altLang="fr-FR" sz="1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* for </a:t>
            </a:r>
            <a:r>
              <a:rPr lang="en-US" altLang="fr-FR" sz="1400" i="1" dirty="0">
                <a:latin typeface="Arial" panose="020B0604020202020204" pitchFamily="34" charset="0"/>
                <a:cs typeface="Arial" panose="020B0604020202020204" pitchFamily="34" charset="0"/>
              </a:rPr>
              <a:t>more detail show WP4 - CEA poster </a:t>
            </a:r>
          </a:p>
        </p:txBody>
      </p:sp>
    </p:spTree>
    <p:extLst>
      <p:ext uri="{BB962C8B-B14F-4D97-AF65-F5344CB8AC3E}">
        <p14:creationId xmlns:p14="http://schemas.microsoft.com/office/powerpoint/2010/main" val="3436327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347" y="3165302"/>
            <a:ext cx="3134256" cy="1563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1131524" y="193204"/>
            <a:ext cx="6624736" cy="56693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Task 4-2- Determination of source term 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Analytical method developments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Espace réservé du texte 2"/>
          <p:cNvSpPr txBox="1">
            <a:spLocks/>
          </p:cNvSpPr>
          <p:nvPr/>
        </p:nvSpPr>
        <p:spPr>
          <a:xfrm>
            <a:off x="182116" y="1124744"/>
            <a:ext cx="4245868" cy="3712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fr-FR" sz="2000" dirty="0" smtClean="0"/>
              <a:t>Total </a:t>
            </a:r>
            <a:r>
              <a:rPr lang="en-US" altLang="fr-FR" sz="2000" baseline="30000" dirty="0" smtClean="0"/>
              <a:t>14</a:t>
            </a:r>
            <a:r>
              <a:rPr lang="en-US" altLang="fr-FR" sz="2000" dirty="0" smtClean="0"/>
              <a:t>C by combustion with O</a:t>
            </a:r>
            <a:r>
              <a:rPr lang="en-US" altLang="fr-FR" sz="2000" baseline="-25000" dirty="0" smtClean="0"/>
              <a:t>2</a:t>
            </a:r>
            <a:endParaRPr lang="fr-FR" sz="2000" baseline="-25000" dirty="0"/>
          </a:p>
        </p:txBody>
      </p:sp>
      <p:sp>
        <p:nvSpPr>
          <p:cNvPr id="5" name="Espace réservé du contenu 3"/>
          <p:cNvSpPr>
            <a:spLocks noGrp="1"/>
          </p:cNvSpPr>
          <p:nvPr>
            <p:ph sz="half" idx="4294967295"/>
          </p:nvPr>
        </p:nvSpPr>
        <p:spPr>
          <a:xfrm>
            <a:off x="39216" y="1594347"/>
            <a:ext cx="4553217" cy="1906661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87313" indent="-87313">
              <a:spcBef>
                <a:spcPct val="0"/>
              </a:spcBef>
              <a:spcAft>
                <a:spcPct val="0"/>
              </a:spcAft>
            </a:pPr>
            <a:r>
              <a:rPr lang="en-GB" sz="1400" dirty="0" smtClean="0"/>
              <a:t>IER (</a:t>
            </a:r>
            <a:r>
              <a:rPr lang="en-GB" altLang="fr-FR" sz="1400" dirty="0" smtClean="0"/>
              <a:t>0.2 to 0.5 g) </a:t>
            </a:r>
            <a:r>
              <a:rPr lang="en-GB" sz="1400" dirty="0" smtClean="0"/>
              <a:t> mixed with carrier (graphite)</a:t>
            </a:r>
          </a:p>
          <a:p>
            <a:pPr marL="87313" indent="-87313">
              <a:spcBef>
                <a:spcPct val="0"/>
              </a:spcBef>
              <a:spcAft>
                <a:spcPct val="0"/>
              </a:spcAft>
            </a:pPr>
            <a:r>
              <a:rPr lang="en-GB" altLang="fr-FR" sz="1400" dirty="0" smtClean="0"/>
              <a:t>Combustion under O</a:t>
            </a:r>
            <a:r>
              <a:rPr lang="en-GB" altLang="fr-FR" sz="1400" baseline="-25000" dirty="0" smtClean="0"/>
              <a:t>2</a:t>
            </a:r>
            <a:r>
              <a:rPr lang="en-GB" altLang="fr-FR" sz="1400" dirty="0" smtClean="0"/>
              <a:t> (25 bars)</a:t>
            </a:r>
          </a:p>
          <a:p>
            <a:pPr marL="87313" indent="-87313">
              <a:spcBef>
                <a:spcPct val="0"/>
              </a:spcBef>
              <a:spcAft>
                <a:spcPct val="0"/>
              </a:spcAft>
            </a:pPr>
            <a:r>
              <a:rPr lang="en-GB" sz="1400" dirty="0" smtClean="0"/>
              <a:t>CO</a:t>
            </a:r>
            <a:r>
              <a:rPr lang="en-GB" sz="1400" baseline="-25000" dirty="0" smtClean="0"/>
              <a:t>2</a:t>
            </a:r>
            <a:r>
              <a:rPr lang="en-GB" sz="1400" dirty="0" smtClean="0"/>
              <a:t> produced by mineralization of resins :</a:t>
            </a:r>
          </a:p>
          <a:p>
            <a:pPr marL="217488" lvl="1" indent="-130175">
              <a:spcBef>
                <a:spcPct val="0"/>
              </a:spcBef>
              <a:spcAft>
                <a:spcPct val="0"/>
              </a:spcAft>
            </a:pPr>
            <a:r>
              <a:rPr lang="en-GB" sz="1400" dirty="0" smtClean="0"/>
              <a:t>trapped in </a:t>
            </a:r>
            <a:r>
              <a:rPr lang="en-GB" sz="1400" dirty="0" err="1" smtClean="0"/>
              <a:t>NaOH</a:t>
            </a:r>
            <a:r>
              <a:rPr lang="en-GB" sz="1400" dirty="0" smtClean="0"/>
              <a:t> solution as CO</a:t>
            </a:r>
            <a:r>
              <a:rPr lang="en-GB" sz="1400" baseline="-25000" dirty="0" smtClean="0"/>
              <a:t>3</a:t>
            </a:r>
            <a:r>
              <a:rPr lang="en-GB" sz="1400" baseline="30000" dirty="0" smtClean="0"/>
              <a:t>2-</a:t>
            </a:r>
            <a:r>
              <a:rPr lang="en-GB" sz="1400" dirty="0" smtClean="0"/>
              <a:t> into the mineralization device during combustion and cooling</a:t>
            </a:r>
          </a:p>
          <a:p>
            <a:pPr marL="217488" lvl="1" indent="-130175">
              <a:spcBef>
                <a:spcPct val="0"/>
              </a:spcBef>
              <a:spcAft>
                <a:spcPct val="0"/>
              </a:spcAft>
            </a:pPr>
            <a:r>
              <a:rPr lang="en-GB" sz="1400" dirty="0" smtClean="0"/>
              <a:t>to achieve the recovery of </a:t>
            </a:r>
            <a:r>
              <a:rPr lang="en-GB" sz="1400" baseline="30000" dirty="0" smtClean="0"/>
              <a:t>14</a:t>
            </a:r>
            <a:r>
              <a:rPr lang="en-GB" sz="1400" dirty="0" smtClean="0"/>
              <a:t>C, system is degassed in a venting station and the gases are flushed into </a:t>
            </a:r>
            <a:r>
              <a:rPr lang="en-GB" sz="1400" dirty="0" err="1" smtClean="0"/>
              <a:t>NaOH</a:t>
            </a:r>
            <a:r>
              <a:rPr lang="en-GB" sz="1400" dirty="0" smtClean="0"/>
              <a:t> bubblers</a:t>
            </a:r>
            <a:endParaRPr lang="en-GB" sz="1400" dirty="0"/>
          </a:p>
        </p:txBody>
      </p:sp>
      <p:sp>
        <p:nvSpPr>
          <p:cNvPr id="6" name="Espace réservé du texte 4"/>
          <p:cNvSpPr txBox="1">
            <a:spLocks/>
          </p:cNvSpPr>
          <p:nvPr/>
        </p:nvSpPr>
        <p:spPr>
          <a:xfrm>
            <a:off x="4572000" y="1124744"/>
            <a:ext cx="4464496" cy="38784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fr-FR" sz="2000" dirty="0" smtClean="0"/>
              <a:t>Speciation of </a:t>
            </a:r>
            <a:r>
              <a:rPr lang="en-US" altLang="fr-FR" sz="2000" baseline="30000" dirty="0" smtClean="0"/>
              <a:t>14</a:t>
            </a:r>
            <a:r>
              <a:rPr lang="en-US" altLang="fr-FR" sz="2000" dirty="0" smtClean="0"/>
              <a:t>C by acidic mineralization</a:t>
            </a:r>
            <a:endParaRPr lang="fr-FR" sz="2000" dirty="0"/>
          </a:p>
        </p:txBody>
      </p:sp>
      <p:pic>
        <p:nvPicPr>
          <p:cNvPr id="9" name="Image 100" descr="Bombe-partie support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531" y="3356992"/>
            <a:ext cx="397950" cy="658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 10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884" y="3861048"/>
            <a:ext cx="383505" cy="416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 99" descr="Bombe corps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033" y="4005064"/>
            <a:ext cx="510683" cy="676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117884" y="4581128"/>
            <a:ext cx="173477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-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-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-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-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-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-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-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-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-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kumimoji="0" lang="en-US" altLang="fr-F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altLang="fr-F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Sample + carbon carrier</a:t>
            </a:r>
            <a:endParaRPr kumimoji="0" lang="fr-FR" altLang="fr-FR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" name="Connecteur droit avec flèche 12"/>
          <p:cNvCxnSpPr/>
          <p:nvPr/>
        </p:nvCxnSpPr>
        <p:spPr>
          <a:xfrm flipH="1" flipV="1">
            <a:off x="801506" y="4450015"/>
            <a:ext cx="187197" cy="3824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988703" y="4797095"/>
            <a:ext cx="2177199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-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-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-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-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-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-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-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-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-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kumimoji="0" lang="fr-FR" alt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Sodium hydroxyde solution (Inside)</a:t>
            </a:r>
            <a:endParaRPr kumimoji="0" lang="fr-FR" altLang="fr-F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5" name="Connecteur droit avec flèche 14"/>
          <p:cNvCxnSpPr/>
          <p:nvPr/>
        </p:nvCxnSpPr>
        <p:spPr>
          <a:xfrm flipH="1" flipV="1">
            <a:off x="1501389" y="4149081"/>
            <a:ext cx="217425" cy="3009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5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760" y="3324200"/>
            <a:ext cx="357568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Espace réservé du contenu 3"/>
          <p:cNvSpPr txBox="1">
            <a:spLocks/>
          </p:cNvSpPr>
          <p:nvPr/>
        </p:nvSpPr>
        <p:spPr>
          <a:xfrm>
            <a:off x="4551566" y="1556792"/>
            <a:ext cx="4577371" cy="20162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75" lvl="1" indent="-3175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1400" dirty="0" smtClean="0"/>
              <a:t> IER </a:t>
            </a:r>
            <a:r>
              <a:rPr lang="en-US" altLang="fr-FR" sz="1400" dirty="0" smtClean="0"/>
              <a:t>(0.2 to 0.5 g) spiked by carbonate solution (carrier)</a:t>
            </a:r>
          </a:p>
          <a:p>
            <a:pPr marL="3175" lvl="1" indent="-3175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altLang="fr-FR" sz="1400" b="1" dirty="0" smtClean="0"/>
              <a:t> First step </a:t>
            </a:r>
            <a:r>
              <a:rPr lang="en-US" altLang="fr-FR" sz="1400" b="1" dirty="0"/>
              <a:t>: </a:t>
            </a:r>
            <a:r>
              <a:rPr lang="en-US" altLang="fr-FR" sz="1400" b="1" dirty="0" smtClean="0"/>
              <a:t>measurement </a:t>
            </a:r>
            <a:r>
              <a:rPr lang="en-US" altLang="fr-FR" sz="1400" b="1" dirty="0"/>
              <a:t>of mineral </a:t>
            </a:r>
            <a:r>
              <a:rPr lang="en-US" altLang="fr-FR" sz="1400" b="1" baseline="30000" dirty="0" smtClean="0"/>
              <a:t>14</a:t>
            </a:r>
            <a:r>
              <a:rPr lang="en-US" altLang="fr-FR" sz="1400" b="1" dirty="0" smtClean="0"/>
              <a:t>C</a:t>
            </a:r>
            <a:endParaRPr lang="en-US" altLang="fr-FR" sz="1400" b="1" dirty="0"/>
          </a:p>
          <a:p>
            <a:pPr marL="87313" lvl="1" indent="-87313">
              <a:spcBef>
                <a:spcPct val="0"/>
              </a:spcBef>
              <a:spcAft>
                <a:spcPct val="0"/>
              </a:spcAft>
            </a:pPr>
            <a:r>
              <a:rPr lang="en-US" altLang="fr-FR" sz="1400" dirty="0" smtClean="0"/>
              <a:t> Acidification </a:t>
            </a:r>
            <a:r>
              <a:rPr lang="en-US" altLang="fr-FR" sz="1400" dirty="0"/>
              <a:t>by </a:t>
            </a:r>
            <a:r>
              <a:rPr lang="en-US" altLang="fr-FR" sz="1400" dirty="0" smtClean="0"/>
              <a:t>H</a:t>
            </a:r>
            <a:r>
              <a:rPr lang="en-US" altLang="fr-FR" sz="1400" baseline="-25000" dirty="0" smtClean="0"/>
              <a:t>2</a:t>
            </a:r>
            <a:r>
              <a:rPr lang="en-US" altLang="fr-FR" sz="1400" dirty="0" smtClean="0"/>
              <a:t>SO</a:t>
            </a:r>
            <a:r>
              <a:rPr lang="en-US" altLang="fr-FR" sz="1400" baseline="-25000" dirty="0" smtClean="0"/>
              <a:t>4</a:t>
            </a:r>
          </a:p>
          <a:p>
            <a:pPr marL="87313" lvl="1" indent="-87313">
              <a:spcBef>
                <a:spcPct val="0"/>
              </a:spcBef>
              <a:spcAft>
                <a:spcPct val="0"/>
              </a:spcAft>
            </a:pPr>
            <a:r>
              <a:rPr lang="en-US" altLang="fr-FR" sz="1400" dirty="0" smtClean="0"/>
              <a:t> Degassing under </a:t>
            </a:r>
            <a:r>
              <a:rPr lang="en-US" altLang="fr-FR" sz="1400" dirty="0"/>
              <a:t>N</a:t>
            </a:r>
            <a:r>
              <a:rPr lang="en-US" altLang="fr-FR" sz="1400" baseline="-25000" dirty="0"/>
              <a:t>2</a:t>
            </a:r>
            <a:r>
              <a:rPr lang="en-US" altLang="fr-FR" sz="1400" dirty="0"/>
              <a:t> and vacuum </a:t>
            </a:r>
            <a:r>
              <a:rPr lang="en-US" sz="1400" dirty="0"/>
              <a:t>into </a:t>
            </a:r>
            <a:r>
              <a:rPr lang="en-US" sz="1400" dirty="0" err="1"/>
              <a:t>NaOH</a:t>
            </a:r>
            <a:r>
              <a:rPr lang="en-US" sz="1400" dirty="0"/>
              <a:t> </a:t>
            </a:r>
            <a:r>
              <a:rPr lang="en-US" sz="1400" dirty="0" smtClean="0"/>
              <a:t>bubblers</a:t>
            </a:r>
          </a:p>
          <a:p>
            <a:pPr marL="87313" lvl="1" indent="-87313">
              <a:spcBef>
                <a:spcPct val="0"/>
              </a:spcBef>
              <a:spcAft>
                <a:spcPct val="0"/>
              </a:spcAft>
            </a:pPr>
            <a:r>
              <a:rPr lang="en-US" sz="1400" dirty="0" smtClean="0"/>
              <a:t> Measurements of </a:t>
            </a:r>
            <a:r>
              <a:rPr lang="en-US" sz="1400" dirty="0"/>
              <a:t>CO</a:t>
            </a:r>
            <a:r>
              <a:rPr lang="en-US" sz="1400" baseline="-25000" dirty="0"/>
              <a:t>3</a:t>
            </a:r>
            <a:r>
              <a:rPr lang="en-US" sz="1400" baseline="30000" dirty="0"/>
              <a:t>2-</a:t>
            </a:r>
            <a:r>
              <a:rPr lang="en-US" sz="1400" dirty="0" smtClean="0"/>
              <a:t> carrier (recovery) and </a:t>
            </a:r>
            <a:r>
              <a:rPr lang="en-US" sz="1400" baseline="30000" dirty="0" smtClean="0"/>
              <a:t>14</a:t>
            </a:r>
            <a:r>
              <a:rPr lang="en-US" sz="1400" dirty="0" smtClean="0"/>
              <a:t>C  by LSC</a:t>
            </a:r>
          </a:p>
          <a:p>
            <a:pPr marL="0" indent="0">
              <a:spcBef>
                <a:spcPct val="0"/>
              </a:spcBef>
              <a:spcAft>
                <a:spcPct val="0"/>
              </a:spcAft>
            </a:pPr>
            <a:r>
              <a:rPr lang="en-US" altLang="fr-FR" sz="1100" dirty="0" smtClean="0"/>
              <a:t> </a:t>
            </a:r>
            <a:r>
              <a:rPr lang="en-US" altLang="fr-FR" sz="1400" b="1" dirty="0" smtClean="0"/>
              <a:t>Second step : measurement of organic </a:t>
            </a:r>
            <a:r>
              <a:rPr lang="en-US" altLang="fr-FR" sz="1400" b="1" baseline="30000" dirty="0" smtClean="0"/>
              <a:t>14</a:t>
            </a:r>
            <a:r>
              <a:rPr lang="en-US" altLang="fr-FR" sz="1400" b="1" dirty="0" smtClean="0"/>
              <a:t>C</a:t>
            </a:r>
          </a:p>
          <a:p>
            <a:pPr marL="87313" lvl="1" indent="-87313">
              <a:spcBef>
                <a:spcPct val="0"/>
              </a:spcBef>
              <a:spcAft>
                <a:spcPct val="0"/>
              </a:spcAft>
            </a:pPr>
            <a:r>
              <a:rPr lang="en-US" altLang="fr-FR" sz="1400" dirty="0" smtClean="0"/>
              <a:t> Concentrated </a:t>
            </a:r>
            <a:r>
              <a:rPr lang="en-US" altLang="fr-FR" sz="1400" dirty="0"/>
              <a:t>acid (H</a:t>
            </a:r>
            <a:r>
              <a:rPr lang="en-US" altLang="fr-FR" sz="1400" baseline="-25000" dirty="0"/>
              <a:t>2</a:t>
            </a:r>
            <a:r>
              <a:rPr lang="en-US" altLang="fr-FR" sz="1400" dirty="0"/>
              <a:t>SO</a:t>
            </a:r>
            <a:r>
              <a:rPr lang="en-US" altLang="fr-FR" sz="1400" baseline="-25000" dirty="0"/>
              <a:t>4</a:t>
            </a:r>
            <a:r>
              <a:rPr lang="en-US" altLang="fr-FR" sz="1400" dirty="0"/>
              <a:t>/HNO</a:t>
            </a:r>
            <a:r>
              <a:rPr lang="en-US" altLang="fr-FR" sz="1400" baseline="-25000" dirty="0"/>
              <a:t>3</a:t>
            </a:r>
            <a:r>
              <a:rPr lang="en-US" altLang="fr-FR" sz="1400" dirty="0"/>
              <a:t>) with </a:t>
            </a:r>
            <a:r>
              <a:rPr lang="en-US" altLang="fr-FR" sz="1400" dirty="0" smtClean="0"/>
              <a:t>oxidant (H</a:t>
            </a:r>
            <a:r>
              <a:rPr lang="en-US" altLang="fr-FR" sz="1400" baseline="-25000" dirty="0" smtClean="0"/>
              <a:t>2</a:t>
            </a:r>
            <a:r>
              <a:rPr lang="en-US" altLang="fr-FR" sz="1400" dirty="0" smtClean="0"/>
              <a:t>O</a:t>
            </a:r>
            <a:r>
              <a:rPr lang="en-US" altLang="fr-FR" sz="1400" baseline="-25000" dirty="0" smtClean="0"/>
              <a:t>2</a:t>
            </a:r>
            <a:r>
              <a:rPr lang="en-US" altLang="fr-FR" sz="1400" dirty="0" smtClean="0"/>
              <a:t>)</a:t>
            </a:r>
          </a:p>
          <a:p>
            <a:pPr marL="87313" lvl="1" indent="-87313">
              <a:spcBef>
                <a:spcPct val="0"/>
              </a:spcBef>
              <a:spcAft>
                <a:spcPct val="0"/>
              </a:spcAft>
            </a:pPr>
            <a:r>
              <a:rPr lang="en-US" altLang="fr-FR" sz="1400" dirty="0" smtClean="0"/>
              <a:t> Degassing </a:t>
            </a:r>
            <a:r>
              <a:rPr lang="en-US" altLang="fr-FR" sz="1400" dirty="0"/>
              <a:t>under N</a:t>
            </a:r>
            <a:r>
              <a:rPr lang="en-US" altLang="fr-FR" sz="1400" baseline="-25000" dirty="0"/>
              <a:t>2</a:t>
            </a:r>
            <a:r>
              <a:rPr lang="en-US" altLang="fr-FR" sz="1400" dirty="0"/>
              <a:t> and </a:t>
            </a:r>
            <a:r>
              <a:rPr lang="en-US" altLang="fr-FR" sz="1400" dirty="0" smtClean="0"/>
              <a:t>vacuum reflux </a:t>
            </a:r>
            <a:r>
              <a:rPr lang="en-US" sz="1400" dirty="0" smtClean="0"/>
              <a:t>into </a:t>
            </a:r>
            <a:r>
              <a:rPr lang="en-US" sz="1400" dirty="0" err="1" smtClean="0"/>
              <a:t>NaOH</a:t>
            </a:r>
            <a:r>
              <a:rPr lang="en-US" sz="1400" dirty="0"/>
              <a:t> </a:t>
            </a:r>
            <a:r>
              <a:rPr lang="en-US" sz="1400" dirty="0" smtClean="0"/>
              <a:t>bubblers</a:t>
            </a:r>
          </a:p>
          <a:p>
            <a:pPr marL="87313" lvl="1" indent="-87313">
              <a:spcBef>
                <a:spcPct val="0"/>
              </a:spcBef>
              <a:spcAft>
                <a:spcPct val="0"/>
              </a:spcAft>
            </a:pPr>
            <a:r>
              <a:rPr lang="en-US" sz="1400" dirty="0" smtClean="0"/>
              <a:t> Measurement  </a:t>
            </a:r>
            <a:r>
              <a:rPr lang="en-US" sz="1400" baseline="30000" dirty="0" smtClean="0"/>
              <a:t>14</a:t>
            </a:r>
            <a:r>
              <a:rPr lang="en-US" sz="1400" dirty="0" smtClean="0"/>
              <a:t>C by LSC</a:t>
            </a:r>
            <a:endParaRPr lang="fr-FR" sz="800" dirty="0"/>
          </a:p>
        </p:txBody>
      </p:sp>
      <p:sp>
        <p:nvSpPr>
          <p:cNvPr id="18" name="Rectangle 17"/>
          <p:cNvSpPr/>
          <p:nvPr/>
        </p:nvSpPr>
        <p:spPr>
          <a:xfrm>
            <a:off x="7475071" y="4747830"/>
            <a:ext cx="166892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fr-FR" sz="1100" i="1" dirty="0" err="1" smtClean="0"/>
              <a:t>Similar</a:t>
            </a:r>
            <a:r>
              <a:rPr lang="fr-FR" sz="1100" i="1" dirty="0" smtClean="0"/>
              <a:t> as «</a:t>
            </a:r>
            <a:r>
              <a:rPr lang="fr-FR" sz="1100" i="1" dirty="0"/>
              <a:t>  </a:t>
            </a:r>
            <a:r>
              <a:rPr lang="fr-FR" sz="1100" i="1" dirty="0" err="1"/>
              <a:t>Magnusson</a:t>
            </a:r>
            <a:r>
              <a:rPr lang="fr-FR" sz="1100" i="1" dirty="0"/>
              <a:t> </a:t>
            </a:r>
            <a:r>
              <a:rPr lang="en-US" altLang="fr-FR" sz="1100" i="1" dirty="0"/>
              <a:t>method</a:t>
            </a:r>
            <a:r>
              <a:rPr lang="fr-FR" sz="1100" i="1" dirty="0"/>
              <a:t>» </a:t>
            </a:r>
            <a:endParaRPr lang="en-US" altLang="fr-FR" sz="1100" i="1" dirty="0"/>
          </a:p>
        </p:txBody>
      </p:sp>
      <p:cxnSp>
        <p:nvCxnSpPr>
          <p:cNvPr id="19" name="Connecteur droit 18"/>
          <p:cNvCxnSpPr>
            <a:stCxn id="6" idx="1"/>
          </p:cNvCxnSpPr>
          <p:nvPr/>
        </p:nvCxnSpPr>
        <p:spPr>
          <a:xfrm>
            <a:off x="4572000" y="1318665"/>
            <a:ext cx="0" cy="44894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3</a:t>
            </a:fld>
            <a:endParaRPr lang="en-GB"/>
          </a:p>
        </p:txBody>
      </p:sp>
      <p:graphicFrame>
        <p:nvGraphicFramePr>
          <p:cNvPr id="20" name="Tableau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4601666"/>
              </p:ext>
            </p:extLst>
          </p:nvPr>
        </p:nvGraphicFramePr>
        <p:xfrm>
          <a:off x="510551" y="5554314"/>
          <a:ext cx="3464739" cy="3325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4355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2118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011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noProof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Combustion</a:t>
                      </a:r>
                      <a:r>
                        <a:rPr lang="en-US" sz="1050" baseline="0" noProof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with O2</a:t>
                      </a:r>
                      <a:r>
                        <a:rPr lang="en-US" sz="1050" noProof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050" noProof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050" noProof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72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u="none" strike="noStrike" baseline="30000" noProof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 </a:t>
                      </a:r>
                      <a:r>
                        <a:rPr lang="en-US" sz="1050" u="none" strike="noStrike" noProof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 recovery</a:t>
                      </a:r>
                      <a:endParaRPr lang="en-US" sz="1050" noProof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noProof="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&gt; 95 %</a:t>
                      </a:r>
                      <a:endParaRPr lang="en-US" sz="1050" noProof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1" name="Tableau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0152691"/>
              </p:ext>
            </p:extLst>
          </p:nvPr>
        </p:nvGraphicFramePr>
        <p:xfrm>
          <a:off x="4592434" y="5498283"/>
          <a:ext cx="4536504" cy="765469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213717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1920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3701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u="none" strike="noStrike" baseline="0" noProof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Acidic dissolution method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u="none" strike="noStrike" baseline="30000" noProof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r>
                        <a:rPr lang="en-US" sz="1050" u="none" strike="noStrike" noProof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   recovery and</a:t>
                      </a:r>
                      <a:r>
                        <a:rPr lang="en-US" sz="1050" u="none" strike="noStrike" baseline="0" noProof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050" u="none" strike="noStrike" noProof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selectivity</a:t>
                      </a:r>
                      <a:endParaRPr lang="fr-FR" sz="105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u="none" strike="noStrike" baseline="30000" noProof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r>
                        <a:rPr lang="en-US" sz="1050" u="none" strike="noStrike" noProof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</a:p>
                    <a:p>
                      <a:pPr algn="ctr" fontAlgn="b"/>
                      <a:r>
                        <a:rPr lang="fr-FR" sz="105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minéral</a:t>
                      </a:r>
                      <a:endParaRPr lang="fr-FR" sz="105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u="none" strike="noStrike" baseline="30000" noProof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r>
                        <a:rPr lang="en-US" sz="1050" u="none" strike="noStrike" noProof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5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organic</a:t>
                      </a:r>
                      <a:endParaRPr lang="fr-FR" sz="105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57997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050" baseline="30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r>
                        <a:rPr lang="fr-FR" sz="105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 </a:t>
                      </a:r>
                      <a:r>
                        <a:rPr lang="en-GB" sz="105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mineral</a:t>
                      </a:r>
                      <a:endParaRPr lang="en-GB" sz="105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05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&gt; 95 %</a:t>
                      </a:r>
                      <a:endParaRPr lang="fr-FR" sz="105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fr-FR" sz="105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&lt; 3 %</a:t>
                      </a:r>
                      <a:endParaRPr lang="fr-FR" sz="105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68433"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fr-FR" sz="1050" baseline="300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14</a:t>
                      </a:r>
                      <a:r>
                        <a:rPr lang="fr-FR" sz="105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 </a:t>
                      </a:r>
                      <a:r>
                        <a:rPr lang="fr-FR" sz="1050" dirty="0" err="1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organic</a:t>
                      </a:r>
                      <a:endParaRPr lang="fr-FR" sz="105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fr-FR" sz="105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&lt; 6 %</a:t>
                      </a:r>
                      <a:endParaRPr lang="fr-FR" sz="105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fr-FR" sz="105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&gt; 90 %</a:t>
                      </a:r>
                      <a:endParaRPr lang="fr-FR" sz="105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72008" y="5137447"/>
            <a:ext cx="9036496" cy="30777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fr-FR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Optimizations </a:t>
            </a:r>
            <a:r>
              <a:rPr lang="en-US" altLang="fr-FR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</a:t>
            </a:r>
            <a:r>
              <a:rPr lang="en-US" altLang="fr-FR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virgin resins spiked with </a:t>
            </a:r>
            <a:r>
              <a:rPr lang="en-US" altLang="fr-FR" sz="1400" b="1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en-US" altLang="fr-FR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as carbonate and/or glucose</a:t>
            </a:r>
          </a:p>
        </p:txBody>
      </p:sp>
    </p:spTree>
    <p:extLst>
      <p:ext uri="{BB962C8B-B14F-4D97-AF65-F5344CB8AC3E}">
        <p14:creationId xmlns:p14="http://schemas.microsoft.com/office/powerpoint/2010/main" val="2463218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650187" y="224219"/>
            <a:ext cx="6048672" cy="706090"/>
          </a:xfrm>
        </p:spPr>
        <p:txBody>
          <a:bodyPr>
            <a:no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Task 4-2- Determination of source term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Result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4</a:t>
            </a:fld>
            <a:endParaRPr lang="en-GB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97134" y="1124744"/>
            <a:ext cx="8949732" cy="2724415"/>
          </a:xfrm>
          <a:ln>
            <a:noFill/>
          </a:ln>
        </p:spPr>
        <p:txBody>
          <a:bodyPr>
            <a:noAutofit/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Analytical methods comparison </a:t>
            </a:r>
            <a:endParaRPr lang="en-GB" sz="1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altLang="fr-FR" sz="1600" dirty="0" smtClean="0"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EDF-A sample : similar results between the combustion method and the acidic dissolution</a:t>
            </a: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altLang="fr-FR" sz="1600" dirty="0" smtClean="0"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EDF-B sample : inconsistent </a:t>
            </a:r>
            <a:r>
              <a:rPr lang="en-US" altLang="fr-FR" sz="1600" dirty="0"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results </a:t>
            </a:r>
            <a:r>
              <a:rPr lang="en-US" altLang="fr-FR" sz="1600" dirty="0" smtClean="0"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between the two methods</a:t>
            </a:r>
          </a:p>
          <a:p>
            <a:pPr>
              <a:spcBef>
                <a:spcPct val="0"/>
              </a:spcBef>
              <a:spcAft>
                <a:spcPct val="0"/>
              </a:spcAft>
            </a:pPr>
            <a:endParaRPr lang="en-US" altLang="fr-FR" sz="1600" dirty="0" smtClean="0">
              <a:latin typeface="Arial" panose="020B0604020202020204" pitchFamily="34" charset="0"/>
              <a:ea typeface="Times New Roman" pitchFamily="18" charset="0"/>
              <a:cs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endParaRPr lang="en-US" altLang="fr-FR" sz="1600" dirty="0" smtClean="0">
              <a:latin typeface="Arial" panose="020B0604020202020204" pitchFamily="34" charset="0"/>
              <a:ea typeface="Times New Roman" pitchFamily="18" charset="0"/>
              <a:cs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endParaRPr lang="en-US" alt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endParaRPr lang="en-US" altLang="fr-FR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endParaRPr lang="en-US" alt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fr-FR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Application of the method on dried samples</a:t>
            </a: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alt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Measurements showed non reproducible results </a:t>
            </a:r>
            <a:r>
              <a:rPr lang="en-US" altLang="fr-FR" sz="1600" dirty="0">
                <a:latin typeface="Arial" panose="020B0604020202020204" pitchFamily="34" charset="0"/>
                <a:cs typeface="Arial" panose="020B0604020202020204" pitchFamily="34" charset="0"/>
              </a:rPr>
              <a:t>(H</a:t>
            </a:r>
            <a:r>
              <a:rPr lang="en-US" altLang="fr-FR" sz="1600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altLang="fr-FR" sz="1600" dirty="0">
                <a:latin typeface="Arial" panose="020B0604020202020204" pitchFamily="34" charset="0"/>
                <a:cs typeface="Arial" panose="020B0604020202020204" pitchFamily="34" charset="0"/>
              </a:rPr>
              <a:t>O content variability / analytical </a:t>
            </a:r>
            <a:r>
              <a:rPr lang="en-US" alt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problems)</a:t>
            </a:r>
          </a:p>
          <a:p>
            <a:pPr>
              <a:spcBef>
                <a:spcPct val="0"/>
              </a:spcBef>
              <a:spcAft>
                <a:spcPct val="0"/>
              </a:spcAft>
            </a:pPr>
            <a:endParaRPr lang="en-US" altLang="fr-FR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fr-FR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Final results on WET samples</a:t>
            </a:r>
          </a:p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endParaRPr lang="en-US" altLang="fr-FR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endParaRPr lang="en-US" altLang="fr-FR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4" name="Tableau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0340384"/>
              </p:ext>
            </p:extLst>
          </p:nvPr>
        </p:nvGraphicFramePr>
        <p:xfrm>
          <a:off x="731404" y="2003708"/>
          <a:ext cx="7177136" cy="9932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74071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9200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695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Sample</a:t>
                      </a:r>
                      <a:endParaRPr lang="fr-FR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Type</a:t>
                      </a:r>
                      <a:endParaRPr lang="fr-FR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  </a:t>
                      </a:r>
                      <a:r>
                        <a:rPr lang="en-US" sz="1400" kern="1200" baseline="30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r>
                        <a:rPr lang="en-US" sz="1400" kern="12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 </a:t>
                      </a:r>
                      <a:r>
                        <a:rPr lang="fr-FR" sz="1400" b="1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Bq.g</a:t>
                      </a:r>
                      <a:r>
                        <a:rPr lang="fr-FR" sz="1400" b="1" baseline="300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</a:t>
                      </a:r>
                      <a:endParaRPr lang="fr-FR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b"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Combustion with oxygen</a:t>
                      </a:r>
                      <a:endParaRPr lang="fr-FR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 </a:t>
                      </a:r>
                      <a:r>
                        <a:rPr lang="en-US" sz="1400" kern="1200" baseline="30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r>
                        <a:rPr lang="en-US" sz="14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 </a:t>
                      </a:r>
                      <a:r>
                        <a:rPr lang="fr-FR" sz="1400" b="1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Bq.g</a:t>
                      </a:r>
                      <a:r>
                        <a:rPr lang="fr-FR" sz="1400" b="1" baseline="300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</a:t>
                      </a:r>
                      <a:endParaRPr lang="fr-FR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b"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Acidic dissolution</a:t>
                      </a:r>
                      <a:endParaRPr lang="fr-FR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Difference</a:t>
                      </a:r>
                      <a:endParaRPr lang="fr-FR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32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EDF </a:t>
                      </a:r>
                      <a:r>
                        <a:rPr lang="en-US" sz="14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– A</a:t>
                      </a:r>
                      <a:endParaRPr lang="fr-FR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Wet</a:t>
                      </a:r>
                      <a:endParaRPr lang="fr-FR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spc="-15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5570 </a:t>
                      </a:r>
                      <a:r>
                        <a:rPr lang="en-US" sz="1400" spc="-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± </a:t>
                      </a:r>
                      <a:r>
                        <a:rPr lang="en-US" sz="1400" spc="-15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430</a:t>
                      </a:r>
                      <a:endParaRPr lang="fr-FR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5610 ± 430</a:t>
                      </a:r>
                      <a:endParaRPr lang="fr-FR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r>
                        <a:rPr lang="en-US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 Bq.g</a:t>
                      </a:r>
                      <a:r>
                        <a:rPr lang="en-US" sz="1400" baseline="30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  </a:t>
                      </a:r>
                      <a:r>
                        <a:rPr lang="en-US" sz="14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0.6%)</a:t>
                      </a:r>
                      <a:endParaRPr lang="fr-FR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832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EDF </a:t>
                      </a:r>
                      <a:r>
                        <a:rPr lang="en-US" sz="14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–B</a:t>
                      </a:r>
                      <a:endParaRPr lang="fr-FR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Wet</a:t>
                      </a:r>
                      <a:endParaRPr lang="fr-FR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400" spc="-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2125 ± 200</a:t>
                      </a:r>
                      <a:endParaRPr lang="fr-FR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4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1612 ± 150</a:t>
                      </a:r>
                      <a:endParaRPr lang="fr-FR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513 </a:t>
                      </a:r>
                      <a:r>
                        <a:rPr lang="fr-FR" sz="14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Bq.g</a:t>
                      </a:r>
                      <a:r>
                        <a:rPr lang="en-US" sz="1400" b="1" baseline="30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 </a:t>
                      </a:r>
                      <a:r>
                        <a:rPr lang="fr-FR" sz="14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(24%)</a:t>
                      </a:r>
                      <a:endParaRPr lang="fr-FR" sz="14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8" name="ZoneTexte 7"/>
          <p:cNvSpPr txBox="1"/>
          <p:nvPr/>
        </p:nvSpPr>
        <p:spPr>
          <a:xfrm>
            <a:off x="1547664" y="5096217"/>
            <a:ext cx="60157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>
              <a:spcBef>
                <a:spcPct val="0"/>
              </a:spcBef>
              <a:spcAft>
                <a:spcPct val="0"/>
              </a:spcAft>
            </a:pPr>
            <a:r>
              <a:rPr lang="en-US" altLang="fr-FR" sz="1200" i="1" dirty="0" smtClean="0"/>
              <a:t>Total carbon determined by combustion/  Organic form determined by acidic dissolution </a:t>
            </a:r>
            <a:endParaRPr lang="en-US" sz="1200" dirty="0"/>
          </a:p>
        </p:txBody>
      </p:sp>
      <p:sp>
        <p:nvSpPr>
          <p:cNvPr id="9" name="ZoneTexte 8"/>
          <p:cNvSpPr txBox="1"/>
          <p:nvPr/>
        </p:nvSpPr>
        <p:spPr>
          <a:xfrm>
            <a:off x="1571328" y="5301208"/>
            <a:ext cx="6048672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>
              <a:spcBef>
                <a:spcPct val="0"/>
              </a:spcBef>
              <a:spcAft>
                <a:spcPct val="0"/>
              </a:spcAft>
            </a:pPr>
            <a:r>
              <a:rPr lang="en-US" altLang="fr-FR" sz="1200" i="1" dirty="0" smtClean="0"/>
              <a:t>(*) Total carbon 14 not consistent between combustion method and acidic dissolution method </a:t>
            </a:r>
            <a:endParaRPr lang="en-US" sz="1200" dirty="0"/>
          </a:p>
        </p:txBody>
      </p:sp>
      <p:graphicFrame>
        <p:nvGraphicFramePr>
          <p:cNvPr id="13" name="Tableau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6064737"/>
              </p:ext>
            </p:extLst>
          </p:nvPr>
        </p:nvGraphicFramePr>
        <p:xfrm>
          <a:off x="1475656" y="4149080"/>
          <a:ext cx="6292234" cy="86868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0455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0455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2791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32059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22475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00986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Origin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Sample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State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400" b="1" baseline="300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r>
                        <a:rPr lang="fr-FR" sz="1400" b="1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 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400" b="1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Bq.g</a:t>
                      </a:r>
                      <a:r>
                        <a:rPr lang="fr-FR" sz="1400" b="1" baseline="300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</a:t>
                      </a:r>
                      <a:endParaRPr lang="fr-FR" sz="1400" b="1" baseline="300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400" b="1" dirty="0" err="1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Mineral</a:t>
                      </a:r>
                      <a:r>
                        <a:rPr lang="fr-FR" sz="1400" b="1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400" b="1" dirty="0" err="1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form</a:t>
                      </a:r>
                      <a:r>
                        <a:rPr lang="fr-FR" sz="1400" b="1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fr-FR" sz="14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400" b="1" dirty="0" err="1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Organic</a:t>
                      </a:r>
                      <a:endParaRPr lang="fr-FR" sz="1400" b="1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400" b="1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400" b="1" dirty="0" err="1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form</a:t>
                      </a:r>
                      <a:endParaRPr lang="fr-FR" sz="14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14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UOx-1450</a:t>
                      </a:r>
                      <a:endParaRPr lang="en-US" sz="1400" b="0" i="0" u="none" strike="noStrike" baseline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EDF-A</a:t>
                      </a:r>
                      <a:endParaRPr lang="en-US" sz="1400" b="0" i="0" u="none" strike="noStrike" baseline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Wet</a:t>
                      </a:r>
                      <a:endParaRPr lang="en-US" sz="1400" b="0" i="0" u="none" strike="noStrike" baseline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1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5570 ± 430</a:t>
                      </a:r>
                      <a:endParaRPr lang="fr-FR" sz="1400" baseline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400" baseline="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77%</a:t>
                      </a:r>
                      <a:endParaRPr lang="fr-FR" sz="1400" baseline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400" baseline="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23%</a:t>
                      </a:r>
                      <a:endParaRPr lang="fr-FR" sz="1400" baseline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14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UOx-1300</a:t>
                      </a:r>
                      <a:endParaRPr lang="en-US" sz="1400" b="0" i="0" u="none" strike="noStrike" baseline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14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EDF-B</a:t>
                      </a:r>
                      <a:endParaRPr lang="en-US" sz="1400" b="0" i="0" u="none" strike="noStrike" baseline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Wet</a:t>
                      </a:r>
                      <a:endParaRPr lang="en-US" sz="1400" b="0" i="0" u="none" strike="noStrike" baseline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fr-FR" sz="1400" b="1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2125 ± 200</a:t>
                      </a:r>
                      <a:endParaRPr lang="fr-FR" sz="1400" baseline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i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Can not be determined (*)</a:t>
                      </a:r>
                      <a:endParaRPr lang="fr-FR" sz="140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fr-FR" sz="1100" baseline="0"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-728" y="3989867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51090" y="5517232"/>
            <a:ext cx="904686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spcBef>
                <a:spcPct val="0"/>
              </a:spcBef>
              <a:spcAft>
                <a:spcPct val="0"/>
              </a:spcAft>
              <a:buFont typeface="Symbol"/>
              <a:buChar char="Þ"/>
            </a:pPr>
            <a:r>
              <a:rPr lang="en-US" alt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More </a:t>
            </a:r>
            <a:r>
              <a:rPr lang="en-US" altLang="fr-FR" sz="1400" dirty="0">
                <a:latin typeface="Arial" panose="020B0604020202020204" pitchFamily="34" charset="0"/>
                <a:cs typeface="Arial" panose="020B0604020202020204" pitchFamily="34" charset="0"/>
              </a:rPr>
              <a:t>experiments are needed</a:t>
            </a:r>
            <a:endParaRPr lang="en-US" altLang="fr-FR" sz="1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ct val="0"/>
              </a:spcBef>
              <a:spcAft>
                <a:spcPct val="0"/>
              </a:spcAft>
              <a:buFont typeface="Symbol"/>
              <a:buChar char="Þ"/>
            </a:pPr>
            <a:r>
              <a:rPr lang="en-US" alt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Samples </a:t>
            </a:r>
            <a:r>
              <a:rPr lang="en-US" altLang="fr-FR" sz="1400" dirty="0">
                <a:latin typeface="Arial" panose="020B0604020202020204" pitchFamily="34" charset="0"/>
                <a:cs typeface="Arial" panose="020B0604020202020204" pitchFamily="34" charset="0"/>
              </a:rPr>
              <a:t>representativeness is questioned (→ statistical approach needed)</a:t>
            </a:r>
          </a:p>
          <a:p>
            <a:pPr marL="93663" lvl="1" indent="0" algn="ctr">
              <a:spcBef>
                <a:spcPts val="0"/>
              </a:spcBef>
              <a:buNone/>
            </a:pPr>
            <a:r>
              <a:rPr lang="en-US" sz="14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Samples consist in SIERs from different circuits depending  on the sampling campaign</a:t>
            </a:r>
            <a:endParaRPr lang="en-US" alt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067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5</a:t>
            </a:fld>
            <a:endParaRPr lang="en-GB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79512" y="1196752"/>
            <a:ext cx="8507288" cy="360040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fr-FR" sz="1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Desorption </a:t>
            </a:r>
            <a:r>
              <a:rPr lang="en-US" altLang="fr-FR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experiments performed to identify organic compounds fixed on the </a:t>
            </a:r>
            <a:r>
              <a:rPr lang="en-US" altLang="fr-FR" sz="1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SIERs</a:t>
            </a:r>
            <a:endParaRPr lang="en-US" alt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043608" y="404664"/>
            <a:ext cx="6696744" cy="7060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Task 4-3 Desorption experiment </a:t>
            </a:r>
            <a:r>
              <a:rPr lang="en-US" altLang="fr-F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</a:p>
          <a:p>
            <a:r>
              <a:rPr lang="en-US" altLang="fr-F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identify </a:t>
            </a:r>
            <a:r>
              <a:rPr lang="en-US" altLang="fr-FR" sz="2000" b="1" dirty="0">
                <a:latin typeface="Arial" panose="020B0604020202020204" pitchFamily="34" charset="0"/>
                <a:cs typeface="Arial" panose="020B0604020202020204" pitchFamily="34" charset="0"/>
              </a:rPr>
              <a:t>organic compounds fixed on the </a:t>
            </a:r>
            <a:r>
              <a:rPr lang="en-US" altLang="fr-F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SIERs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9512" y="1573845"/>
            <a:ext cx="8964488" cy="5155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1938" lvl="1" indent="-261938">
              <a:spcBef>
                <a:spcPts val="0"/>
              </a:spcBef>
            </a:pPr>
            <a:r>
              <a:rPr lang="en-US" alt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Desorption ~</a:t>
            </a:r>
            <a:r>
              <a:rPr lang="en-US" altLang="fr-FR" dirty="0">
                <a:latin typeface="Arial" panose="020B0604020202020204" pitchFamily="34" charset="0"/>
                <a:cs typeface="Arial" panose="020B0604020202020204" pitchFamily="34" charset="0"/>
              </a:rPr>
              <a:t>1 g of wet SIERs by </a:t>
            </a:r>
            <a:r>
              <a:rPr lang="en-US" altLang="fr-FR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LiOH</a:t>
            </a:r>
            <a:r>
              <a:rPr lang="en-US" alt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 (1 mol.L</a:t>
            </a:r>
            <a:r>
              <a:rPr lang="en-US" altLang="fr-FR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  <a:r>
              <a:rPr lang="en-US" alt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)  permits obtaining solutions with organic carbon-14 (from 2.10</a:t>
            </a:r>
            <a:r>
              <a:rPr lang="en-US" altLang="fr-FR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en-US" alt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to 2.10</a:t>
            </a:r>
            <a:r>
              <a:rPr lang="en-US" altLang="fr-FR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4 </a:t>
            </a:r>
            <a:r>
              <a:rPr lang="en-US" alt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Bq.L</a:t>
            </a:r>
            <a:r>
              <a:rPr lang="en-US" altLang="fr-FR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  <a:r>
              <a:rPr lang="en-US" alt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 )</a:t>
            </a:r>
          </a:p>
          <a:p>
            <a:pPr marL="261938" lvl="1" indent="-261938">
              <a:spcBef>
                <a:spcPts val="0"/>
              </a:spcBef>
            </a:pPr>
            <a:r>
              <a:rPr lang="en-US" alt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A complete program of characterization was performed :</a:t>
            </a:r>
          </a:p>
          <a:p>
            <a:pPr marL="285750" lvl="1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altLang="fr-FR" b="1" dirty="0" smtClean="0">
                <a:latin typeface="Arial" panose="020B0604020202020204" pitchFamily="34" charset="0"/>
                <a:cs typeface="Arial" panose="020B0604020202020204" pitchFamily="34" charset="0"/>
              </a:rPr>
              <a:t>Total organic carbon </a:t>
            </a:r>
            <a:r>
              <a:rPr lang="en-US" altLang="fr-FR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alt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 50 mg.L</a:t>
            </a:r>
            <a:r>
              <a:rPr lang="en-US" altLang="fr-FR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  <a:r>
              <a:rPr lang="en-US" alt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 of total organic carbon were measured </a:t>
            </a:r>
          </a:p>
          <a:p>
            <a:pPr marL="285750" lvl="1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GB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Carboxylic </a:t>
            </a:r>
            <a:r>
              <a:rPr lang="en-GB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acids by anionic </a:t>
            </a:r>
            <a:r>
              <a:rPr lang="en-GB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chromatography </a:t>
            </a:r>
            <a:r>
              <a:rPr lang="en-US" alt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Acetate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&amp;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formate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detected in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contamination), </a:t>
            </a:r>
            <a:r>
              <a:rPr lang="en-GB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only </a:t>
            </a:r>
            <a:r>
              <a:rPr lang="en-GB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glycolate</a:t>
            </a:r>
            <a:r>
              <a:rPr lang="en-GB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comes </a:t>
            </a:r>
            <a:r>
              <a:rPr lang="en-GB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resin desorption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(&lt; 8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mg</a:t>
            </a:r>
            <a:r>
              <a:rPr lang="en-GB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acid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.L</a:t>
            </a:r>
            <a:r>
              <a:rPr lang="en-GB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US" altLang="fr-FR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1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GB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Amines by cationic </a:t>
            </a:r>
            <a:r>
              <a:rPr lang="en-GB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chromatography </a:t>
            </a:r>
            <a:r>
              <a:rPr lang="en-US" alt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altLang="fr-FR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amine detected </a:t>
            </a:r>
            <a:r>
              <a:rPr lang="en-US" alt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=&gt;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no chemical degradation of functional groups observed in these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experimental desorption experiments.</a:t>
            </a:r>
          </a:p>
          <a:p>
            <a:pPr marL="285750" lvl="1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GB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Low </a:t>
            </a:r>
            <a:r>
              <a:rPr lang="en-GB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molecular weight volatile molecules by </a:t>
            </a:r>
            <a:r>
              <a:rPr lang="en-GB" b="1" i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Gas </a:t>
            </a:r>
            <a:r>
              <a:rPr lang="en-GB" b="1" i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Chromatography – Mass </a:t>
            </a:r>
            <a:r>
              <a:rPr lang="en-GB" b="1" i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Spectrometry =&gt; </a:t>
            </a:r>
            <a:r>
              <a:rPr lang="en-GB" b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</a:t>
            </a:r>
            <a:r>
              <a:rPr lang="en-GB" b="1" i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volatile </a:t>
            </a:r>
            <a:r>
              <a:rPr lang="en-GB" altLang="fr-FR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organic</a:t>
            </a:r>
            <a:r>
              <a:rPr lang="en-GB" b="1" i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b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detected in solution</a:t>
            </a:r>
            <a:endParaRPr lang="en-GB" altLang="fr-FR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1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GB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Molecules with higher molecular mass by </a:t>
            </a:r>
            <a:r>
              <a:rPr lang="en-GB" b="1" i="1" dirty="0">
                <a:latin typeface="Arial" panose="020B0604020202020204" pitchFamily="34" charset="0"/>
                <a:cs typeface="Arial" panose="020B0604020202020204" pitchFamily="34" charset="0"/>
              </a:rPr>
              <a:t>Electrospray – Mass </a:t>
            </a:r>
            <a:r>
              <a:rPr lang="en-GB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Spectrometry : </a:t>
            </a:r>
            <a:r>
              <a:rPr lang="en-GB" b="1" i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LiOH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matrix observed but </a:t>
            </a:r>
            <a:r>
              <a:rPr lang="en-GB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organic compound with higher molecular </a:t>
            </a:r>
            <a:r>
              <a:rPr lang="en-GB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weight detected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(probably masked by salts signal)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/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1938" lvl="1" indent="-261938"/>
            <a:r>
              <a:rPr lang="en-US" altLang="fr-FR" sz="1600" i="1" dirty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altLang="fr-FR" sz="1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more detail </a:t>
            </a:r>
            <a:r>
              <a:rPr lang="en-US" altLang="fr-FR" sz="1600" i="1" dirty="0">
                <a:latin typeface="Arial" panose="020B0604020202020204" pitchFamily="34" charset="0"/>
                <a:cs typeface="Arial" panose="020B0604020202020204" pitchFamily="34" charset="0"/>
              </a:rPr>
              <a:t>show </a:t>
            </a:r>
            <a:r>
              <a:rPr lang="en-US" altLang="fr-FR" sz="1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WP4 - CEA poster </a:t>
            </a:r>
            <a:endParaRPr lang="en-US" altLang="fr-FR" sz="16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1938" lvl="1" indent="-261938"/>
            <a:endParaRPr lang="en-US" altLang="fr-FR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9441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6</a:t>
            </a:fld>
            <a:endParaRPr lang="en-GB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043608" y="425972"/>
            <a:ext cx="6768752" cy="7060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 smtClean="0"/>
              <a:t>Carbon 14 measurements : synthesis</a:t>
            </a:r>
            <a:endParaRPr lang="en-GB" sz="3200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4048" y="1108572"/>
            <a:ext cx="9022447" cy="5200747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fr-FR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Task </a:t>
            </a:r>
            <a:r>
              <a:rPr lang="en-US" altLang="fr-FR" sz="1800" b="1" dirty="0">
                <a:latin typeface="Arial" panose="020B0604020202020204" pitchFamily="34" charset="0"/>
                <a:cs typeface="Arial" panose="020B0604020202020204" pitchFamily="34" charset="0"/>
              </a:rPr>
              <a:t>4-2  : </a:t>
            </a:r>
            <a:r>
              <a:rPr lang="en-US" altLang="fr-FR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Aim of the project achieved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fr-FR" sz="1400" dirty="0">
                <a:latin typeface="Arial" panose="020B0604020202020204" pitchFamily="34" charset="0"/>
                <a:cs typeface="Arial" panose="020B0604020202020204" pitchFamily="34" charset="0"/>
              </a:rPr>
              <a:t>Two analytical methodologies </a:t>
            </a:r>
            <a:r>
              <a:rPr lang="en-US" alt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(combustion and acidic method) were </a:t>
            </a:r>
            <a:r>
              <a:rPr lang="en-US" altLang="fr-FR" sz="1400" dirty="0">
                <a:latin typeface="Arial" panose="020B0604020202020204" pitchFamily="34" charset="0"/>
                <a:cs typeface="Arial" panose="020B0604020202020204" pitchFamily="34" charset="0"/>
              </a:rPr>
              <a:t>developed for total </a:t>
            </a:r>
            <a:r>
              <a:rPr lang="en-US" altLang="fr-FR" sz="1400" baseline="30000" dirty="0"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en-US" altLang="fr-FR" sz="1400" dirty="0">
                <a:latin typeface="Arial" panose="020B0604020202020204" pitchFamily="34" charset="0"/>
                <a:cs typeface="Arial" panose="020B0604020202020204" pitchFamily="34" charset="0"/>
              </a:rPr>
              <a:t>C and speciation </a:t>
            </a:r>
            <a:r>
              <a:rPr lang="en-US" alt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measurement. Methodologies were applied </a:t>
            </a:r>
            <a:r>
              <a:rPr lang="en-US" altLang="fr-FR" sz="1400" dirty="0">
                <a:latin typeface="Arial" panose="020B0604020202020204" pitchFamily="34" charset="0"/>
                <a:cs typeface="Arial" panose="020B0604020202020204" pitchFamily="34" charset="0"/>
              </a:rPr>
              <a:t>on real samples (Dry/Wet)  </a:t>
            </a:r>
          </a:p>
          <a:p>
            <a:pPr marL="0" indent="0">
              <a:buNone/>
            </a:pPr>
            <a:r>
              <a:rPr lang="en-US" altLang="fr-FR" sz="1800" b="1" dirty="0">
                <a:latin typeface="Arial" panose="020B0604020202020204" pitchFamily="34" charset="0"/>
                <a:cs typeface="Arial" panose="020B0604020202020204" pitchFamily="34" charset="0"/>
              </a:rPr>
              <a:t>Results show 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That it </a:t>
            </a:r>
            <a:r>
              <a:rPr lang="en-US" altLang="fr-FR" sz="1400" dirty="0">
                <a:latin typeface="Arial" panose="020B0604020202020204" pitchFamily="34" charset="0"/>
                <a:cs typeface="Arial" panose="020B0604020202020204" pitchFamily="34" charset="0"/>
              </a:rPr>
              <a:t>is difficult to compare different wet SIERs (H</a:t>
            </a:r>
            <a:r>
              <a:rPr lang="en-US" altLang="fr-FR" sz="1400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altLang="fr-FR" sz="1400" dirty="0">
                <a:latin typeface="Arial" panose="020B0604020202020204" pitchFamily="34" charset="0"/>
                <a:cs typeface="Arial" panose="020B0604020202020204" pitchFamily="34" charset="0"/>
              </a:rPr>
              <a:t>O content variability / analytical </a:t>
            </a:r>
            <a:r>
              <a:rPr lang="en-US" alt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problems)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fr-FR" sz="14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en-US" alt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C </a:t>
            </a:r>
            <a:r>
              <a:rPr lang="en-US" altLang="fr-FR" sz="1400" dirty="0">
                <a:latin typeface="Arial" panose="020B0604020202020204" pitchFamily="34" charset="0"/>
                <a:cs typeface="Arial" panose="020B0604020202020204" pitchFamily="34" charset="0"/>
              </a:rPr>
              <a:t>speciation on one sample showing ~75 % of mineral </a:t>
            </a:r>
            <a:r>
              <a:rPr lang="en-US" alt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carbon</a:t>
            </a:r>
            <a:endParaRPr lang="en-US" alt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altLang="fr-FR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 question remain about the representativeness of the results</a:t>
            </a:r>
          </a:p>
          <a:p>
            <a:pPr marL="0" indent="0" algn="ctr">
              <a:buNone/>
            </a:pPr>
            <a:r>
              <a:rPr lang="en-US" altLang="fr-FR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=&gt; </a:t>
            </a:r>
            <a:r>
              <a:rPr lang="en-US" altLang="fr-FR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Statistical approach </a:t>
            </a:r>
            <a:r>
              <a:rPr lang="en-US" altLang="fr-FR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needed</a:t>
            </a:r>
          </a:p>
          <a:p>
            <a:pPr marL="0" indent="0">
              <a:buNone/>
            </a:pPr>
            <a:endParaRPr lang="en-US" altLang="fr-FR" sz="1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altLang="fr-FR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Task </a:t>
            </a:r>
            <a:r>
              <a:rPr lang="en-US" altLang="fr-FR" sz="1800" b="1" dirty="0">
                <a:latin typeface="Arial" panose="020B0604020202020204" pitchFamily="34" charset="0"/>
                <a:cs typeface="Arial" panose="020B0604020202020204" pitchFamily="34" charset="0"/>
              </a:rPr>
              <a:t>4-3  : </a:t>
            </a:r>
            <a:r>
              <a:rPr lang="en-US" altLang="fr-FR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Aim of the project achieved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fr-FR" sz="14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Desorption experiments </a:t>
            </a:r>
            <a:r>
              <a:rPr lang="en-US" altLang="fr-FR" sz="1400" dirty="0" smtClean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permit 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obtaining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aqueous solutions containing </a:t>
            </a:r>
            <a:r>
              <a:rPr lang="en-US" sz="1400" baseline="30000" dirty="0"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C in organic form  for the determination of the hydro 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soluble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organic 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compound with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different 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techniques (IC, GC-MS, ESI-MS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indent="0">
              <a:buNone/>
            </a:pPr>
            <a:r>
              <a:rPr lang="en-US" altLang="fr-FR" sz="1800" b="1" dirty="0">
                <a:latin typeface="Arial" panose="020B0604020202020204" pitchFamily="34" charset="0"/>
                <a:cs typeface="Arial" panose="020B0604020202020204" pitchFamily="34" charset="0"/>
              </a:rPr>
              <a:t>Results show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Only one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organic compound representative of resin desorption is 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observed in this matrix (high concentration in salt and presence of pollution) </a:t>
            </a:r>
          </a:p>
          <a:p>
            <a:pPr marL="0" indent="0" algn="ctr">
              <a:buNone/>
            </a:pPr>
            <a:r>
              <a:rPr lang="en-GB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</a:t>
            </a:r>
            <a:r>
              <a:rPr lang="en-US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doesn’t complete the carbon organic mass balance </a:t>
            </a:r>
            <a:r>
              <a:rPr lang="en-US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~1 </a:t>
            </a:r>
            <a:r>
              <a:rPr lang="en-GB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 of TOC </a:t>
            </a:r>
            <a:r>
              <a:rPr lang="en-GB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identified)</a:t>
            </a:r>
          </a:p>
          <a:p>
            <a:pPr marL="0" indent="0" algn="ctr">
              <a:buNone/>
            </a:pPr>
            <a:endParaRPr lang="en-US" altLang="fr-FR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fr-FR" sz="1800" b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Complementary </a:t>
            </a:r>
            <a:r>
              <a:rPr lang="en-US" altLang="fr-FR" sz="1800" b="1" dirty="0">
                <a:solidFill>
                  <a:srgbClr val="FF0000"/>
                </a:solidFill>
                <a:sym typeface="Wingdings" panose="05000000000000000000" pitchFamily="2" charset="2"/>
              </a:rPr>
              <a:t>studies (</a:t>
            </a:r>
            <a:r>
              <a:rPr lang="en-US" altLang="fr-FR" sz="1800" b="1" baseline="30000" dirty="0" smtClean="0">
                <a:solidFill>
                  <a:srgbClr val="FF0000"/>
                </a:solidFill>
                <a:sym typeface="Wingdings" panose="05000000000000000000" pitchFamily="2" charset="2"/>
              </a:rPr>
              <a:t>14</a:t>
            </a:r>
            <a:r>
              <a:rPr lang="en-US" altLang="fr-FR" sz="1800" b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C</a:t>
            </a:r>
            <a:r>
              <a:rPr lang="en-US" altLang="fr-FR" sz="1800" b="1" baseline="30000" dirty="0" smtClean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en-US" altLang="fr-FR" sz="1800" b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measurements, drying resins, desorption experiment) are needed but not compatible with the CAST project  (delay, cost …)</a:t>
            </a:r>
          </a:p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endParaRPr lang="en-US" altLang="fr-FR" sz="1800" dirty="0" smtClean="0">
              <a:sym typeface="Wingdings" panose="05000000000000000000" pitchFamily="2" charset="2"/>
            </a:endParaRPr>
          </a:p>
          <a:p>
            <a:pPr marL="400050" lvl="1" indent="0">
              <a:spcBef>
                <a:spcPct val="0"/>
              </a:spcBef>
              <a:spcAft>
                <a:spcPct val="0"/>
              </a:spcAft>
            </a:pPr>
            <a:endParaRPr lang="en-US" altLang="fr-FR" sz="1800" dirty="0"/>
          </a:p>
          <a:p>
            <a:pPr marL="400050" lvl="1" indent="0">
              <a:spcBef>
                <a:spcPct val="0"/>
              </a:spcBef>
              <a:spcAft>
                <a:spcPct val="0"/>
              </a:spcAft>
              <a:buNone/>
            </a:pPr>
            <a:endParaRPr lang="en-GB" sz="1800" dirty="0" smtClean="0"/>
          </a:p>
          <a:p>
            <a:pPr lvl="1"/>
            <a:endParaRPr lang="en-GB" sz="1800" dirty="0" smtClean="0"/>
          </a:p>
        </p:txBody>
      </p:sp>
    </p:spTree>
    <p:extLst>
      <p:ext uri="{BB962C8B-B14F-4D97-AF65-F5344CB8AC3E}">
        <p14:creationId xmlns:p14="http://schemas.microsoft.com/office/powerpoint/2010/main" val="306207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7</a:t>
            </a:fld>
            <a:endParaRPr lang="en-GB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043608" y="425972"/>
            <a:ext cx="6768752" cy="7060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3200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4048" y="1108573"/>
            <a:ext cx="9022447" cy="4968552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fr-FR" sz="1600" dirty="0" smtClean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The </a:t>
            </a:r>
            <a:r>
              <a:rPr lang="en-US" altLang="fr-FR" sz="1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authors thank the following people who participated to this </a:t>
            </a:r>
            <a:r>
              <a:rPr lang="en-US" altLang="fr-FR" sz="1600" dirty="0" smtClean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project</a:t>
            </a:r>
          </a:p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endParaRPr lang="en-US" altLang="fr-FR" sz="1600" dirty="0" smtClean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LABORATORY OF RADIOCHEMICAL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GB" sz="1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CHEMICAL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ANALYSIS, </a:t>
            </a:r>
            <a:endParaRPr lang="en-GB" sz="14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ja-JP" sz="1400" i="1" dirty="0" smtClean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CEA</a:t>
            </a:r>
            <a:r>
              <a:rPr lang="en-GB" altLang="ja-JP" sz="1400" i="1" dirty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, DEN, DEC,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SA3C, LARC </a:t>
            </a:r>
            <a:r>
              <a:rPr lang="en-GB" altLang="ja-JP" sz="1400" i="1" dirty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F-13108 Saint-Paul-</a:t>
            </a:r>
            <a:r>
              <a:rPr lang="en-GB" altLang="ja-JP" sz="1400" i="1" dirty="0" err="1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lez</a:t>
            </a:r>
            <a:r>
              <a:rPr lang="en-GB" altLang="ja-JP" sz="1400" i="1" dirty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-Durance, France </a:t>
            </a:r>
            <a:endParaRPr lang="en-US" altLang="fr-FR" sz="1400" dirty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0" inden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fr-FR" sz="1400" b="1" i="1" dirty="0" smtClean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J. Comte (</a:t>
            </a:r>
            <a:r>
              <a:rPr lang="en-GB" altLang="ja-JP" sz="1400" i="1" dirty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  <a:hlinkClick r:id="rId2"/>
              </a:rPr>
              <a:t>jerome.comte@cea.fr</a:t>
            </a:r>
            <a:r>
              <a:rPr lang="en-GB" altLang="ja-JP" sz="1400" i="1" dirty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)</a:t>
            </a:r>
            <a:r>
              <a:rPr lang="en-US" altLang="fr-FR" sz="1400" b="1" i="1" dirty="0" smtClean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, </a:t>
            </a:r>
            <a:r>
              <a:rPr lang="fr-FR" sz="1400" i="1" dirty="0">
                <a:latin typeface="Arial" panose="020B0604020202020204" pitchFamily="34" charset="0"/>
                <a:cs typeface="Arial" panose="020B0604020202020204" pitchFamily="34" charset="0"/>
              </a:rPr>
              <a:t>A.L. </a:t>
            </a:r>
            <a:r>
              <a:rPr lang="fr-FR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Tornabene</a:t>
            </a:r>
            <a:r>
              <a:rPr lang="fr-FR" sz="1400" i="1" dirty="0">
                <a:latin typeface="Arial" panose="020B0604020202020204" pitchFamily="34" charset="0"/>
                <a:cs typeface="Arial" panose="020B0604020202020204" pitchFamily="34" charset="0"/>
              </a:rPr>
              <a:t>, J. </a:t>
            </a:r>
            <a:r>
              <a:rPr lang="fr-FR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Moinot</a:t>
            </a:r>
            <a:r>
              <a:rPr lang="fr-FR" sz="1400" i="1" dirty="0">
                <a:latin typeface="Arial" panose="020B0604020202020204" pitchFamily="34" charset="0"/>
                <a:cs typeface="Arial" panose="020B0604020202020204" pitchFamily="34" charset="0"/>
              </a:rPr>
              <a:t>, C. Point, M. </a:t>
            </a:r>
            <a:r>
              <a:rPr lang="fr-FR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Thouvenin</a:t>
            </a:r>
            <a:endParaRPr lang="en-US" altLang="fr-FR" sz="1400" i="1" dirty="0" smtClean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400050" lvl="1" indent="0">
              <a:spcBef>
                <a:spcPct val="0"/>
              </a:spcBef>
              <a:spcAft>
                <a:spcPct val="0"/>
              </a:spcAft>
              <a:buNone/>
            </a:pPr>
            <a:endParaRPr lang="en-GB" sz="1800" dirty="0" smtClean="0"/>
          </a:p>
          <a:p>
            <a:pPr marL="0" indent="0">
              <a:buNone/>
            </a:pPr>
            <a:r>
              <a:rPr lang="en-GB" altLang="ja-JP" sz="1400" i="1" dirty="0" smtClean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LABORATORY </a:t>
            </a:r>
            <a:r>
              <a:rPr lang="en-GB" altLang="ja-JP" sz="1400" i="1" dirty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OF RADIOLYSIS AND ORGANIC </a:t>
            </a:r>
            <a:r>
              <a:rPr lang="en-GB" altLang="ja-JP" sz="1400" i="1" dirty="0" smtClean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MATTER</a:t>
            </a:r>
          </a:p>
          <a:p>
            <a:pPr marL="0" indent="0">
              <a:buNone/>
            </a:pPr>
            <a:r>
              <a:rPr lang="en-GB" altLang="ja-JP" sz="1400" i="1" dirty="0" smtClean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CEA</a:t>
            </a:r>
            <a:r>
              <a:rPr lang="en-GB" altLang="ja-JP" sz="1400" i="1" dirty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, DEN, DANS, DPC, 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SECR, LRMO   </a:t>
            </a:r>
            <a:r>
              <a:rPr lang="en-GB" altLang="ja-JP" sz="1400" i="1" dirty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F-91191 Gif sur Yvette, France </a:t>
            </a:r>
            <a:endParaRPr lang="en-GB" altLang="ja-JP" sz="1400" i="1" dirty="0" smtClean="0">
              <a:latin typeface="Arial" panose="020B0604020202020204" pitchFamily="34" charset="0"/>
              <a:ea typeface="ＭＳ Ｐゴシック" charset="-128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altLang="ja-JP" sz="1400" b="1" i="1" dirty="0" smtClean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S. </a:t>
            </a:r>
            <a:r>
              <a:rPr lang="en-GB" altLang="ja-JP" sz="1400" b="1" i="1" dirty="0" err="1" smtClean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Legand</a:t>
            </a:r>
            <a:r>
              <a:rPr lang="en-GB" altLang="ja-JP" sz="1400" i="1" dirty="0" smtClean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 (</a:t>
            </a:r>
            <a:r>
              <a:rPr lang="en-GB" altLang="ja-JP" sz="1400" i="1" dirty="0" smtClean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  <a:hlinkClick r:id="rId3"/>
              </a:rPr>
              <a:t>solene.legand@cea.fr</a:t>
            </a:r>
            <a:r>
              <a:rPr lang="en-GB" altLang="ja-JP" sz="1400" i="1" dirty="0" smtClean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) ,</a:t>
            </a:r>
            <a:r>
              <a:rPr lang="fr-FR" altLang="ja-JP" sz="1400" i="1" dirty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 F. Casanova </a:t>
            </a:r>
            <a:r>
              <a:rPr lang="fr-FR" altLang="ja-JP" sz="1400" i="1" dirty="0" smtClean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and </a:t>
            </a:r>
            <a:r>
              <a:rPr lang="fr-FR" altLang="ja-JP" sz="1400" i="1" dirty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D. </a:t>
            </a:r>
            <a:r>
              <a:rPr lang="fr-FR" altLang="ja-JP" sz="1400" i="1" dirty="0" smtClean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Lebeau</a:t>
            </a:r>
            <a:endParaRPr lang="en-GB" altLang="ja-JP" sz="1400" i="1" dirty="0" smtClean="0">
              <a:latin typeface="Arial" panose="020B0604020202020204" pitchFamily="34" charset="0"/>
              <a:ea typeface="ＭＳ Ｐゴシック" charset="-128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altLang="ja-JP" sz="1400" i="1" dirty="0" smtClean="0">
              <a:latin typeface="Arial" panose="020B0604020202020204" pitchFamily="34" charset="0"/>
              <a:ea typeface="ＭＳ Ｐゴシック" charset="-128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altLang="ja-JP" sz="1400" i="1" dirty="0" smtClean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With the support of </a:t>
            </a:r>
            <a:endParaRPr lang="en-GB" altLang="ja-JP" sz="1400" i="1" dirty="0">
              <a:latin typeface="Arial" panose="020B0604020202020204" pitchFamily="34" charset="0"/>
              <a:ea typeface="ＭＳ Ｐゴシック" charset="-128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altLang="ja-JP" sz="1400" i="1" u="sng" dirty="0" smtClean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EDF R&amp;D, </a:t>
            </a:r>
            <a:r>
              <a:rPr lang="en-US" altLang="ja-JP" sz="1400" i="1" u="sng" dirty="0" smtClean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Materials </a:t>
            </a:r>
            <a:r>
              <a:rPr lang="en-US" altLang="ja-JP" sz="1400" i="1" u="sng" dirty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and Mechanics of Components Department</a:t>
            </a:r>
            <a:endParaRPr lang="en-GB" altLang="ja-JP" sz="1400" i="1" u="sng" dirty="0" smtClean="0">
              <a:latin typeface="Arial" panose="020B0604020202020204" pitchFamily="34" charset="0"/>
              <a:ea typeface="ＭＳ Ｐゴシック" charset="-128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altLang="ja-JP" sz="1400" i="1" dirty="0" smtClean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EDF Lab les </a:t>
            </a:r>
            <a:r>
              <a:rPr lang="en-GB" altLang="ja-JP" sz="1400" i="1" dirty="0" err="1" smtClean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renardieres</a:t>
            </a:r>
            <a:r>
              <a:rPr lang="en-GB" altLang="ja-JP" sz="1400" i="1" dirty="0" smtClean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 F-77818 </a:t>
            </a:r>
            <a:r>
              <a:rPr lang="en-GB" altLang="ja-JP" sz="1400" i="1" dirty="0" err="1" smtClean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Moret</a:t>
            </a:r>
            <a:r>
              <a:rPr lang="en-GB" altLang="ja-JP" sz="1400" i="1" dirty="0" smtClean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 Sur </a:t>
            </a:r>
            <a:r>
              <a:rPr lang="en-GB" altLang="ja-JP" sz="1400" i="1" dirty="0" err="1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L</a:t>
            </a:r>
            <a:r>
              <a:rPr lang="en-GB" altLang="ja-JP" sz="1400" i="1" dirty="0" err="1" smtClean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oing</a:t>
            </a:r>
            <a:r>
              <a:rPr lang="en-GB" altLang="ja-JP" sz="1400" i="1" dirty="0" smtClean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, France</a:t>
            </a:r>
          </a:p>
          <a:p>
            <a:pPr marL="0" indent="0">
              <a:buNone/>
            </a:pPr>
            <a:r>
              <a:rPr lang="en-GB" altLang="ja-JP" sz="1400" b="1" i="1" dirty="0" smtClean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L. Petit (</a:t>
            </a:r>
            <a:r>
              <a:rPr lang="fr-FR" sz="1400" i="1" u="sng" dirty="0" smtClean="0">
                <a:hlinkClick r:id="rId4"/>
              </a:rPr>
              <a:t>laurent-der.petit@edf.fr</a:t>
            </a:r>
            <a:r>
              <a:rPr lang="fr-FR" sz="1400" i="1" dirty="0" smtClean="0"/>
              <a:t>), G. </a:t>
            </a:r>
            <a:r>
              <a:rPr lang="fr-FR" sz="1400" i="1" dirty="0" err="1" smtClean="0"/>
              <a:t>Heisbourg</a:t>
            </a:r>
            <a:endParaRPr lang="fr-FR" sz="1400" i="1" dirty="0"/>
          </a:p>
          <a:p>
            <a:pPr marL="0" indent="0">
              <a:buNone/>
            </a:pPr>
            <a:endParaRPr lang="en-GB" altLang="ja-JP" sz="1400" b="1" i="1" dirty="0" smtClean="0">
              <a:latin typeface="Arial" panose="020B0604020202020204" pitchFamily="34" charset="0"/>
              <a:ea typeface="ＭＳ Ｐゴシック" charset="-128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en-GB" altLang="fr-FR" sz="1800" dirty="0"/>
          </a:p>
          <a:p>
            <a:pPr marL="457200" lvl="1" indent="0">
              <a:buNone/>
            </a:pPr>
            <a:r>
              <a:rPr lang="en-US" altLang="fr-FR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altLang="fr-FR" sz="1800" i="1" dirty="0">
                <a:latin typeface="Arial" panose="020B0604020202020204" pitchFamily="34" charset="0"/>
                <a:cs typeface="Arial" panose="020B0604020202020204" pitchFamily="34" charset="0"/>
              </a:rPr>
              <a:t>more detail show WP4 - CEA poster </a:t>
            </a:r>
          </a:p>
          <a:p>
            <a:pPr marL="457200" lvl="1" indent="0">
              <a:buNone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241847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1396</TotalTime>
  <Words>1164</Words>
  <Application>Microsoft Office PowerPoint</Application>
  <PresentationFormat>Affichage à l'écran (4:3)</PresentationFormat>
  <Paragraphs>185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7</vt:i4>
      </vt:variant>
    </vt:vector>
  </HeadingPairs>
  <TitlesOfParts>
    <vt:vector size="16" baseType="lpstr">
      <vt:lpstr>ＭＳ Ｐゴシック</vt:lpstr>
      <vt:lpstr>Arial</vt:lpstr>
      <vt:lpstr>Calibri</vt:lpstr>
      <vt:lpstr>Calibri Light</vt:lpstr>
      <vt:lpstr>Symbol</vt:lpstr>
      <vt:lpstr>Times New Roman</vt:lpstr>
      <vt:lpstr>Wingdings</vt:lpstr>
      <vt:lpstr>Office Theme</vt:lpstr>
      <vt:lpstr>Conception personnalisée</vt:lpstr>
      <vt:lpstr>CArbon-14 Source Term CEA/EDF contribution to WP4  Ion-Exchange Resins CAST final symposium  Lyon 16th - 18th January 2018  </vt:lpstr>
      <vt:lpstr>Présentation PowerPoint</vt:lpstr>
      <vt:lpstr>Présentation PowerPoint</vt:lpstr>
      <vt:lpstr>Task 4-2- Determination of source term  Result</vt:lpstr>
      <vt:lpstr>Présentation PowerPoint</vt:lpstr>
      <vt:lpstr>Présentation PowerPoint</vt:lpstr>
      <vt:lpstr>Présentation PowerPoint</vt:lpstr>
    </vt:vector>
  </TitlesOfParts>
  <Company>NDA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CArbon-14 Source Term CAST</dc:title>
  <dc:creator>eleanor.scourse</dc:creator>
  <cp:lastModifiedBy>REILLER Pascal</cp:lastModifiedBy>
  <cp:revision>76</cp:revision>
  <cp:lastPrinted>2016-10-18T14:36:56Z</cp:lastPrinted>
  <dcterms:created xsi:type="dcterms:W3CDTF">2014-02-26T14:21:24Z</dcterms:created>
  <dcterms:modified xsi:type="dcterms:W3CDTF">2018-01-16T23:01:02Z</dcterms:modified>
</cp:coreProperties>
</file>