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99" r:id="rId4"/>
    <p:sldId id="300" r:id="rId5"/>
    <p:sldId id="301" r:id="rId6"/>
    <p:sldId id="302" r:id="rId7"/>
    <p:sldId id="304" r:id="rId8"/>
    <p:sldId id="305" r:id="rId9"/>
    <p:sldId id="306" r:id="rId10"/>
    <p:sldId id="316" r:id="rId11"/>
    <p:sldId id="309" r:id="rId12"/>
    <p:sldId id="310" r:id="rId13"/>
    <p:sldId id="303" r:id="rId14"/>
    <p:sldId id="312" r:id="rId15"/>
    <p:sldId id="311" r:id="rId16"/>
    <p:sldId id="313" r:id="rId17"/>
    <p:sldId id="314" r:id="rId18"/>
    <p:sldId id="315" r:id="rId19"/>
    <p:sldId id="280" r:id="rId20"/>
    <p:sldId id="278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799"/>
        <p:guide orient="horz" pos="2160"/>
        <p:guide pos="5602"/>
        <p:guide pos="151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tiff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emf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0825" y="188913"/>
            <a:ext cx="8642349" cy="1943943"/>
          </a:xfrm>
        </p:spPr>
        <p:txBody>
          <a:bodyPr>
            <a:normAutofit/>
          </a:bodyPr>
          <a:lstStyle/>
          <a:p>
            <a:r>
              <a:rPr lang="en-GB" sz="2000" b="1" dirty="0" smtClean="0"/>
              <a:t>EC CAST </a:t>
            </a:r>
            <a:r>
              <a:rPr lang="en-GB" sz="2000" dirty="0" smtClean="0"/>
              <a:t>(CArbon-14 Source Term) </a:t>
            </a:r>
            <a:r>
              <a:rPr lang="en-GB" sz="2000" b="1" dirty="0" smtClean="0"/>
              <a:t>Project 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1100" dirty="0" smtClean="0"/>
              <a:t> </a:t>
            </a:r>
            <a:r>
              <a:rPr lang="cs-CZ" sz="1100" b="1" dirty="0" smtClean="0"/>
              <a:t/>
            </a:r>
            <a:br>
              <a:rPr lang="cs-CZ" sz="1100" b="1" dirty="0" smtClean="0"/>
            </a:br>
            <a:r>
              <a:rPr lang="cs-CZ" sz="1100" b="1" dirty="0" smtClean="0"/>
              <a:t> </a:t>
            </a: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en-US" sz="2800" b="1" dirty="0" smtClean="0"/>
              <a:t>Cementation of SIERs </a:t>
            </a: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en-US" sz="2800" b="1" dirty="0" smtClean="0"/>
              <a:t>and Consequences on C-14 mobility</a:t>
            </a:r>
            <a:endParaRPr lang="en-GB" sz="2800" b="1" dirty="0"/>
          </a:p>
        </p:txBody>
      </p:sp>
      <p:pic>
        <p:nvPicPr>
          <p:cNvPr id="1026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23633" y="4365625"/>
            <a:ext cx="145483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0" y="6237312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The project has received funding from the European Union’s Seventh Framework Programme for research, technological development and demonstration under grant agreement no. 604779, the CAST </a:t>
            </a:r>
            <a:r>
              <a:rPr lang="en-GB" sz="1200" b="1" dirty="0" smtClean="0"/>
              <a:t>project. </a:t>
            </a:r>
            <a:endParaRPr lang="en-GB" sz="1200" dirty="0"/>
          </a:p>
        </p:txBody>
      </p:sp>
      <p:sp>
        <p:nvSpPr>
          <p:cNvPr id="7" name="Rectangle 6"/>
          <p:cNvSpPr/>
          <p:nvPr/>
        </p:nvSpPr>
        <p:spPr>
          <a:xfrm>
            <a:off x="1107257" y="2364621"/>
            <a:ext cx="6929486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/>
              <a:t>Petr Večerník</a:t>
            </a:r>
            <a:endParaRPr lang="en-GB" sz="2400" b="1" dirty="0" smtClean="0"/>
          </a:p>
          <a:p>
            <a:pPr algn="ctr"/>
            <a:r>
              <a:rPr lang="cs-CZ" sz="2000" dirty="0" smtClean="0"/>
              <a:t>ÚJV Řež, a. s.</a:t>
            </a:r>
          </a:p>
          <a:p>
            <a:pPr algn="ctr"/>
            <a:endParaRPr lang="en-GB" sz="1000" dirty="0" smtClean="0"/>
          </a:p>
          <a:p>
            <a:endParaRPr lang="cs-CZ" sz="2000" dirty="0" smtClean="0"/>
          </a:p>
          <a:p>
            <a:pPr algn="ctr"/>
            <a:r>
              <a:rPr lang="cs-CZ" sz="2000" dirty="0" smtClean="0"/>
              <a:t> 16</a:t>
            </a:r>
            <a:r>
              <a:rPr lang="cs-CZ" sz="2000" baseline="30000" dirty="0" smtClean="0"/>
              <a:t>th</a:t>
            </a:r>
            <a:r>
              <a:rPr lang="cs-CZ" sz="2000" dirty="0" smtClean="0"/>
              <a:t> – 18</a:t>
            </a:r>
            <a:r>
              <a:rPr lang="cs-CZ" sz="2000" baseline="30000" dirty="0" smtClean="0"/>
              <a:t>th</a:t>
            </a:r>
            <a:r>
              <a:rPr lang="cs-CZ" sz="2000" dirty="0" smtClean="0"/>
              <a:t> </a:t>
            </a:r>
            <a:r>
              <a:rPr lang="cs-CZ" sz="2000" dirty="0" err="1" smtClean="0"/>
              <a:t>January</a:t>
            </a:r>
            <a:r>
              <a:rPr lang="cs-CZ" sz="2000" dirty="0" smtClean="0"/>
              <a:t> 2018 </a:t>
            </a:r>
          </a:p>
          <a:p>
            <a:pPr algn="ctr"/>
            <a:r>
              <a:rPr lang="cs-CZ" sz="2000" dirty="0" smtClean="0"/>
              <a:t>CAST Symposium</a:t>
            </a:r>
            <a:endParaRPr lang="en-GB" sz="2000" dirty="0"/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805" y="5084763"/>
            <a:ext cx="1632390" cy="1081087"/>
          </a:xfrm>
          <a:prstGeom prst="rect">
            <a:avLst/>
          </a:prstGeom>
        </p:spPr>
      </p:pic>
      <p:pic>
        <p:nvPicPr>
          <p:cNvPr id="9" name="Picture 6" descr="C:\Documents and Settings\bie\Plocha\Prezentace\UJV Re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96110" y="4365624"/>
            <a:ext cx="1793680" cy="1800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330" y="23024"/>
            <a:ext cx="1087166" cy="720000"/>
          </a:xfrm>
          <a:prstGeom prst="rect">
            <a:avLst/>
          </a:prstGeom>
        </p:spPr>
      </p:pic>
      <p:pic>
        <p:nvPicPr>
          <p:cNvPr id="7" name="Picture 6" descr="C:\Documents and Settings\bie\Plocha\Prezentace\UJV Re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96035" y="5589588"/>
            <a:ext cx="1147965" cy="1152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468312" y="1268412"/>
            <a:ext cx="82073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One of the goals of UJV work was to verify the using of the cement as a suitable matrix for SIERs solidification and study the leaching </a:t>
            </a:r>
            <a:r>
              <a:rPr lang="en-GB" sz="2800" dirty="0" smtClean="0"/>
              <a:t>process </a:t>
            </a:r>
            <a:r>
              <a:rPr lang="en-GB" sz="2800" dirty="0" smtClean="0"/>
              <a:t>on cemented samples. </a:t>
            </a:r>
            <a:endParaRPr lang="en-GB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8313" y="3429000"/>
            <a:ext cx="8207375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0000"/>
                </a:solidFill>
              </a:rPr>
              <a:t>Presentation </a:t>
            </a:r>
            <a:r>
              <a:rPr lang="en-GB" sz="2800" dirty="0" smtClean="0">
                <a:solidFill>
                  <a:srgbClr val="000000"/>
                </a:solidFill>
              </a:rPr>
              <a:t>outline: </a:t>
            </a:r>
            <a:endParaRPr lang="en-GB" sz="2800" dirty="0" smtClean="0">
              <a:solidFill>
                <a:srgbClr val="000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000000"/>
                </a:solidFill>
              </a:rPr>
              <a:t> real and artificial SIERs characterisation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000000"/>
                </a:solidFill>
              </a:rPr>
              <a:t> </a:t>
            </a:r>
            <a:r>
              <a:rPr lang="en-GB" sz="2800" baseline="30000" dirty="0" smtClean="0">
                <a:solidFill>
                  <a:srgbClr val="000000"/>
                </a:solidFill>
              </a:rPr>
              <a:t>14</a:t>
            </a:r>
            <a:r>
              <a:rPr lang="en-GB" sz="2800" dirty="0" smtClean="0">
                <a:solidFill>
                  <a:srgbClr val="000000"/>
                </a:solidFill>
              </a:rPr>
              <a:t>C tracers interaction with cement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000000"/>
                </a:solidFill>
              </a:rPr>
              <a:t> resins </a:t>
            </a:r>
            <a:r>
              <a:rPr lang="en-GB" sz="2800" dirty="0" smtClean="0">
                <a:solidFill>
                  <a:srgbClr val="000000"/>
                </a:solidFill>
              </a:rPr>
              <a:t>fixation into cement matrix 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000000"/>
                </a:solidFill>
              </a:rPr>
              <a:t> leaching  </a:t>
            </a:r>
            <a:r>
              <a:rPr lang="en-GB" sz="2800" dirty="0" smtClean="0">
                <a:solidFill>
                  <a:srgbClr val="000000"/>
                </a:solidFill>
              </a:rPr>
              <a:t>of cemented samples 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330" y="23024"/>
            <a:ext cx="1087166" cy="720000"/>
          </a:xfrm>
          <a:prstGeom prst="rect">
            <a:avLst/>
          </a:prstGeom>
        </p:spPr>
      </p:pic>
      <p:pic>
        <p:nvPicPr>
          <p:cNvPr id="7" name="Picture 6" descr="C:\Documents and Settings\bie\Plocha\Prezentace\UJV Re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96035" y="5589588"/>
            <a:ext cx="1147965" cy="1152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250825" y="323275"/>
            <a:ext cx="86423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dirty="0" err="1" smtClean="0">
                <a:solidFill>
                  <a:srgbClr val="000000"/>
                </a:solidFill>
              </a:rPr>
              <a:t>SIERs</a:t>
            </a:r>
            <a:r>
              <a:rPr lang="cs-CZ" sz="3200" dirty="0" smtClean="0">
                <a:solidFill>
                  <a:srgbClr val="000000"/>
                </a:solidFill>
              </a:rPr>
              <a:t> </a:t>
            </a:r>
            <a:r>
              <a:rPr lang="cs-CZ" sz="3200" dirty="0" err="1" smtClean="0">
                <a:solidFill>
                  <a:srgbClr val="000000"/>
                </a:solidFill>
              </a:rPr>
              <a:t>characterisation</a:t>
            </a:r>
            <a:endParaRPr lang="cs-CZ" sz="3200" dirty="0"/>
          </a:p>
        </p:txBody>
      </p:sp>
      <p:sp>
        <p:nvSpPr>
          <p:cNvPr id="10" name="Obdélník 9"/>
          <p:cNvSpPr/>
          <p:nvPr/>
        </p:nvSpPr>
        <p:spPr>
          <a:xfrm>
            <a:off x="468312" y="1268412"/>
            <a:ext cx="820737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 smtClean="0">
                <a:solidFill>
                  <a:srgbClr val="000000"/>
                </a:solidFill>
              </a:rPr>
              <a:t>real SIERs samples</a:t>
            </a:r>
          </a:p>
          <a:p>
            <a:pPr>
              <a:buNone/>
            </a:pPr>
            <a:endParaRPr lang="en-GB" sz="2800" b="1" dirty="0" smtClean="0">
              <a:solidFill>
                <a:srgbClr val="000000"/>
              </a:solidFill>
            </a:endParaRPr>
          </a:p>
          <a:p>
            <a:pPr>
              <a:buFontTx/>
              <a:buChar char="-"/>
            </a:pPr>
            <a:r>
              <a:rPr lang="en-GB" sz="2800" dirty="0" smtClean="0">
                <a:solidFill>
                  <a:srgbClr val="000000"/>
                </a:solidFill>
              </a:rPr>
              <a:t> </a:t>
            </a:r>
            <a:r>
              <a:rPr lang="en-GB" sz="2800" dirty="0" err="1" smtClean="0">
                <a:solidFill>
                  <a:srgbClr val="000000"/>
                </a:solidFill>
              </a:rPr>
              <a:t>Dukovany</a:t>
            </a:r>
            <a:r>
              <a:rPr lang="en-GB" sz="2800" dirty="0" smtClean="0">
                <a:solidFill>
                  <a:srgbClr val="000000"/>
                </a:solidFill>
              </a:rPr>
              <a:t> NPP (EDU), </a:t>
            </a:r>
            <a:r>
              <a:rPr lang="en-GB" sz="2800" dirty="0" err="1" smtClean="0">
                <a:solidFill>
                  <a:srgbClr val="000000"/>
                </a:solidFill>
              </a:rPr>
              <a:t>Temelín</a:t>
            </a:r>
            <a:r>
              <a:rPr lang="en-GB" sz="2800" dirty="0" smtClean="0">
                <a:solidFill>
                  <a:srgbClr val="000000"/>
                </a:solidFill>
              </a:rPr>
              <a:t> NPP (ETE)</a:t>
            </a:r>
          </a:p>
          <a:p>
            <a:pPr>
              <a:buFontTx/>
              <a:buChar char="-"/>
            </a:pPr>
            <a:r>
              <a:rPr lang="en-GB" sz="2800" dirty="0" smtClean="0">
                <a:solidFill>
                  <a:srgbClr val="000000"/>
                </a:solidFill>
              </a:rPr>
              <a:t> ÚJV Group research reactor (UJV) </a:t>
            </a:r>
          </a:p>
          <a:p>
            <a:pPr lvl="1">
              <a:buFontTx/>
              <a:buChar char="-"/>
            </a:pPr>
            <a:r>
              <a:rPr lang="en-GB" sz="2800" dirty="0" smtClean="0">
                <a:solidFill>
                  <a:srgbClr val="000000"/>
                </a:solidFill>
              </a:rPr>
              <a:t> all sampled in the past , lack on information </a:t>
            </a:r>
            <a:endParaRPr lang="en-GB" sz="2800" dirty="0" smtClean="0">
              <a:solidFill>
                <a:srgbClr val="000000"/>
              </a:solidFill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190438" y="3644900"/>
          <a:ext cx="6763124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0379"/>
                <a:gridCol w="1346200"/>
                <a:gridCol w="1346200"/>
                <a:gridCol w="1800345"/>
              </a:tblGrid>
              <a:tr h="432048">
                <a:tc>
                  <a:txBody>
                    <a:bodyPr/>
                    <a:lstStyle/>
                    <a:p>
                      <a:pPr marL="0" marR="0" indent="0" algn="ctr" defTabSz="3986544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activity</a:t>
                      </a:r>
                      <a:r>
                        <a:rPr lang="cs-CZ" sz="2800" b="1" kern="1200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cs-CZ" sz="2800" b="0" kern="1200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(Bq/g)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EDU</a:t>
                      </a:r>
                      <a:endParaRPr lang="cs-CZ" sz="28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ETE</a:t>
                      </a:r>
                      <a:endParaRPr lang="cs-CZ" sz="28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UJV</a:t>
                      </a:r>
                      <a:endParaRPr lang="cs-CZ" sz="28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</a:tr>
              <a:tr h="2477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2800" b="1" baseline="300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14</a:t>
                      </a:r>
                      <a:r>
                        <a:rPr lang="en-GB" sz="2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C </a:t>
                      </a:r>
                      <a:r>
                        <a:rPr lang="en-GB" sz="20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(total)</a:t>
                      </a:r>
                      <a:endParaRPr lang="cs-CZ" sz="20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48 ± 5.9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43 ± </a:t>
                      </a:r>
                      <a:r>
                        <a:rPr lang="en-GB" sz="2800" b="1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4</a:t>
                      </a:r>
                      <a:r>
                        <a:rPr lang="cs-CZ" sz="2800" b="1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.0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2000 ± 280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</a:tr>
              <a:tr h="4934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2800" b="1" baseline="300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14</a:t>
                      </a:r>
                      <a:r>
                        <a:rPr lang="en-GB" sz="2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C </a:t>
                      </a:r>
                      <a:r>
                        <a:rPr lang="en-GB" sz="20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(inorganic)</a:t>
                      </a:r>
                      <a:endParaRPr lang="cs-CZ" sz="20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14 ± 2.2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16 ± </a:t>
                      </a:r>
                      <a:r>
                        <a:rPr lang="en-GB" sz="2800" b="1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2</a:t>
                      </a:r>
                      <a:r>
                        <a:rPr lang="cs-CZ" sz="2800" b="1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.0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2000 ± 280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</a:tr>
              <a:tr h="59524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2800" b="1" baseline="300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14</a:t>
                      </a:r>
                      <a:r>
                        <a:rPr lang="en-GB" sz="2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C </a:t>
                      </a:r>
                      <a:r>
                        <a:rPr lang="en-GB" sz="2000" b="1" kern="1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(organic)</a:t>
                      </a:r>
                      <a:endParaRPr lang="cs-CZ" sz="2000" b="1" kern="1200" dirty="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34 ± 5.5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27 ± </a:t>
                      </a:r>
                      <a:r>
                        <a:rPr lang="en-GB" sz="2800" b="1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4</a:t>
                      </a:r>
                      <a:r>
                        <a:rPr lang="cs-CZ" sz="2800" b="1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.0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77 ± 11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12" name="Obdélník 11"/>
          <p:cNvSpPr/>
          <p:nvPr/>
        </p:nvSpPr>
        <p:spPr>
          <a:xfrm>
            <a:off x="468313" y="6237312"/>
            <a:ext cx="82073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 err="1" smtClean="0">
                <a:solidFill>
                  <a:srgbClr val="000000"/>
                </a:solidFill>
                <a:ea typeface="Times New Roman"/>
                <a:cs typeface="Arial"/>
              </a:rPr>
              <a:t>other</a:t>
            </a:r>
            <a:r>
              <a:rPr lang="cs-CZ" dirty="0" smtClean="0">
                <a:solidFill>
                  <a:srgbClr val="000000"/>
                </a:solidFill>
                <a:ea typeface="Times New Roman"/>
                <a:cs typeface="Arial"/>
              </a:rPr>
              <a:t> major </a:t>
            </a:r>
            <a:r>
              <a:rPr lang="cs-CZ" dirty="0" err="1" smtClean="0">
                <a:solidFill>
                  <a:srgbClr val="000000"/>
                </a:solidFill>
                <a:ea typeface="Times New Roman"/>
                <a:cs typeface="Arial"/>
              </a:rPr>
              <a:t>radionuclides</a:t>
            </a:r>
            <a:r>
              <a:rPr lang="cs-CZ" dirty="0" smtClean="0">
                <a:solidFill>
                  <a:srgbClr val="000000"/>
                </a:solidFill>
                <a:ea typeface="Times New Roman"/>
                <a:cs typeface="Arial"/>
              </a:rPr>
              <a:t>: </a:t>
            </a:r>
            <a:r>
              <a:rPr lang="en-GB" baseline="30000" dirty="0" smtClean="0">
                <a:solidFill>
                  <a:srgbClr val="000000"/>
                </a:solidFill>
                <a:ea typeface="Times New Roman"/>
                <a:cs typeface="Arial"/>
              </a:rPr>
              <a:t>40</a:t>
            </a:r>
            <a:r>
              <a:rPr lang="en-GB" dirty="0" smtClean="0">
                <a:solidFill>
                  <a:srgbClr val="000000"/>
                </a:solidFill>
                <a:ea typeface="Times New Roman"/>
                <a:cs typeface="Arial"/>
              </a:rPr>
              <a:t>K</a:t>
            </a:r>
            <a:r>
              <a:rPr lang="cs-CZ" dirty="0" smtClean="0">
                <a:solidFill>
                  <a:srgbClr val="000000"/>
                </a:solidFill>
                <a:ea typeface="Times New Roman"/>
                <a:cs typeface="Arial"/>
              </a:rPr>
              <a:t>, </a:t>
            </a:r>
            <a:r>
              <a:rPr lang="en-GB" baseline="30000" dirty="0" smtClean="0">
                <a:solidFill>
                  <a:srgbClr val="000000"/>
                </a:solidFill>
                <a:ea typeface="Times New Roman"/>
                <a:cs typeface="Arial"/>
              </a:rPr>
              <a:t>51</a:t>
            </a:r>
            <a:r>
              <a:rPr lang="en-GB" dirty="0" smtClean="0">
                <a:solidFill>
                  <a:srgbClr val="000000"/>
                </a:solidFill>
                <a:ea typeface="Times New Roman"/>
                <a:cs typeface="Arial"/>
              </a:rPr>
              <a:t>Cr</a:t>
            </a:r>
            <a:r>
              <a:rPr lang="cs-CZ" dirty="0" smtClean="0">
                <a:ea typeface="Times New Roman"/>
                <a:cs typeface="Arial"/>
              </a:rPr>
              <a:t>, </a:t>
            </a:r>
            <a:r>
              <a:rPr lang="en-GB" baseline="30000" dirty="0" smtClean="0">
                <a:solidFill>
                  <a:srgbClr val="000000"/>
                </a:solidFill>
                <a:ea typeface="Times New Roman"/>
                <a:cs typeface="Arial"/>
              </a:rPr>
              <a:t>60</a:t>
            </a:r>
            <a:r>
              <a:rPr lang="en-GB" dirty="0" smtClean="0">
                <a:solidFill>
                  <a:srgbClr val="000000"/>
                </a:solidFill>
                <a:ea typeface="Times New Roman"/>
                <a:cs typeface="Arial"/>
              </a:rPr>
              <a:t>Co</a:t>
            </a:r>
            <a:r>
              <a:rPr lang="cs-CZ" dirty="0" smtClean="0">
                <a:ea typeface="Times New Roman"/>
                <a:cs typeface="Arial"/>
              </a:rPr>
              <a:t>, </a:t>
            </a:r>
            <a:r>
              <a:rPr lang="en-GB" baseline="30000" dirty="0" smtClean="0">
                <a:solidFill>
                  <a:srgbClr val="000000"/>
                </a:solidFill>
                <a:ea typeface="Times New Roman"/>
                <a:cs typeface="Arial"/>
              </a:rPr>
              <a:t>108m</a:t>
            </a:r>
            <a:r>
              <a:rPr lang="en-GB" dirty="0" smtClean="0">
                <a:solidFill>
                  <a:srgbClr val="000000"/>
                </a:solidFill>
                <a:ea typeface="Times New Roman"/>
                <a:cs typeface="Arial"/>
              </a:rPr>
              <a:t>Ag</a:t>
            </a:r>
            <a:r>
              <a:rPr lang="cs-CZ" dirty="0" smtClean="0">
                <a:ea typeface="Times New Roman"/>
                <a:cs typeface="Arial"/>
              </a:rPr>
              <a:t>, </a:t>
            </a:r>
            <a:r>
              <a:rPr lang="en-GB" baseline="30000" dirty="0" smtClean="0">
                <a:solidFill>
                  <a:srgbClr val="000000"/>
                </a:solidFill>
                <a:ea typeface="Times New Roman"/>
                <a:cs typeface="Arial"/>
              </a:rPr>
              <a:t>125</a:t>
            </a:r>
            <a:r>
              <a:rPr lang="en-GB" dirty="0" smtClean="0">
                <a:solidFill>
                  <a:srgbClr val="000000"/>
                </a:solidFill>
                <a:ea typeface="Times New Roman"/>
                <a:cs typeface="Arial"/>
              </a:rPr>
              <a:t>Sb</a:t>
            </a:r>
            <a:r>
              <a:rPr lang="cs-CZ" dirty="0" smtClean="0">
                <a:ea typeface="Times New Roman"/>
                <a:cs typeface="Arial"/>
              </a:rPr>
              <a:t>, </a:t>
            </a:r>
            <a:r>
              <a:rPr lang="en-GB" baseline="30000" dirty="0" smtClean="0">
                <a:solidFill>
                  <a:srgbClr val="000000"/>
                </a:solidFill>
                <a:ea typeface="Times New Roman"/>
                <a:cs typeface="Arial"/>
              </a:rPr>
              <a:t>125</a:t>
            </a:r>
            <a:r>
              <a:rPr lang="en-GB" dirty="0" smtClean="0">
                <a:solidFill>
                  <a:srgbClr val="000000"/>
                </a:solidFill>
                <a:ea typeface="Times New Roman"/>
                <a:cs typeface="Arial"/>
              </a:rPr>
              <a:t>I</a:t>
            </a:r>
            <a:r>
              <a:rPr lang="cs-CZ" dirty="0" smtClean="0">
                <a:ea typeface="Times New Roman"/>
                <a:cs typeface="Arial"/>
              </a:rPr>
              <a:t>, </a:t>
            </a:r>
            <a:r>
              <a:rPr lang="en-GB" baseline="30000" dirty="0" smtClean="0">
                <a:solidFill>
                  <a:srgbClr val="000000"/>
                </a:solidFill>
                <a:ea typeface="Times New Roman"/>
                <a:cs typeface="Arial"/>
              </a:rPr>
              <a:t>134</a:t>
            </a:r>
            <a:r>
              <a:rPr lang="en-GB" dirty="0" smtClean="0">
                <a:solidFill>
                  <a:srgbClr val="000000"/>
                </a:solidFill>
                <a:ea typeface="Times New Roman"/>
                <a:cs typeface="Arial"/>
              </a:rPr>
              <a:t>Cs</a:t>
            </a:r>
            <a:r>
              <a:rPr lang="cs-CZ" dirty="0" smtClean="0">
                <a:ea typeface="Times New Roman"/>
                <a:cs typeface="Arial"/>
              </a:rPr>
              <a:t>, </a:t>
            </a:r>
            <a:r>
              <a:rPr lang="en-GB" baseline="30000" dirty="0" smtClean="0">
                <a:solidFill>
                  <a:srgbClr val="000000"/>
                </a:solidFill>
                <a:ea typeface="Times New Roman"/>
                <a:cs typeface="Arial"/>
              </a:rPr>
              <a:t>137</a:t>
            </a:r>
            <a:r>
              <a:rPr lang="en-GB" dirty="0" smtClean="0">
                <a:solidFill>
                  <a:srgbClr val="000000"/>
                </a:solidFill>
                <a:ea typeface="Times New Roman"/>
                <a:cs typeface="Arial"/>
              </a:rPr>
              <a:t>Cs</a:t>
            </a:r>
            <a:r>
              <a:rPr lang="cs-CZ" dirty="0" smtClean="0">
                <a:ea typeface="Times New Roman"/>
                <a:cs typeface="Arial"/>
              </a:rPr>
              <a:t>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330" y="23024"/>
            <a:ext cx="1087166" cy="720000"/>
          </a:xfrm>
          <a:prstGeom prst="rect">
            <a:avLst/>
          </a:prstGeom>
        </p:spPr>
      </p:pic>
      <p:pic>
        <p:nvPicPr>
          <p:cNvPr id="7" name="Picture 6" descr="C:\Documents and Settings\bie\Plocha\Prezentace\UJV Re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96035" y="5589588"/>
            <a:ext cx="1147965" cy="1152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250825" y="323275"/>
            <a:ext cx="86423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dirty="0" err="1" smtClean="0">
                <a:solidFill>
                  <a:srgbClr val="000000"/>
                </a:solidFill>
              </a:rPr>
              <a:t>SIERs</a:t>
            </a:r>
            <a:r>
              <a:rPr lang="cs-CZ" sz="3200" dirty="0" smtClean="0">
                <a:solidFill>
                  <a:srgbClr val="000000"/>
                </a:solidFill>
              </a:rPr>
              <a:t> </a:t>
            </a:r>
            <a:r>
              <a:rPr lang="cs-CZ" sz="3200" dirty="0" err="1" smtClean="0">
                <a:solidFill>
                  <a:srgbClr val="000000"/>
                </a:solidFill>
              </a:rPr>
              <a:t>characterisation</a:t>
            </a:r>
            <a:endParaRPr lang="cs-CZ" sz="3200" dirty="0"/>
          </a:p>
        </p:txBody>
      </p:sp>
      <p:sp>
        <p:nvSpPr>
          <p:cNvPr id="10" name="Obdélník 9"/>
          <p:cNvSpPr/>
          <p:nvPr/>
        </p:nvSpPr>
        <p:spPr>
          <a:xfrm>
            <a:off x="468312" y="1268412"/>
            <a:ext cx="820737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 smtClean="0">
                <a:solidFill>
                  <a:srgbClr val="000000"/>
                </a:solidFill>
              </a:rPr>
              <a:t>artificial SIERs samples</a:t>
            </a:r>
          </a:p>
          <a:p>
            <a:pPr>
              <a:buNone/>
            </a:pPr>
            <a:endParaRPr lang="en-GB" sz="2800" b="1" dirty="0" smtClean="0">
              <a:solidFill>
                <a:srgbClr val="000000"/>
              </a:solidFill>
            </a:endParaRPr>
          </a:p>
          <a:p>
            <a:pPr>
              <a:buFontTx/>
              <a:buChar char="-"/>
            </a:pPr>
            <a:r>
              <a:rPr lang="en-GB" sz="2800" dirty="0" smtClean="0">
                <a:solidFill>
                  <a:srgbClr val="000000"/>
                </a:solidFill>
              </a:rPr>
              <a:t> </a:t>
            </a:r>
            <a:r>
              <a:rPr lang="en-GB" sz="2800" dirty="0" err="1" smtClean="0">
                <a:solidFill>
                  <a:srgbClr val="000000"/>
                </a:solidFill>
              </a:rPr>
              <a:t>Amberlite</a:t>
            </a:r>
            <a:r>
              <a:rPr lang="en-GB" sz="2800" dirty="0" smtClean="0">
                <a:solidFill>
                  <a:srgbClr val="000000"/>
                </a:solidFill>
              </a:rPr>
              <a:t> </a:t>
            </a:r>
            <a:r>
              <a:rPr lang="en-GB" sz="2800" dirty="0" smtClean="0">
                <a:solidFill>
                  <a:srgbClr val="000000"/>
                </a:solidFill>
              </a:rPr>
              <a:t>resins in OH and </a:t>
            </a:r>
            <a:r>
              <a:rPr lang="en-GB" sz="2800" dirty="0" err="1" smtClean="0">
                <a:solidFill>
                  <a:srgbClr val="000000"/>
                </a:solidFill>
              </a:rPr>
              <a:t>Cl</a:t>
            </a:r>
            <a:r>
              <a:rPr lang="en-GB" sz="2800" dirty="0" smtClean="0">
                <a:solidFill>
                  <a:srgbClr val="000000"/>
                </a:solidFill>
              </a:rPr>
              <a:t> form saturated </a:t>
            </a:r>
            <a:r>
              <a:rPr lang="en-GB" sz="2800" dirty="0" smtClean="0">
                <a:solidFill>
                  <a:srgbClr val="000000"/>
                </a:solidFill>
              </a:rPr>
              <a:t>by:  	so</a:t>
            </a:r>
            <a:r>
              <a:rPr lang="en-GB" sz="2800" dirty="0" smtClean="0"/>
              <a:t>dium </a:t>
            </a:r>
            <a:r>
              <a:rPr lang="en-GB" sz="2800" dirty="0" smtClean="0"/>
              <a:t>bicarbonate (NaH</a:t>
            </a:r>
            <a:r>
              <a:rPr lang="en-GB" sz="2800" baseline="30000" dirty="0" smtClean="0"/>
              <a:t>14</a:t>
            </a:r>
            <a:r>
              <a:rPr lang="en-GB" sz="2800" dirty="0" smtClean="0"/>
              <a:t>CO</a:t>
            </a:r>
            <a:r>
              <a:rPr lang="en-GB" sz="2800" baseline="-25000" dirty="0" smtClean="0"/>
              <a:t>3</a:t>
            </a:r>
            <a:r>
              <a:rPr lang="en-GB" sz="2800" dirty="0" smtClean="0"/>
              <a:t>) </a:t>
            </a:r>
            <a:endParaRPr lang="en-GB" sz="2800" dirty="0" smtClean="0"/>
          </a:p>
          <a:p>
            <a:pPr lvl="2"/>
            <a:r>
              <a:rPr lang="en-GB" sz="2800" dirty="0" smtClean="0"/>
              <a:t>sodium </a:t>
            </a:r>
            <a:r>
              <a:rPr lang="en-GB" sz="2800" dirty="0" smtClean="0"/>
              <a:t>acetate (CH</a:t>
            </a:r>
            <a:r>
              <a:rPr lang="en-GB" sz="2800" baseline="-25000" dirty="0" smtClean="0"/>
              <a:t>3</a:t>
            </a:r>
            <a:r>
              <a:rPr lang="en-GB" sz="2800" baseline="30000" dirty="0" smtClean="0"/>
              <a:t>14</a:t>
            </a:r>
            <a:r>
              <a:rPr lang="en-GB" sz="2800" dirty="0" smtClean="0"/>
              <a:t>COONa) </a:t>
            </a:r>
            <a:endParaRPr lang="en-GB" sz="2800" dirty="0" smtClean="0"/>
          </a:p>
          <a:p>
            <a:pPr marL="0" lvl="2"/>
            <a:r>
              <a:rPr lang="en-GB" sz="2800" dirty="0" smtClean="0"/>
              <a:t>- activity </a:t>
            </a:r>
            <a:r>
              <a:rPr lang="en-GB" sz="2800" dirty="0" smtClean="0"/>
              <a:t>of </a:t>
            </a:r>
            <a:r>
              <a:rPr lang="en-GB" sz="2800" baseline="30000" dirty="0" smtClean="0"/>
              <a:t>14</a:t>
            </a:r>
            <a:r>
              <a:rPr lang="en-GB" sz="2800" dirty="0" smtClean="0"/>
              <a:t>C: 6.5 </a:t>
            </a:r>
            <a:r>
              <a:rPr lang="en-GB" sz="2800" dirty="0" err="1" smtClean="0"/>
              <a:t>kBq</a:t>
            </a:r>
            <a:r>
              <a:rPr lang="en-GB" sz="2800" dirty="0" smtClean="0"/>
              <a:t>/g of dry </a:t>
            </a:r>
            <a:r>
              <a:rPr lang="en-GB" sz="2800" dirty="0" smtClean="0"/>
              <a:t>resin </a:t>
            </a:r>
            <a:endParaRPr lang="en-GB" sz="2800" dirty="0" smtClean="0"/>
          </a:p>
          <a:p>
            <a:pPr>
              <a:buFontTx/>
              <a:buChar char="-"/>
            </a:pPr>
            <a:endParaRPr lang="en-GB" sz="2800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330" y="23024"/>
            <a:ext cx="1087166" cy="720000"/>
          </a:xfrm>
          <a:prstGeom prst="rect">
            <a:avLst/>
          </a:prstGeom>
        </p:spPr>
      </p:pic>
      <p:pic>
        <p:nvPicPr>
          <p:cNvPr id="7" name="Picture 6" descr="C:\Documents and Settings\bie\Plocha\Prezentace\UJV Re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96035" y="5589588"/>
            <a:ext cx="1147965" cy="1152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250825" y="323275"/>
            <a:ext cx="86423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aseline="30000" dirty="0" smtClean="0">
                <a:solidFill>
                  <a:srgbClr val="000000"/>
                </a:solidFill>
              </a:rPr>
              <a:t>14</a:t>
            </a:r>
            <a:r>
              <a:rPr lang="en-GB" sz="3200" dirty="0" smtClean="0">
                <a:solidFill>
                  <a:srgbClr val="000000"/>
                </a:solidFill>
              </a:rPr>
              <a:t>C tracers interaction with cement</a:t>
            </a:r>
          </a:p>
        </p:txBody>
      </p:sp>
      <p:sp>
        <p:nvSpPr>
          <p:cNvPr id="10" name="Obdélník 9"/>
          <p:cNvSpPr/>
          <p:nvPr/>
        </p:nvSpPr>
        <p:spPr>
          <a:xfrm>
            <a:off x="468312" y="1268412"/>
            <a:ext cx="820737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 smtClean="0"/>
              <a:t>CEM II/A-S 42,5 R </a:t>
            </a:r>
            <a:r>
              <a:rPr lang="en-GB" sz="2800" dirty="0" smtClean="0"/>
              <a:t>used as a fixation matrix </a:t>
            </a:r>
          </a:p>
          <a:p>
            <a:pPr>
              <a:buNone/>
            </a:pPr>
            <a:endParaRPr lang="en-GB" sz="2800" dirty="0" smtClean="0"/>
          </a:p>
          <a:p>
            <a:pPr algn="just">
              <a:buFontTx/>
              <a:buChar char="-"/>
            </a:pPr>
            <a:r>
              <a:rPr lang="en-GB" sz="2800" dirty="0" smtClean="0"/>
              <a:t> hardened cement paste  crushed and sieved</a:t>
            </a:r>
          </a:p>
          <a:p>
            <a:pPr algn="just"/>
            <a:r>
              <a:rPr lang="en-GB" sz="2800" dirty="0" smtClean="0"/>
              <a:t>	(A: &lt;0.1 mm; B: 0.1-0.5 mm) </a:t>
            </a:r>
          </a:p>
          <a:p>
            <a:pPr algn="just">
              <a:buFontTx/>
              <a:buChar char="-"/>
            </a:pPr>
            <a:r>
              <a:rPr lang="en-GB" sz="2800" dirty="0" smtClean="0"/>
              <a:t> batch sorption test in distilled water; L/S = 10 </a:t>
            </a:r>
          </a:p>
          <a:p>
            <a:pPr>
              <a:buFontTx/>
              <a:buChar char="-"/>
            </a:pPr>
            <a:r>
              <a:rPr lang="en-GB" sz="2800" dirty="0" smtClean="0"/>
              <a:t> NaH</a:t>
            </a:r>
            <a:r>
              <a:rPr lang="en-GB" sz="2800" baseline="30000" dirty="0" smtClean="0"/>
              <a:t>14</a:t>
            </a:r>
            <a:r>
              <a:rPr lang="en-GB" sz="2800" dirty="0" smtClean="0"/>
              <a:t>CO</a:t>
            </a:r>
            <a:r>
              <a:rPr lang="en-GB" sz="2800" baseline="-25000" dirty="0" smtClean="0"/>
              <a:t>3</a:t>
            </a:r>
            <a:r>
              <a:rPr lang="en-GB" sz="2800" dirty="0" smtClean="0"/>
              <a:t> and CH</a:t>
            </a:r>
            <a:r>
              <a:rPr lang="en-GB" sz="2800" baseline="-25000" dirty="0" smtClean="0"/>
              <a:t>3</a:t>
            </a:r>
            <a:r>
              <a:rPr lang="en-GB" sz="2800" baseline="30000" dirty="0" smtClean="0"/>
              <a:t>14</a:t>
            </a:r>
            <a:r>
              <a:rPr lang="en-GB" sz="2800" dirty="0" smtClean="0"/>
              <a:t>COONa </a:t>
            </a:r>
          </a:p>
          <a:p>
            <a:pPr algn="just">
              <a:buFontTx/>
              <a:buChar char="-"/>
            </a:pPr>
            <a:r>
              <a:rPr lang="en-GB" sz="2800" dirty="0" smtClean="0"/>
              <a:t> tracer only, tracer + carrier (10</a:t>
            </a:r>
            <a:r>
              <a:rPr lang="en-GB" sz="2800" baseline="30000" dirty="0" smtClean="0"/>
              <a:t>-5</a:t>
            </a:r>
            <a:r>
              <a:rPr lang="en-GB" sz="2800" dirty="0" smtClean="0"/>
              <a:t>, 0.1 and 1 mol/L)</a:t>
            </a:r>
          </a:p>
          <a:p>
            <a:pPr algn="just">
              <a:buFontTx/>
              <a:buChar char="-"/>
            </a:pPr>
            <a:r>
              <a:rPr lang="en-GB" sz="2800" dirty="0" smtClean="0"/>
              <a:t> </a:t>
            </a:r>
            <a:r>
              <a:rPr lang="en-GB" sz="2800" baseline="30000" dirty="0" smtClean="0"/>
              <a:t>14</a:t>
            </a:r>
            <a:r>
              <a:rPr lang="en-GB" sz="2800" dirty="0" smtClean="0"/>
              <a:t>C activity 2MBq/L in initial liquid phase</a:t>
            </a:r>
          </a:p>
          <a:p>
            <a:pPr>
              <a:buNone/>
            </a:pPr>
            <a:endParaRPr lang="en-GB" sz="2800" dirty="0" smtClean="0">
              <a:solidFill>
                <a:srgbClr val="000000"/>
              </a:solidFill>
            </a:endParaRPr>
          </a:p>
          <a:p>
            <a:pPr>
              <a:buNone/>
            </a:pPr>
            <a:endParaRPr lang="en-GB" sz="2800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330" y="23024"/>
            <a:ext cx="1087166" cy="720000"/>
          </a:xfrm>
          <a:prstGeom prst="rect">
            <a:avLst/>
          </a:prstGeom>
        </p:spPr>
      </p:pic>
      <p:pic>
        <p:nvPicPr>
          <p:cNvPr id="7" name="Picture 6" descr="C:\Documents and Settings\bie\Plocha\Prezentace\UJV Re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96035" y="5589588"/>
            <a:ext cx="1147965" cy="1152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250825" y="323275"/>
            <a:ext cx="86423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aseline="30000" dirty="0" smtClean="0">
                <a:solidFill>
                  <a:srgbClr val="000000"/>
                </a:solidFill>
              </a:rPr>
              <a:t>14</a:t>
            </a:r>
            <a:r>
              <a:rPr lang="en-GB" sz="3200" dirty="0" smtClean="0">
                <a:solidFill>
                  <a:srgbClr val="000000"/>
                </a:solidFill>
              </a:rPr>
              <a:t>C tracers interaction with cement</a:t>
            </a:r>
          </a:p>
        </p:txBody>
      </p:sp>
      <p:sp>
        <p:nvSpPr>
          <p:cNvPr id="10" name="Obdélník 9"/>
          <p:cNvSpPr/>
          <p:nvPr/>
        </p:nvSpPr>
        <p:spPr>
          <a:xfrm>
            <a:off x="468312" y="1268412"/>
            <a:ext cx="820737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 smtClean="0"/>
              <a:t>sorption (interaction) of </a:t>
            </a:r>
            <a:r>
              <a:rPr lang="en-GB" sz="2800" b="1" baseline="30000" dirty="0" smtClean="0"/>
              <a:t>14</a:t>
            </a:r>
            <a:r>
              <a:rPr lang="en-GB" sz="2800" b="1" dirty="0" smtClean="0"/>
              <a:t>C bicarbonate </a:t>
            </a:r>
            <a:r>
              <a:rPr lang="en-GB" sz="2800" dirty="0" smtClean="0"/>
              <a:t>on hardened cement </a:t>
            </a:r>
            <a:r>
              <a:rPr lang="en-GB" sz="2800" dirty="0" smtClean="0"/>
              <a:t>paste </a:t>
            </a:r>
          </a:p>
          <a:p>
            <a:pPr>
              <a:buNone/>
            </a:pPr>
            <a:r>
              <a:rPr lang="en-GB" sz="2800" dirty="0" smtClean="0"/>
              <a:t>- due to conditions (high pH, presence of Ca</a:t>
            </a:r>
            <a:r>
              <a:rPr lang="en-GB" sz="2800" baseline="30000" dirty="0" smtClean="0"/>
              <a:t>2+</a:t>
            </a:r>
            <a:r>
              <a:rPr lang="en-GB" sz="2800" dirty="0" smtClean="0"/>
              <a:t> ions) precipitated as calcite</a:t>
            </a:r>
            <a:endParaRPr lang="en-GB" sz="2800" dirty="0" smtClean="0"/>
          </a:p>
          <a:p>
            <a:pPr>
              <a:buFontTx/>
              <a:buChar char="-"/>
            </a:pPr>
            <a:r>
              <a:rPr lang="en-GB" sz="2800" dirty="0" smtClean="0">
                <a:solidFill>
                  <a:srgbClr val="000000"/>
                </a:solidFill>
              </a:rPr>
              <a:t> all (</a:t>
            </a:r>
            <a:r>
              <a:rPr lang="en-GB" sz="2800" dirty="0" smtClean="0"/>
              <a:t>bi)carbonates immobilised in solid phase </a:t>
            </a:r>
            <a:endParaRPr lang="en-GB" sz="2800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330" y="23024"/>
            <a:ext cx="1087166" cy="720000"/>
          </a:xfrm>
          <a:prstGeom prst="rect">
            <a:avLst/>
          </a:prstGeom>
        </p:spPr>
      </p:pic>
      <p:pic>
        <p:nvPicPr>
          <p:cNvPr id="7" name="Picture 6" descr="C:\Documents and Settings\bie\Plocha\Prezentace\UJV Re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96035" y="5589588"/>
            <a:ext cx="1147965" cy="1152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250825" y="323275"/>
            <a:ext cx="86423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aseline="30000" dirty="0" smtClean="0">
                <a:solidFill>
                  <a:srgbClr val="000000"/>
                </a:solidFill>
              </a:rPr>
              <a:t>14</a:t>
            </a:r>
            <a:r>
              <a:rPr lang="en-GB" sz="3200" dirty="0" smtClean="0">
                <a:solidFill>
                  <a:srgbClr val="000000"/>
                </a:solidFill>
              </a:rPr>
              <a:t>C tracers interaction with cement</a:t>
            </a:r>
          </a:p>
        </p:txBody>
      </p:sp>
      <p:sp>
        <p:nvSpPr>
          <p:cNvPr id="10" name="Obdélník 9"/>
          <p:cNvSpPr/>
          <p:nvPr/>
        </p:nvSpPr>
        <p:spPr>
          <a:xfrm>
            <a:off x="468312" y="1268412"/>
            <a:ext cx="82073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 smtClean="0"/>
              <a:t>sorption (interaction) of </a:t>
            </a:r>
            <a:r>
              <a:rPr lang="en-GB" sz="2800" b="1" baseline="30000" dirty="0" smtClean="0"/>
              <a:t>14</a:t>
            </a:r>
            <a:r>
              <a:rPr lang="en-GB" sz="2800" b="1" dirty="0" smtClean="0"/>
              <a:t>C acetate </a:t>
            </a:r>
            <a:r>
              <a:rPr lang="en-GB" sz="2800" dirty="0" smtClean="0"/>
              <a:t>on hardened cement paste (mesh A: &lt;0.1 mm; B: 0.1-0.5 mm) </a:t>
            </a:r>
          </a:p>
          <a:p>
            <a:pPr>
              <a:buFontTx/>
              <a:buChar char="-"/>
            </a:pPr>
            <a:endParaRPr lang="en-GB" sz="2800" dirty="0" smtClean="0">
              <a:solidFill>
                <a:srgbClr val="000000"/>
              </a:solidFill>
            </a:endParaRPr>
          </a:p>
        </p:txBody>
      </p:sp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82256" y="2349500"/>
            <a:ext cx="6179488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330" y="23024"/>
            <a:ext cx="1087166" cy="720000"/>
          </a:xfrm>
          <a:prstGeom prst="rect">
            <a:avLst/>
          </a:prstGeom>
        </p:spPr>
      </p:pic>
      <p:pic>
        <p:nvPicPr>
          <p:cNvPr id="7" name="Picture 6" descr="C:\Documents and Settings\bie\Plocha\Prezentace\UJV Re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96035" y="5589588"/>
            <a:ext cx="1147965" cy="1152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250825" y="323275"/>
            <a:ext cx="86423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 smtClean="0">
                <a:solidFill>
                  <a:srgbClr val="000000"/>
                </a:solidFill>
              </a:rPr>
              <a:t>resins fixation into cement matrix</a:t>
            </a:r>
          </a:p>
        </p:txBody>
      </p:sp>
      <p:sp>
        <p:nvSpPr>
          <p:cNvPr id="10" name="Obdélník 9"/>
          <p:cNvSpPr/>
          <p:nvPr/>
        </p:nvSpPr>
        <p:spPr>
          <a:xfrm>
            <a:off x="468312" y="1268412"/>
            <a:ext cx="820737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 smtClean="0"/>
              <a:t>CEM II/A-S 42,5 R </a:t>
            </a:r>
            <a:r>
              <a:rPr lang="en-GB" sz="2800" dirty="0" smtClean="0"/>
              <a:t>used as a fixation matrix </a:t>
            </a:r>
          </a:p>
          <a:p>
            <a:pPr>
              <a:buFontTx/>
              <a:buChar char="-"/>
            </a:pPr>
            <a:r>
              <a:rPr lang="cs-CZ" sz="2800" dirty="0" smtClean="0"/>
              <a:t> </a:t>
            </a:r>
            <a:r>
              <a:rPr lang="en-GB" sz="2800" dirty="0" smtClean="0"/>
              <a:t>cement/</a:t>
            </a:r>
            <a:r>
              <a:rPr lang="cs-CZ" sz="2800" dirty="0" err="1" smtClean="0"/>
              <a:t>dry</a:t>
            </a:r>
            <a:r>
              <a:rPr lang="cs-CZ" sz="2800" dirty="0" smtClean="0"/>
              <a:t> </a:t>
            </a:r>
            <a:r>
              <a:rPr lang="en-GB" sz="2800" dirty="0" smtClean="0"/>
              <a:t>resin = 10/1 </a:t>
            </a:r>
            <a:endParaRPr lang="cs-CZ" sz="2800" dirty="0" smtClean="0"/>
          </a:p>
          <a:p>
            <a:pPr>
              <a:buFontTx/>
              <a:buChar char="-"/>
            </a:pPr>
            <a:r>
              <a:rPr lang="en-GB" sz="2800" dirty="0" smtClean="0"/>
              <a:t> water/cement </a:t>
            </a:r>
            <a:r>
              <a:rPr lang="cs-CZ" sz="2800" dirty="0" smtClean="0"/>
              <a:t>ratio</a:t>
            </a:r>
            <a:r>
              <a:rPr lang="en-GB" sz="2800" dirty="0" smtClean="0"/>
              <a:t>= 0.6</a:t>
            </a:r>
            <a:r>
              <a:rPr lang="cs-CZ" sz="2800" dirty="0" smtClean="0"/>
              <a:t> </a:t>
            </a:r>
            <a:r>
              <a:rPr lang="en-GB" sz="2800" dirty="0" smtClean="0"/>
              <a:t> </a:t>
            </a:r>
            <a:endParaRPr lang="cs-CZ" sz="2800" dirty="0" smtClean="0"/>
          </a:p>
          <a:p>
            <a:pPr>
              <a:buFontTx/>
              <a:buChar char="-"/>
            </a:pPr>
            <a:r>
              <a:rPr lang="cs-CZ" sz="2800" dirty="0" smtClean="0"/>
              <a:t> </a:t>
            </a:r>
            <a:r>
              <a:rPr lang="en-GB" sz="2800" dirty="0" smtClean="0"/>
              <a:t>cylindrical specimens: d= 26mm, h = 55mm</a:t>
            </a:r>
          </a:p>
        </p:txBody>
      </p:sp>
      <p:pic>
        <p:nvPicPr>
          <p:cNvPr id="11" name="Obrázek 10" descr="IMG_470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76067" y="3429000"/>
            <a:ext cx="3591865" cy="25405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330" y="23024"/>
            <a:ext cx="1087166" cy="720000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250825" y="323275"/>
            <a:ext cx="86423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 smtClean="0">
                <a:solidFill>
                  <a:srgbClr val="000000"/>
                </a:solidFill>
              </a:rPr>
              <a:t>leaching  of cemented samples </a:t>
            </a:r>
          </a:p>
        </p:txBody>
      </p:sp>
      <p:sp>
        <p:nvSpPr>
          <p:cNvPr id="10" name="Obdélník 9"/>
          <p:cNvSpPr/>
          <p:nvPr/>
        </p:nvSpPr>
        <p:spPr>
          <a:xfrm>
            <a:off x="611188" y="1268413"/>
            <a:ext cx="79216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/>
              <a:t>- </a:t>
            </a:r>
            <a:r>
              <a:rPr lang="en-GB" sz="2800" dirty="0" err="1" smtClean="0"/>
              <a:t>leachability</a:t>
            </a:r>
            <a:r>
              <a:rPr lang="en-GB" sz="2800" dirty="0" smtClean="0"/>
              <a:t> </a:t>
            </a:r>
            <a:r>
              <a:rPr lang="en-GB" sz="2800" dirty="0" smtClean="0"/>
              <a:t>index</a:t>
            </a:r>
            <a:r>
              <a:rPr lang="cs-CZ" sz="2800" dirty="0" smtClean="0"/>
              <a:t> (</a:t>
            </a:r>
            <a:r>
              <a:rPr lang="cs-CZ" sz="2800" i="1" dirty="0" smtClean="0"/>
              <a:t>L</a:t>
            </a:r>
            <a:r>
              <a:rPr lang="cs-CZ" sz="2800" baseline="-25000" dirty="0" smtClean="0"/>
              <a:t>i</a:t>
            </a:r>
            <a:r>
              <a:rPr lang="cs-CZ" sz="2800" dirty="0" smtClean="0"/>
              <a:t>)  </a:t>
            </a:r>
            <a:endParaRPr lang="en-GB" sz="2800" b="1" dirty="0" smtClean="0"/>
          </a:p>
        </p:txBody>
      </p:sp>
      <p:sp>
        <p:nvSpPr>
          <p:cNvPr id="9" name="Obdélník 8"/>
          <p:cNvSpPr/>
          <p:nvPr/>
        </p:nvSpPr>
        <p:spPr>
          <a:xfrm>
            <a:off x="468312" y="6581001"/>
            <a:ext cx="820737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  <a:defRPr/>
            </a:pPr>
            <a:r>
              <a:rPr lang="en-GB" sz="1200" dirty="0" smtClean="0"/>
              <a:t>ANSI/ANS-16.1-2003 Measurement of the </a:t>
            </a:r>
            <a:r>
              <a:rPr lang="en-GB" sz="1200" dirty="0" err="1" smtClean="0"/>
              <a:t>Leachability</a:t>
            </a:r>
            <a:r>
              <a:rPr lang="en-GB" sz="1200" dirty="0" smtClean="0"/>
              <a:t> of Solidified Low-Level Radioactive Wastes by a Short-Term Test Procedure 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11188" y="3429000"/>
            <a:ext cx="79216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/>
              <a:t>- </a:t>
            </a:r>
            <a:r>
              <a:rPr lang="cs-CZ" sz="2800" dirty="0" err="1" smtClean="0"/>
              <a:t>diffusion</a:t>
            </a:r>
            <a:r>
              <a:rPr lang="cs-CZ" sz="2800" dirty="0" smtClean="0"/>
              <a:t> </a:t>
            </a:r>
            <a:r>
              <a:rPr lang="cs-CZ" sz="2800" dirty="0" err="1" smtClean="0"/>
              <a:t>coefficient</a:t>
            </a:r>
            <a:r>
              <a:rPr lang="cs-CZ" sz="2800" dirty="0" smtClean="0"/>
              <a:t> </a:t>
            </a:r>
            <a:r>
              <a:rPr lang="cs-CZ" sz="2800" dirty="0" smtClean="0"/>
              <a:t>(</a:t>
            </a:r>
            <a:r>
              <a:rPr lang="cs-CZ" sz="2800" i="1" dirty="0" smtClean="0"/>
              <a:t>D</a:t>
            </a:r>
            <a:r>
              <a:rPr lang="cs-CZ" sz="2800" baseline="-25000" dirty="0" smtClean="0"/>
              <a:t>e</a:t>
            </a:r>
            <a:r>
              <a:rPr lang="cs-CZ" sz="2800" dirty="0" smtClean="0"/>
              <a:t>) </a:t>
            </a:r>
            <a:endParaRPr lang="en-GB" sz="2800" b="1" dirty="0" smtClean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819857" y="1844824"/>
          <a:ext cx="3183111" cy="1053729"/>
        </p:xfrm>
        <a:graphic>
          <a:graphicData uri="http://schemas.openxmlformats.org/presentationml/2006/ole">
            <p:oleObj spid="_x0000_s1026" name="Rovnice" r:id="rId5" imgW="1295400" imgH="431800" progId="Equation.3">
              <p:embed/>
            </p:oleObj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4572000" y="1916832"/>
            <a:ext cx="43211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i="1" dirty="0" smtClean="0">
                <a:sym typeface="Symbol"/>
              </a:rPr>
              <a:t></a:t>
            </a:r>
            <a:r>
              <a:rPr lang="en-GB" i="1" dirty="0" smtClean="0"/>
              <a:t> </a:t>
            </a:r>
            <a:r>
              <a:rPr lang="en-GB" dirty="0" smtClean="0"/>
              <a:t>is a defined constant (1.0 cm</a:t>
            </a:r>
            <a:r>
              <a:rPr lang="en-GB" baseline="30000" dirty="0" smtClean="0"/>
              <a:t>2</a:t>
            </a:r>
            <a:r>
              <a:rPr lang="en-GB" dirty="0" smtClean="0"/>
              <a:t>/s) and</a:t>
            </a:r>
            <a:r>
              <a:rPr lang="cs-CZ" dirty="0" smtClean="0"/>
              <a:t> </a:t>
            </a:r>
            <a:r>
              <a:rPr lang="en-GB" i="1" dirty="0" smtClean="0"/>
              <a:t>D</a:t>
            </a:r>
            <a:r>
              <a:rPr lang="en-GB" i="1" baseline="-25000" dirty="0" smtClean="0"/>
              <a:t>i</a:t>
            </a:r>
            <a:r>
              <a:rPr lang="en-GB" baseline="-25000" dirty="0" smtClean="0"/>
              <a:t> </a:t>
            </a:r>
            <a:r>
              <a:rPr lang="en-GB" dirty="0" smtClean="0"/>
              <a:t>is the effective diffusivity (cm</a:t>
            </a:r>
            <a:r>
              <a:rPr lang="en-GB" baseline="30000" dirty="0" smtClean="0"/>
              <a:t>2</a:t>
            </a:r>
            <a:r>
              <a:rPr lang="en-GB" dirty="0" smtClean="0"/>
              <a:t>/s) of radionuclide </a:t>
            </a:r>
            <a:r>
              <a:rPr lang="en-GB" i="1" dirty="0" err="1" smtClean="0"/>
              <a:t>i</a:t>
            </a:r>
            <a:r>
              <a:rPr lang="en-GB" dirty="0" smtClean="0"/>
              <a:t> calculated from the test data</a:t>
            </a:r>
            <a:endParaRPr lang="en-GB" b="1" dirty="0"/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682954" y="4149080"/>
          <a:ext cx="3456917" cy="1231075"/>
        </p:xfrm>
        <a:graphic>
          <a:graphicData uri="http://schemas.openxmlformats.org/presentationml/2006/ole">
            <p:oleObj spid="_x0000_s1027" name="Rovnice" r:id="rId6" imgW="1523339" imgH="545863" progId="Equation.3">
              <p:embed/>
            </p:oleObj>
          </a:graphicData>
        </a:graphic>
      </p:graphicFrame>
      <p:sp>
        <p:nvSpPr>
          <p:cNvPr id="14" name="TextovéPole 13"/>
          <p:cNvSpPr txBox="1"/>
          <p:nvPr/>
        </p:nvSpPr>
        <p:spPr>
          <a:xfrm>
            <a:off x="4572000" y="3933056"/>
            <a:ext cx="43211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i="1" dirty="0" smtClean="0"/>
              <a:t>a</a:t>
            </a:r>
            <a:r>
              <a:rPr lang="en-GB" baseline="-25000" dirty="0" smtClean="0"/>
              <a:t>n</a:t>
            </a:r>
            <a:r>
              <a:rPr lang="en-GB" dirty="0" smtClean="0"/>
              <a:t> </a:t>
            </a:r>
            <a:r>
              <a:rPr lang="en-GB" dirty="0" smtClean="0"/>
              <a:t>- the quantity of a nuclide released from the specimen during leaching interval </a:t>
            </a:r>
            <a:r>
              <a:rPr lang="en-GB" i="1" dirty="0" smtClean="0"/>
              <a:t>n</a:t>
            </a:r>
            <a:r>
              <a:rPr lang="en-GB" dirty="0" smtClean="0"/>
              <a:t>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en-GB" i="1" dirty="0" smtClean="0"/>
              <a:t>A</a:t>
            </a:r>
            <a:r>
              <a:rPr lang="en-GB" baseline="-25000" dirty="0" smtClean="0"/>
              <a:t>0</a:t>
            </a:r>
            <a:r>
              <a:rPr lang="en-GB" dirty="0" smtClean="0"/>
              <a:t> </a:t>
            </a:r>
            <a:r>
              <a:rPr lang="en-GB" dirty="0" smtClean="0"/>
              <a:t>- the total quantity of a given contaminant in the specimen, (</a:t>
            </a:r>
            <a:r>
              <a:rPr lang="en-GB" dirty="0" smtClean="0">
                <a:sym typeface="Symbol"/>
              </a:rPr>
              <a:t></a:t>
            </a:r>
            <a:r>
              <a:rPr lang="en-GB" i="1" dirty="0" smtClean="0"/>
              <a:t>t</a:t>
            </a:r>
            <a:r>
              <a:rPr lang="en-GB" dirty="0" smtClean="0"/>
              <a:t>)</a:t>
            </a:r>
            <a:r>
              <a:rPr lang="en-GB" baseline="-25000" dirty="0" smtClean="0"/>
              <a:t>n</a:t>
            </a:r>
            <a:r>
              <a:rPr lang="en-GB" dirty="0" smtClean="0"/>
              <a:t> - the duration of the </a:t>
            </a:r>
            <a:r>
              <a:rPr lang="en-GB" i="1" dirty="0" smtClean="0"/>
              <a:t>n</a:t>
            </a:r>
            <a:r>
              <a:rPr lang="en-GB" baseline="30000" dirty="0" smtClean="0"/>
              <a:t>th</a:t>
            </a:r>
            <a:r>
              <a:rPr lang="en-GB" dirty="0" smtClean="0"/>
              <a:t> leaching interval (s), </a:t>
            </a:r>
            <a:r>
              <a:rPr lang="en-GB" i="1" dirty="0" smtClean="0"/>
              <a:t>V</a:t>
            </a:r>
            <a:r>
              <a:rPr lang="en-GB" dirty="0" smtClean="0"/>
              <a:t> - volume of the </a:t>
            </a:r>
            <a:r>
              <a:rPr lang="en-GB" dirty="0" smtClean="0"/>
              <a:t>specimen</a:t>
            </a:r>
            <a:r>
              <a:rPr lang="cs-CZ" dirty="0" smtClean="0"/>
              <a:t> </a:t>
            </a:r>
            <a:r>
              <a:rPr lang="en-GB" dirty="0" smtClean="0"/>
              <a:t>(</a:t>
            </a:r>
            <a:r>
              <a:rPr lang="en-GB" dirty="0" smtClean="0"/>
              <a:t>cm</a:t>
            </a:r>
            <a:r>
              <a:rPr lang="en-GB" baseline="30000" dirty="0" smtClean="0"/>
              <a:t>3</a:t>
            </a:r>
            <a:r>
              <a:rPr lang="en-GB" dirty="0" smtClean="0"/>
              <a:t>), </a:t>
            </a:r>
            <a:r>
              <a:rPr lang="en-GB" i="1" dirty="0" smtClean="0"/>
              <a:t>S</a:t>
            </a:r>
            <a:r>
              <a:rPr lang="en-GB" dirty="0" smtClean="0"/>
              <a:t> </a:t>
            </a:r>
            <a:r>
              <a:rPr lang="en-GB" dirty="0" smtClean="0"/>
              <a:t>- geometric surface area of the specimen (cm</a:t>
            </a:r>
            <a:r>
              <a:rPr lang="en-GB" baseline="30000" dirty="0" smtClean="0"/>
              <a:t>2</a:t>
            </a:r>
            <a:r>
              <a:rPr lang="en-GB" dirty="0" smtClean="0"/>
              <a:t>),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en-GB" i="1" dirty="0" smtClean="0"/>
              <a:t>T</a:t>
            </a:r>
            <a:r>
              <a:rPr lang="en-GB" dirty="0" smtClean="0"/>
              <a:t> </a:t>
            </a:r>
            <a:r>
              <a:rPr lang="en-GB" dirty="0" smtClean="0"/>
              <a:t>- leaching time (s) </a:t>
            </a:r>
            <a:endParaRPr lang="en-GB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330" y="23024"/>
            <a:ext cx="1087166" cy="720000"/>
          </a:xfrm>
          <a:prstGeom prst="rect">
            <a:avLst/>
          </a:prstGeom>
        </p:spPr>
      </p:pic>
      <p:pic>
        <p:nvPicPr>
          <p:cNvPr id="7" name="Picture 6" descr="C:\Documents and Settings\bie\Plocha\Prezentace\UJV Re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96035" y="5589588"/>
            <a:ext cx="1147965" cy="1152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250825" y="323275"/>
            <a:ext cx="86423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 smtClean="0">
                <a:solidFill>
                  <a:srgbClr val="000000"/>
                </a:solidFill>
              </a:rPr>
              <a:t>leaching  of cemented samples </a:t>
            </a:r>
          </a:p>
        </p:txBody>
      </p:sp>
      <p:sp>
        <p:nvSpPr>
          <p:cNvPr id="10" name="Obdélník 9"/>
          <p:cNvSpPr/>
          <p:nvPr/>
        </p:nvSpPr>
        <p:spPr>
          <a:xfrm>
            <a:off x="468312" y="1268412"/>
            <a:ext cx="820737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/>
              <a:t>- based on </a:t>
            </a:r>
            <a:r>
              <a:rPr lang="en-GB" sz="2800" b="1" dirty="0" smtClean="0"/>
              <a:t>ANSI/ANS-16.1-2003</a:t>
            </a:r>
          </a:p>
          <a:p>
            <a:pPr>
              <a:buFontTx/>
              <a:buChar char="-"/>
              <a:defRPr/>
            </a:pPr>
            <a:r>
              <a:rPr lang="cs-CZ" sz="2800" dirty="0" smtClean="0"/>
              <a:t> </a:t>
            </a:r>
            <a:r>
              <a:rPr lang="en-GB" sz="2800" dirty="0" smtClean="0"/>
              <a:t>leaching media: 	distilled water, </a:t>
            </a:r>
          </a:p>
          <a:p>
            <a:pPr lvl="6">
              <a:defRPr/>
            </a:pPr>
            <a:r>
              <a:rPr lang="en-GB" sz="2800" dirty="0" smtClean="0"/>
              <a:t>0.02M </a:t>
            </a:r>
            <a:r>
              <a:rPr lang="en-GB" sz="2800" dirty="0" err="1" smtClean="0"/>
              <a:t>NaOH</a:t>
            </a:r>
            <a:r>
              <a:rPr lang="en-GB" sz="2800" dirty="0" smtClean="0"/>
              <a:t> </a:t>
            </a:r>
          </a:p>
          <a:p>
            <a:pPr lvl="6">
              <a:defRPr/>
            </a:pPr>
            <a:r>
              <a:rPr lang="en-GB" sz="2800" dirty="0" smtClean="0"/>
              <a:t>SGW (synthetic granitic water)</a:t>
            </a:r>
            <a:r>
              <a:rPr lang="cs-CZ" sz="2800" dirty="0" smtClean="0"/>
              <a:t> </a:t>
            </a:r>
          </a:p>
          <a:p>
            <a:pPr marL="0" lvl="6">
              <a:defRPr/>
            </a:pPr>
            <a:r>
              <a:rPr lang="cs-CZ" sz="2800" dirty="0" smtClean="0"/>
              <a:t>- </a:t>
            </a:r>
            <a:r>
              <a:rPr lang="en-GB" sz="2800" dirty="0" smtClean="0"/>
              <a:t>liquid volume</a:t>
            </a:r>
            <a:r>
              <a:rPr lang="cs-CZ" sz="2800" dirty="0" smtClean="0"/>
              <a:t> (</a:t>
            </a:r>
            <a:r>
              <a:rPr lang="cs-CZ" sz="2800" i="1" dirty="0" smtClean="0"/>
              <a:t>V</a:t>
            </a:r>
            <a:r>
              <a:rPr lang="cs-CZ" sz="2800" dirty="0" smtClean="0"/>
              <a:t>)/</a:t>
            </a:r>
            <a:r>
              <a:rPr lang="en-GB" sz="2800" dirty="0" smtClean="0"/>
              <a:t>sample surface </a:t>
            </a:r>
            <a:r>
              <a:rPr lang="cs-CZ" sz="2800" dirty="0" smtClean="0"/>
              <a:t>(</a:t>
            </a:r>
            <a:r>
              <a:rPr lang="cs-CZ" sz="2800" i="1" dirty="0" smtClean="0"/>
              <a:t>S</a:t>
            </a:r>
            <a:r>
              <a:rPr lang="cs-CZ" sz="2800" dirty="0" smtClean="0"/>
              <a:t>) </a:t>
            </a:r>
            <a:r>
              <a:rPr lang="en-GB" sz="2800" dirty="0" smtClean="0"/>
              <a:t>= 10 or 5 and 2.2</a:t>
            </a:r>
            <a:r>
              <a:rPr lang="cs-CZ" sz="2800" dirty="0" smtClean="0"/>
              <a:t> </a:t>
            </a:r>
            <a:endParaRPr lang="en-GB" sz="2800" dirty="0" smtClean="0"/>
          </a:p>
        </p:txBody>
      </p:sp>
      <p:pic>
        <p:nvPicPr>
          <p:cNvPr id="12" name="Obrázek 11" descr="loužení2.t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71684" y="3789363"/>
            <a:ext cx="2600632" cy="2519363"/>
          </a:xfrm>
          <a:prstGeom prst="rect">
            <a:avLst/>
          </a:prstGeom>
        </p:spPr>
      </p:pic>
      <p:sp>
        <p:nvSpPr>
          <p:cNvPr id="9" name="Obdélník 8"/>
          <p:cNvSpPr/>
          <p:nvPr/>
        </p:nvSpPr>
        <p:spPr>
          <a:xfrm>
            <a:off x="468312" y="6581001"/>
            <a:ext cx="820737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  <a:defRPr/>
            </a:pPr>
            <a:r>
              <a:rPr lang="en-GB" sz="1200" dirty="0" smtClean="0"/>
              <a:t>ANSI/ANS-16.1-2003 Measurement of the </a:t>
            </a:r>
            <a:r>
              <a:rPr lang="en-GB" sz="1200" dirty="0" err="1" smtClean="0"/>
              <a:t>Leachability</a:t>
            </a:r>
            <a:r>
              <a:rPr lang="en-GB" sz="1200" dirty="0" smtClean="0"/>
              <a:t> of Solidified Low-Level Radioactive Wastes by a Short-Term Test Procedure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330" y="23024"/>
            <a:ext cx="1087166" cy="720000"/>
          </a:xfrm>
          <a:prstGeom prst="rect">
            <a:avLst/>
          </a:prstGeom>
        </p:spPr>
      </p:pic>
      <p:pic>
        <p:nvPicPr>
          <p:cNvPr id="7" name="Picture 6" descr="C:\Documents and Settings\bie\Plocha\Prezentace\UJV Re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96035" y="5589588"/>
            <a:ext cx="1147965" cy="1152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250825" y="323275"/>
            <a:ext cx="86423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baseline="30000" dirty="0" smtClean="0">
                <a:solidFill>
                  <a:srgbClr val="000000"/>
                </a:solidFill>
              </a:rPr>
              <a:t>14</a:t>
            </a:r>
            <a:r>
              <a:rPr lang="cs-CZ" sz="3200" dirty="0" smtClean="0">
                <a:solidFill>
                  <a:srgbClr val="000000"/>
                </a:solidFill>
              </a:rPr>
              <a:t>C </a:t>
            </a:r>
            <a:r>
              <a:rPr lang="cs-CZ" sz="3200" dirty="0" err="1" smtClean="0">
                <a:solidFill>
                  <a:srgbClr val="000000"/>
                </a:solidFill>
              </a:rPr>
              <a:t>bicarbonate</a:t>
            </a:r>
            <a:r>
              <a:rPr lang="cs-CZ" sz="3200" dirty="0" smtClean="0">
                <a:solidFill>
                  <a:srgbClr val="000000"/>
                </a:solidFill>
              </a:rPr>
              <a:t>, V/S = 10</a:t>
            </a:r>
            <a:endParaRPr lang="en-GB" sz="3200" dirty="0" smtClean="0">
              <a:solidFill>
                <a:srgbClr val="00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8312" y="1268412"/>
            <a:ext cx="820737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pilot test - leaching into </a:t>
            </a:r>
            <a:r>
              <a:rPr lang="en-GB" sz="2800" dirty="0" smtClean="0"/>
              <a:t>distilled water  (DV)</a:t>
            </a:r>
            <a:endParaRPr lang="en-GB" sz="2800" dirty="0" smtClean="0"/>
          </a:p>
          <a:p>
            <a:endParaRPr lang="en-GB" sz="2800" dirty="0" smtClean="0"/>
          </a:p>
          <a:p>
            <a:pPr>
              <a:buFontTx/>
              <a:buChar char="-"/>
            </a:pPr>
            <a:r>
              <a:rPr lang="en-GB" sz="2800" dirty="0" smtClean="0"/>
              <a:t> liquid</a:t>
            </a:r>
            <a:r>
              <a:rPr lang="en-GB" sz="2800" dirty="0" smtClean="0"/>
              <a:t> volume </a:t>
            </a:r>
            <a:r>
              <a:rPr lang="en-GB" sz="2800" dirty="0" smtClean="0"/>
              <a:t>(cm</a:t>
            </a:r>
            <a:r>
              <a:rPr lang="en-GB" sz="2800" baseline="30000" dirty="0" smtClean="0"/>
              <a:t>3</a:t>
            </a:r>
            <a:r>
              <a:rPr lang="en-GB" sz="2800" dirty="0" smtClean="0"/>
              <a:t>)/sample surface (cm</a:t>
            </a:r>
            <a:r>
              <a:rPr lang="en-GB" sz="2800" baseline="30000" dirty="0" smtClean="0"/>
              <a:t>3</a:t>
            </a:r>
            <a:r>
              <a:rPr lang="en-GB" sz="2800" dirty="0" smtClean="0"/>
              <a:t>) = 10 (cm)</a:t>
            </a:r>
          </a:p>
          <a:p>
            <a:pPr>
              <a:buFontTx/>
              <a:buChar char="-"/>
            </a:pPr>
            <a:r>
              <a:rPr lang="en-GB" sz="2800" dirty="0" smtClean="0"/>
              <a:t> duration of  90 days</a:t>
            </a:r>
            <a:r>
              <a:rPr lang="en-GB" sz="2800" dirty="0" smtClean="0"/>
              <a:t> </a:t>
            </a:r>
          </a:p>
          <a:p>
            <a:pPr>
              <a:buFontTx/>
              <a:buChar char="-"/>
            </a:pPr>
            <a:endParaRPr lang="en-GB" sz="2800" dirty="0" smtClean="0"/>
          </a:p>
          <a:p>
            <a:pPr marL="0" lvl="3">
              <a:buFontTx/>
              <a:buChar char="-"/>
            </a:pPr>
            <a:r>
              <a:rPr lang="en-GB" sz="2800" dirty="0" smtClean="0"/>
              <a:t> negligible </a:t>
            </a:r>
            <a:r>
              <a:rPr lang="en-GB" sz="2800" dirty="0" smtClean="0"/>
              <a:t>release of </a:t>
            </a:r>
            <a:r>
              <a:rPr lang="en-GB" sz="2800" baseline="30000" dirty="0" smtClean="0"/>
              <a:t>14</a:t>
            </a:r>
            <a:r>
              <a:rPr lang="en-GB" sz="2800" dirty="0" smtClean="0"/>
              <a:t>C during the </a:t>
            </a:r>
            <a:r>
              <a:rPr lang="en-GB" sz="2800" dirty="0" smtClean="0"/>
              <a:t>test</a:t>
            </a:r>
          </a:p>
          <a:p>
            <a:pPr marL="0" lvl="3">
              <a:buFontTx/>
              <a:buChar char="-"/>
            </a:pPr>
            <a:endParaRPr lang="en-GB" sz="2800" dirty="0" smtClean="0"/>
          </a:p>
          <a:p>
            <a:pPr marL="0" lvl="3">
              <a:buFontTx/>
              <a:buChar char="-"/>
            </a:pPr>
            <a:r>
              <a:rPr lang="en-GB" sz="2800" dirty="0" smtClean="0"/>
              <a:t> </a:t>
            </a:r>
            <a:r>
              <a:rPr lang="en-GB" sz="2800" dirty="0" err="1" smtClean="0"/>
              <a:t>leachability</a:t>
            </a:r>
            <a:r>
              <a:rPr lang="en-GB" sz="2800" dirty="0" smtClean="0"/>
              <a:t> </a:t>
            </a:r>
            <a:r>
              <a:rPr lang="en-GB" sz="2800" dirty="0" smtClean="0"/>
              <a:t>index </a:t>
            </a:r>
            <a:r>
              <a:rPr lang="en-GB" sz="2800" i="1" dirty="0" smtClean="0"/>
              <a:t>L</a:t>
            </a:r>
            <a:r>
              <a:rPr lang="en-GB" sz="2800" baseline="-25000" dirty="0" smtClean="0"/>
              <a:t>i</a:t>
            </a:r>
            <a:r>
              <a:rPr lang="en-GB" sz="2800" dirty="0" smtClean="0"/>
              <a:t> = </a:t>
            </a:r>
            <a:r>
              <a:rPr lang="en-GB" sz="2800" dirty="0" smtClean="0"/>
              <a:t>12.2 </a:t>
            </a:r>
          </a:p>
          <a:p>
            <a:pPr marL="0" lvl="3">
              <a:buFontTx/>
              <a:buChar char="-"/>
            </a:pPr>
            <a:r>
              <a:rPr lang="en-GB" sz="2800" dirty="0" smtClean="0"/>
              <a:t> diffusion coefficient </a:t>
            </a:r>
            <a:r>
              <a:rPr lang="en-GB" sz="2800" i="1" dirty="0" smtClean="0"/>
              <a:t>D</a:t>
            </a:r>
            <a:r>
              <a:rPr lang="en-GB" sz="2800" baseline="-25000" dirty="0" smtClean="0"/>
              <a:t>e</a:t>
            </a:r>
            <a:r>
              <a:rPr lang="en-GB" sz="2800" dirty="0" smtClean="0"/>
              <a:t> &lt; 6·10</a:t>
            </a:r>
            <a:r>
              <a:rPr lang="en-GB" sz="2800" baseline="30000" dirty="0" smtClean="0"/>
              <a:t>-12</a:t>
            </a:r>
            <a:r>
              <a:rPr lang="en-GB" sz="2800" dirty="0" smtClean="0"/>
              <a:t> cm</a:t>
            </a:r>
            <a:r>
              <a:rPr lang="en-GB" sz="2800" baseline="30000" dirty="0" smtClean="0"/>
              <a:t>2</a:t>
            </a:r>
            <a:r>
              <a:rPr lang="en-GB" sz="2800" dirty="0" smtClean="0"/>
              <a:t>s</a:t>
            </a:r>
            <a:r>
              <a:rPr lang="en-GB" sz="2800" baseline="30000" dirty="0" smtClean="0"/>
              <a:t>-1</a:t>
            </a:r>
            <a:r>
              <a:rPr lang="en-GB" sz="2800" dirty="0" smtClean="0"/>
              <a:t> </a:t>
            </a:r>
            <a:r>
              <a:rPr lang="en-GB" dirty="0" smtClean="0"/>
              <a:t>(i.e. 6·10</a:t>
            </a:r>
            <a:r>
              <a:rPr lang="en-GB" baseline="30000" dirty="0" smtClean="0"/>
              <a:t>-16</a:t>
            </a:r>
            <a:r>
              <a:rPr lang="en-GB" dirty="0" smtClean="0"/>
              <a:t> m</a:t>
            </a:r>
            <a:r>
              <a:rPr lang="en-GB" baseline="30000" dirty="0" smtClean="0"/>
              <a:t>2</a:t>
            </a:r>
            <a:r>
              <a:rPr lang="en-GB" dirty="0" smtClean="0"/>
              <a:t>s</a:t>
            </a:r>
            <a:r>
              <a:rPr lang="en-GB" baseline="30000" dirty="0" smtClean="0"/>
              <a:t>-1</a:t>
            </a:r>
            <a:r>
              <a:rPr lang="en-GB" dirty="0" smtClean="0"/>
              <a:t>)</a:t>
            </a:r>
          </a:p>
          <a:p>
            <a:pPr marL="0" lvl="3">
              <a:buNone/>
            </a:pPr>
            <a:endParaRPr lang="en-GB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330" y="23024"/>
            <a:ext cx="1087166" cy="720000"/>
          </a:xfrm>
          <a:prstGeom prst="rect">
            <a:avLst/>
          </a:prstGeom>
        </p:spPr>
      </p:pic>
      <p:pic>
        <p:nvPicPr>
          <p:cNvPr id="7" name="Picture 6" descr="C:\Documents and Settings\bie\Plocha\Prezentace\UJV Re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96035" y="5589588"/>
            <a:ext cx="1147965" cy="1152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250825" y="323275"/>
            <a:ext cx="86423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baseline="30000" dirty="0" smtClean="0">
                <a:solidFill>
                  <a:srgbClr val="000000"/>
                </a:solidFill>
              </a:rPr>
              <a:t>14</a:t>
            </a:r>
            <a:r>
              <a:rPr lang="cs-CZ" sz="3200" dirty="0" smtClean="0">
                <a:solidFill>
                  <a:srgbClr val="000000"/>
                </a:solidFill>
              </a:rPr>
              <a:t>C </a:t>
            </a:r>
            <a:r>
              <a:rPr lang="cs-CZ" sz="3200" dirty="0" err="1" smtClean="0">
                <a:solidFill>
                  <a:srgbClr val="000000"/>
                </a:solidFill>
              </a:rPr>
              <a:t>bicarbonate</a:t>
            </a:r>
            <a:r>
              <a:rPr lang="cs-CZ" sz="3200" dirty="0" smtClean="0">
                <a:solidFill>
                  <a:srgbClr val="000000"/>
                </a:solidFill>
              </a:rPr>
              <a:t>, V/S = 5</a:t>
            </a:r>
            <a:endParaRPr lang="en-GB" sz="3200" dirty="0" smtClean="0">
              <a:solidFill>
                <a:srgbClr val="00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8312" y="1268412"/>
            <a:ext cx="820737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leaching into </a:t>
            </a:r>
            <a:r>
              <a:rPr lang="en-GB" sz="2800" dirty="0" smtClean="0"/>
              <a:t>distilled water , SGW and </a:t>
            </a:r>
            <a:r>
              <a:rPr lang="en-GB" sz="2800" dirty="0" err="1" smtClean="0"/>
              <a:t>NaOH</a:t>
            </a:r>
            <a:r>
              <a:rPr lang="en-GB" sz="2800" dirty="0" smtClean="0"/>
              <a:t> solution </a:t>
            </a:r>
            <a:endParaRPr lang="en-GB" sz="2800" dirty="0" smtClean="0"/>
          </a:p>
          <a:p>
            <a:endParaRPr lang="en-GB" sz="2800" dirty="0" smtClean="0"/>
          </a:p>
          <a:p>
            <a:pPr>
              <a:buFontTx/>
              <a:buChar char="-"/>
            </a:pPr>
            <a:r>
              <a:rPr lang="en-GB" sz="2800" dirty="0" smtClean="0"/>
              <a:t> liquid</a:t>
            </a:r>
            <a:r>
              <a:rPr lang="en-GB" sz="2800" dirty="0" smtClean="0"/>
              <a:t> volume </a:t>
            </a:r>
            <a:r>
              <a:rPr lang="en-GB" sz="2800" dirty="0" smtClean="0"/>
              <a:t>(cm</a:t>
            </a:r>
            <a:r>
              <a:rPr lang="en-GB" sz="2800" baseline="30000" dirty="0" smtClean="0"/>
              <a:t>3</a:t>
            </a:r>
            <a:r>
              <a:rPr lang="en-GB" sz="2800" dirty="0" smtClean="0"/>
              <a:t>)/sample surface (cm</a:t>
            </a:r>
            <a:r>
              <a:rPr lang="en-GB" sz="2800" baseline="30000" dirty="0" smtClean="0"/>
              <a:t>3</a:t>
            </a:r>
            <a:r>
              <a:rPr lang="en-GB" sz="2800" dirty="0" smtClean="0"/>
              <a:t>) = 5 (cm) </a:t>
            </a:r>
          </a:p>
          <a:p>
            <a:pPr>
              <a:buFontTx/>
              <a:buChar char="-"/>
            </a:pPr>
            <a:r>
              <a:rPr lang="en-GB" sz="2800" dirty="0" smtClean="0"/>
              <a:t> duration of 160 days</a:t>
            </a:r>
          </a:p>
          <a:p>
            <a:pPr marL="0" lvl="3"/>
            <a:endParaRPr lang="en-GB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330" y="23024"/>
            <a:ext cx="1087166" cy="720000"/>
          </a:xfrm>
          <a:prstGeom prst="rect">
            <a:avLst/>
          </a:prstGeom>
        </p:spPr>
      </p:pic>
      <p:pic>
        <p:nvPicPr>
          <p:cNvPr id="7" name="Picture 6" descr="C:\Documents and Settings\bie\Plocha\Prezentace\UJV Re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96035" y="5589588"/>
            <a:ext cx="1147965" cy="1152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3154" y="1341438"/>
            <a:ext cx="6777692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Obdélník 10"/>
          <p:cNvSpPr/>
          <p:nvPr/>
        </p:nvSpPr>
        <p:spPr>
          <a:xfrm>
            <a:off x="250825" y="323275"/>
            <a:ext cx="86423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baseline="30000" dirty="0" smtClean="0">
                <a:solidFill>
                  <a:srgbClr val="000000"/>
                </a:solidFill>
              </a:rPr>
              <a:t>14</a:t>
            </a:r>
            <a:r>
              <a:rPr lang="cs-CZ" sz="3200" dirty="0" smtClean="0">
                <a:solidFill>
                  <a:srgbClr val="000000"/>
                </a:solidFill>
              </a:rPr>
              <a:t>C </a:t>
            </a:r>
            <a:r>
              <a:rPr lang="cs-CZ" sz="3200" dirty="0" err="1" smtClean="0">
                <a:solidFill>
                  <a:srgbClr val="000000"/>
                </a:solidFill>
              </a:rPr>
              <a:t>bicarbonate</a:t>
            </a:r>
            <a:r>
              <a:rPr lang="cs-CZ" sz="3200" dirty="0" smtClean="0">
                <a:solidFill>
                  <a:srgbClr val="000000"/>
                </a:solidFill>
              </a:rPr>
              <a:t> , V/S = 5</a:t>
            </a:r>
            <a:endParaRPr lang="en-GB" sz="3200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330" y="23024"/>
            <a:ext cx="1087166" cy="720000"/>
          </a:xfrm>
          <a:prstGeom prst="rect">
            <a:avLst/>
          </a:prstGeom>
        </p:spPr>
      </p:pic>
      <p:pic>
        <p:nvPicPr>
          <p:cNvPr id="7" name="Picture 6" descr="C:\Documents and Settings\bie\Plocha\Prezentace\UJV Re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96035" y="5589588"/>
            <a:ext cx="1147965" cy="1152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250825" y="323275"/>
            <a:ext cx="86423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baseline="30000" dirty="0" smtClean="0">
                <a:solidFill>
                  <a:srgbClr val="000000"/>
                </a:solidFill>
              </a:rPr>
              <a:t>14</a:t>
            </a:r>
            <a:r>
              <a:rPr lang="cs-CZ" sz="3200" dirty="0" smtClean="0">
                <a:solidFill>
                  <a:srgbClr val="000000"/>
                </a:solidFill>
              </a:rPr>
              <a:t>C </a:t>
            </a:r>
            <a:r>
              <a:rPr lang="cs-CZ" sz="3200" dirty="0" err="1" smtClean="0">
                <a:solidFill>
                  <a:srgbClr val="000000"/>
                </a:solidFill>
              </a:rPr>
              <a:t>bicarbonate</a:t>
            </a:r>
            <a:r>
              <a:rPr lang="cs-CZ" sz="3200" dirty="0" smtClean="0">
                <a:solidFill>
                  <a:srgbClr val="000000"/>
                </a:solidFill>
              </a:rPr>
              <a:t> , V/S = 5</a:t>
            </a:r>
            <a:endParaRPr lang="en-GB" sz="3200" dirty="0" smtClean="0">
              <a:solidFill>
                <a:srgbClr val="00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8312" y="1268412"/>
            <a:ext cx="820737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leaching into </a:t>
            </a:r>
            <a:r>
              <a:rPr lang="en-GB" sz="2800" dirty="0" smtClean="0"/>
              <a:t>distilled water , SGW and </a:t>
            </a:r>
            <a:r>
              <a:rPr lang="en-GB" sz="2800" dirty="0" err="1" smtClean="0"/>
              <a:t>NaOH</a:t>
            </a:r>
            <a:r>
              <a:rPr lang="en-GB" sz="2800" dirty="0" smtClean="0"/>
              <a:t> solution </a:t>
            </a:r>
            <a:endParaRPr lang="en-GB" sz="2800" dirty="0" smtClean="0"/>
          </a:p>
          <a:p>
            <a:endParaRPr lang="en-GB" sz="2800" dirty="0" smtClean="0"/>
          </a:p>
          <a:p>
            <a:pPr>
              <a:buFontTx/>
              <a:buChar char="-"/>
            </a:pPr>
            <a:r>
              <a:rPr lang="en-GB" sz="2800" dirty="0" smtClean="0"/>
              <a:t> liquid</a:t>
            </a:r>
            <a:r>
              <a:rPr lang="en-GB" sz="2800" dirty="0" smtClean="0"/>
              <a:t> volume </a:t>
            </a:r>
            <a:r>
              <a:rPr lang="en-GB" sz="2800" dirty="0" smtClean="0"/>
              <a:t>(cm</a:t>
            </a:r>
            <a:r>
              <a:rPr lang="en-GB" sz="2800" baseline="30000" dirty="0" smtClean="0"/>
              <a:t>3</a:t>
            </a:r>
            <a:r>
              <a:rPr lang="en-GB" sz="2800" dirty="0" smtClean="0"/>
              <a:t>)/sample surface (cm</a:t>
            </a:r>
            <a:r>
              <a:rPr lang="en-GB" sz="2800" baseline="30000" dirty="0" smtClean="0"/>
              <a:t>3</a:t>
            </a:r>
            <a:r>
              <a:rPr lang="en-GB" sz="2800" dirty="0" smtClean="0"/>
              <a:t>) = 5 (cm) </a:t>
            </a:r>
          </a:p>
          <a:p>
            <a:pPr>
              <a:buFontTx/>
              <a:buChar char="-"/>
            </a:pPr>
            <a:r>
              <a:rPr lang="en-GB" sz="2800" dirty="0" smtClean="0"/>
              <a:t> duration of 160 days</a:t>
            </a:r>
            <a:endParaRPr lang="en-GB" sz="2800" dirty="0" smtClean="0"/>
          </a:p>
          <a:p>
            <a:pPr marL="0" lvl="3">
              <a:buFontTx/>
              <a:buChar char="-"/>
            </a:pPr>
            <a:r>
              <a:rPr lang="en-GB" sz="2800" dirty="0" smtClean="0"/>
              <a:t> negligible </a:t>
            </a:r>
            <a:r>
              <a:rPr lang="en-GB" sz="2800" dirty="0" smtClean="0"/>
              <a:t>release of </a:t>
            </a:r>
            <a:r>
              <a:rPr lang="en-GB" sz="2800" baseline="30000" dirty="0" smtClean="0"/>
              <a:t>14</a:t>
            </a:r>
            <a:r>
              <a:rPr lang="en-GB" sz="2800" dirty="0" smtClean="0"/>
              <a:t>C during the </a:t>
            </a:r>
            <a:r>
              <a:rPr lang="en-GB" sz="2800" dirty="0" smtClean="0"/>
              <a:t>test</a:t>
            </a:r>
          </a:p>
          <a:p>
            <a:pPr marL="0" lvl="3">
              <a:buFontTx/>
              <a:buChar char="-"/>
            </a:pPr>
            <a:endParaRPr lang="en-GB" sz="2800" dirty="0" smtClean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092201" y="3789363"/>
          <a:ext cx="6959598" cy="192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3237"/>
                <a:gridCol w="1728787"/>
                <a:gridCol w="1728787"/>
                <a:gridCol w="1728787"/>
              </a:tblGrid>
              <a:tr h="432048">
                <a:tc>
                  <a:txBody>
                    <a:bodyPr/>
                    <a:lstStyle/>
                    <a:p>
                      <a:pPr marL="0" marR="0" indent="0" algn="ctr" defTabSz="3986544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800" b="0" kern="1200" dirty="0" smtClean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1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DV</a:t>
                      </a:r>
                      <a:endParaRPr lang="cs-CZ" sz="28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1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SGW</a:t>
                      </a:r>
                      <a:endParaRPr lang="cs-CZ" sz="28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1" dirty="0" err="1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NaOH</a:t>
                      </a:r>
                      <a:endParaRPr lang="cs-CZ" sz="28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</a:tr>
              <a:tr h="2477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2800" i="1" dirty="0" smtClean="0"/>
                        <a:t>L</a:t>
                      </a:r>
                      <a:r>
                        <a:rPr lang="en-GB" sz="2800" baseline="-25000" dirty="0" smtClean="0"/>
                        <a:t>i</a:t>
                      </a:r>
                      <a:r>
                        <a:rPr lang="en-GB" sz="2800" dirty="0" smtClean="0"/>
                        <a:t> </a:t>
                      </a:r>
                      <a:endParaRPr lang="cs-CZ" sz="20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13.2</a:t>
                      </a:r>
                      <a:endParaRPr lang="cs-CZ" sz="2800" b="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12.1</a:t>
                      </a:r>
                      <a:endParaRPr lang="cs-CZ" sz="2800" b="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13.3</a:t>
                      </a:r>
                      <a:endParaRPr lang="cs-CZ" sz="2800" b="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</a:tr>
              <a:tr h="4934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i="1" dirty="0" smtClean="0"/>
                        <a:t>D</a:t>
                      </a:r>
                      <a:r>
                        <a:rPr lang="cs-CZ" sz="2800" baseline="-25000" dirty="0" smtClean="0"/>
                        <a:t>e</a:t>
                      </a:r>
                      <a:r>
                        <a:rPr lang="cs-CZ" sz="2800" dirty="0" smtClean="0"/>
                        <a:t> (cm</a:t>
                      </a:r>
                      <a:r>
                        <a:rPr lang="cs-CZ" sz="2800" baseline="30000" dirty="0" smtClean="0"/>
                        <a:t>2</a:t>
                      </a:r>
                      <a:r>
                        <a:rPr lang="cs-CZ" sz="2800" dirty="0" smtClean="0"/>
                        <a:t>s</a:t>
                      </a:r>
                      <a:r>
                        <a:rPr lang="cs-CZ" sz="2800" baseline="30000" dirty="0" smtClean="0"/>
                        <a:t>-1</a:t>
                      </a:r>
                      <a:r>
                        <a:rPr lang="cs-CZ" sz="2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endParaRPr lang="cs-CZ" sz="2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dirty="0" smtClean="0"/>
                        <a:t>&lt; 2.5·10</a:t>
                      </a:r>
                      <a:r>
                        <a:rPr lang="cs-CZ" sz="2800" baseline="30000" dirty="0" smtClean="0"/>
                        <a:t>-12</a:t>
                      </a:r>
                      <a:r>
                        <a:rPr lang="cs-CZ" sz="2800" dirty="0" smtClean="0"/>
                        <a:t> 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dirty="0" smtClean="0"/>
                        <a:t>&lt; 7.0·10</a:t>
                      </a:r>
                      <a:r>
                        <a:rPr lang="cs-CZ" sz="2800" baseline="30000" dirty="0" smtClean="0"/>
                        <a:t>-12</a:t>
                      </a:r>
                      <a:r>
                        <a:rPr lang="cs-CZ" sz="2800" dirty="0" smtClean="0"/>
                        <a:t> 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dirty="0" smtClean="0"/>
                        <a:t>&lt; 2.6·10</a:t>
                      </a:r>
                      <a:r>
                        <a:rPr lang="cs-CZ" sz="2800" baseline="30000" dirty="0" smtClean="0"/>
                        <a:t>-12</a:t>
                      </a:r>
                      <a:r>
                        <a:rPr lang="cs-CZ" sz="2800" dirty="0" smtClean="0"/>
                        <a:t> 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330" y="23024"/>
            <a:ext cx="1087166" cy="720000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250825" y="323275"/>
            <a:ext cx="86423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baseline="30000" dirty="0" smtClean="0">
                <a:solidFill>
                  <a:srgbClr val="000000"/>
                </a:solidFill>
              </a:rPr>
              <a:t>14</a:t>
            </a:r>
            <a:r>
              <a:rPr lang="cs-CZ" sz="3200" dirty="0" smtClean="0">
                <a:solidFill>
                  <a:srgbClr val="000000"/>
                </a:solidFill>
              </a:rPr>
              <a:t>C </a:t>
            </a:r>
            <a:r>
              <a:rPr lang="cs-CZ" sz="3200" dirty="0" err="1" smtClean="0">
                <a:solidFill>
                  <a:srgbClr val="000000"/>
                </a:solidFill>
              </a:rPr>
              <a:t>acetate</a:t>
            </a:r>
            <a:r>
              <a:rPr lang="cs-CZ" sz="3200" dirty="0" smtClean="0">
                <a:solidFill>
                  <a:srgbClr val="000000"/>
                </a:solidFill>
              </a:rPr>
              <a:t> , V/S = 5</a:t>
            </a:r>
            <a:endParaRPr lang="en-GB" sz="3200" dirty="0" smtClean="0">
              <a:solidFill>
                <a:srgbClr val="00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8312" y="1268412"/>
            <a:ext cx="820737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leaching into </a:t>
            </a:r>
            <a:r>
              <a:rPr lang="en-GB" sz="2800" dirty="0" smtClean="0"/>
              <a:t>distilled water , SGW and </a:t>
            </a:r>
            <a:r>
              <a:rPr lang="en-GB" sz="2800" dirty="0" err="1" smtClean="0"/>
              <a:t>NaOH</a:t>
            </a:r>
            <a:r>
              <a:rPr lang="en-GB" sz="2800" dirty="0" smtClean="0"/>
              <a:t> solution </a:t>
            </a:r>
            <a:endParaRPr lang="en-GB" sz="2800" dirty="0" smtClean="0"/>
          </a:p>
          <a:p>
            <a:endParaRPr lang="en-GB" sz="2800" dirty="0" smtClean="0"/>
          </a:p>
          <a:p>
            <a:pPr>
              <a:buFontTx/>
              <a:buChar char="-"/>
            </a:pPr>
            <a:r>
              <a:rPr lang="en-GB" sz="2800" dirty="0" smtClean="0"/>
              <a:t> liquid</a:t>
            </a:r>
            <a:r>
              <a:rPr lang="en-GB" sz="2800" dirty="0" smtClean="0"/>
              <a:t> volume </a:t>
            </a:r>
            <a:r>
              <a:rPr lang="en-GB" sz="2800" dirty="0" smtClean="0"/>
              <a:t>(cm</a:t>
            </a:r>
            <a:r>
              <a:rPr lang="en-GB" sz="2800" baseline="30000" dirty="0" smtClean="0"/>
              <a:t>3</a:t>
            </a:r>
            <a:r>
              <a:rPr lang="en-GB" sz="2800" dirty="0" smtClean="0"/>
              <a:t>)/sample surface (cm</a:t>
            </a:r>
            <a:r>
              <a:rPr lang="en-GB" sz="2800" baseline="30000" dirty="0" smtClean="0"/>
              <a:t>3</a:t>
            </a:r>
            <a:r>
              <a:rPr lang="en-GB" sz="2800" dirty="0" smtClean="0"/>
              <a:t>) = 5 (cm) </a:t>
            </a:r>
          </a:p>
          <a:p>
            <a:pPr>
              <a:buFontTx/>
              <a:buChar char="-"/>
            </a:pPr>
            <a:r>
              <a:rPr lang="en-GB" sz="2800" dirty="0" smtClean="0"/>
              <a:t> duration of 124 days</a:t>
            </a:r>
            <a:endParaRPr lang="en-GB" sz="2800" dirty="0" smtClean="0"/>
          </a:p>
          <a:p>
            <a:pPr marL="0" lvl="3">
              <a:buFontTx/>
              <a:buChar char="-"/>
            </a:pPr>
            <a:r>
              <a:rPr lang="en-GB" sz="2800" dirty="0" smtClean="0"/>
              <a:t> artificial SIERs in OH and </a:t>
            </a:r>
            <a:r>
              <a:rPr lang="en-GB" sz="2800" dirty="0" err="1" smtClean="0"/>
              <a:t>Cl</a:t>
            </a:r>
            <a:r>
              <a:rPr lang="en-GB" sz="2800" dirty="0" smtClean="0"/>
              <a:t> form</a:t>
            </a:r>
          </a:p>
          <a:p>
            <a:pPr marL="0" lvl="3">
              <a:buFontTx/>
              <a:buChar char="-"/>
            </a:pPr>
            <a:endParaRPr lang="en-GB" sz="2800" dirty="0" smtClean="0"/>
          </a:p>
        </p:txBody>
      </p:sp>
      <p:pic>
        <p:nvPicPr>
          <p:cNvPr id="12" name="Obrázek 1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644900"/>
            <a:ext cx="4321175" cy="2736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Obrázek 12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3645024"/>
            <a:ext cx="4321175" cy="2736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330" y="23024"/>
            <a:ext cx="1087166" cy="720000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250825" y="323275"/>
            <a:ext cx="86423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baseline="30000" dirty="0" smtClean="0">
                <a:solidFill>
                  <a:srgbClr val="000000"/>
                </a:solidFill>
              </a:rPr>
              <a:t>14</a:t>
            </a:r>
            <a:r>
              <a:rPr lang="cs-CZ" sz="3200" dirty="0" smtClean="0">
                <a:solidFill>
                  <a:srgbClr val="000000"/>
                </a:solidFill>
              </a:rPr>
              <a:t>C </a:t>
            </a:r>
            <a:r>
              <a:rPr lang="cs-CZ" sz="3200" dirty="0" err="1" smtClean="0">
                <a:solidFill>
                  <a:srgbClr val="000000"/>
                </a:solidFill>
              </a:rPr>
              <a:t>acetate</a:t>
            </a:r>
            <a:r>
              <a:rPr lang="cs-CZ" sz="3200" dirty="0" smtClean="0">
                <a:solidFill>
                  <a:srgbClr val="000000"/>
                </a:solidFill>
              </a:rPr>
              <a:t> , V/S = 5</a:t>
            </a:r>
            <a:endParaRPr lang="en-GB" sz="3200" dirty="0" smtClean="0">
              <a:solidFill>
                <a:srgbClr val="00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8312" y="1268412"/>
            <a:ext cx="820737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leaching into </a:t>
            </a:r>
            <a:r>
              <a:rPr lang="en-GB" sz="2800" dirty="0" smtClean="0"/>
              <a:t>distilled water , SGW and </a:t>
            </a:r>
            <a:r>
              <a:rPr lang="en-GB" sz="2800" dirty="0" err="1" smtClean="0"/>
              <a:t>NaOH</a:t>
            </a:r>
            <a:r>
              <a:rPr lang="en-GB" sz="2800" dirty="0" smtClean="0"/>
              <a:t> solution </a:t>
            </a:r>
            <a:endParaRPr lang="en-GB" sz="2800" dirty="0" smtClean="0"/>
          </a:p>
          <a:p>
            <a:pPr marL="0" lvl="3">
              <a:buFontTx/>
              <a:buChar char="-"/>
            </a:pPr>
            <a:endParaRPr lang="en-GB" sz="2800" dirty="0" smtClean="0"/>
          </a:p>
          <a:p>
            <a:pPr marL="0" lvl="3">
              <a:buFontTx/>
              <a:buChar char="-"/>
            </a:pPr>
            <a:r>
              <a:rPr lang="en-GB" sz="2800" dirty="0" smtClean="0"/>
              <a:t> big </a:t>
            </a:r>
            <a:r>
              <a:rPr lang="en-GB" sz="2800" dirty="0" smtClean="0"/>
              <a:t>variance in obtained experimental </a:t>
            </a:r>
            <a:r>
              <a:rPr lang="en-GB" sz="2800" dirty="0" smtClean="0"/>
              <a:t>data</a:t>
            </a:r>
          </a:p>
          <a:p>
            <a:pPr marL="0" lvl="3">
              <a:buFontTx/>
              <a:buChar char="-"/>
            </a:pPr>
            <a:endParaRPr lang="en-GB" sz="2800" dirty="0" smtClean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385614" y="2708275"/>
          <a:ext cx="8372772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3174"/>
                <a:gridCol w="1773237"/>
                <a:gridCol w="1728787"/>
                <a:gridCol w="1728787"/>
                <a:gridCol w="1728787"/>
              </a:tblGrid>
              <a:tr h="432048">
                <a:tc>
                  <a:txBody>
                    <a:bodyPr/>
                    <a:lstStyle/>
                    <a:p>
                      <a:pPr marL="0" marR="0" indent="0" algn="ctr" defTabSz="3986544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0" kern="1200" dirty="0" err="1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form</a:t>
                      </a:r>
                      <a:endParaRPr lang="cs-CZ" sz="2800" b="0" kern="1200" dirty="0" smtClean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3986544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800" b="0" kern="1200" dirty="0" smtClean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1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DV</a:t>
                      </a:r>
                      <a:endParaRPr lang="cs-CZ" sz="28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1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SGW</a:t>
                      </a:r>
                      <a:endParaRPr lang="cs-CZ" sz="28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1" dirty="0" err="1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NaOH</a:t>
                      </a:r>
                      <a:endParaRPr lang="cs-CZ" sz="28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</a:tr>
              <a:tr h="247734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+mn-lt"/>
                          <a:ea typeface="Times New Roman"/>
                          <a:cs typeface="Arial"/>
                        </a:rPr>
                        <a:t>OH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2800" i="1" dirty="0" smtClean="0"/>
                        <a:t>L</a:t>
                      </a:r>
                      <a:r>
                        <a:rPr lang="en-GB" sz="2800" baseline="-25000" dirty="0" smtClean="0"/>
                        <a:t>i</a:t>
                      </a:r>
                      <a:r>
                        <a:rPr lang="en-GB" sz="2800" dirty="0" smtClean="0"/>
                        <a:t> </a:t>
                      </a:r>
                      <a:endParaRPr lang="cs-CZ" sz="20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11.2</a:t>
                      </a:r>
                      <a:endParaRPr lang="cs-CZ" sz="2800" b="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10.7</a:t>
                      </a:r>
                      <a:endParaRPr lang="cs-CZ" sz="2800" b="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12.1</a:t>
                      </a:r>
                      <a:endParaRPr lang="cs-CZ" sz="2800" b="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</a:tr>
              <a:tr h="493498">
                <a:tc v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endParaRPr lang="cs-CZ" sz="2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i="1" dirty="0" smtClean="0"/>
                        <a:t>D</a:t>
                      </a:r>
                      <a:r>
                        <a:rPr lang="cs-CZ" sz="2800" baseline="-25000" dirty="0" smtClean="0"/>
                        <a:t>e</a:t>
                      </a:r>
                      <a:r>
                        <a:rPr lang="cs-CZ" sz="2800" dirty="0" smtClean="0"/>
                        <a:t> (cm</a:t>
                      </a:r>
                      <a:r>
                        <a:rPr lang="cs-CZ" sz="2800" baseline="30000" dirty="0" smtClean="0"/>
                        <a:t>2</a:t>
                      </a:r>
                      <a:r>
                        <a:rPr lang="cs-CZ" sz="2800" dirty="0" smtClean="0"/>
                        <a:t>s</a:t>
                      </a:r>
                      <a:r>
                        <a:rPr lang="cs-CZ" sz="2800" baseline="30000" dirty="0" smtClean="0"/>
                        <a:t>-1</a:t>
                      </a:r>
                      <a:r>
                        <a:rPr lang="cs-CZ" sz="2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endParaRPr lang="cs-CZ" sz="2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dirty="0" smtClean="0"/>
                        <a:t>&lt; 1.4·10</a:t>
                      </a:r>
                      <a:r>
                        <a:rPr lang="cs-CZ" sz="2800" baseline="30000" dirty="0" smtClean="0"/>
                        <a:t>-9</a:t>
                      </a:r>
                      <a:r>
                        <a:rPr lang="cs-CZ" sz="2800" dirty="0" smtClean="0"/>
                        <a:t> 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dirty="0" smtClean="0"/>
                        <a:t>&lt; 3.8·10</a:t>
                      </a:r>
                      <a:r>
                        <a:rPr lang="cs-CZ" sz="2800" baseline="30000" dirty="0" smtClean="0"/>
                        <a:t>-9</a:t>
                      </a:r>
                      <a:r>
                        <a:rPr lang="cs-CZ" sz="2800" dirty="0" smtClean="0"/>
                        <a:t> 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dirty="0" smtClean="0"/>
                        <a:t>&lt; 1.6·10</a:t>
                      </a:r>
                      <a:r>
                        <a:rPr lang="cs-CZ" sz="2800" baseline="30000" dirty="0" smtClean="0"/>
                        <a:t>-9</a:t>
                      </a:r>
                      <a:r>
                        <a:rPr lang="cs-CZ" sz="2800" dirty="0" smtClean="0"/>
                        <a:t> 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</a:tr>
              <a:tr h="493498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+mn-lt"/>
                          <a:ea typeface="Times New Roman"/>
                          <a:cs typeface="Arial"/>
                        </a:rPr>
                        <a:t>Cl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2800" i="1" dirty="0" smtClean="0"/>
                        <a:t>L</a:t>
                      </a:r>
                      <a:r>
                        <a:rPr lang="en-GB" sz="2800" baseline="-25000" dirty="0" smtClean="0"/>
                        <a:t>i</a:t>
                      </a:r>
                      <a:r>
                        <a:rPr lang="en-GB" sz="2800" dirty="0" smtClean="0"/>
                        <a:t> </a:t>
                      </a:r>
                      <a:endParaRPr lang="cs-CZ" sz="20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11.5</a:t>
                      </a:r>
                      <a:endParaRPr lang="cs-CZ" sz="2800" b="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11.3</a:t>
                      </a:r>
                      <a:endParaRPr lang="cs-CZ" sz="2800" b="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10.9</a:t>
                      </a:r>
                      <a:endParaRPr lang="cs-CZ" sz="2800" b="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</a:tr>
              <a:tr h="493498">
                <a:tc v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endParaRPr lang="cs-CZ" sz="2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i="1" dirty="0" smtClean="0"/>
                        <a:t>D</a:t>
                      </a:r>
                      <a:r>
                        <a:rPr lang="cs-CZ" sz="2800" baseline="-25000" dirty="0" smtClean="0"/>
                        <a:t>e</a:t>
                      </a:r>
                      <a:r>
                        <a:rPr lang="cs-CZ" sz="2800" dirty="0" smtClean="0"/>
                        <a:t> (cm</a:t>
                      </a:r>
                      <a:r>
                        <a:rPr lang="cs-CZ" sz="2800" baseline="30000" dirty="0" smtClean="0"/>
                        <a:t>2</a:t>
                      </a:r>
                      <a:r>
                        <a:rPr lang="cs-CZ" sz="2800" dirty="0" smtClean="0"/>
                        <a:t>s</a:t>
                      </a:r>
                      <a:r>
                        <a:rPr lang="cs-CZ" sz="2800" baseline="30000" dirty="0" smtClean="0"/>
                        <a:t>-1</a:t>
                      </a:r>
                      <a:r>
                        <a:rPr lang="cs-CZ" sz="2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endParaRPr lang="cs-CZ" sz="2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dirty="0" smtClean="0"/>
                        <a:t>&lt; </a:t>
                      </a:r>
                      <a:r>
                        <a:rPr lang="cs-CZ" sz="2800" dirty="0" smtClean="0"/>
                        <a:t>4.5·10</a:t>
                      </a:r>
                      <a:r>
                        <a:rPr lang="cs-CZ" sz="2800" baseline="30000" dirty="0" smtClean="0"/>
                        <a:t>-9</a:t>
                      </a:r>
                      <a:r>
                        <a:rPr lang="cs-CZ" sz="2800" dirty="0" smtClean="0"/>
                        <a:t> 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dirty="0" smtClean="0"/>
                        <a:t>&lt; </a:t>
                      </a:r>
                      <a:r>
                        <a:rPr lang="cs-CZ" sz="2800" dirty="0" smtClean="0"/>
                        <a:t>1.5·10</a:t>
                      </a:r>
                      <a:r>
                        <a:rPr lang="cs-CZ" sz="2800" baseline="30000" dirty="0" smtClean="0"/>
                        <a:t>-9</a:t>
                      </a:r>
                      <a:r>
                        <a:rPr lang="cs-CZ" sz="2800" dirty="0" smtClean="0"/>
                        <a:t> 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dirty="0" smtClean="0"/>
                        <a:t>&lt; </a:t>
                      </a:r>
                      <a:r>
                        <a:rPr lang="cs-CZ" sz="2800" dirty="0" smtClean="0"/>
                        <a:t>1.3·10</a:t>
                      </a:r>
                      <a:r>
                        <a:rPr lang="cs-CZ" sz="2800" baseline="30000" dirty="0" smtClean="0"/>
                        <a:t>-9</a:t>
                      </a:r>
                      <a:r>
                        <a:rPr lang="cs-CZ" sz="2800" dirty="0" smtClean="0"/>
                        <a:t> 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330" y="23024"/>
            <a:ext cx="1087166" cy="720000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250825" y="323275"/>
            <a:ext cx="86423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baseline="30000" dirty="0" smtClean="0">
                <a:solidFill>
                  <a:srgbClr val="000000"/>
                </a:solidFill>
              </a:rPr>
              <a:t>14</a:t>
            </a:r>
            <a:r>
              <a:rPr lang="cs-CZ" sz="3200" dirty="0" smtClean="0">
                <a:solidFill>
                  <a:srgbClr val="000000"/>
                </a:solidFill>
              </a:rPr>
              <a:t>C </a:t>
            </a:r>
            <a:r>
              <a:rPr lang="cs-CZ" sz="3200" dirty="0" err="1" smtClean="0">
                <a:solidFill>
                  <a:srgbClr val="000000"/>
                </a:solidFill>
              </a:rPr>
              <a:t>acetate</a:t>
            </a:r>
            <a:r>
              <a:rPr lang="cs-CZ" sz="3200" dirty="0" smtClean="0">
                <a:solidFill>
                  <a:srgbClr val="000000"/>
                </a:solidFill>
              </a:rPr>
              <a:t> , V/S = </a:t>
            </a:r>
            <a:r>
              <a:rPr lang="cs-CZ" sz="3200" dirty="0" smtClean="0">
                <a:solidFill>
                  <a:srgbClr val="000000"/>
                </a:solidFill>
              </a:rPr>
              <a:t>2.2</a:t>
            </a:r>
            <a:endParaRPr lang="en-GB" sz="3200" dirty="0" smtClean="0">
              <a:solidFill>
                <a:srgbClr val="00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8312" y="1268412"/>
            <a:ext cx="820737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leaching into </a:t>
            </a:r>
            <a:r>
              <a:rPr lang="en-GB" sz="2800" dirty="0" smtClean="0"/>
              <a:t>distilled water , SGW and </a:t>
            </a:r>
            <a:r>
              <a:rPr lang="en-GB" sz="2800" dirty="0" err="1" smtClean="0"/>
              <a:t>NaOH</a:t>
            </a:r>
            <a:r>
              <a:rPr lang="en-GB" sz="2800" dirty="0" smtClean="0"/>
              <a:t> solution </a:t>
            </a:r>
            <a:endParaRPr lang="en-GB" sz="2800" dirty="0" smtClean="0"/>
          </a:p>
          <a:p>
            <a:endParaRPr lang="en-GB" sz="2800" dirty="0" smtClean="0"/>
          </a:p>
          <a:p>
            <a:pPr>
              <a:buFontTx/>
              <a:buChar char="-"/>
            </a:pPr>
            <a:r>
              <a:rPr lang="en-GB" sz="2800" dirty="0" smtClean="0"/>
              <a:t> liquid</a:t>
            </a:r>
            <a:r>
              <a:rPr lang="en-GB" sz="2800" dirty="0" smtClean="0"/>
              <a:t> volume </a:t>
            </a:r>
            <a:r>
              <a:rPr lang="en-GB" sz="2800" dirty="0" smtClean="0"/>
              <a:t>(cm</a:t>
            </a:r>
            <a:r>
              <a:rPr lang="en-GB" sz="2800" baseline="30000" dirty="0" smtClean="0"/>
              <a:t>3</a:t>
            </a:r>
            <a:r>
              <a:rPr lang="en-GB" sz="2800" dirty="0" smtClean="0"/>
              <a:t>)/sample surface (cm</a:t>
            </a:r>
            <a:r>
              <a:rPr lang="en-GB" sz="2800" baseline="30000" dirty="0" smtClean="0"/>
              <a:t>3</a:t>
            </a:r>
            <a:r>
              <a:rPr lang="en-GB" sz="2800" dirty="0" smtClean="0"/>
              <a:t>) = 2.2 (cm) </a:t>
            </a:r>
          </a:p>
          <a:p>
            <a:pPr>
              <a:buFontTx/>
              <a:buChar char="-"/>
            </a:pPr>
            <a:r>
              <a:rPr lang="en-GB" sz="2800" dirty="0" smtClean="0"/>
              <a:t> duration of 124 days</a:t>
            </a:r>
            <a:endParaRPr lang="en-GB" sz="2800" dirty="0" smtClean="0"/>
          </a:p>
          <a:p>
            <a:pPr marL="0" lvl="3">
              <a:buFontTx/>
              <a:buChar char="-"/>
            </a:pPr>
            <a:r>
              <a:rPr lang="en-GB" sz="2800" dirty="0" smtClean="0"/>
              <a:t> artificial SIERs in OH and </a:t>
            </a:r>
            <a:r>
              <a:rPr lang="en-GB" sz="2800" dirty="0" err="1" smtClean="0"/>
              <a:t>Cl</a:t>
            </a:r>
            <a:r>
              <a:rPr lang="en-GB" sz="2800" dirty="0" smtClean="0"/>
              <a:t> form</a:t>
            </a:r>
          </a:p>
          <a:p>
            <a:pPr marL="0" lvl="3">
              <a:buFontTx/>
              <a:buChar char="-"/>
            </a:pPr>
            <a:endParaRPr lang="en-GB" sz="2800" dirty="0" smtClean="0"/>
          </a:p>
        </p:txBody>
      </p:sp>
      <p:pic>
        <p:nvPicPr>
          <p:cNvPr id="9" name="Obrázek 8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1999" y="3644900"/>
            <a:ext cx="4321175" cy="2736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3644900"/>
            <a:ext cx="4321175" cy="2736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330" y="23024"/>
            <a:ext cx="1087166" cy="720000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250825" y="323275"/>
            <a:ext cx="86423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baseline="30000" dirty="0" smtClean="0">
                <a:solidFill>
                  <a:srgbClr val="000000"/>
                </a:solidFill>
              </a:rPr>
              <a:t>14</a:t>
            </a:r>
            <a:r>
              <a:rPr lang="cs-CZ" sz="3200" dirty="0" smtClean="0">
                <a:solidFill>
                  <a:srgbClr val="000000"/>
                </a:solidFill>
              </a:rPr>
              <a:t>C </a:t>
            </a:r>
            <a:r>
              <a:rPr lang="cs-CZ" sz="3200" dirty="0" err="1" smtClean="0">
                <a:solidFill>
                  <a:srgbClr val="000000"/>
                </a:solidFill>
              </a:rPr>
              <a:t>acetate</a:t>
            </a:r>
            <a:r>
              <a:rPr lang="cs-CZ" sz="3200" dirty="0" smtClean="0">
                <a:solidFill>
                  <a:srgbClr val="000000"/>
                </a:solidFill>
              </a:rPr>
              <a:t> , V/S = </a:t>
            </a:r>
            <a:r>
              <a:rPr lang="cs-CZ" sz="3200" dirty="0" smtClean="0">
                <a:solidFill>
                  <a:srgbClr val="000000"/>
                </a:solidFill>
              </a:rPr>
              <a:t>2.2</a:t>
            </a:r>
            <a:endParaRPr lang="en-GB" sz="3200" dirty="0" smtClean="0">
              <a:solidFill>
                <a:srgbClr val="00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8312" y="1268412"/>
            <a:ext cx="820737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leaching into </a:t>
            </a:r>
            <a:r>
              <a:rPr lang="en-GB" sz="2800" dirty="0" smtClean="0"/>
              <a:t>distilled water , SGW and </a:t>
            </a:r>
            <a:r>
              <a:rPr lang="en-GB" sz="2800" dirty="0" err="1" smtClean="0"/>
              <a:t>NaOH</a:t>
            </a:r>
            <a:r>
              <a:rPr lang="en-GB" sz="2800" dirty="0" smtClean="0"/>
              <a:t> solution </a:t>
            </a:r>
            <a:endParaRPr lang="en-GB" sz="2800" dirty="0" smtClean="0"/>
          </a:p>
          <a:p>
            <a:pPr marL="0" lvl="3">
              <a:buFontTx/>
              <a:buChar char="-"/>
            </a:pPr>
            <a:endParaRPr lang="en-GB" sz="2800" dirty="0" smtClean="0"/>
          </a:p>
          <a:p>
            <a:pPr marL="0" lvl="3">
              <a:buFontTx/>
              <a:buChar char="-"/>
            </a:pPr>
            <a:r>
              <a:rPr lang="en-GB" sz="2800" dirty="0" smtClean="0"/>
              <a:t> big </a:t>
            </a:r>
            <a:r>
              <a:rPr lang="en-GB" sz="2800" dirty="0" smtClean="0"/>
              <a:t>variance in obtained experimental </a:t>
            </a:r>
            <a:r>
              <a:rPr lang="en-GB" sz="2800" dirty="0" smtClean="0"/>
              <a:t>data</a:t>
            </a:r>
          </a:p>
          <a:p>
            <a:pPr marL="0" lvl="3">
              <a:buFontTx/>
              <a:buChar char="-"/>
            </a:pPr>
            <a:endParaRPr lang="en-GB" sz="2800" dirty="0" smtClean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385614" y="2708275"/>
          <a:ext cx="8372772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3174"/>
                <a:gridCol w="1773237"/>
                <a:gridCol w="1728787"/>
                <a:gridCol w="1728787"/>
                <a:gridCol w="1728787"/>
              </a:tblGrid>
              <a:tr h="432048">
                <a:tc>
                  <a:txBody>
                    <a:bodyPr/>
                    <a:lstStyle/>
                    <a:p>
                      <a:pPr marL="0" marR="0" indent="0" algn="ctr" defTabSz="3986544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0" kern="1200" dirty="0" err="1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form</a:t>
                      </a:r>
                      <a:endParaRPr lang="cs-CZ" sz="2800" b="0" kern="1200" dirty="0" smtClean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3986544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800" b="0" kern="1200" dirty="0" smtClean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1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DV</a:t>
                      </a:r>
                      <a:endParaRPr lang="cs-CZ" sz="28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1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SGW</a:t>
                      </a:r>
                      <a:endParaRPr lang="cs-CZ" sz="28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1" dirty="0" err="1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NaOH</a:t>
                      </a:r>
                      <a:endParaRPr lang="cs-CZ" sz="28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</a:tr>
              <a:tr h="247734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+mn-lt"/>
                          <a:ea typeface="Times New Roman"/>
                          <a:cs typeface="Arial"/>
                        </a:rPr>
                        <a:t>OH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2800" i="1" dirty="0" smtClean="0"/>
                        <a:t>L</a:t>
                      </a:r>
                      <a:r>
                        <a:rPr lang="en-GB" sz="2800" baseline="-25000" dirty="0" smtClean="0"/>
                        <a:t>i</a:t>
                      </a:r>
                      <a:r>
                        <a:rPr lang="en-GB" sz="2800" dirty="0" smtClean="0"/>
                        <a:t> </a:t>
                      </a:r>
                      <a:endParaRPr lang="cs-CZ" sz="20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11.1</a:t>
                      </a:r>
                      <a:endParaRPr lang="cs-CZ" sz="2800" b="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11.2</a:t>
                      </a:r>
                      <a:endParaRPr lang="cs-CZ" sz="2800" b="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11.6</a:t>
                      </a:r>
                      <a:endParaRPr lang="cs-CZ" sz="2800" b="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</a:tr>
              <a:tr h="493498">
                <a:tc v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endParaRPr lang="cs-CZ" sz="2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i="1" dirty="0" smtClean="0"/>
                        <a:t>D</a:t>
                      </a:r>
                      <a:r>
                        <a:rPr lang="cs-CZ" sz="2800" baseline="-25000" dirty="0" smtClean="0"/>
                        <a:t>e</a:t>
                      </a:r>
                      <a:r>
                        <a:rPr lang="cs-CZ" sz="2800" dirty="0" smtClean="0"/>
                        <a:t> (cm</a:t>
                      </a:r>
                      <a:r>
                        <a:rPr lang="cs-CZ" sz="2800" baseline="30000" dirty="0" smtClean="0"/>
                        <a:t>2</a:t>
                      </a:r>
                      <a:r>
                        <a:rPr lang="cs-CZ" sz="2800" dirty="0" smtClean="0"/>
                        <a:t>s</a:t>
                      </a:r>
                      <a:r>
                        <a:rPr lang="cs-CZ" sz="2800" baseline="30000" dirty="0" smtClean="0"/>
                        <a:t>-1</a:t>
                      </a:r>
                      <a:r>
                        <a:rPr lang="cs-CZ" sz="2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endParaRPr lang="cs-CZ" sz="2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dirty="0" smtClean="0"/>
                        <a:t>&lt; 1.7·10</a:t>
                      </a:r>
                      <a:r>
                        <a:rPr lang="cs-CZ" sz="2800" baseline="30000" dirty="0" smtClean="0"/>
                        <a:t>-9</a:t>
                      </a:r>
                      <a:r>
                        <a:rPr lang="cs-CZ" sz="2800" dirty="0" smtClean="0"/>
                        <a:t> 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dirty="0" smtClean="0"/>
                        <a:t>&lt; 7.1·10</a:t>
                      </a:r>
                      <a:r>
                        <a:rPr lang="cs-CZ" sz="2800" baseline="30000" dirty="0" smtClean="0"/>
                        <a:t>-8</a:t>
                      </a:r>
                      <a:r>
                        <a:rPr lang="cs-CZ" sz="2800" dirty="0" smtClean="0"/>
                        <a:t> 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dirty="0" smtClean="0"/>
                        <a:t>&lt; 9.5·10</a:t>
                      </a:r>
                      <a:r>
                        <a:rPr lang="cs-CZ" sz="2800" baseline="30000" dirty="0" smtClean="0"/>
                        <a:t>-10</a:t>
                      </a:r>
                      <a:r>
                        <a:rPr lang="cs-CZ" sz="2800" dirty="0" smtClean="0"/>
                        <a:t> 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</a:tr>
              <a:tr h="493498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+mn-lt"/>
                          <a:ea typeface="Times New Roman"/>
                          <a:cs typeface="Arial"/>
                        </a:rPr>
                        <a:t>Cl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GB" sz="2800" i="1" dirty="0" smtClean="0"/>
                        <a:t>L</a:t>
                      </a:r>
                      <a:r>
                        <a:rPr lang="en-GB" sz="2800" baseline="-25000" dirty="0" smtClean="0"/>
                        <a:t>i</a:t>
                      </a:r>
                      <a:r>
                        <a:rPr lang="en-GB" sz="2800" dirty="0" smtClean="0"/>
                        <a:t> </a:t>
                      </a:r>
                      <a:endParaRPr lang="cs-CZ" sz="20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11.1</a:t>
                      </a:r>
                      <a:endParaRPr lang="cs-CZ" sz="2800" b="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10.5</a:t>
                      </a:r>
                      <a:endParaRPr lang="cs-CZ" sz="2800" b="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11.0</a:t>
                      </a:r>
                      <a:endParaRPr lang="cs-CZ" sz="2800" b="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</a:tr>
              <a:tr h="493498">
                <a:tc v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endParaRPr lang="cs-CZ" sz="2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i="1" dirty="0" smtClean="0"/>
                        <a:t>D</a:t>
                      </a:r>
                      <a:r>
                        <a:rPr lang="cs-CZ" sz="2800" baseline="-25000" dirty="0" smtClean="0"/>
                        <a:t>e</a:t>
                      </a:r>
                      <a:r>
                        <a:rPr lang="cs-CZ" sz="2800" dirty="0" smtClean="0"/>
                        <a:t> (cm</a:t>
                      </a:r>
                      <a:r>
                        <a:rPr lang="cs-CZ" sz="2800" baseline="30000" dirty="0" smtClean="0"/>
                        <a:t>2</a:t>
                      </a:r>
                      <a:r>
                        <a:rPr lang="cs-CZ" sz="2800" dirty="0" smtClean="0"/>
                        <a:t>s</a:t>
                      </a:r>
                      <a:r>
                        <a:rPr lang="cs-CZ" sz="2800" baseline="30000" dirty="0" smtClean="0"/>
                        <a:t>-1</a:t>
                      </a:r>
                      <a:r>
                        <a:rPr lang="cs-CZ" sz="2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endParaRPr lang="cs-CZ" sz="2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dirty="0" smtClean="0"/>
                        <a:t>&lt; </a:t>
                      </a:r>
                      <a:r>
                        <a:rPr lang="cs-CZ" sz="2800" dirty="0" smtClean="0"/>
                        <a:t>2.4·10</a:t>
                      </a:r>
                      <a:r>
                        <a:rPr lang="cs-CZ" sz="2800" baseline="30000" dirty="0" smtClean="0"/>
                        <a:t>-9</a:t>
                      </a:r>
                      <a:r>
                        <a:rPr lang="cs-CZ" sz="2800" dirty="0" smtClean="0"/>
                        <a:t> 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dirty="0" smtClean="0"/>
                        <a:t>&lt; </a:t>
                      </a:r>
                      <a:r>
                        <a:rPr lang="cs-CZ" sz="2800" dirty="0" smtClean="0"/>
                        <a:t>1.7·10</a:t>
                      </a:r>
                      <a:r>
                        <a:rPr lang="cs-CZ" sz="2800" baseline="30000" dirty="0" smtClean="0"/>
                        <a:t>-9</a:t>
                      </a:r>
                      <a:r>
                        <a:rPr lang="cs-CZ" sz="2800" dirty="0" smtClean="0"/>
                        <a:t> 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2800" dirty="0" smtClean="0"/>
                        <a:t>&lt; </a:t>
                      </a:r>
                      <a:r>
                        <a:rPr lang="cs-CZ" sz="2800" dirty="0" smtClean="0"/>
                        <a:t>1.3·10</a:t>
                      </a:r>
                      <a:r>
                        <a:rPr lang="cs-CZ" sz="2800" baseline="30000" dirty="0" smtClean="0"/>
                        <a:t>-9</a:t>
                      </a:r>
                      <a:r>
                        <a:rPr lang="cs-CZ" sz="2800" dirty="0" smtClean="0"/>
                        <a:t> </a:t>
                      </a:r>
                      <a:endParaRPr lang="cs-CZ" sz="2800" dirty="0"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525963"/>
          </a:xfrm>
        </p:spPr>
        <p:txBody>
          <a:bodyPr/>
          <a:lstStyle/>
          <a:p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en-GB" dirty="0" smtClean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:\Documents and Settings\bie\Plocha\Prezentace\UJV Re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6035" y="5589588"/>
            <a:ext cx="1147965" cy="1152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457200" y="1268413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1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GB" sz="3200" dirty="0" smtClean="0"/>
              <a:t>negligible/no inorganic </a:t>
            </a:r>
            <a:r>
              <a:rPr lang="en-GB" sz="3200" baseline="30000" dirty="0" smtClean="0"/>
              <a:t>14</a:t>
            </a:r>
            <a:r>
              <a:rPr lang="en-GB" sz="3200" dirty="0" smtClean="0"/>
              <a:t>C leaching from cemented resin </a:t>
            </a:r>
          </a:p>
          <a:p>
            <a:pPr marL="342900" lvl="1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GB" sz="3200" dirty="0" smtClean="0"/>
              <a:t>very low organic </a:t>
            </a:r>
            <a:r>
              <a:rPr lang="en-GB" sz="3200" baseline="30000" dirty="0" smtClean="0"/>
              <a:t>14</a:t>
            </a:r>
            <a:r>
              <a:rPr lang="en-GB" sz="3200" dirty="0" smtClean="0"/>
              <a:t>C leaching from cemented resin </a:t>
            </a:r>
          </a:p>
          <a:p>
            <a:pPr marL="342900" lvl="1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GB" sz="3200" dirty="0" smtClean="0"/>
              <a:t>no significant influence of leaching media</a:t>
            </a:r>
            <a:endParaRPr lang="en-GB" sz="3200" dirty="0" smtClean="0"/>
          </a:p>
          <a:p>
            <a:pPr marL="366713" lvl="1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GB" sz="3200" dirty="0" smtClean="0"/>
              <a:t>change of liquid phase amount had no effect on leached amount of </a:t>
            </a:r>
            <a:r>
              <a:rPr lang="en-GB" sz="3200" baseline="30000" dirty="0" smtClean="0"/>
              <a:t>14</a:t>
            </a:r>
            <a:r>
              <a:rPr lang="en-GB" sz="3200" dirty="0" smtClean="0"/>
              <a:t>C</a:t>
            </a:r>
          </a:p>
          <a:p>
            <a:pPr marL="800100" lvl="1" indent="-342900">
              <a:spcBef>
                <a:spcPct val="20000"/>
              </a:spcBef>
              <a:buFont typeface="Arial" pitchFamily="34" charset="0"/>
              <a:buChar char="•"/>
            </a:pPr>
            <a:endParaRPr lang="en-GB" sz="3200" dirty="0" smtClean="0">
              <a:solidFill>
                <a:schemeClr val="accent6"/>
              </a:solidFill>
            </a:endParaRPr>
          </a:p>
        </p:txBody>
      </p:sp>
      <p:pic>
        <p:nvPicPr>
          <p:cNvPr id="8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330" y="23024"/>
            <a:ext cx="1087166" cy="720000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250825" y="323275"/>
            <a:ext cx="86423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dirty="0" err="1" smtClean="0">
                <a:solidFill>
                  <a:srgbClr val="000000"/>
                </a:solidFill>
              </a:rPr>
              <a:t>results</a:t>
            </a:r>
            <a:endParaRPr lang="en-GB" sz="3200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525963"/>
          </a:xfrm>
        </p:spPr>
        <p:txBody>
          <a:bodyPr/>
          <a:lstStyle/>
          <a:p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en-GB" dirty="0" smtClean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1413" y="430001"/>
            <a:ext cx="2520000" cy="3118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2588" y="1154674"/>
            <a:ext cx="2520000" cy="1668927"/>
          </a:xfrm>
          <a:prstGeom prst="rect">
            <a:avLst/>
          </a:prstGeom>
        </p:spPr>
      </p:pic>
      <p:pic>
        <p:nvPicPr>
          <p:cNvPr id="7" name="Picture 6" descr="C:\Documents and Settings\bie\Plocha\Prezentace\UJV Re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12000" y="3789363"/>
            <a:ext cx="2520000" cy="252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2072</TotalTime>
  <Words>859</Words>
  <Application>Microsoft Office PowerPoint</Application>
  <PresentationFormat>Předvádění na obrazovce (4:3)</PresentationFormat>
  <Paragraphs>182</Paragraphs>
  <Slides>20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2" baseType="lpstr">
      <vt:lpstr>Office Theme</vt:lpstr>
      <vt:lpstr>Rovnice</vt:lpstr>
      <vt:lpstr>EC CAST (CArbon-14 Source Term) Project      Cementation of SIERs  and Consequences on C-14 mobility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</vt:vector>
  </TitlesOfParts>
  <Company>NDA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CArbon-14 Source Term CAST</dc:title>
  <dc:creator>eleanor.scourse</dc:creator>
  <cp:lastModifiedBy>vpt</cp:lastModifiedBy>
  <cp:revision>106</cp:revision>
  <dcterms:created xsi:type="dcterms:W3CDTF">2014-02-26T14:21:24Z</dcterms:created>
  <dcterms:modified xsi:type="dcterms:W3CDTF">2018-01-16T14:38:50Z</dcterms:modified>
</cp:coreProperties>
</file>