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267" r:id="rId3"/>
    <p:sldId id="280" r:id="rId4"/>
    <p:sldId id="257" r:id="rId5"/>
    <p:sldId id="279" r:id="rId6"/>
    <p:sldId id="282" r:id="rId7"/>
    <p:sldId id="266" r:id="rId8"/>
    <p:sldId id="281" r:id="rId9"/>
    <p:sldId id="284" r:id="rId10"/>
    <p:sldId id="272" r:id="rId11"/>
    <p:sldId id="275" r:id="rId12"/>
    <p:sldId id="285" r:id="rId13"/>
    <p:sldId id="273" r:id="rId14"/>
    <p:sldId id="286" r:id="rId15"/>
    <p:sldId id="287" r:id="rId16"/>
    <p:sldId id="288" r:id="rId17"/>
    <p:sldId id="261" r:id="rId18"/>
    <p:sldId id="289" r:id="rId19"/>
    <p:sldId id="291" r:id="rId20"/>
    <p:sldId id="292" r:id="rId21"/>
    <p:sldId id="293" r:id="rId22"/>
    <p:sldId id="264" r:id="rId23"/>
  </p:sldIdLst>
  <p:sldSz cx="9144000" cy="6858000" type="screen4x3"/>
  <p:notesSz cx="6858000" cy="9144000"/>
  <p:defaultTextStyle>
    <a:defPPr>
      <a:defRPr lang="it-IT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A69"/>
    <a:srgbClr val="003A00"/>
    <a:srgbClr val="E4E4E4"/>
    <a:srgbClr val="004884"/>
    <a:srgbClr val="2D79AA"/>
    <a:srgbClr val="003A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3" autoAdjust="0"/>
    <p:restoredTop sz="94713" autoAdjust="0"/>
  </p:normalViewPr>
  <p:slideViewPr>
    <p:cSldViewPr snapToGrid="0" snapToObjects="1" showGuides="1">
      <p:cViewPr>
        <p:scale>
          <a:sx n="60" d="100"/>
          <a:sy n="60" d="100"/>
        </p:scale>
        <p:origin x="-1536" y="-210"/>
      </p:cViewPr>
      <p:guideLst>
        <p:guide orient="horz" pos="4148"/>
        <p:guide pos="25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NDC\Dropbox\CAST\WP4\resins%20-%20Copia\CN%20resine%20SOGIN_analisi.xls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Users\NDC\Dropbox\CAST\WP4\resins%20-%20Copia\CN%20resine%20SOGIN_analisi.xls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NDC\Dropbox\CAST\WP4\resins%20-%20Copia\CN%20resine%20SOGIN_analisi.xls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v>intact beads</c:v>
          </c:tx>
          <c:spPr>
            <a:ln w="28575">
              <a:noFill/>
            </a:ln>
          </c:spPr>
          <c:invertIfNegative val="0"/>
          <c:cat>
            <c:strRef>
              <c:f>degradation!$B$2:$B$5</c:f>
              <c:strCache>
                <c:ptCount val="4"/>
                <c:pt idx="0">
                  <c:v>ANIONIC NEW</c:v>
                </c:pt>
                <c:pt idx="1">
                  <c:v>ANIONIC AGED 1 week</c:v>
                </c:pt>
                <c:pt idx="2">
                  <c:v>ANIONIC AGED 5 MONTHS</c:v>
                </c:pt>
                <c:pt idx="3">
                  <c:v>ANIONIC OLD</c:v>
                </c:pt>
              </c:strCache>
            </c:strRef>
          </c:cat>
          <c:val>
            <c:numRef>
              <c:f>degradation!$C$2:$C$5</c:f>
              <c:numCache>
                <c:formatCode>General</c:formatCode>
                <c:ptCount val="4"/>
                <c:pt idx="0">
                  <c:v>74</c:v>
                </c:pt>
                <c:pt idx="1">
                  <c:v>73</c:v>
                </c:pt>
                <c:pt idx="2">
                  <c:v>97</c:v>
                </c:pt>
                <c:pt idx="3">
                  <c:v>20</c:v>
                </c:pt>
              </c:numCache>
            </c:numRef>
          </c:val>
        </c:ser>
        <c:ser>
          <c:idx val="1"/>
          <c:order val="1"/>
          <c:tx>
            <c:v>degraded beads</c:v>
          </c:tx>
          <c:spPr>
            <a:ln w="28575">
              <a:noFill/>
            </a:ln>
          </c:spPr>
          <c:invertIfNegative val="0"/>
          <c:cat>
            <c:strRef>
              <c:f>degradation!$B$2:$B$5</c:f>
              <c:strCache>
                <c:ptCount val="4"/>
                <c:pt idx="0">
                  <c:v>ANIONIC NEW</c:v>
                </c:pt>
                <c:pt idx="1">
                  <c:v>ANIONIC AGED 1 week</c:v>
                </c:pt>
                <c:pt idx="2">
                  <c:v>ANIONIC AGED 5 MONTHS</c:v>
                </c:pt>
                <c:pt idx="3">
                  <c:v>ANIONIC OLD</c:v>
                </c:pt>
              </c:strCache>
            </c:strRef>
          </c:cat>
          <c:val>
            <c:numRef>
              <c:f>degradation!$D$2:$D$5</c:f>
              <c:numCache>
                <c:formatCode>General</c:formatCode>
                <c:ptCount val="4"/>
                <c:pt idx="0">
                  <c:v>26</c:v>
                </c:pt>
                <c:pt idx="1">
                  <c:v>27</c:v>
                </c:pt>
                <c:pt idx="3">
                  <c:v>63</c:v>
                </c:pt>
              </c:numCache>
            </c:numRef>
          </c:val>
        </c:ser>
        <c:ser>
          <c:idx val="2"/>
          <c:order val="2"/>
          <c:tx>
            <c:v>broken beads</c:v>
          </c:tx>
          <c:spPr>
            <a:ln w="28575">
              <a:noFill/>
            </a:ln>
          </c:spPr>
          <c:invertIfNegative val="0"/>
          <c:cat>
            <c:strRef>
              <c:f>degradation!$B$2:$B$5</c:f>
              <c:strCache>
                <c:ptCount val="4"/>
                <c:pt idx="0">
                  <c:v>ANIONIC NEW</c:v>
                </c:pt>
                <c:pt idx="1">
                  <c:v>ANIONIC AGED 1 week</c:v>
                </c:pt>
                <c:pt idx="2">
                  <c:v>ANIONIC AGED 5 MONTHS</c:v>
                </c:pt>
                <c:pt idx="3">
                  <c:v>ANIONIC OLD</c:v>
                </c:pt>
              </c:strCache>
            </c:strRef>
          </c:cat>
          <c:val>
            <c:numRef>
              <c:f>degradation!$E$2:$E$5</c:f>
              <c:numCache>
                <c:formatCode>General</c:formatCode>
                <c:ptCount val="4"/>
                <c:pt idx="2">
                  <c:v>3</c:v>
                </c:pt>
                <c:pt idx="3">
                  <c:v>17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1341824"/>
        <c:axId val="121343360"/>
      </c:barChart>
      <c:catAx>
        <c:axId val="1213418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21343360"/>
        <c:crosses val="autoZero"/>
        <c:auto val="1"/>
        <c:lblAlgn val="ctr"/>
        <c:lblOffset val="100"/>
        <c:tickMarkSkip val="1"/>
        <c:noMultiLvlLbl val="0"/>
      </c:catAx>
      <c:valAx>
        <c:axId val="121343360"/>
        <c:scaling>
          <c:orientation val="minMax"/>
          <c:max val="10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2134182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v>intact beads</c:v>
          </c:tx>
          <c:spPr>
            <a:ln w="28575">
              <a:noFill/>
            </a:ln>
          </c:spPr>
          <c:invertIfNegative val="0"/>
          <c:cat>
            <c:strRef>
              <c:f>degradation!$B$9:$B$12</c:f>
              <c:strCache>
                <c:ptCount val="4"/>
                <c:pt idx="0">
                  <c:v>CATIONIC NEW</c:v>
                </c:pt>
                <c:pt idx="1">
                  <c:v>CATIONIC AGED 1 WEEK</c:v>
                </c:pt>
                <c:pt idx="2">
                  <c:v>CATIONIC AGED 5 MONTHS</c:v>
                </c:pt>
                <c:pt idx="3">
                  <c:v>CATIONIC OLD</c:v>
                </c:pt>
              </c:strCache>
            </c:strRef>
          </c:cat>
          <c:val>
            <c:numRef>
              <c:f>degradation!$C$9:$C$12</c:f>
              <c:numCache>
                <c:formatCode>General</c:formatCode>
                <c:ptCount val="4"/>
                <c:pt idx="0">
                  <c:v>91</c:v>
                </c:pt>
                <c:pt idx="1">
                  <c:v>89</c:v>
                </c:pt>
                <c:pt idx="2">
                  <c:v>88</c:v>
                </c:pt>
                <c:pt idx="3">
                  <c:v>75</c:v>
                </c:pt>
              </c:numCache>
            </c:numRef>
          </c:val>
        </c:ser>
        <c:ser>
          <c:idx val="1"/>
          <c:order val="1"/>
          <c:tx>
            <c:v>degraded beads</c:v>
          </c:tx>
          <c:spPr>
            <a:ln w="28575">
              <a:noFill/>
            </a:ln>
          </c:spPr>
          <c:invertIfNegative val="0"/>
          <c:cat>
            <c:strRef>
              <c:f>degradation!$B$9:$B$12</c:f>
              <c:strCache>
                <c:ptCount val="4"/>
                <c:pt idx="0">
                  <c:v>CATIONIC NEW</c:v>
                </c:pt>
                <c:pt idx="1">
                  <c:v>CATIONIC AGED 1 WEEK</c:v>
                </c:pt>
                <c:pt idx="2">
                  <c:v>CATIONIC AGED 5 MONTHS</c:v>
                </c:pt>
                <c:pt idx="3">
                  <c:v>CATIONIC OLD</c:v>
                </c:pt>
              </c:strCache>
            </c:strRef>
          </c:cat>
          <c:val>
            <c:numRef>
              <c:f>degradation!$D$9:$D$12</c:f>
              <c:numCache>
                <c:formatCode>General</c:formatCode>
                <c:ptCount val="4"/>
                <c:pt idx="0">
                  <c:v>8</c:v>
                </c:pt>
                <c:pt idx="1">
                  <c:v>9</c:v>
                </c:pt>
                <c:pt idx="2">
                  <c:v>1</c:v>
                </c:pt>
                <c:pt idx="3">
                  <c:v>25</c:v>
                </c:pt>
              </c:numCache>
            </c:numRef>
          </c:val>
        </c:ser>
        <c:ser>
          <c:idx val="2"/>
          <c:order val="2"/>
          <c:tx>
            <c:v>broken beads</c:v>
          </c:tx>
          <c:spPr>
            <a:ln w="28575">
              <a:noFill/>
            </a:ln>
          </c:spPr>
          <c:invertIfNegative val="0"/>
          <c:cat>
            <c:strRef>
              <c:f>degradation!$B$9:$B$12</c:f>
              <c:strCache>
                <c:ptCount val="4"/>
                <c:pt idx="0">
                  <c:v>CATIONIC NEW</c:v>
                </c:pt>
                <c:pt idx="1">
                  <c:v>CATIONIC AGED 1 WEEK</c:v>
                </c:pt>
                <c:pt idx="2">
                  <c:v>CATIONIC AGED 5 MONTHS</c:v>
                </c:pt>
                <c:pt idx="3">
                  <c:v>CATIONIC OLD</c:v>
                </c:pt>
              </c:strCache>
            </c:strRef>
          </c:cat>
          <c:val>
            <c:numRef>
              <c:f>degradation!$E$9:$E$12</c:f>
              <c:numCache>
                <c:formatCode>General</c:formatCode>
                <c:ptCount val="4"/>
                <c:pt idx="0">
                  <c:v>1</c:v>
                </c:pt>
                <c:pt idx="1">
                  <c:v>2</c:v>
                </c:pt>
                <c:pt idx="2">
                  <c:v>12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6113280"/>
        <c:axId val="126114816"/>
      </c:barChart>
      <c:catAx>
        <c:axId val="1261132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26114816"/>
        <c:crosses val="autoZero"/>
        <c:auto val="1"/>
        <c:lblAlgn val="ctr"/>
        <c:lblOffset val="100"/>
        <c:noMultiLvlLbl val="0"/>
      </c:catAx>
      <c:valAx>
        <c:axId val="12611481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2611328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/>
              <a:t>Total  C  content %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v>C  content %</c:v>
          </c:tx>
          <c:spPr>
            <a:ln w="28575">
              <a:noFill/>
            </a:ln>
          </c:spPr>
          <c:invertIfNegative val="0"/>
          <c:cat>
            <c:strRef>
              <c:f>('samples (2)'!$D$7,'samples (2)'!$D$17,'samples (2)'!$D$22)</c:f>
              <c:strCache>
                <c:ptCount val="3"/>
                <c:pt idx="0">
                  <c:v>anionic new</c:v>
                </c:pt>
                <c:pt idx="1">
                  <c:v>anionic old</c:v>
                </c:pt>
                <c:pt idx="2">
                  <c:v>anionic aged</c:v>
                </c:pt>
              </c:strCache>
            </c:strRef>
          </c:cat>
          <c:val>
            <c:numRef>
              <c:f>('samples (2)'!$Y$7,'samples (2)'!$Y$17,'samples (2)'!$Y$22)</c:f>
              <c:numCache>
                <c:formatCode>General</c:formatCode>
                <c:ptCount val="3"/>
                <c:pt idx="0">
                  <c:v>54.424477386474607</c:v>
                </c:pt>
                <c:pt idx="1">
                  <c:v>65.676060485839841</c:v>
                </c:pt>
                <c:pt idx="2">
                  <c:v>92.587669372558594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30"/>
        <c:axId val="38146432"/>
        <c:axId val="38147968"/>
      </c:barChart>
      <c:catAx>
        <c:axId val="381464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8147968"/>
        <c:crosses val="autoZero"/>
        <c:auto val="1"/>
        <c:lblAlgn val="ctr"/>
        <c:lblOffset val="100"/>
        <c:tickMarkSkip val="1"/>
        <c:noMultiLvlLbl val="0"/>
      </c:catAx>
      <c:valAx>
        <c:axId val="38147968"/>
        <c:scaling>
          <c:orientation val="minMax"/>
          <c:max val="12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1100"/>
                </a:pPr>
                <a:r>
                  <a:rPr lang="en-US" sz="1100"/>
                  <a:t>C  content  %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38146432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0.17136</cdr:x>
      <cdr:y>0.27567</cdr:y>
    </cdr:from>
    <cdr:to>
      <cdr:x>0.62916</cdr:x>
      <cdr:y>0.52003</cdr:y>
    </cdr:to>
    <cdr:sp macro="" textlink="">
      <cdr:nvSpPr>
        <cdr:cNvPr id="2" name="Figura a mano libera 1"/>
        <cdr:cNvSpPr/>
      </cdr:nvSpPr>
      <cdr:spPr>
        <a:xfrm xmlns:a="http://schemas.openxmlformats.org/drawingml/2006/main">
          <a:off x="723355" y="726001"/>
          <a:ext cx="1932479" cy="643547"/>
        </a:xfrm>
        <a:custGeom xmlns:a="http://schemas.openxmlformats.org/drawingml/2006/main">
          <a:avLst/>
          <a:gdLst>
            <a:gd name="connsiteX0" fmla="*/ 0 w 1816925"/>
            <a:gd name="connsiteY0" fmla="*/ 427511 h 427511"/>
            <a:gd name="connsiteX1" fmla="*/ 843148 w 1816925"/>
            <a:gd name="connsiteY1" fmla="*/ 332509 h 427511"/>
            <a:gd name="connsiteX2" fmla="*/ 1816925 w 1816925"/>
            <a:gd name="connsiteY2" fmla="*/ 0 h 427511"/>
            <a:gd name="connsiteX3" fmla="*/ 1816925 w 1816925"/>
            <a:gd name="connsiteY3" fmla="*/ 0 h 427511"/>
          </a:gdLst>
          <a:ahLst/>
          <a:cxnLst>
            <a:cxn ang="0">
              <a:pos x="connsiteX0" y="connsiteY0"/>
            </a:cxn>
            <a:cxn ang="0">
              <a:pos x="connsiteX1" y="connsiteY1"/>
            </a:cxn>
            <a:cxn ang="0">
              <a:pos x="connsiteX2" y="connsiteY2"/>
            </a:cxn>
            <a:cxn ang="0">
              <a:pos x="connsiteX3" y="connsiteY3"/>
            </a:cxn>
          </a:cxnLst>
          <a:rect l="l" t="t" r="r" b="b"/>
          <a:pathLst>
            <a:path w="1816925" h="427511">
              <a:moveTo>
                <a:pt x="0" y="427511"/>
              </a:moveTo>
              <a:cubicBezTo>
                <a:pt x="270163" y="415636"/>
                <a:pt x="540327" y="403761"/>
                <a:pt x="843148" y="332509"/>
              </a:cubicBezTo>
              <a:cubicBezTo>
                <a:pt x="1145969" y="261257"/>
                <a:pt x="1816925" y="0"/>
                <a:pt x="1816925" y="0"/>
              </a:cubicBezTo>
              <a:lnTo>
                <a:pt x="1816925" y="0"/>
              </a:lnTo>
            </a:path>
          </a:pathLst>
        </a:custGeom>
      </cdr:spPr>
      <cdr:style>
        <a:lnRef xmlns:a="http://schemas.openxmlformats.org/drawingml/2006/main" idx="2">
          <a:schemeClr val="accent2"/>
        </a:lnRef>
        <a:fillRef xmlns:a="http://schemas.openxmlformats.org/drawingml/2006/main" idx="0">
          <a:schemeClr val="accent2"/>
        </a:fillRef>
        <a:effectRef xmlns:a="http://schemas.openxmlformats.org/drawingml/2006/main" idx="1">
          <a:schemeClr val="accent2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ctr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it-IT"/>
        </a:p>
      </cdr:txBody>
    </cdr:sp>
  </cdr:relSizeAnchor>
  <cdr:relSizeAnchor xmlns:cdr="http://schemas.openxmlformats.org/drawingml/2006/chartDrawing">
    <cdr:from>
      <cdr:x>0.80668</cdr:x>
      <cdr:y>0.61573</cdr:y>
    </cdr:from>
    <cdr:to>
      <cdr:x>1</cdr:x>
      <cdr:y>1</cdr:y>
    </cdr:to>
    <cdr:pic>
      <cdr:nvPicPr>
        <cdr:cNvPr id="3" name="Immagine 2" descr="logo_cast_line_black"/>
        <cdr:cNvPicPr>
          <a:picLocks xmlns:a="http://schemas.openxmlformats.org/drawingml/2006/main" noChangeAspect="1" noChangeArrowheads="1"/>
        </cdr:cNvPicPr>
      </cdr:nvPicPr>
      <cdr:blipFill>
        <a:blip xmlns:a="http://schemas.openxmlformats.org/drawingml/2006/main" xmlns:r="http://schemas.openxmlformats.org/officeDocument/2006/relationships" r:embed="rId1">
          <a:extLst>
            <a:ext uri="{28A0092B-C50C-407E-A947-70E740481C1C}">
              <a14:useLocalDpi xmlns:a14="http://schemas.microsoft.com/office/drawing/2010/main" val="0"/>
            </a:ext>
          </a:extLst>
        </a:blip>
        <a:srcRect xmlns:a="http://schemas.openxmlformats.org/drawingml/2006/main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8159750" y="5627918"/>
          <a:ext cx="816066" cy="101200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</cdr:pic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0.12935</cdr:x>
      <cdr:y>0.0837</cdr:y>
    </cdr:from>
    <cdr:to>
      <cdr:x>0.60948</cdr:x>
      <cdr:y>0.21156</cdr:y>
    </cdr:to>
    <cdr:sp macro="" textlink="">
      <cdr:nvSpPr>
        <cdr:cNvPr id="2" name="Figura a mano libera 1"/>
        <cdr:cNvSpPr/>
      </cdr:nvSpPr>
      <cdr:spPr>
        <a:xfrm xmlns:a="http://schemas.openxmlformats.org/drawingml/2006/main">
          <a:off x="563197" y="235312"/>
          <a:ext cx="2090486" cy="359454"/>
        </a:xfrm>
        <a:custGeom xmlns:a="http://schemas.openxmlformats.org/drawingml/2006/main">
          <a:avLst/>
          <a:gdLst>
            <a:gd name="connsiteX0" fmla="*/ 0 w 2095635"/>
            <a:gd name="connsiteY0" fmla="*/ 0 h 493225"/>
            <a:gd name="connsiteX1" fmla="*/ 1128156 w 2095635"/>
            <a:gd name="connsiteY1" fmla="*/ 106878 h 493225"/>
            <a:gd name="connsiteX2" fmla="*/ 1995055 w 2095635"/>
            <a:gd name="connsiteY2" fmla="*/ 451262 h 493225"/>
            <a:gd name="connsiteX3" fmla="*/ 2042556 w 2095635"/>
            <a:gd name="connsiteY3" fmla="*/ 475013 h 493225"/>
          </a:gdLst>
          <a:ahLst/>
          <a:cxnLst>
            <a:cxn ang="0">
              <a:pos x="connsiteX0" y="connsiteY0"/>
            </a:cxn>
            <a:cxn ang="0">
              <a:pos x="connsiteX1" y="connsiteY1"/>
            </a:cxn>
            <a:cxn ang="0">
              <a:pos x="connsiteX2" y="connsiteY2"/>
            </a:cxn>
            <a:cxn ang="0">
              <a:pos x="connsiteX3" y="connsiteY3"/>
            </a:cxn>
          </a:cxnLst>
          <a:rect l="l" t="t" r="r" b="b"/>
          <a:pathLst>
            <a:path w="2095635" h="493225">
              <a:moveTo>
                <a:pt x="0" y="0"/>
              </a:moveTo>
              <a:cubicBezTo>
                <a:pt x="397823" y="15834"/>
                <a:pt x="795647" y="31668"/>
                <a:pt x="1128156" y="106878"/>
              </a:cubicBezTo>
              <a:cubicBezTo>
                <a:pt x="1460665" y="182088"/>
                <a:pt x="1842655" y="389906"/>
                <a:pt x="1995055" y="451262"/>
              </a:cubicBezTo>
              <a:cubicBezTo>
                <a:pt x="2147455" y="512618"/>
                <a:pt x="2095005" y="493815"/>
                <a:pt x="2042556" y="475013"/>
              </a:cubicBezTo>
            </a:path>
          </a:pathLst>
        </a:custGeom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it-IT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8328BB-3E7D-1545-8629-739FE7FE78CD}" type="datetimeFigureOut">
              <a:rPr lang="it-IT" smtClean="0"/>
              <a:t>16/01/2018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18625A-8487-0243-9438-3D7ABEA720F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1066779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B52F6F-5890-184D-BFAC-2DB3B24676C1}" type="datetimeFigureOut">
              <a:rPr lang="it-IT" smtClean="0"/>
              <a:t>16/01/2018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A67DBE-D3BB-F74E-84C1-4CEDFE4037F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3674585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inizia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tangolo 11"/>
          <p:cNvSpPr/>
          <p:nvPr userDrawn="1"/>
        </p:nvSpPr>
        <p:spPr>
          <a:xfrm>
            <a:off x="872" y="1270000"/>
            <a:ext cx="9165896" cy="4205663"/>
          </a:xfrm>
          <a:prstGeom prst="rect">
            <a:avLst/>
          </a:prstGeom>
          <a:solidFill>
            <a:srgbClr val="003A6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Rettangolo 13"/>
          <p:cNvSpPr/>
          <p:nvPr userDrawn="1"/>
        </p:nvSpPr>
        <p:spPr>
          <a:xfrm>
            <a:off x="0" y="6390820"/>
            <a:ext cx="9165896" cy="486583"/>
          </a:xfrm>
          <a:prstGeom prst="rect">
            <a:avLst/>
          </a:prstGeom>
          <a:solidFill>
            <a:srgbClr val="2D79A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1" name="Rettangolo 20"/>
          <p:cNvSpPr/>
          <p:nvPr userDrawn="1"/>
        </p:nvSpPr>
        <p:spPr>
          <a:xfrm>
            <a:off x="872" y="5054747"/>
            <a:ext cx="9165896" cy="729223"/>
          </a:xfrm>
          <a:prstGeom prst="rect">
            <a:avLst/>
          </a:prstGeom>
          <a:solidFill>
            <a:srgbClr val="00488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ttangolo 6"/>
          <p:cNvSpPr/>
          <p:nvPr userDrawn="1"/>
        </p:nvSpPr>
        <p:spPr>
          <a:xfrm>
            <a:off x="0" y="1"/>
            <a:ext cx="9144000" cy="1270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" name="Sottotitolo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409575" y="2905781"/>
            <a:ext cx="8440819" cy="430887"/>
          </a:xfrm>
        </p:spPr>
        <p:txBody>
          <a:bodyPr wrap="square" lIns="0" tIns="0" bIns="0">
            <a:spAutoFit/>
          </a:bodyPr>
          <a:lstStyle>
            <a:lvl1pPr marL="0" indent="0" algn="l">
              <a:buNone/>
              <a:defRPr sz="2800" b="0" i="0" baseline="0">
                <a:ln>
                  <a:noFill/>
                </a:ln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dirty="0" smtClean="0"/>
              <a:t>Sottotitolo della presentazione – </a:t>
            </a:r>
            <a:r>
              <a:rPr lang="it-IT" dirty="0" err="1" smtClean="0"/>
              <a:t>Arial</a:t>
            </a:r>
            <a:r>
              <a:rPr lang="it-IT" dirty="0" smtClean="0"/>
              <a:t> 30pt</a:t>
            </a:r>
            <a:endParaRPr lang="it-IT" dirty="0"/>
          </a:p>
        </p:txBody>
      </p:sp>
      <p:sp>
        <p:nvSpPr>
          <p:cNvPr id="5" name="Segnaposto testo 4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409656" y="5149831"/>
            <a:ext cx="8440818" cy="369332"/>
          </a:xfrm>
        </p:spPr>
        <p:txBody>
          <a:bodyPr wrap="square" lIns="0">
            <a:spAutoFit/>
          </a:bodyPr>
          <a:lstStyle>
            <a:lvl1pPr marL="0" indent="0" algn="l">
              <a:spcBef>
                <a:spcPts val="0"/>
              </a:spcBef>
              <a:buNone/>
              <a:defRPr sz="1800" b="1" i="0" baseline="0">
                <a:solidFill>
                  <a:schemeClr val="bg1"/>
                </a:solidFill>
                <a:latin typeface="+mj-lt"/>
              </a:defRPr>
            </a:lvl1pPr>
            <a:lvl2pPr algn="l">
              <a:spcBef>
                <a:spcPts val="0"/>
              </a:spcBef>
              <a:defRPr sz="1800" b="1" i="0" baseline="0">
                <a:solidFill>
                  <a:schemeClr val="bg1"/>
                </a:solidFill>
                <a:latin typeface="+mj-lt"/>
              </a:defRPr>
            </a:lvl2pPr>
            <a:lvl3pPr algn="l">
              <a:spcBef>
                <a:spcPts val="0"/>
              </a:spcBef>
              <a:defRPr sz="1800" b="1" i="0" baseline="0">
                <a:solidFill>
                  <a:schemeClr val="bg1"/>
                </a:solidFill>
                <a:latin typeface="+mj-lt"/>
              </a:defRPr>
            </a:lvl3pPr>
            <a:lvl4pPr algn="l">
              <a:spcBef>
                <a:spcPts val="0"/>
              </a:spcBef>
              <a:defRPr sz="1800" b="1" i="0" baseline="0">
                <a:solidFill>
                  <a:schemeClr val="bg1"/>
                </a:solidFill>
                <a:latin typeface="+mj-lt"/>
              </a:defRPr>
            </a:lvl4pPr>
            <a:lvl5pPr algn="l">
              <a:spcBef>
                <a:spcPts val="0"/>
              </a:spcBef>
              <a:defRPr sz="1800" b="1" i="0" baseline="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it-IT" dirty="0" smtClean="0"/>
              <a:t>Autore Dipartimento/Unità – </a:t>
            </a:r>
            <a:r>
              <a:rPr lang="it-IT" dirty="0" err="1" smtClean="0"/>
              <a:t>Arial</a:t>
            </a:r>
            <a:r>
              <a:rPr lang="it-IT" dirty="0" smtClean="0"/>
              <a:t> 18 </a:t>
            </a:r>
            <a:r>
              <a:rPr lang="it-IT" dirty="0" err="1" smtClean="0"/>
              <a:t>pt</a:t>
            </a:r>
            <a:endParaRPr lang="it-IT" dirty="0" smtClean="0"/>
          </a:p>
        </p:txBody>
      </p:sp>
      <p:sp>
        <p:nvSpPr>
          <p:cNvPr id="9" name="Titolo 8"/>
          <p:cNvSpPr>
            <a:spLocks noGrp="1"/>
          </p:cNvSpPr>
          <p:nvPr userDrawn="1">
            <p:ph type="title" hasCustomPrompt="1"/>
          </p:nvPr>
        </p:nvSpPr>
        <p:spPr>
          <a:xfrm>
            <a:off x="409575" y="1982187"/>
            <a:ext cx="8440819" cy="492443"/>
          </a:xfrm>
        </p:spPr>
        <p:txBody>
          <a:bodyPr lIns="0"/>
          <a:lstStyle>
            <a:lvl1pPr>
              <a:defRPr sz="3200" baseline="0">
                <a:ln>
                  <a:noFill/>
                </a:ln>
                <a:solidFill>
                  <a:schemeClr val="bg1"/>
                </a:solidFill>
              </a:defRPr>
            </a:lvl1pPr>
          </a:lstStyle>
          <a:p>
            <a:r>
              <a:rPr lang="it-IT" dirty="0" smtClean="0"/>
              <a:t>Titolo della presentazione – </a:t>
            </a:r>
            <a:r>
              <a:rPr lang="it-IT" dirty="0" err="1" smtClean="0"/>
              <a:t>Arial</a:t>
            </a:r>
            <a:r>
              <a:rPr lang="it-IT" dirty="0" smtClean="0"/>
              <a:t> 30pt</a:t>
            </a:r>
            <a:endParaRPr lang="it-IT" dirty="0"/>
          </a:p>
        </p:txBody>
      </p:sp>
      <p:pic>
        <p:nvPicPr>
          <p:cNvPr id="2" name="Immagine 1" descr="BANNER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805959"/>
            <a:ext cx="9144000" cy="584861"/>
          </a:xfrm>
          <a:prstGeom prst="rect">
            <a:avLst/>
          </a:prstGeom>
        </p:spPr>
      </p:pic>
      <p:sp>
        <p:nvSpPr>
          <p:cNvPr id="10" name="Segnaposto testo 9"/>
          <p:cNvSpPr>
            <a:spLocks noGrp="1"/>
          </p:cNvSpPr>
          <p:nvPr>
            <p:ph type="body" sz="quarter" idx="11" hasCustomPrompt="1"/>
          </p:nvPr>
        </p:nvSpPr>
        <p:spPr>
          <a:xfrm>
            <a:off x="409656" y="4214797"/>
            <a:ext cx="8440738" cy="400110"/>
          </a:xfrm>
        </p:spPr>
        <p:txBody>
          <a:bodyPr lIns="0" anchor="t" anchorCtr="0">
            <a:spAutoFit/>
          </a:bodyPr>
          <a:lstStyle>
            <a:lvl1pPr marL="0" indent="0">
              <a:buNone/>
              <a:defRPr sz="2000" i="1" baseline="0">
                <a:solidFill>
                  <a:schemeClr val="bg1"/>
                </a:solidFill>
              </a:defRPr>
            </a:lvl1pPr>
            <a:lvl2pPr>
              <a:defRPr sz="1800" i="1">
                <a:solidFill>
                  <a:schemeClr val="bg1"/>
                </a:solidFill>
              </a:defRPr>
            </a:lvl2pPr>
            <a:lvl3pPr>
              <a:defRPr sz="1800" i="1">
                <a:solidFill>
                  <a:schemeClr val="bg1"/>
                </a:solidFill>
              </a:defRPr>
            </a:lvl3pPr>
            <a:lvl4pPr>
              <a:defRPr sz="1800" i="1">
                <a:solidFill>
                  <a:schemeClr val="bg1"/>
                </a:solidFill>
              </a:defRPr>
            </a:lvl4pPr>
            <a:lvl5pPr>
              <a:defRPr sz="1800" i="1">
                <a:solidFill>
                  <a:schemeClr val="bg1"/>
                </a:solidFill>
              </a:defRPr>
            </a:lvl5pPr>
          </a:lstStyle>
          <a:p>
            <a:pPr lvl="0"/>
            <a:r>
              <a:rPr lang="it-IT" dirty="0" smtClean="0"/>
              <a:t>Luogo e data – </a:t>
            </a:r>
            <a:r>
              <a:rPr lang="it-IT" dirty="0" err="1" smtClean="0"/>
              <a:t>Arial</a:t>
            </a:r>
            <a:r>
              <a:rPr lang="it-IT" dirty="0" smtClean="0"/>
              <a:t> 20pt </a:t>
            </a:r>
            <a:endParaRPr lang="it-IT" dirty="0"/>
          </a:p>
        </p:txBody>
      </p:sp>
      <p:pic>
        <p:nvPicPr>
          <p:cNvPr id="4" name="Picture 3" descr="LogoENEAcompletoENG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938" y="276302"/>
            <a:ext cx="2499360" cy="792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9710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 userDrawn="1"/>
        </p:nvSpPr>
        <p:spPr>
          <a:xfrm>
            <a:off x="0" y="1"/>
            <a:ext cx="9144000" cy="1051075"/>
          </a:xfrm>
          <a:prstGeom prst="rect">
            <a:avLst/>
          </a:prstGeom>
          <a:solidFill>
            <a:srgbClr val="003A6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 hasCustomPrompt="1"/>
          </p:nvPr>
        </p:nvSpPr>
        <p:spPr>
          <a:xfrm>
            <a:off x="413414" y="303802"/>
            <a:ext cx="8229600" cy="400110"/>
          </a:xfrm>
        </p:spPr>
        <p:txBody>
          <a:bodyPr/>
          <a:lstStyle>
            <a:lvl1pPr>
              <a:defRPr sz="2600">
                <a:solidFill>
                  <a:srgbClr val="FFFFFF"/>
                </a:solidFill>
              </a:defRPr>
            </a:lvl1pPr>
          </a:lstStyle>
          <a:p>
            <a:r>
              <a:rPr lang="it-IT" dirty="0" smtClean="0"/>
              <a:t>Titolo della slide – </a:t>
            </a:r>
            <a:r>
              <a:rPr lang="it-IT" dirty="0" err="1" smtClean="0"/>
              <a:t>Arial</a:t>
            </a:r>
            <a:r>
              <a:rPr lang="it-IT" dirty="0" smtClean="0"/>
              <a:t> 26pt </a:t>
            </a:r>
            <a:endParaRPr lang="it-IT" dirty="0"/>
          </a:p>
        </p:txBody>
      </p:sp>
      <p:sp>
        <p:nvSpPr>
          <p:cNvPr id="15" name="Segnaposto testo 14"/>
          <p:cNvSpPr>
            <a:spLocks noGrp="1"/>
          </p:cNvSpPr>
          <p:nvPr>
            <p:ph type="body" sz="quarter" idx="13" hasCustomPrompt="1"/>
          </p:nvPr>
        </p:nvSpPr>
        <p:spPr>
          <a:xfrm>
            <a:off x="413414" y="1253067"/>
            <a:ext cx="8229600" cy="400110"/>
          </a:xfrm>
        </p:spPr>
        <p:txBody>
          <a:bodyPr>
            <a:spAutoFit/>
          </a:bodyPr>
          <a:lstStyle>
            <a:lvl1pPr marL="0" indent="0">
              <a:buNone/>
              <a:defRPr sz="2000" b="1" baseline="0">
                <a:solidFill>
                  <a:srgbClr val="7F7F7F"/>
                </a:solidFill>
              </a:defRPr>
            </a:lvl1pPr>
            <a:lvl2pPr>
              <a:defRPr sz="2000" b="1">
                <a:solidFill>
                  <a:srgbClr val="7F7F7F"/>
                </a:solidFill>
              </a:defRPr>
            </a:lvl2pPr>
            <a:lvl3pPr>
              <a:defRPr sz="2000" b="1">
                <a:solidFill>
                  <a:srgbClr val="7F7F7F"/>
                </a:solidFill>
              </a:defRPr>
            </a:lvl3pPr>
            <a:lvl4pPr>
              <a:defRPr sz="2000" b="1">
                <a:solidFill>
                  <a:srgbClr val="7F7F7F"/>
                </a:solidFill>
              </a:defRPr>
            </a:lvl4pPr>
            <a:lvl5pPr>
              <a:defRPr sz="2000" b="1">
                <a:solidFill>
                  <a:srgbClr val="7F7F7F"/>
                </a:solidFill>
              </a:defRPr>
            </a:lvl5pPr>
          </a:lstStyle>
          <a:p>
            <a:pPr lvl="0"/>
            <a:r>
              <a:rPr lang="it-IT" dirty="0" smtClean="0"/>
              <a:t>Titolo di secondo livello 20pt </a:t>
            </a:r>
            <a:r>
              <a:rPr lang="it-IT" dirty="0" err="1" smtClean="0"/>
              <a:t>Arial</a:t>
            </a:r>
            <a:r>
              <a:rPr lang="it-IT" dirty="0" smtClean="0"/>
              <a:t> </a:t>
            </a:r>
            <a:r>
              <a:rPr lang="it-IT" dirty="0" err="1" smtClean="0"/>
              <a:t>bold</a:t>
            </a:r>
            <a:endParaRPr lang="it-IT" dirty="0"/>
          </a:p>
        </p:txBody>
      </p:sp>
      <p:sp>
        <p:nvSpPr>
          <p:cNvPr id="17" name="Segnaposto testo 16"/>
          <p:cNvSpPr>
            <a:spLocks noGrp="1"/>
          </p:cNvSpPr>
          <p:nvPr>
            <p:ph type="body" sz="quarter" idx="14" hasCustomPrompt="1"/>
          </p:nvPr>
        </p:nvSpPr>
        <p:spPr>
          <a:xfrm>
            <a:off x="413414" y="2017397"/>
            <a:ext cx="8229599" cy="769441"/>
          </a:xfrm>
        </p:spPr>
        <p:txBody>
          <a:bodyPr wrap="square">
            <a:spAutoFit/>
          </a:bodyPr>
          <a:lstStyle>
            <a:lvl1pPr marL="457200" indent="-457200">
              <a:buFont typeface="+mj-lt"/>
              <a:buAutoNum type="arabicPeriod"/>
              <a:defRPr sz="2000" baseline="0"/>
            </a:lvl1pPr>
            <a:lvl2pPr marL="457200" indent="0">
              <a:buNone/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it-IT" dirty="0" smtClean="0"/>
              <a:t>Corpo del testo 20pt </a:t>
            </a:r>
            <a:r>
              <a:rPr lang="it-IT" dirty="0" err="1" smtClean="0"/>
              <a:t>Arial</a:t>
            </a:r>
            <a:r>
              <a:rPr lang="it-IT" dirty="0" smtClean="0"/>
              <a:t> regular</a:t>
            </a:r>
          </a:p>
          <a:p>
            <a:pPr lvl="0"/>
            <a:r>
              <a:rPr lang="it-IT" dirty="0" err="1" smtClean="0"/>
              <a:t>Lorem</a:t>
            </a:r>
            <a:r>
              <a:rPr lang="it-IT" dirty="0" smtClean="0"/>
              <a:t> </a:t>
            </a:r>
            <a:r>
              <a:rPr lang="it-IT" dirty="0" err="1" smtClean="0"/>
              <a:t>ipsum</a:t>
            </a:r>
            <a:r>
              <a:rPr lang="it-IT" dirty="0" smtClean="0"/>
              <a:t> </a:t>
            </a:r>
            <a:r>
              <a:rPr lang="it-IT" dirty="0" err="1" smtClean="0"/>
              <a:t>dolor</a:t>
            </a:r>
            <a:r>
              <a:rPr lang="it-IT" dirty="0" smtClean="0"/>
              <a:t> sic </a:t>
            </a:r>
            <a:r>
              <a:rPr lang="it-IT" dirty="0" err="1" smtClean="0"/>
              <a:t>amet</a:t>
            </a:r>
            <a:endParaRPr lang="it-IT" dirty="0" smtClean="0"/>
          </a:p>
        </p:txBody>
      </p:sp>
      <p:sp>
        <p:nvSpPr>
          <p:cNvPr id="19" name="Segnaposto testo 18"/>
          <p:cNvSpPr>
            <a:spLocks noGrp="1"/>
          </p:cNvSpPr>
          <p:nvPr>
            <p:ph type="body" sz="quarter" idx="15" hasCustomPrompt="1"/>
          </p:nvPr>
        </p:nvSpPr>
        <p:spPr>
          <a:xfrm>
            <a:off x="413414" y="3409088"/>
            <a:ext cx="8229599" cy="929485"/>
          </a:xfrm>
        </p:spPr>
        <p:txBody>
          <a:bodyPr wrap="square">
            <a:spAutoFit/>
          </a:bodyPr>
          <a:lstStyle>
            <a:lvl1pPr>
              <a:defRPr sz="1600" baseline="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it-IT" dirty="0" smtClean="0"/>
              <a:t>Lista 16pt </a:t>
            </a:r>
            <a:r>
              <a:rPr lang="it-IT" dirty="0" err="1" smtClean="0"/>
              <a:t>Arial</a:t>
            </a:r>
            <a:r>
              <a:rPr lang="it-IT" dirty="0" smtClean="0"/>
              <a:t> regular</a:t>
            </a:r>
          </a:p>
          <a:p>
            <a:pPr lvl="0"/>
            <a:r>
              <a:rPr lang="it-IT" dirty="0" err="1" smtClean="0"/>
              <a:t>Lorem</a:t>
            </a:r>
            <a:r>
              <a:rPr lang="it-IT" dirty="0" smtClean="0"/>
              <a:t> </a:t>
            </a:r>
            <a:r>
              <a:rPr lang="it-IT" dirty="0" err="1" smtClean="0"/>
              <a:t>ipsum</a:t>
            </a:r>
            <a:endParaRPr lang="it-IT" dirty="0" smtClean="0"/>
          </a:p>
          <a:p>
            <a:pPr lvl="0"/>
            <a:r>
              <a:rPr lang="it-IT" dirty="0" err="1" smtClean="0"/>
              <a:t>Lorem</a:t>
            </a:r>
            <a:r>
              <a:rPr lang="it-IT" dirty="0" smtClean="0"/>
              <a:t> </a:t>
            </a:r>
            <a:r>
              <a:rPr lang="it-IT" dirty="0" err="1" smtClean="0"/>
              <a:t>ipusm</a:t>
            </a:r>
            <a:endParaRPr lang="it-IT" dirty="0"/>
          </a:p>
        </p:txBody>
      </p:sp>
      <p:sp>
        <p:nvSpPr>
          <p:cNvPr id="10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026488" y="6223993"/>
            <a:ext cx="6165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C7C199-0D0D-7840-A88D-785280B31CF7}" type="slidenum">
              <a:rPr lang="it-IT" smtClean="0"/>
              <a:t>‹N›</a:t>
            </a:fld>
            <a:endParaRPr lang="it-IT"/>
          </a:p>
        </p:txBody>
      </p:sp>
      <p:sp>
        <p:nvSpPr>
          <p:cNvPr id="11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1461653" y="6223993"/>
            <a:ext cx="64816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it-IT" dirty="0" smtClean="0"/>
              <a:t>CAST SYMPOSIUM – LYON 16-18 </a:t>
            </a:r>
            <a:r>
              <a:rPr lang="it-IT" dirty="0" err="1" smtClean="0"/>
              <a:t>January</a:t>
            </a:r>
            <a:r>
              <a:rPr lang="it-IT" dirty="0" smtClean="0"/>
              <a:t> 2018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09560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 userDrawn="1"/>
        </p:nvSpPr>
        <p:spPr>
          <a:xfrm>
            <a:off x="0" y="1"/>
            <a:ext cx="9144000" cy="1051075"/>
          </a:xfrm>
          <a:prstGeom prst="rect">
            <a:avLst/>
          </a:prstGeom>
          <a:solidFill>
            <a:srgbClr val="003A6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 hasCustomPrompt="1"/>
          </p:nvPr>
        </p:nvSpPr>
        <p:spPr>
          <a:xfrm>
            <a:off x="413414" y="303802"/>
            <a:ext cx="8229600" cy="40011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it-IT" dirty="0" smtClean="0"/>
              <a:t>Titolo della slide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 hasCustomPrompt="1"/>
          </p:nvPr>
        </p:nvSpPr>
        <p:spPr>
          <a:xfrm>
            <a:off x="457200" y="1600201"/>
            <a:ext cx="8229600" cy="400110"/>
          </a:xfrm>
        </p:spPr>
        <p:txBody>
          <a:bodyPr>
            <a:spAutoFit/>
          </a:bodyPr>
          <a:lstStyle>
            <a:lvl1pPr marL="0" indent="0">
              <a:buNone/>
              <a:defRPr sz="2000" baseline="0"/>
            </a:lvl1pPr>
          </a:lstStyle>
          <a:p>
            <a:pPr lvl="0"/>
            <a:r>
              <a:rPr lang="it-IT" dirty="0" smtClean="0"/>
              <a:t>Testo</a:t>
            </a:r>
            <a:endParaRPr lang="it-IT" dirty="0"/>
          </a:p>
        </p:txBody>
      </p:sp>
      <p:sp>
        <p:nvSpPr>
          <p:cNvPr id="5" name="Segnaposto tabella 4"/>
          <p:cNvSpPr>
            <a:spLocks noGrp="1"/>
          </p:cNvSpPr>
          <p:nvPr>
            <p:ph type="tbl" sz="quarter" idx="13" hasCustomPrompt="1"/>
          </p:nvPr>
        </p:nvSpPr>
        <p:spPr>
          <a:xfrm>
            <a:off x="457200" y="2495552"/>
            <a:ext cx="8185150" cy="3255433"/>
          </a:xfrm>
        </p:spPr>
        <p:txBody>
          <a:bodyPr>
            <a:normAutofit/>
          </a:bodyPr>
          <a:lstStyle>
            <a:lvl1pPr marL="0" indent="0">
              <a:buNone/>
              <a:defRPr sz="1800" baseline="0"/>
            </a:lvl1pPr>
          </a:lstStyle>
          <a:p>
            <a:r>
              <a:rPr lang="it-IT" dirty="0" smtClean="0"/>
              <a:t>Cliccare sull’icona per inserire la tabella</a:t>
            </a:r>
            <a:endParaRPr lang="it-IT" dirty="0"/>
          </a:p>
        </p:txBody>
      </p:sp>
      <p:sp>
        <p:nvSpPr>
          <p:cNvPr id="8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026488" y="6223993"/>
            <a:ext cx="6165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C7C199-0D0D-7840-A88D-785280B31CF7}" type="slidenum">
              <a:rPr lang="it-IT" smtClean="0"/>
              <a:t>‹N›</a:t>
            </a:fld>
            <a:endParaRPr lang="it-IT"/>
          </a:p>
        </p:txBody>
      </p:sp>
      <p:sp>
        <p:nvSpPr>
          <p:cNvPr id="10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1461653" y="6223993"/>
            <a:ext cx="64816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it-IT" dirty="0" smtClean="0"/>
              <a:t>Titolo della presentazione - luogo - data (piè pagina - vedi istruzioni per visualizzazione in tutta la presentazione)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48743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tangolo 11"/>
          <p:cNvSpPr/>
          <p:nvPr userDrawn="1"/>
        </p:nvSpPr>
        <p:spPr>
          <a:xfrm>
            <a:off x="0" y="1"/>
            <a:ext cx="9144000" cy="1051075"/>
          </a:xfrm>
          <a:prstGeom prst="rect">
            <a:avLst/>
          </a:prstGeom>
          <a:solidFill>
            <a:srgbClr val="003A6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 hasCustomPrompt="1"/>
          </p:nvPr>
        </p:nvSpPr>
        <p:spPr>
          <a:xfrm>
            <a:off x="413414" y="246084"/>
            <a:ext cx="8229600" cy="40011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it-IT" dirty="0" smtClean="0"/>
              <a:t>Titolo della slide</a:t>
            </a:r>
            <a:endParaRPr lang="it-IT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idx="1" hasCustomPrompt="1"/>
          </p:nvPr>
        </p:nvSpPr>
        <p:spPr>
          <a:xfrm>
            <a:off x="457200" y="1535113"/>
            <a:ext cx="4040188" cy="639763"/>
          </a:xfrm>
          <a:solidFill>
            <a:srgbClr val="004884"/>
          </a:solidFill>
        </p:spPr>
        <p:txBody>
          <a:bodyPr anchor="b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dirty="0" smtClean="0"/>
              <a:t>Titolo box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ln>
            <a:solidFill>
              <a:srgbClr val="E4E4E4"/>
            </a:solidFill>
          </a:ln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 dirty="0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 hasCustomPrompt="1"/>
          </p:nvPr>
        </p:nvSpPr>
        <p:spPr>
          <a:xfrm>
            <a:off x="4645029" y="1535113"/>
            <a:ext cx="4041775" cy="639763"/>
          </a:xfrm>
          <a:solidFill>
            <a:srgbClr val="004884"/>
          </a:solidFill>
        </p:spPr>
        <p:txBody>
          <a:bodyPr anchor="b">
            <a:normAutofit/>
          </a:bodyPr>
          <a:lstStyle>
            <a:lvl1pPr marL="0" indent="0">
              <a:buNone/>
              <a:defRPr sz="2000" b="1">
                <a:solidFill>
                  <a:srgbClr val="FFFFFF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dirty="0" smtClean="0"/>
              <a:t>Titolo box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  <a:ln>
            <a:solidFill>
              <a:srgbClr val="E4E4E4"/>
            </a:solidFill>
          </a:ln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10" name="Segnaposto numero diapositiva 5"/>
          <p:cNvSpPr>
            <a:spLocks noGrp="1"/>
          </p:cNvSpPr>
          <p:nvPr>
            <p:ph type="sldNum" sz="quarter" idx="10"/>
          </p:nvPr>
        </p:nvSpPr>
        <p:spPr>
          <a:xfrm>
            <a:off x="8026488" y="6223993"/>
            <a:ext cx="6165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C7C199-0D0D-7840-A88D-785280B31CF7}" type="slidenum">
              <a:rPr lang="it-IT" smtClean="0"/>
              <a:t>‹N›</a:t>
            </a:fld>
            <a:endParaRPr lang="it-IT"/>
          </a:p>
        </p:txBody>
      </p:sp>
      <p:sp>
        <p:nvSpPr>
          <p:cNvPr id="13" name="Segnaposto piè di pagina 6"/>
          <p:cNvSpPr>
            <a:spLocks noGrp="1"/>
          </p:cNvSpPr>
          <p:nvPr>
            <p:ph type="ftr" sz="quarter" idx="11"/>
          </p:nvPr>
        </p:nvSpPr>
        <p:spPr>
          <a:xfrm>
            <a:off x="1461653" y="6223993"/>
            <a:ext cx="6481619" cy="365125"/>
          </a:xfrm>
        </p:spPr>
        <p:txBody>
          <a:bodyPr/>
          <a:lstStyle/>
          <a:p>
            <a:r>
              <a:rPr lang="it-IT" dirty="0" smtClean="0"/>
              <a:t>CAST SYMPOSIUM – LYON 16-18 </a:t>
            </a:r>
            <a:r>
              <a:rPr lang="it-IT" dirty="0" err="1" smtClean="0"/>
              <a:t>January</a:t>
            </a:r>
            <a:r>
              <a:rPr lang="it-IT" dirty="0" smtClean="0"/>
              <a:t> 2018)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83655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itolo a sinistra testo a dest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tangolo 7"/>
          <p:cNvSpPr/>
          <p:nvPr userDrawn="1"/>
        </p:nvSpPr>
        <p:spPr>
          <a:xfrm>
            <a:off x="457204" y="273051"/>
            <a:ext cx="3008313" cy="5853112"/>
          </a:xfrm>
          <a:prstGeom prst="rect">
            <a:avLst/>
          </a:prstGeom>
          <a:solidFill>
            <a:srgbClr val="003A6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 hasCustomPrompt="1"/>
          </p:nvPr>
        </p:nvSpPr>
        <p:spPr>
          <a:xfrm>
            <a:off x="457204" y="1127325"/>
            <a:ext cx="3008313" cy="307777"/>
          </a:xfrm>
        </p:spPr>
        <p:txBody>
          <a:bodyPr anchor="b"/>
          <a:lstStyle>
            <a:lvl1pPr algn="l">
              <a:defRPr sz="2000" b="1">
                <a:solidFill>
                  <a:srgbClr val="FFFFFF"/>
                </a:solidFill>
              </a:defRPr>
            </a:lvl1pPr>
          </a:lstStyle>
          <a:p>
            <a:r>
              <a:rPr lang="it-IT" dirty="0" smtClean="0"/>
              <a:t>Titolo della slide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 hasCustomPrompt="1"/>
          </p:nvPr>
        </p:nvSpPr>
        <p:spPr>
          <a:xfrm>
            <a:off x="3575050" y="273053"/>
            <a:ext cx="5111750" cy="585311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dirty="0" smtClean="0"/>
              <a:t>Testo dello schema</a:t>
            </a:r>
          </a:p>
          <a:p>
            <a:pPr lvl="1"/>
            <a:r>
              <a:rPr lang="it-IT" dirty="0" smtClean="0"/>
              <a:t>Secondo livello</a:t>
            </a:r>
          </a:p>
          <a:p>
            <a:pPr lvl="2"/>
            <a:r>
              <a:rPr lang="it-IT" dirty="0" smtClean="0"/>
              <a:t>Terzo livello</a:t>
            </a:r>
          </a:p>
          <a:p>
            <a:pPr lvl="3"/>
            <a:r>
              <a:rPr lang="it-IT" dirty="0" smtClean="0"/>
              <a:t>Quarto livello</a:t>
            </a:r>
          </a:p>
          <a:p>
            <a:pPr lvl="4"/>
            <a:r>
              <a:rPr lang="it-IT" dirty="0" smtClean="0"/>
              <a:t>Quinto livello</a:t>
            </a:r>
            <a:endParaRPr lang="it-IT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 hasCustomPrompt="1"/>
          </p:nvPr>
        </p:nvSpPr>
        <p:spPr>
          <a:xfrm>
            <a:off x="457204" y="1435103"/>
            <a:ext cx="3008313" cy="338554"/>
          </a:xfrm>
        </p:spPr>
        <p:txBody>
          <a:bodyPr/>
          <a:lstStyle>
            <a:lvl1pPr marL="0" indent="0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dirty="0" smtClean="0"/>
              <a:t>Testo descrittivo</a:t>
            </a:r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026488" y="6223993"/>
            <a:ext cx="6165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C7C199-0D0D-7840-A88D-785280B31CF7}" type="slidenum">
              <a:rPr lang="it-IT" smtClean="0"/>
              <a:t>‹N›</a:t>
            </a:fld>
            <a:endParaRPr lang="it-IT"/>
          </a:p>
        </p:txBody>
      </p:sp>
      <p:sp>
        <p:nvSpPr>
          <p:cNvPr id="10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1461653" y="6223993"/>
            <a:ext cx="64816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it-IT" smtClean="0"/>
              <a:t>Titolo della presentazione - luogo - data (piè pagina - vedi istruzioni per visualizzazione in tutta la presentazione)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48565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magine a sinist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7"/>
          <p:cNvSpPr/>
          <p:nvPr userDrawn="1"/>
        </p:nvSpPr>
        <p:spPr>
          <a:xfrm>
            <a:off x="0" y="2"/>
            <a:ext cx="9144000" cy="6223991"/>
          </a:xfrm>
          <a:prstGeom prst="rect">
            <a:avLst/>
          </a:prstGeom>
          <a:solidFill>
            <a:srgbClr val="003A6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Segnaposto immagine 5"/>
          <p:cNvSpPr>
            <a:spLocks noGrp="1"/>
          </p:cNvSpPr>
          <p:nvPr>
            <p:ph type="pic" sz="quarter" idx="13" hasCustomPrompt="1"/>
          </p:nvPr>
        </p:nvSpPr>
        <p:spPr>
          <a:xfrm>
            <a:off x="0" y="2"/>
            <a:ext cx="3465515" cy="6223991"/>
          </a:xfrm>
          <a:ln w="12700">
            <a:solidFill>
              <a:schemeClr val="bg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</a:lstStyle>
          <a:p>
            <a:r>
              <a:rPr lang="it-IT" dirty="0" smtClean="0"/>
              <a:t>Cliccare sull’icona per inserire l’immagine (non utilizzare copia/incolla)</a:t>
            </a:r>
            <a:br>
              <a:rPr lang="it-IT" dirty="0" smtClean="0"/>
            </a:br>
            <a:r>
              <a:rPr lang="it-IT" dirty="0" smtClean="0"/>
              <a:t>Dimensioni immagine: </a:t>
            </a:r>
            <a:br>
              <a:rPr lang="it-IT" dirty="0" smtClean="0"/>
            </a:br>
            <a:r>
              <a:rPr lang="it-IT" dirty="0" smtClean="0"/>
              <a:t>Risoluzione a 160dpi</a:t>
            </a:r>
            <a:br>
              <a:rPr lang="it-IT" dirty="0" smtClean="0"/>
            </a:br>
            <a:r>
              <a:rPr lang="it-IT" dirty="0" smtClean="0"/>
              <a:t>8,57 cm (540px) per 14,29cm (900px)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 hasCustomPrompt="1"/>
          </p:nvPr>
        </p:nvSpPr>
        <p:spPr>
          <a:xfrm>
            <a:off x="3575050" y="1072976"/>
            <a:ext cx="5111750" cy="1877437"/>
          </a:xfrm>
        </p:spPr>
        <p:txBody>
          <a:bodyPr>
            <a:sp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dirty="0" smtClean="0"/>
              <a:t>Testo dello schema</a:t>
            </a:r>
          </a:p>
          <a:p>
            <a:pPr lvl="1"/>
            <a:r>
              <a:rPr lang="it-IT" dirty="0" smtClean="0"/>
              <a:t>Secondo livello</a:t>
            </a:r>
          </a:p>
          <a:p>
            <a:pPr lvl="2"/>
            <a:r>
              <a:rPr lang="it-IT" dirty="0" smtClean="0"/>
              <a:t>Terzo livello</a:t>
            </a:r>
          </a:p>
          <a:p>
            <a:pPr lvl="3"/>
            <a:r>
              <a:rPr lang="it-IT" dirty="0" smtClean="0"/>
              <a:t>Quarto livello</a:t>
            </a:r>
          </a:p>
          <a:p>
            <a:pPr lvl="4"/>
            <a:r>
              <a:rPr lang="it-IT" dirty="0" smtClean="0"/>
              <a:t>Quinto livello</a:t>
            </a:r>
            <a:endParaRPr lang="it-IT" dirty="0"/>
          </a:p>
        </p:txBody>
      </p:sp>
      <p:sp>
        <p:nvSpPr>
          <p:cNvPr id="11" name="Titolo 10"/>
          <p:cNvSpPr>
            <a:spLocks noGrp="1"/>
          </p:cNvSpPr>
          <p:nvPr>
            <p:ph type="title" hasCustomPrompt="1"/>
          </p:nvPr>
        </p:nvSpPr>
        <p:spPr>
          <a:xfrm>
            <a:off x="3575050" y="281904"/>
            <a:ext cx="5067964" cy="40011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it-IT" dirty="0" smtClean="0"/>
              <a:t>Titolo della slide</a:t>
            </a:r>
            <a:endParaRPr lang="it-IT" dirty="0"/>
          </a:p>
        </p:txBody>
      </p:sp>
      <p:sp>
        <p:nvSpPr>
          <p:cNvPr id="10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026488" y="6223993"/>
            <a:ext cx="6165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C7C199-0D0D-7840-A88D-785280B31CF7}" type="slidenum">
              <a:rPr lang="it-IT" smtClean="0"/>
              <a:t>‹N›</a:t>
            </a:fld>
            <a:endParaRPr lang="it-IT"/>
          </a:p>
        </p:txBody>
      </p:sp>
      <p:sp>
        <p:nvSpPr>
          <p:cNvPr id="8" name="Segnaposto piè di pagina 6"/>
          <p:cNvSpPr>
            <a:spLocks noGrp="1"/>
          </p:cNvSpPr>
          <p:nvPr>
            <p:ph type="ftr" sz="quarter" idx="3"/>
          </p:nvPr>
        </p:nvSpPr>
        <p:spPr>
          <a:xfrm>
            <a:off x="1461653" y="6223993"/>
            <a:ext cx="6481619" cy="365125"/>
          </a:xfrm>
        </p:spPr>
        <p:txBody>
          <a:bodyPr/>
          <a:lstStyle/>
          <a:p>
            <a:r>
              <a:rPr lang="it-IT" dirty="0" smtClean="0"/>
              <a:t>CAST SYMPOSIUM – LYON 16-18 </a:t>
            </a:r>
            <a:r>
              <a:rPr lang="it-IT" dirty="0" err="1" smtClean="0"/>
              <a:t>January</a:t>
            </a:r>
            <a:r>
              <a:rPr lang="it-IT" dirty="0" smtClean="0"/>
              <a:t> 2018)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15791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tangolo 7"/>
          <p:cNvSpPr/>
          <p:nvPr userDrawn="1"/>
        </p:nvSpPr>
        <p:spPr>
          <a:xfrm>
            <a:off x="0" y="2"/>
            <a:ext cx="9144000" cy="6223991"/>
          </a:xfrm>
          <a:prstGeom prst="rect">
            <a:avLst/>
          </a:prstGeom>
          <a:solidFill>
            <a:srgbClr val="003A6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 hasCustomPrompt="1"/>
          </p:nvPr>
        </p:nvSpPr>
        <p:spPr>
          <a:xfrm>
            <a:off x="1042815" y="4920514"/>
            <a:ext cx="7072564" cy="448188"/>
          </a:xfrm>
        </p:spPr>
        <p:txBody>
          <a:bodyPr anchor="b"/>
          <a:lstStyle>
            <a:lvl1pPr algn="l">
              <a:defRPr sz="2000" b="1">
                <a:solidFill>
                  <a:srgbClr val="FFFFFF"/>
                </a:solidFill>
              </a:defRPr>
            </a:lvl1pPr>
          </a:lstStyle>
          <a:p>
            <a:r>
              <a:rPr lang="it-IT" dirty="0" smtClean="0"/>
              <a:t>Titolo</a:t>
            </a:r>
            <a:endParaRPr lang="it-IT" dirty="0"/>
          </a:p>
        </p:txBody>
      </p:sp>
      <p:sp>
        <p:nvSpPr>
          <p:cNvPr id="3" name="Segnaposto immagine 2"/>
          <p:cNvSpPr>
            <a:spLocks noGrp="1"/>
          </p:cNvSpPr>
          <p:nvPr>
            <p:ph type="pic" idx="1" hasCustomPrompt="1"/>
          </p:nvPr>
        </p:nvSpPr>
        <p:spPr>
          <a:xfrm>
            <a:off x="1042815" y="612775"/>
            <a:ext cx="7072564" cy="4208732"/>
          </a:xfrm>
          <a:ln w="254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1800" baseline="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dirty="0" smtClean="0"/>
              <a:t>Cliccare sull’icona per inserire l’immagine (non utilizzare copia/incolla)</a:t>
            </a:r>
            <a:br>
              <a:rPr lang="it-IT" dirty="0" smtClean="0"/>
            </a:br>
            <a:r>
              <a:rPr lang="it-IT" dirty="0" smtClean="0"/>
              <a:t>Dimensioni immagine: </a:t>
            </a:r>
            <a:br>
              <a:rPr lang="it-IT" dirty="0" smtClean="0"/>
            </a:br>
            <a:r>
              <a:rPr lang="it-IT" dirty="0" smtClean="0"/>
              <a:t>Risoluzione a 160dpi</a:t>
            </a:r>
            <a:br>
              <a:rPr lang="it-IT" dirty="0" smtClean="0"/>
            </a:br>
            <a:r>
              <a:rPr lang="it-IT" dirty="0" smtClean="0"/>
              <a:t>25,4 cm (1600px) per 14,29cm (900px)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 hasCustomPrompt="1"/>
          </p:nvPr>
        </p:nvSpPr>
        <p:spPr>
          <a:xfrm>
            <a:off x="1042815" y="5490643"/>
            <a:ext cx="7072564" cy="307777"/>
          </a:xfrm>
        </p:spPr>
        <p:txBody>
          <a:bodyPr wrap="square">
            <a:spAutoFit/>
          </a:bodyPr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dirty="0" smtClean="0"/>
              <a:t>Testo descrittivo</a:t>
            </a:r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026488" y="6223993"/>
            <a:ext cx="6165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C7C199-0D0D-7840-A88D-785280B31CF7}" type="slidenum">
              <a:rPr lang="it-IT" smtClean="0"/>
              <a:t>‹N›</a:t>
            </a:fld>
            <a:endParaRPr lang="it-IT"/>
          </a:p>
        </p:txBody>
      </p:sp>
      <p:sp>
        <p:nvSpPr>
          <p:cNvPr id="11" name="Segnaposto piè di pagina 6"/>
          <p:cNvSpPr>
            <a:spLocks noGrp="1"/>
          </p:cNvSpPr>
          <p:nvPr>
            <p:ph type="ftr" sz="quarter" idx="3"/>
          </p:nvPr>
        </p:nvSpPr>
        <p:spPr>
          <a:xfrm>
            <a:off x="1461653" y="6223993"/>
            <a:ext cx="6481619" cy="365125"/>
          </a:xfrm>
        </p:spPr>
        <p:txBody>
          <a:bodyPr/>
          <a:lstStyle/>
          <a:p>
            <a:r>
              <a:rPr lang="it-IT" dirty="0" smtClean="0"/>
              <a:t>CAST SYMPOSIUM – LYON 16-18 </a:t>
            </a:r>
            <a:r>
              <a:rPr lang="it-IT" dirty="0" err="1" smtClean="0"/>
              <a:t>January</a:t>
            </a:r>
            <a:r>
              <a:rPr lang="it-IT" dirty="0" smtClean="0"/>
              <a:t> 2018)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4454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magine testo sfondo scu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immagine 4"/>
          <p:cNvSpPr>
            <a:spLocks noGrp="1"/>
          </p:cNvSpPr>
          <p:nvPr>
            <p:ph type="pic" sz="quarter" idx="13" hasCustomPrompt="1"/>
          </p:nvPr>
        </p:nvSpPr>
        <p:spPr>
          <a:xfrm>
            <a:off x="0" y="-1"/>
            <a:ext cx="9144000" cy="6029465"/>
          </a:xfrm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lang="it-IT" dirty="0" smtClean="0"/>
              <a:t>Immagine a tutto schermo con box per testo bianco su sfondo scuro</a:t>
            </a:r>
            <a:br>
              <a:rPr lang="it-IT" dirty="0" smtClean="0"/>
            </a:br>
            <a:r>
              <a:rPr lang="it-IT" dirty="0" smtClean="0"/>
              <a:t>Cliccare sull’icona per inserire l’immagine (non utilizzare copia/incolla)</a:t>
            </a:r>
            <a:br>
              <a:rPr lang="it-IT" dirty="0" smtClean="0"/>
            </a:br>
            <a:r>
              <a:rPr lang="it-IT" dirty="0" smtClean="0"/>
              <a:t>Dimensioni immagine: </a:t>
            </a:r>
            <a:br>
              <a:rPr lang="it-IT" dirty="0" smtClean="0"/>
            </a:br>
            <a:r>
              <a:rPr lang="it-IT" dirty="0" smtClean="0"/>
              <a:t>Risoluzione a 160dpi</a:t>
            </a:r>
            <a:br>
              <a:rPr lang="it-IT" dirty="0" smtClean="0"/>
            </a:br>
            <a:r>
              <a:rPr lang="it-IT" dirty="0" smtClean="0"/>
              <a:t>25,4 cm (1600px) per 14,29cm (900px)</a:t>
            </a:r>
          </a:p>
          <a:p>
            <a:endParaRPr lang="it-IT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 hasCustomPrompt="1"/>
          </p:nvPr>
        </p:nvSpPr>
        <p:spPr>
          <a:xfrm>
            <a:off x="396875" y="4360058"/>
            <a:ext cx="8289925" cy="804863"/>
          </a:xfrm>
          <a:solidFill>
            <a:srgbClr val="003A69">
              <a:alpha val="86000"/>
            </a:srgbClr>
          </a:solidFill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dirty="0" smtClean="0"/>
              <a:t>Testo descrittivo su sfondo scuro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026488" y="6223993"/>
            <a:ext cx="6165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C7C199-0D0D-7840-A88D-785280B31CF7}" type="slidenum">
              <a:rPr lang="it-IT" smtClean="0"/>
              <a:t>‹N›</a:t>
            </a:fld>
            <a:endParaRPr lang="it-IT"/>
          </a:p>
        </p:txBody>
      </p:sp>
      <p:sp>
        <p:nvSpPr>
          <p:cNvPr id="7" name="Segnaposto piè di pagina 6"/>
          <p:cNvSpPr>
            <a:spLocks noGrp="1"/>
          </p:cNvSpPr>
          <p:nvPr>
            <p:ph type="ftr" sz="quarter" idx="3"/>
          </p:nvPr>
        </p:nvSpPr>
        <p:spPr>
          <a:xfrm>
            <a:off x="1461653" y="6223993"/>
            <a:ext cx="6481619" cy="365125"/>
          </a:xfrm>
        </p:spPr>
        <p:txBody>
          <a:bodyPr/>
          <a:lstStyle/>
          <a:p>
            <a:r>
              <a:rPr lang="it-IT" dirty="0" smtClean="0"/>
              <a:t>CAST SYMPOSIUM – LYON 16-18 </a:t>
            </a:r>
            <a:r>
              <a:rPr lang="it-IT" dirty="0" err="1" smtClean="0"/>
              <a:t>January</a:t>
            </a:r>
            <a:r>
              <a:rPr lang="it-IT" dirty="0" smtClean="0"/>
              <a:t> 2018)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05307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i chius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/>
          <p:cNvSpPr/>
          <p:nvPr userDrawn="1"/>
        </p:nvSpPr>
        <p:spPr>
          <a:xfrm>
            <a:off x="2571230" y="755564"/>
            <a:ext cx="4320000" cy="4320000"/>
          </a:xfrm>
          <a:prstGeom prst="ellipse">
            <a:avLst/>
          </a:prstGeom>
          <a:solidFill>
            <a:srgbClr val="00488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/>
          <p:cNvSpPr/>
          <p:nvPr userDrawn="1"/>
        </p:nvSpPr>
        <p:spPr>
          <a:xfrm>
            <a:off x="0" y="3295534"/>
            <a:ext cx="9144000" cy="8032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Segnaposto testo 11"/>
          <p:cNvSpPr>
            <a:spLocks noGrp="1"/>
          </p:cNvSpPr>
          <p:nvPr>
            <p:ph type="body" sz="quarter" idx="10" hasCustomPrompt="1"/>
          </p:nvPr>
        </p:nvSpPr>
        <p:spPr>
          <a:xfrm>
            <a:off x="2857328" y="2515098"/>
            <a:ext cx="3700296" cy="769441"/>
          </a:xfrm>
          <a:ln>
            <a:noFill/>
          </a:ln>
        </p:spPr>
        <p:txBody>
          <a:bodyPr anchor="b" anchorCtr="1"/>
          <a:lstStyle>
            <a:lvl1pPr marL="0" indent="0" algn="ctr">
              <a:buNone/>
              <a:defRPr baseline="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it-IT" dirty="0" smtClean="0"/>
              <a:t>Autore e </a:t>
            </a:r>
          </a:p>
          <a:p>
            <a:pPr lvl="0"/>
            <a:r>
              <a:rPr lang="it-IT" smtClean="0"/>
              <a:t>contatti</a:t>
            </a:r>
            <a:endParaRPr lang="it-IT" dirty="0"/>
          </a:p>
        </p:txBody>
      </p:sp>
      <p:pic>
        <p:nvPicPr>
          <p:cNvPr id="3" name="Immagine 2" descr="BANNER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71901"/>
            <a:ext cx="9144000" cy="654625"/>
          </a:xfrm>
          <a:prstGeom prst="rect">
            <a:avLst/>
          </a:prstGeom>
        </p:spPr>
      </p:pic>
      <p:sp>
        <p:nvSpPr>
          <p:cNvPr id="7" name="Segnaposto piè di pagina 6"/>
          <p:cNvSpPr>
            <a:spLocks noGrp="1"/>
          </p:cNvSpPr>
          <p:nvPr>
            <p:ph type="ftr" sz="quarter" idx="3"/>
          </p:nvPr>
        </p:nvSpPr>
        <p:spPr>
          <a:xfrm>
            <a:off x="1461653" y="6223993"/>
            <a:ext cx="6481619" cy="365125"/>
          </a:xfrm>
        </p:spPr>
        <p:txBody>
          <a:bodyPr/>
          <a:lstStyle/>
          <a:p>
            <a:r>
              <a:rPr lang="it-IT" dirty="0" smtClean="0"/>
              <a:t>CAST SYMPOSIUM – LYON 16-18 </a:t>
            </a:r>
            <a:r>
              <a:rPr lang="it-IT" dirty="0" err="1" smtClean="0"/>
              <a:t>January</a:t>
            </a:r>
            <a:r>
              <a:rPr lang="it-IT" dirty="0" smtClean="0"/>
              <a:t> 2018)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311054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numero diapositiva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7C199-0D0D-7840-A88D-785280B31CF7}" type="slidenum">
              <a:rPr lang="it-IT" smtClean="0"/>
              <a:t>‹N›</a:t>
            </a:fld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11" hasCustomPrompt="1"/>
          </p:nvPr>
        </p:nvSpPr>
        <p:spPr>
          <a:xfrm>
            <a:off x="413414" y="1071248"/>
            <a:ext cx="8228898" cy="1877437"/>
          </a:xfrm>
        </p:spPr>
        <p:txBody>
          <a:bodyPr/>
          <a:lstStyle/>
          <a:p>
            <a:pPr lvl="0"/>
            <a:r>
              <a:rPr lang="it-IT" dirty="0" err="1" smtClean="0"/>
              <a:t>Lorem</a:t>
            </a:r>
            <a:r>
              <a:rPr lang="it-IT" dirty="0" smtClean="0"/>
              <a:t> </a:t>
            </a:r>
            <a:r>
              <a:rPr lang="it-IT" dirty="0" err="1" smtClean="0"/>
              <a:t>ipsum</a:t>
            </a:r>
            <a:r>
              <a:rPr lang="it-IT" dirty="0" smtClean="0"/>
              <a:t> </a:t>
            </a:r>
            <a:r>
              <a:rPr lang="it-IT" dirty="0" err="1" smtClean="0"/>
              <a:t>dolor</a:t>
            </a:r>
            <a:r>
              <a:rPr lang="it-IT" dirty="0" smtClean="0"/>
              <a:t> sic </a:t>
            </a:r>
            <a:r>
              <a:rPr lang="it-IT" dirty="0" err="1" smtClean="0"/>
              <a:t>amet</a:t>
            </a:r>
            <a:endParaRPr lang="it-IT" dirty="0" smtClean="0"/>
          </a:p>
          <a:p>
            <a:pPr lvl="1"/>
            <a:r>
              <a:rPr lang="it-IT" dirty="0" smtClean="0"/>
              <a:t>Secondo livello</a:t>
            </a:r>
          </a:p>
          <a:p>
            <a:pPr lvl="2"/>
            <a:r>
              <a:rPr lang="it-IT" dirty="0" smtClean="0"/>
              <a:t>Terzo livello</a:t>
            </a:r>
          </a:p>
          <a:p>
            <a:pPr lvl="3"/>
            <a:r>
              <a:rPr lang="it-IT" dirty="0" smtClean="0"/>
              <a:t>Quarto livello</a:t>
            </a:r>
          </a:p>
          <a:p>
            <a:pPr lvl="4"/>
            <a:r>
              <a:rPr lang="it-IT" dirty="0" smtClean="0"/>
              <a:t>Quinto livello</a:t>
            </a:r>
            <a:endParaRPr lang="it-IT" dirty="0"/>
          </a:p>
        </p:txBody>
      </p:sp>
      <p:sp>
        <p:nvSpPr>
          <p:cNvPr id="6" name="Titolo 5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it-IT" dirty="0" smtClean="0"/>
              <a:t>Titolo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30617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13414" y="446138"/>
            <a:ext cx="8229600" cy="400110"/>
          </a:xfrm>
          <a:prstGeom prst="rect">
            <a:avLst/>
          </a:prstGeom>
        </p:spPr>
        <p:txBody>
          <a:bodyPr vert="horz" lIns="91440" tIns="0" rIns="91440" bIns="0" rtlCol="0" anchor="ctr" anchorCtr="0">
            <a:spAutoFit/>
          </a:bodyPr>
          <a:lstStyle/>
          <a:p>
            <a:r>
              <a:rPr lang="it-IT" dirty="0" smtClean="0"/>
              <a:t>Titolo</a:t>
            </a:r>
            <a:endParaRPr lang="it-IT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13414" y="1058818"/>
            <a:ext cx="8229600" cy="187743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/>
          <a:p>
            <a:pPr lvl="0"/>
            <a:r>
              <a:rPr lang="it-IT" dirty="0" smtClean="0"/>
              <a:t>Fare clic per modificare gli stili del testo dello schema</a:t>
            </a:r>
          </a:p>
          <a:p>
            <a:pPr lvl="1"/>
            <a:r>
              <a:rPr lang="it-IT" dirty="0" smtClean="0"/>
              <a:t>Secondo livello</a:t>
            </a:r>
          </a:p>
          <a:p>
            <a:pPr lvl="2"/>
            <a:r>
              <a:rPr lang="it-IT" dirty="0" smtClean="0"/>
              <a:t>Terzo livello</a:t>
            </a:r>
          </a:p>
          <a:p>
            <a:pPr lvl="3"/>
            <a:r>
              <a:rPr lang="it-IT" dirty="0" smtClean="0"/>
              <a:t>Quarto livello</a:t>
            </a:r>
          </a:p>
          <a:p>
            <a:pPr lvl="4"/>
            <a:r>
              <a:rPr lang="it-IT" dirty="0" smtClean="0"/>
              <a:t>Quinto livello</a:t>
            </a:r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026488" y="6223993"/>
            <a:ext cx="6165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C7C199-0D0D-7840-A88D-785280B31CF7}" type="slidenum">
              <a:rPr lang="it-IT" smtClean="0"/>
              <a:t>‹N›</a:t>
            </a:fld>
            <a:endParaRPr lang="it-IT"/>
          </a:p>
        </p:txBody>
      </p:sp>
      <p:pic>
        <p:nvPicPr>
          <p:cNvPr id="4" name="Immagine 3" descr="LogoENEA.png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089" y="6496249"/>
            <a:ext cx="936564" cy="251279"/>
          </a:xfrm>
          <a:prstGeom prst="rect">
            <a:avLst/>
          </a:prstGeom>
        </p:spPr>
      </p:pic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1461653" y="6223993"/>
            <a:ext cx="64816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it-IT" dirty="0" smtClean="0"/>
              <a:t>CAST SYMPOSIUM – LYON 16-18 </a:t>
            </a:r>
            <a:r>
              <a:rPr lang="it-IT" dirty="0" err="1" smtClean="0"/>
              <a:t>January</a:t>
            </a:r>
            <a:r>
              <a:rPr lang="it-IT" dirty="0" smtClean="0"/>
              <a:t> 2018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4881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2" r:id="rId3"/>
    <p:sldLayoutId id="2147483653" r:id="rId4"/>
    <p:sldLayoutId id="2147483656" r:id="rId5"/>
    <p:sldLayoutId id="2147483660" r:id="rId6"/>
    <p:sldLayoutId id="2147483657" r:id="rId7"/>
    <p:sldLayoutId id="2147483658" r:id="rId8"/>
    <p:sldLayoutId id="2147483661" r:id="rId9"/>
    <p:sldLayoutId id="2147483663" r:id="rId10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2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6.emf"/><Relationship Id="rId5" Type="http://schemas.openxmlformats.org/officeDocument/2006/relationships/package" Target="../embeddings/Microsoft_Word_Document1.docx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9.emf"/><Relationship Id="rId5" Type="http://schemas.openxmlformats.org/officeDocument/2006/relationships/package" Target="../embeddings/Microsoft_Word_Document2.docx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tiff"/><Relationship Id="rId7" Type="http://schemas.openxmlformats.org/officeDocument/2006/relationships/image" Target="../media/image5.png"/><Relationship Id="rId2" Type="http://schemas.openxmlformats.org/officeDocument/2006/relationships/image" Target="../media/image34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tiff"/><Relationship Id="rId5" Type="http://schemas.openxmlformats.org/officeDocument/2006/relationships/image" Target="../media/image37.tiff"/><Relationship Id="rId4" Type="http://schemas.openxmlformats.org/officeDocument/2006/relationships/image" Target="../media/image36.tif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tif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1.tif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ttotitolo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t-IT" dirty="0" smtClean="0"/>
              <a:t>A </a:t>
            </a:r>
            <a:r>
              <a:rPr lang="it-IT" dirty="0" err="1" smtClean="0"/>
              <a:t>morphological</a:t>
            </a:r>
            <a:r>
              <a:rPr lang="it-IT" dirty="0" smtClean="0"/>
              <a:t> </a:t>
            </a:r>
            <a:r>
              <a:rPr lang="it-IT" dirty="0" err="1" smtClean="0"/>
              <a:t>study</a:t>
            </a:r>
            <a:r>
              <a:rPr lang="it-IT" dirty="0" smtClean="0"/>
              <a:t> of </a:t>
            </a:r>
            <a:r>
              <a:rPr lang="it-IT" dirty="0" err="1" smtClean="0"/>
              <a:t>ageing</a:t>
            </a:r>
            <a:r>
              <a:rPr lang="it-IT" dirty="0" smtClean="0"/>
              <a:t> </a:t>
            </a:r>
            <a:endParaRPr lang="it-IT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it-IT" dirty="0" smtClean="0"/>
              <a:t>Antonietta  Rizzo</a:t>
            </a:r>
            <a:endParaRPr lang="it-IT" dirty="0"/>
          </a:p>
        </p:txBody>
      </p:sp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Evolution</a:t>
            </a:r>
            <a:r>
              <a:rPr lang="it-IT" dirty="0" smtClean="0"/>
              <a:t> of </a:t>
            </a:r>
            <a:r>
              <a:rPr lang="it-IT" dirty="0" err="1" smtClean="0"/>
              <a:t>Ionic</a:t>
            </a:r>
            <a:r>
              <a:rPr lang="it-IT" dirty="0" smtClean="0"/>
              <a:t> Exchange </a:t>
            </a:r>
            <a:r>
              <a:rPr lang="it-IT" dirty="0" err="1" smtClean="0"/>
              <a:t>Resins</a:t>
            </a:r>
            <a:endParaRPr lang="it-IT" dirty="0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t-IT" dirty="0" smtClean="0"/>
              <a:t>CAST Symposium – Lyon 16-18 </a:t>
            </a:r>
            <a:r>
              <a:rPr lang="it-IT" dirty="0" err="1" smtClean="0"/>
              <a:t>January</a:t>
            </a:r>
            <a:r>
              <a:rPr lang="it-IT" dirty="0" smtClean="0"/>
              <a:t> 2017 </a:t>
            </a:r>
            <a:endParaRPr lang="it-IT" dirty="0"/>
          </a:p>
        </p:txBody>
      </p:sp>
      <p:pic>
        <p:nvPicPr>
          <p:cNvPr id="6" name="Immagine 8" descr="logo_cast_line_black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00917" y="4621303"/>
            <a:ext cx="1322388" cy="163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sellaDiTesto 6"/>
          <p:cNvSpPr txBox="1"/>
          <p:nvPr/>
        </p:nvSpPr>
        <p:spPr>
          <a:xfrm>
            <a:off x="252246" y="5841253"/>
            <a:ext cx="7267906" cy="553998"/>
          </a:xfrm>
          <a:prstGeom prst="rect">
            <a:avLst/>
          </a:prstGeom>
        </p:spPr>
        <p:txBody>
          <a:bodyPr vert="horz" wrap="square" lIns="91440" tIns="0" rIns="91440" bIns="0" rtlCol="0">
            <a:spAutoFit/>
          </a:bodyPr>
          <a:lstStyle/>
          <a:p>
            <a:r>
              <a:rPr lang="it-IT" i="1" dirty="0" err="1" smtClean="0"/>
              <a:t>Working</a:t>
            </a:r>
            <a:r>
              <a:rPr lang="it-IT" i="1" dirty="0" smtClean="0"/>
              <a:t> Team : Alfredo Luce, Alessandro </a:t>
            </a:r>
            <a:r>
              <a:rPr lang="it-IT" i="1" dirty="0"/>
              <a:t>Gessi, Stefania </a:t>
            </a:r>
            <a:r>
              <a:rPr lang="it-IT" i="1" dirty="0" smtClean="0"/>
              <a:t>Bruni, Giuseppe </a:t>
            </a:r>
            <a:r>
              <a:rPr lang="it-IT" i="1" dirty="0" err="1"/>
              <a:t>Marghella</a:t>
            </a:r>
            <a:r>
              <a:rPr lang="it-IT" i="1" dirty="0"/>
              <a:t>, Lorenzo Moretti, Antonietta </a:t>
            </a:r>
            <a:r>
              <a:rPr lang="it-IT" i="1" dirty="0" smtClean="0"/>
              <a:t>Rizzo, Chiara </a:t>
            </a:r>
            <a:r>
              <a:rPr lang="it-IT" i="1" dirty="0" err="1" smtClean="0"/>
              <a:t>Telloli</a:t>
            </a:r>
            <a:endParaRPr lang="it-IT" i="1" dirty="0" smtClean="0"/>
          </a:p>
        </p:txBody>
      </p:sp>
    </p:spTree>
    <p:extLst>
      <p:ext uri="{BB962C8B-B14F-4D97-AF65-F5344CB8AC3E}">
        <p14:creationId xmlns:p14="http://schemas.microsoft.com/office/powerpoint/2010/main" val="1682330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OVERVIEW</a:t>
            </a:r>
            <a:endParaRPr lang="it-IT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quarter" idx="14"/>
          </p:nvPr>
        </p:nvSpPr>
        <p:spPr>
          <a:xfrm>
            <a:off x="413414" y="1851173"/>
            <a:ext cx="8511602" cy="3046988"/>
          </a:xfrm>
        </p:spPr>
        <p:txBody>
          <a:bodyPr/>
          <a:lstStyle/>
          <a:p>
            <a:r>
              <a:rPr lang="it-IT" sz="2400" dirty="0" err="1" smtClean="0"/>
              <a:t>Ionic</a:t>
            </a:r>
            <a:r>
              <a:rPr lang="it-IT" sz="2400" dirty="0" smtClean="0"/>
              <a:t> Exchange </a:t>
            </a:r>
            <a:r>
              <a:rPr lang="it-IT" sz="2400" dirty="0" err="1" smtClean="0"/>
              <a:t>resins</a:t>
            </a:r>
            <a:r>
              <a:rPr lang="it-IT" sz="2400" dirty="0" smtClean="0"/>
              <a:t> (IERS) - Sample </a:t>
            </a:r>
            <a:r>
              <a:rPr lang="it-IT" sz="2400" dirty="0" err="1" smtClean="0"/>
              <a:t>description</a:t>
            </a:r>
            <a:endParaRPr lang="it-IT" sz="2400" dirty="0" smtClean="0"/>
          </a:p>
          <a:p>
            <a:r>
              <a:rPr lang="it-IT" sz="2400" dirty="0" err="1" smtClean="0"/>
              <a:t>Methodology</a:t>
            </a:r>
            <a:r>
              <a:rPr lang="it-IT" sz="2400" dirty="0" smtClean="0"/>
              <a:t> for the </a:t>
            </a:r>
            <a:r>
              <a:rPr lang="it-IT" sz="2400" dirty="0" err="1" smtClean="0"/>
              <a:t>morphological</a:t>
            </a:r>
            <a:r>
              <a:rPr lang="it-IT" sz="2400" dirty="0" smtClean="0"/>
              <a:t> </a:t>
            </a:r>
            <a:r>
              <a:rPr lang="it-IT" sz="2400" dirty="0" err="1" smtClean="0"/>
              <a:t>study</a:t>
            </a:r>
            <a:endParaRPr lang="it-IT" sz="2400" dirty="0" smtClean="0"/>
          </a:p>
          <a:p>
            <a:r>
              <a:rPr lang="it-IT" sz="2400" dirty="0" err="1" smtClean="0"/>
              <a:t>Morphology</a:t>
            </a:r>
            <a:r>
              <a:rPr lang="it-IT" sz="2400" dirty="0" smtClean="0"/>
              <a:t> test - </a:t>
            </a:r>
            <a:r>
              <a:rPr lang="it-IT" sz="2400" dirty="0" err="1" smtClean="0"/>
              <a:t>Characterisation</a:t>
            </a:r>
            <a:r>
              <a:rPr lang="it-IT" sz="2400" dirty="0" smtClean="0"/>
              <a:t> of the </a:t>
            </a:r>
            <a:r>
              <a:rPr lang="it-IT" sz="2400" dirty="0" err="1" smtClean="0"/>
              <a:t>anionic</a:t>
            </a:r>
            <a:r>
              <a:rPr lang="it-IT" sz="2400" dirty="0" smtClean="0"/>
              <a:t>/</a:t>
            </a:r>
            <a:r>
              <a:rPr lang="it-IT" sz="2400" dirty="0" err="1" smtClean="0"/>
              <a:t>cationic</a:t>
            </a:r>
            <a:r>
              <a:rPr lang="it-IT" sz="2400" dirty="0" smtClean="0"/>
              <a:t> </a:t>
            </a:r>
            <a:r>
              <a:rPr lang="it-IT" sz="2400" dirty="0" err="1" smtClean="0"/>
              <a:t>resins</a:t>
            </a:r>
            <a:endParaRPr lang="it-IT" sz="2400" dirty="0" smtClean="0"/>
          </a:p>
          <a:p>
            <a:r>
              <a:rPr lang="it-IT" sz="2400" dirty="0" err="1" smtClean="0"/>
              <a:t>Ageing</a:t>
            </a:r>
            <a:r>
              <a:rPr lang="it-IT" sz="2400" dirty="0" smtClean="0"/>
              <a:t> </a:t>
            </a:r>
          </a:p>
          <a:p>
            <a:r>
              <a:rPr lang="it-IT" sz="2400" dirty="0" err="1" smtClean="0"/>
              <a:t>Variation</a:t>
            </a:r>
            <a:r>
              <a:rPr lang="it-IT" sz="2400" dirty="0" smtClean="0"/>
              <a:t> of C </a:t>
            </a:r>
            <a:r>
              <a:rPr lang="it-IT" sz="2400" dirty="0" err="1" smtClean="0"/>
              <a:t>content</a:t>
            </a:r>
            <a:r>
              <a:rPr lang="it-IT" sz="2400" dirty="0" smtClean="0"/>
              <a:t> with </a:t>
            </a:r>
            <a:r>
              <a:rPr lang="it-IT" sz="2400" dirty="0" err="1" smtClean="0"/>
              <a:t>ageing</a:t>
            </a:r>
            <a:endParaRPr lang="it-IT" sz="2400" dirty="0" smtClean="0"/>
          </a:p>
          <a:p>
            <a:r>
              <a:rPr lang="it-IT" sz="2400" dirty="0" smtClean="0"/>
              <a:t>Use of </a:t>
            </a:r>
            <a:r>
              <a:rPr lang="it-IT" sz="2400" dirty="0" err="1" smtClean="0"/>
              <a:t>ionic</a:t>
            </a:r>
            <a:r>
              <a:rPr lang="it-IT" sz="2400" dirty="0" smtClean="0"/>
              <a:t> </a:t>
            </a:r>
            <a:r>
              <a:rPr lang="it-IT" sz="2400" dirty="0" err="1" smtClean="0"/>
              <a:t>liquid</a:t>
            </a:r>
            <a:r>
              <a:rPr lang="it-IT" sz="2400" dirty="0" smtClean="0"/>
              <a:t> </a:t>
            </a:r>
            <a:r>
              <a:rPr lang="it-IT" sz="2400" dirty="0" err="1" smtClean="0"/>
              <a:t>polymers</a:t>
            </a:r>
            <a:r>
              <a:rPr lang="it-IT" sz="2400" dirty="0" smtClean="0"/>
              <a:t> for CO2 </a:t>
            </a:r>
            <a:r>
              <a:rPr lang="it-IT" sz="2400" dirty="0" err="1" smtClean="0"/>
              <a:t>adsorption</a:t>
            </a:r>
            <a:endParaRPr lang="it-IT" sz="2400" dirty="0" smtClean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2C7C199-0D0D-7840-A88D-785280B31CF7}" type="slidenum">
              <a:rPr lang="it-IT" smtClean="0"/>
              <a:t>2</a:t>
            </a:fld>
            <a:endParaRPr lang="it-IT"/>
          </a:p>
        </p:txBody>
      </p:sp>
      <p:sp>
        <p:nvSpPr>
          <p:cNvPr id="7" name="Segnaposto piè di pagina 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it-IT" dirty="0" smtClean="0"/>
              <a:t>CAST SYMPOSIUM – LYON 16-18 </a:t>
            </a:r>
            <a:r>
              <a:rPr lang="it-IT" dirty="0" err="1" smtClean="0"/>
              <a:t>January</a:t>
            </a:r>
            <a:r>
              <a:rPr lang="it-IT" dirty="0" smtClean="0"/>
              <a:t> 2018)</a:t>
            </a:r>
            <a:endParaRPr lang="it-IT" dirty="0"/>
          </a:p>
        </p:txBody>
      </p:sp>
      <p:pic>
        <p:nvPicPr>
          <p:cNvPr id="8" name="Immagine 8" descr="logo_cast_line_black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08950" y="5577118"/>
            <a:ext cx="816066" cy="10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9688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magine 8" descr="logo_cast_line_black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61629" y="5693603"/>
            <a:ext cx="816066" cy="10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ttangolo 17"/>
          <p:cNvSpPr/>
          <p:nvPr/>
        </p:nvSpPr>
        <p:spPr>
          <a:xfrm>
            <a:off x="301305" y="2506284"/>
            <a:ext cx="5694545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i="1" dirty="0"/>
              <a:t>Decontamination factor (DF)</a:t>
            </a:r>
            <a:endParaRPr lang="it-IT" dirty="0"/>
          </a:p>
          <a:p>
            <a:pPr fontAlgn="base"/>
            <a:r>
              <a:rPr lang="en-GB" i="1" dirty="0"/>
              <a:t> </a:t>
            </a:r>
            <a:endParaRPr lang="it-IT" dirty="0"/>
          </a:p>
          <a:p>
            <a:pPr fontAlgn="base"/>
            <a:r>
              <a:rPr lang="en-GB" i="1" dirty="0"/>
              <a:t>DF = A</a:t>
            </a:r>
            <a:r>
              <a:rPr lang="en-GB" i="1" baseline="-25000" dirty="0"/>
              <a:t>in</a:t>
            </a:r>
            <a:r>
              <a:rPr lang="en-GB" i="1" dirty="0"/>
              <a:t>/</a:t>
            </a:r>
            <a:r>
              <a:rPr lang="en-GB" i="1" dirty="0" err="1"/>
              <a:t>A</a:t>
            </a:r>
            <a:r>
              <a:rPr lang="en-GB" i="1" baseline="-25000" dirty="0" err="1"/>
              <a:t>out</a:t>
            </a:r>
            <a:endParaRPr lang="it-IT" dirty="0"/>
          </a:p>
          <a:p>
            <a:pPr fontAlgn="base"/>
            <a:r>
              <a:rPr lang="en-GB" i="1" dirty="0"/>
              <a:t> </a:t>
            </a:r>
            <a:endParaRPr lang="it-IT" dirty="0"/>
          </a:p>
          <a:p>
            <a:pPr fontAlgn="base"/>
            <a:r>
              <a:rPr lang="en-GB" dirty="0"/>
              <a:t>where A= activity   ; 	A</a:t>
            </a:r>
            <a:r>
              <a:rPr lang="en-GB" baseline="-25000" dirty="0"/>
              <a:t>in</a:t>
            </a:r>
            <a:r>
              <a:rPr lang="en-GB" dirty="0"/>
              <a:t>= influent activity		</a:t>
            </a:r>
            <a:r>
              <a:rPr lang="en-GB" dirty="0" smtClean="0"/>
              <a:t>						</a:t>
            </a:r>
            <a:r>
              <a:rPr lang="en-GB" dirty="0" err="1" smtClean="0"/>
              <a:t>A</a:t>
            </a:r>
            <a:r>
              <a:rPr lang="en-GB" baseline="-25000" dirty="0" err="1" smtClean="0"/>
              <a:t>out</a:t>
            </a:r>
            <a:r>
              <a:rPr lang="en-GB" dirty="0" smtClean="0"/>
              <a:t> </a:t>
            </a:r>
            <a:r>
              <a:rPr lang="en-GB" dirty="0"/>
              <a:t>= effluent </a:t>
            </a:r>
            <a:r>
              <a:rPr lang="en-GB" dirty="0" smtClean="0"/>
              <a:t>activity</a:t>
            </a:r>
          </a:p>
          <a:p>
            <a:pPr fontAlgn="base"/>
            <a:endParaRPr lang="en-GB" dirty="0"/>
          </a:p>
          <a:p>
            <a:pPr fontAlgn="base"/>
            <a:endParaRPr lang="it-IT" dirty="0"/>
          </a:p>
          <a:p>
            <a:pPr fontAlgn="base"/>
            <a:r>
              <a:rPr lang="en-GB" dirty="0" smtClean="0"/>
              <a:t>The </a:t>
            </a:r>
            <a:r>
              <a:rPr lang="en-GB" dirty="0"/>
              <a:t>parameters influencing the DF are:</a:t>
            </a:r>
            <a:endParaRPr lang="it-IT" dirty="0"/>
          </a:p>
          <a:p>
            <a:pPr fontAlgn="base"/>
            <a:r>
              <a:rPr lang="en-GB" dirty="0"/>
              <a:t>•	Nature of the present radioisotopes</a:t>
            </a:r>
            <a:endParaRPr lang="it-IT" dirty="0"/>
          </a:p>
          <a:p>
            <a:pPr fontAlgn="base"/>
            <a:r>
              <a:rPr lang="en-GB" dirty="0"/>
              <a:t>•	Concentration of the present radioisotopes</a:t>
            </a:r>
            <a:endParaRPr lang="it-IT" dirty="0"/>
          </a:p>
          <a:p>
            <a:pPr fontAlgn="base"/>
            <a:r>
              <a:rPr lang="en-GB" dirty="0"/>
              <a:t>•	Density of the functional groups of the resins</a:t>
            </a:r>
            <a:endParaRPr lang="it-IT" dirty="0"/>
          </a:p>
          <a:p>
            <a:pPr fontAlgn="base"/>
            <a:r>
              <a:rPr lang="en-GB" dirty="0"/>
              <a:t>•	Ion – selectivity Cross-linking structure</a:t>
            </a:r>
            <a:endParaRPr lang="it-IT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1 - SAMPLE </a:t>
            </a:r>
            <a:r>
              <a:rPr lang="it-IT" dirty="0"/>
              <a:t>DESCRIPTION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2C7C199-0D0D-7840-A88D-785280B31CF7}" type="slidenum">
              <a:rPr lang="it-IT" smtClean="0"/>
              <a:t>3</a:t>
            </a:fld>
            <a:endParaRPr lang="it-IT"/>
          </a:p>
        </p:txBody>
      </p:sp>
      <p:grpSp>
        <p:nvGrpSpPr>
          <p:cNvPr id="9" name="Gruppo 8"/>
          <p:cNvGrpSpPr>
            <a:grpSpLocks/>
          </p:cNvGrpSpPr>
          <p:nvPr/>
        </p:nvGrpSpPr>
        <p:grpSpPr bwMode="auto">
          <a:xfrm>
            <a:off x="-905455" y="2465104"/>
            <a:ext cx="2142807315" cy="2144123862"/>
            <a:chOff x="0" y="650"/>
            <a:chExt cx="2147483647" cy="2147482997"/>
          </a:xfrm>
        </p:grpSpPr>
        <p:pic>
          <p:nvPicPr>
            <p:cNvPr id="11" name="Picture 7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82"/>
              <a:ext cx="6667" cy="114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Immagine 11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05" y="650"/>
              <a:ext cx="6667" cy="161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Croce 4"/>
            <p:cNvSpPr>
              <a:spLocks/>
            </p:cNvSpPr>
            <p:nvPr/>
          </p:nvSpPr>
          <p:spPr bwMode="auto">
            <a:xfrm>
              <a:off x="2147483647" y="2147483647"/>
              <a:ext cx="0" cy="0"/>
            </a:xfrm>
            <a:custGeom>
              <a:avLst/>
              <a:gdLst>
                <a:gd name="T0" fmla="*/ 66890 w 504636"/>
                <a:gd name="T1" fmla="*/ 192805 h 504198"/>
                <a:gd name="T2" fmla="*/ 193024 w 504636"/>
                <a:gd name="T3" fmla="*/ 192805 h 504198"/>
                <a:gd name="T4" fmla="*/ 193024 w 504636"/>
                <a:gd name="T5" fmla="*/ 66831 h 504198"/>
                <a:gd name="T6" fmla="*/ 311612 w 504636"/>
                <a:gd name="T7" fmla="*/ 66831 h 504198"/>
                <a:gd name="T8" fmla="*/ 311612 w 504636"/>
                <a:gd name="T9" fmla="*/ 192805 h 504198"/>
                <a:gd name="T10" fmla="*/ 437746 w 504636"/>
                <a:gd name="T11" fmla="*/ 192805 h 504198"/>
                <a:gd name="T12" fmla="*/ 437746 w 504636"/>
                <a:gd name="T13" fmla="*/ 311393 h 504198"/>
                <a:gd name="T14" fmla="*/ 311612 w 504636"/>
                <a:gd name="T15" fmla="*/ 311393 h 504198"/>
                <a:gd name="T16" fmla="*/ 311612 w 504636"/>
                <a:gd name="T17" fmla="*/ 437367 h 504198"/>
                <a:gd name="T18" fmla="*/ 193024 w 504636"/>
                <a:gd name="T19" fmla="*/ 437367 h 504198"/>
                <a:gd name="T20" fmla="*/ 193024 w 504636"/>
                <a:gd name="T21" fmla="*/ 311393 h 504198"/>
                <a:gd name="T22" fmla="*/ 66890 w 504636"/>
                <a:gd name="T23" fmla="*/ 311393 h 504198"/>
                <a:gd name="T24" fmla="*/ 66890 w 504636"/>
                <a:gd name="T25" fmla="*/ 192805 h 5041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504636"/>
                <a:gd name="T40" fmla="*/ 0 h 504198"/>
                <a:gd name="T41" fmla="*/ 504636 w 504636"/>
                <a:gd name="T42" fmla="*/ 504198 h 50419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/>
            </a:custGeom>
            <a:solidFill>
              <a:srgbClr val="00B8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it-IT"/>
            </a:p>
          </p:txBody>
        </p:sp>
        <p:sp>
          <p:nvSpPr>
            <p:cNvPr id="14" name="Freccia a destra con strisce 13"/>
            <p:cNvSpPr>
              <a:spLocks noChangeArrowheads="1"/>
            </p:cNvSpPr>
            <p:nvPr/>
          </p:nvSpPr>
          <p:spPr bwMode="auto">
            <a:xfrm>
              <a:off x="31683" y="6444"/>
              <a:ext cx="7921" cy="4048"/>
            </a:xfrm>
            <a:prstGeom prst="stripedRightArrow">
              <a:avLst>
                <a:gd name="adj1" fmla="val 50000"/>
                <a:gd name="adj2" fmla="val 50006"/>
              </a:avLst>
            </a:prstGeom>
            <a:solidFill>
              <a:srgbClr val="00B8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it-IT" sz="1200">
                  <a:effectLst/>
                  <a:latin typeface="Calibri"/>
                  <a:ea typeface="Calibri"/>
                  <a:cs typeface="Times New Roman"/>
                </a:rPr>
                <a:t> </a:t>
              </a:r>
            </a:p>
          </p:txBody>
        </p:sp>
      </p:grpSp>
      <p:pic>
        <p:nvPicPr>
          <p:cNvPr id="15" name="Immagine 14"/>
          <p:cNvPicPr/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67"/>
          <a:stretch>
            <a:fillRect/>
          </a:stretch>
        </p:blipFill>
        <p:spPr bwMode="auto">
          <a:xfrm>
            <a:off x="5669508" y="1110344"/>
            <a:ext cx="3304676" cy="2525622"/>
          </a:xfrm>
          <a:prstGeom prst="rect">
            <a:avLst/>
          </a:prstGeom>
          <a:noFill/>
        </p:spPr>
      </p:pic>
      <p:pic>
        <p:nvPicPr>
          <p:cNvPr id="16" name="Immagine 15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66576" y="1766628"/>
            <a:ext cx="506730" cy="1143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Freccia a destra con strisce 16"/>
          <p:cNvSpPr>
            <a:spLocks noChangeArrowheads="1"/>
          </p:cNvSpPr>
          <p:nvPr/>
        </p:nvSpPr>
        <p:spPr bwMode="auto">
          <a:xfrm>
            <a:off x="5040766" y="2195571"/>
            <a:ext cx="602615" cy="285750"/>
          </a:xfrm>
          <a:prstGeom prst="stripedRightArrow">
            <a:avLst>
              <a:gd name="adj1" fmla="val 50000"/>
              <a:gd name="adj2" fmla="val 50006"/>
            </a:avLst>
          </a:prstGeom>
          <a:solidFill>
            <a:srgbClr val="00B8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spcAft>
                <a:spcPts val="0"/>
              </a:spcAft>
            </a:pPr>
            <a:r>
              <a:rPr lang="it-IT" sz="1200">
                <a:effectLst/>
                <a:latin typeface="Calibri"/>
                <a:ea typeface="Calibri"/>
                <a:cs typeface="Times New Roman"/>
              </a:rPr>
              <a:t> </a:t>
            </a:r>
          </a:p>
        </p:txBody>
      </p:sp>
      <p:sp>
        <p:nvSpPr>
          <p:cNvPr id="19" name="Parentesi graffa chiusa 18"/>
          <p:cNvSpPr/>
          <p:nvPr/>
        </p:nvSpPr>
        <p:spPr>
          <a:xfrm>
            <a:off x="5551714" y="5617029"/>
            <a:ext cx="444136" cy="418011"/>
          </a:xfrm>
          <a:prstGeom prst="rightBrac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0" name="CasellaDiTesto 19"/>
          <p:cNvSpPr txBox="1"/>
          <p:nvPr/>
        </p:nvSpPr>
        <p:spPr>
          <a:xfrm>
            <a:off x="6054750" y="5410535"/>
            <a:ext cx="2952206" cy="830997"/>
          </a:xfrm>
          <a:prstGeom prst="rect">
            <a:avLst/>
          </a:prstGeom>
        </p:spPr>
        <p:txBody>
          <a:bodyPr vert="horz" wrap="square" lIns="91440" tIns="0" rIns="91440" bIns="0" rtlCol="0">
            <a:spAutoFit/>
          </a:bodyPr>
          <a:lstStyle/>
          <a:p>
            <a:r>
              <a:rPr lang="en-GB" dirty="0"/>
              <a:t>parameters </a:t>
            </a:r>
            <a:r>
              <a:rPr lang="en-GB" dirty="0" smtClean="0"/>
              <a:t>influencing  the </a:t>
            </a:r>
            <a:r>
              <a:rPr lang="en-GB" dirty="0"/>
              <a:t>preservation of morphology </a:t>
            </a:r>
            <a:r>
              <a:rPr lang="en-GB" dirty="0" smtClean="0"/>
              <a:t>over time</a:t>
            </a:r>
            <a:endParaRPr lang="it-IT" dirty="0" smtClean="0"/>
          </a:p>
        </p:txBody>
      </p:sp>
      <p:sp>
        <p:nvSpPr>
          <p:cNvPr id="22" name="Segnaposto piè di pagina 6"/>
          <p:cNvSpPr>
            <a:spLocks noGrp="1"/>
          </p:cNvSpPr>
          <p:nvPr>
            <p:ph type="ftr" sz="quarter" idx="3"/>
          </p:nvPr>
        </p:nvSpPr>
        <p:spPr>
          <a:xfrm>
            <a:off x="1461653" y="6223993"/>
            <a:ext cx="6481619" cy="365125"/>
          </a:xfrm>
        </p:spPr>
        <p:txBody>
          <a:bodyPr/>
          <a:lstStyle/>
          <a:p>
            <a:r>
              <a:rPr lang="it-IT" dirty="0" smtClean="0"/>
              <a:t>CAST SYMPOSIUM – LYON 16-18 </a:t>
            </a:r>
            <a:r>
              <a:rPr lang="it-IT" dirty="0" err="1" smtClean="0"/>
              <a:t>January</a:t>
            </a:r>
            <a:r>
              <a:rPr lang="it-IT" dirty="0" smtClean="0"/>
              <a:t> 2018)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62494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1 - SAMPLE DESCRIPTION</a:t>
            </a:r>
            <a:endParaRPr lang="it-IT" dirty="0"/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4"/>
          </p:nvPr>
        </p:nvSpPr>
        <p:spPr>
          <a:xfrm>
            <a:off x="6553200" y="6222140"/>
            <a:ext cx="2133600" cy="365125"/>
          </a:xfrm>
        </p:spPr>
        <p:txBody>
          <a:bodyPr/>
          <a:lstStyle/>
          <a:p>
            <a:fld id="{02C7C199-0D0D-7840-A88D-785280B31CF7}" type="slidenum">
              <a:rPr lang="it-IT" smtClean="0"/>
              <a:t>4</a:t>
            </a:fld>
            <a:endParaRPr lang="it-IT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it-IT" dirty="0" smtClean="0"/>
              <a:t>Eventuale titolo secondario</a:t>
            </a:r>
            <a:endParaRPr lang="it-IT" dirty="0"/>
          </a:p>
        </p:txBody>
      </p:sp>
      <p:sp>
        <p:nvSpPr>
          <p:cNvPr id="11" name="Rettangolo 10"/>
          <p:cNvSpPr/>
          <p:nvPr/>
        </p:nvSpPr>
        <p:spPr>
          <a:xfrm>
            <a:off x="104503" y="1179513"/>
            <a:ext cx="8843554" cy="490308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100783" tIns="50392" rIns="100783" bIns="50392">
            <a:spAutoFit/>
          </a:bodyPr>
          <a:lstStyle/>
          <a:p>
            <a:pPr defTabSz="449216">
              <a:defRPr/>
            </a:pPr>
            <a:r>
              <a:rPr lang="en-US" sz="2400" b="1" dirty="0" smtClean="0"/>
              <a:t>BATCH </a:t>
            </a:r>
            <a:r>
              <a:rPr lang="en-US" sz="2400" b="1" dirty="0"/>
              <a:t>A :</a:t>
            </a:r>
          </a:p>
          <a:p>
            <a:pPr defTabSz="449216">
              <a:defRPr/>
            </a:pPr>
            <a:r>
              <a:rPr lang="en-US" sz="2400" b="1" u="sng" dirty="0"/>
              <a:t>OLD VIRGIN RESINS      </a:t>
            </a:r>
            <a:r>
              <a:rPr lang="en-US" sz="2400" dirty="0"/>
              <a:t>(from </a:t>
            </a:r>
            <a:r>
              <a:rPr lang="en-US" sz="2400" dirty="0" err="1"/>
              <a:t>Trino</a:t>
            </a:r>
            <a:r>
              <a:rPr lang="en-US" sz="2400" dirty="0"/>
              <a:t> NPP-by SOGIN)</a:t>
            </a:r>
          </a:p>
          <a:p>
            <a:pPr marL="285750" indent="-285750" defTabSz="449216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Identification of the sample </a:t>
            </a:r>
            <a:r>
              <a:rPr lang="en-US" sz="2400" dirty="0">
                <a:solidFill>
                  <a:schemeClr val="tx1"/>
                </a:solidFill>
              </a:rPr>
              <a:t>: 2 types:  anionic and cationic – 12 years old</a:t>
            </a:r>
          </a:p>
          <a:p>
            <a:pPr marL="285750" indent="-285750" defTabSz="449216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SEM analysis </a:t>
            </a:r>
          </a:p>
          <a:p>
            <a:pPr marL="377979" indent="-377979">
              <a:buFont typeface="Arial" panose="020B0604020202020204" pitchFamily="34" charset="0"/>
              <a:buChar char="•"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sz="2400" b="1" dirty="0">
                <a:solidFill>
                  <a:schemeClr val="tx1"/>
                </a:solidFill>
              </a:rPr>
              <a:t>BATCH B</a:t>
            </a:r>
          </a:p>
          <a:p>
            <a:pPr>
              <a:defRPr/>
            </a:pPr>
            <a:r>
              <a:rPr lang="en-US" sz="2400" b="1" u="sng" dirty="0"/>
              <a:t>FRESH RESINS </a:t>
            </a:r>
            <a:r>
              <a:rPr lang="en-US" sz="2400" dirty="0">
                <a:solidFill>
                  <a:schemeClr val="tx1"/>
                </a:solidFill>
              </a:rPr>
              <a:t>(same product and producer as batch B)  </a:t>
            </a:r>
          </a:p>
          <a:p>
            <a:pPr marL="285750" indent="-285750" defTabSz="449216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Identification of the sample </a:t>
            </a:r>
            <a:r>
              <a:rPr lang="en-US" sz="2400" dirty="0">
                <a:solidFill>
                  <a:schemeClr val="tx1"/>
                </a:solidFill>
              </a:rPr>
              <a:t>: 2 types:  anionic and cationic</a:t>
            </a:r>
            <a:r>
              <a:rPr lang="en-US" sz="2400" dirty="0">
                <a:solidFill>
                  <a:srgbClr val="00B050"/>
                </a:solidFill>
              </a:rPr>
              <a:t>   </a:t>
            </a:r>
          </a:p>
          <a:p>
            <a:pPr marL="285750" indent="-285750" defTabSz="449216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SEM analysis </a:t>
            </a:r>
          </a:p>
          <a:p>
            <a:pPr marL="285750" indent="-285750" defTabSz="449216">
              <a:buFont typeface="Arial" panose="020B0604020202020204" pitchFamily="34" charset="0"/>
              <a:buChar char="•"/>
              <a:defRPr/>
            </a:pPr>
            <a:r>
              <a:rPr lang="en-US" sz="2400" dirty="0" smtClean="0"/>
              <a:t>Artificial Ageing </a:t>
            </a:r>
            <a:r>
              <a:rPr lang="en-US" sz="2400" dirty="0"/>
              <a:t>experiment</a:t>
            </a:r>
          </a:p>
          <a:p>
            <a:pPr marL="285750" indent="-285750" defTabSz="449216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SEM analysis of </a:t>
            </a:r>
            <a:r>
              <a:rPr lang="en-US" sz="2400" dirty="0" smtClean="0"/>
              <a:t>artificially aged </a:t>
            </a:r>
            <a:r>
              <a:rPr lang="en-US" sz="2400" dirty="0"/>
              <a:t>resins						</a:t>
            </a:r>
          </a:p>
          <a:p>
            <a:pPr defTabSz="449216">
              <a:defRPr/>
            </a:pPr>
            <a:endParaRPr lang="en-US" sz="2400" dirty="0"/>
          </a:p>
        </p:txBody>
      </p:sp>
      <p:pic>
        <p:nvPicPr>
          <p:cNvPr id="12" name="Immagine 8" descr="logo_cast_line_black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31991" y="5716140"/>
            <a:ext cx="816066" cy="10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Segnaposto piè di pagina 6"/>
          <p:cNvSpPr>
            <a:spLocks noGrp="1"/>
          </p:cNvSpPr>
          <p:nvPr>
            <p:ph type="ftr" sz="quarter" idx="3"/>
          </p:nvPr>
        </p:nvSpPr>
        <p:spPr>
          <a:xfrm>
            <a:off x="1461653" y="6223993"/>
            <a:ext cx="6481619" cy="365125"/>
          </a:xfrm>
        </p:spPr>
        <p:txBody>
          <a:bodyPr/>
          <a:lstStyle/>
          <a:p>
            <a:r>
              <a:rPr lang="it-IT" dirty="0" smtClean="0"/>
              <a:t>CAST SYMPOSIUM – LYON 16-18 </a:t>
            </a:r>
            <a:r>
              <a:rPr lang="it-IT" dirty="0" err="1" smtClean="0"/>
              <a:t>January</a:t>
            </a:r>
            <a:r>
              <a:rPr lang="it-IT" dirty="0" smtClean="0"/>
              <a:t> 2018)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40261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magine 8" descr="logo_cast_line_black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08950" y="5671707"/>
            <a:ext cx="816066" cy="10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1 - SAMPLE DESCRIPTION </a:t>
            </a:r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2C7C199-0D0D-7840-A88D-785280B31CF7}" type="slidenum">
              <a:rPr lang="it-IT" smtClean="0"/>
              <a:t>5</a:t>
            </a:fld>
            <a:endParaRPr lang="it-IT"/>
          </a:p>
        </p:txBody>
      </p:sp>
      <p:pic>
        <p:nvPicPr>
          <p:cNvPr id="8" name="Picture 2" descr="C:\Users\stella maris\Documents\ENEA\CAST\CAST-Project_SEM\Resina_M500_001.tif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654" y="1235391"/>
            <a:ext cx="2826720" cy="2603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sellaDiTesto 8"/>
          <p:cNvSpPr txBox="1"/>
          <p:nvPr/>
        </p:nvSpPr>
        <p:spPr>
          <a:xfrm>
            <a:off x="3625920" y="1861270"/>
            <a:ext cx="5017094" cy="914735"/>
          </a:xfrm>
          <a:prstGeom prst="rect">
            <a:avLst/>
          </a:prstGeom>
          <a:noFill/>
        </p:spPr>
        <p:txBody>
          <a:bodyPr wrap="square" lIns="82927" tIns="41464" rIns="82927" bIns="41464">
            <a:spAutoFit/>
          </a:bodyPr>
          <a:lstStyle/>
          <a:p>
            <a:pPr defTabSz="406002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b="1" dirty="0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The </a:t>
            </a:r>
            <a:r>
              <a:rPr lang="it-IT" b="1" dirty="0" err="1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resin</a:t>
            </a:r>
            <a:r>
              <a:rPr lang="it-IT" b="1" dirty="0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 LEWATIT M500S </a:t>
            </a:r>
            <a:r>
              <a:rPr lang="it-IT" b="1" dirty="0" err="1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is</a:t>
            </a:r>
            <a:r>
              <a:rPr lang="it-IT" b="1" dirty="0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 a </a:t>
            </a:r>
            <a:r>
              <a:rPr lang="it-IT" b="1" dirty="0" err="1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monodisperse</a:t>
            </a:r>
            <a:r>
              <a:rPr lang="it-IT" b="1" dirty="0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, </a:t>
            </a:r>
            <a:r>
              <a:rPr lang="it-IT" b="1" dirty="0" err="1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strongly</a:t>
            </a:r>
            <a:r>
              <a:rPr lang="it-IT" b="1" dirty="0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 </a:t>
            </a:r>
            <a:r>
              <a:rPr lang="it-IT" b="1" dirty="0" err="1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basic</a:t>
            </a:r>
            <a:r>
              <a:rPr lang="it-IT" b="1" dirty="0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, </a:t>
            </a:r>
            <a:r>
              <a:rPr lang="it-IT" b="1" dirty="0" err="1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gelular</a:t>
            </a:r>
            <a:r>
              <a:rPr lang="it-IT" b="1" dirty="0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 </a:t>
            </a:r>
            <a:r>
              <a:rPr lang="it-IT" b="1" dirty="0" err="1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anion</a:t>
            </a:r>
            <a:r>
              <a:rPr lang="it-IT" b="1" dirty="0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 </a:t>
            </a:r>
            <a:r>
              <a:rPr lang="it-IT" b="1" dirty="0" err="1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exchange</a:t>
            </a:r>
            <a:r>
              <a:rPr lang="it-IT" b="1" dirty="0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 </a:t>
            </a:r>
            <a:r>
              <a:rPr lang="it-IT" b="1" dirty="0" err="1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resins</a:t>
            </a:r>
            <a:r>
              <a:rPr lang="it-IT" b="1" dirty="0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 , made by </a:t>
            </a:r>
            <a:r>
              <a:rPr lang="it-IT" b="1" dirty="0" err="1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polystirene</a:t>
            </a:r>
            <a:endParaRPr lang="it-IT" b="1" dirty="0">
              <a:solidFill>
                <a:schemeClr val="tx2">
                  <a:lumMod val="50000"/>
                </a:schemeClr>
              </a:solidFill>
              <a:ea typeface="MS PGothic" pitchFamily="34" charset="-128"/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3722400" y="5532824"/>
            <a:ext cx="5108091" cy="914735"/>
          </a:xfrm>
          <a:prstGeom prst="rect">
            <a:avLst/>
          </a:prstGeom>
          <a:noFill/>
        </p:spPr>
        <p:txBody>
          <a:bodyPr wrap="square" lIns="82927" tIns="41464" rIns="82927" bIns="41464">
            <a:spAutoFit/>
          </a:bodyPr>
          <a:lstStyle/>
          <a:p>
            <a:pPr defTabSz="406002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b="1" dirty="0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The </a:t>
            </a:r>
            <a:r>
              <a:rPr lang="it-IT" b="1" dirty="0" err="1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resin</a:t>
            </a:r>
            <a:r>
              <a:rPr lang="it-IT" b="1" dirty="0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 LEWATIT S100 </a:t>
            </a:r>
            <a:r>
              <a:rPr lang="it-IT" b="1" dirty="0" err="1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is</a:t>
            </a:r>
            <a:r>
              <a:rPr lang="it-IT" b="1" dirty="0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 a </a:t>
            </a:r>
            <a:r>
              <a:rPr lang="it-IT" b="1" dirty="0" err="1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monodisperse</a:t>
            </a:r>
            <a:r>
              <a:rPr lang="it-IT" b="1" dirty="0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, </a:t>
            </a:r>
            <a:r>
              <a:rPr lang="it-IT" b="1" dirty="0" err="1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strongly</a:t>
            </a:r>
            <a:r>
              <a:rPr lang="it-IT" b="1" dirty="0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 </a:t>
            </a:r>
            <a:r>
              <a:rPr lang="it-IT" b="1" dirty="0" err="1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acidic</a:t>
            </a:r>
            <a:r>
              <a:rPr lang="it-IT" b="1" dirty="0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, </a:t>
            </a:r>
            <a:r>
              <a:rPr lang="it-IT" b="1" dirty="0" err="1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gelular</a:t>
            </a:r>
            <a:r>
              <a:rPr lang="it-IT" b="1" dirty="0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 </a:t>
            </a:r>
            <a:r>
              <a:rPr lang="it-IT" b="1" dirty="0" err="1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cation</a:t>
            </a:r>
            <a:r>
              <a:rPr lang="it-IT" b="1" dirty="0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 </a:t>
            </a:r>
            <a:r>
              <a:rPr lang="it-IT" b="1" dirty="0" err="1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exchange</a:t>
            </a:r>
            <a:r>
              <a:rPr lang="it-IT" b="1" dirty="0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 </a:t>
            </a:r>
            <a:r>
              <a:rPr lang="it-IT" b="1" dirty="0" err="1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resins</a:t>
            </a:r>
            <a:r>
              <a:rPr lang="it-IT" b="1" dirty="0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 , made by </a:t>
            </a:r>
            <a:r>
              <a:rPr lang="it-IT" b="1" dirty="0" err="1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polystirene</a:t>
            </a:r>
            <a:endParaRPr lang="it-IT" b="1" dirty="0">
              <a:solidFill>
                <a:schemeClr val="tx2">
                  <a:lumMod val="50000"/>
                </a:schemeClr>
              </a:solidFill>
              <a:ea typeface="MS PGothic" pitchFamily="34" charset="-128"/>
            </a:endParaRPr>
          </a:p>
        </p:txBody>
      </p:sp>
      <p:pic>
        <p:nvPicPr>
          <p:cNvPr id="11" name="Picture 1" descr="C:\Users\stella maris\Documents\ENEA\CAST\CAST-Project_SEM\Resina_S100_001.tif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3414" y="3973971"/>
            <a:ext cx="2959200" cy="2726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sellaDiTesto 11"/>
          <p:cNvSpPr txBox="1"/>
          <p:nvPr/>
        </p:nvSpPr>
        <p:spPr>
          <a:xfrm>
            <a:off x="3625920" y="1390339"/>
            <a:ext cx="3015786" cy="360737"/>
          </a:xfrm>
          <a:prstGeom prst="rect">
            <a:avLst/>
          </a:prstGeom>
          <a:noFill/>
        </p:spPr>
        <p:txBody>
          <a:bodyPr wrap="square" lIns="82927" tIns="41464" rIns="82927" bIns="41464">
            <a:spAutoFit/>
          </a:bodyPr>
          <a:lstStyle/>
          <a:p>
            <a:pPr defTabSz="406002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b="1" dirty="0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M500 - </a:t>
            </a:r>
            <a:r>
              <a:rPr lang="it-IT" b="1" dirty="0" err="1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anionic</a:t>
            </a:r>
            <a:endParaRPr lang="it-IT" b="1" dirty="0">
              <a:solidFill>
                <a:schemeClr val="tx2">
                  <a:lumMod val="50000"/>
                </a:schemeClr>
              </a:solidFill>
              <a:ea typeface="MS PGothic" pitchFamily="34" charset="-128"/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3722400" y="4997920"/>
            <a:ext cx="3437564" cy="360737"/>
          </a:xfrm>
          <a:prstGeom prst="rect">
            <a:avLst/>
          </a:prstGeom>
          <a:noFill/>
        </p:spPr>
        <p:txBody>
          <a:bodyPr wrap="square" lIns="82927" tIns="41464" rIns="82927" bIns="41464">
            <a:spAutoFit/>
          </a:bodyPr>
          <a:lstStyle/>
          <a:p>
            <a:pPr defTabSz="406002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b="1" dirty="0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S200 – </a:t>
            </a:r>
            <a:r>
              <a:rPr lang="it-IT" b="1" dirty="0" err="1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cationic</a:t>
            </a:r>
            <a:r>
              <a:rPr lang="it-IT" b="1" dirty="0">
                <a:solidFill>
                  <a:schemeClr val="tx2">
                    <a:lumMod val="50000"/>
                  </a:schemeClr>
                </a:solidFill>
                <a:ea typeface="MS PGothic" pitchFamily="34" charset="-128"/>
              </a:rPr>
              <a:t> </a:t>
            </a:r>
          </a:p>
        </p:txBody>
      </p:sp>
      <p:sp>
        <p:nvSpPr>
          <p:cNvPr id="15" name="Segnaposto piè di pagina 6"/>
          <p:cNvSpPr>
            <a:spLocks noGrp="1"/>
          </p:cNvSpPr>
          <p:nvPr>
            <p:ph type="ftr" sz="quarter" idx="3"/>
          </p:nvPr>
        </p:nvSpPr>
        <p:spPr>
          <a:xfrm>
            <a:off x="1627331" y="6492875"/>
            <a:ext cx="6481619" cy="365125"/>
          </a:xfrm>
        </p:spPr>
        <p:txBody>
          <a:bodyPr/>
          <a:lstStyle/>
          <a:p>
            <a:r>
              <a:rPr lang="it-IT" dirty="0" smtClean="0"/>
              <a:t>CAST SYMPOSIUM – LYON 16-18 </a:t>
            </a:r>
            <a:r>
              <a:rPr lang="it-IT" dirty="0" err="1" smtClean="0"/>
              <a:t>January</a:t>
            </a:r>
            <a:r>
              <a:rPr lang="it-IT" dirty="0" smtClean="0"/>
              <a:t> 2018)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57703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2C7C199-0D0D-7840-A88D-785280B31CF7}" type="slidenum">
              <a:rPr lang="it-IT" smtClean="0"/>
              <a:t>6</a:t>
            </a:fld>
            <a:endParaRPr lang="it-IT"/>
          </a:p>
        </p:txBody>
      </p:sp>
      <p:pic>
        <p:nvPicPr>
          <p:cNvPr id="8" name="Picture 4" descr="C:\Users\stella maris\Documents\ENEA\CAST\CAST-Project_SEM\Resina_M500_007.tif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1503" y="3757356"/>
            <a:ext cx="2393280" cy="2203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Tabel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1439673"/>
              </p:ext>
            </p:extLst>
          </p:nvPr>
        </p:nvGraphicFramePr>
        <p:xfrm>
          <a:off x="5643152" y="5218968"/>
          <a:ext cx="3278778" cy="161099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39389"/>
                <a:gridCol w="1639389"/>
              </a:tblGrid>
              <a:tr h="489738">
                <a:tc>
                  <a:txBody>
                    <a:bodyPr/>
                    <a:lstStyle/>
                    <a:p>
                      <a:endParaRPr lang="it-IT" sz="1800" dirty="0"/>
                    </a:p>
                  </a:txBody>
                  <a:tcPr marL="82951" marR="82951" marT="41439" marB="41439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800" baseline="0" dirty="0" smtClean="0"/>
                        <a:t> </a:t>
                      </a:r>
                      <a:r>
                        <a:rPr lang="it-IT" sz="1800" baseline="0" dirty="0" err="1" smtClean="0"/>
                        <a:t>Intact</a:t>
                      </a:r>
                      <a:r>
                        <a:rPr lang="it-IT" sz="1800" baseline="0" dirty="0" smtClean="0"/>
                        <a:t> </a:t>
                      </a:r>
                      <a:r>
                        <a:rPr lang="it-IT" sz="1800" baseline="0" dirty="0" err="1" smtClean="0"/>
                        <a:t>Beads</a:t>
                      </a:r>
                      <a:endParaRPr lang="it-IT" sz="1800" dirty="0"/>
                    </a:p>
                  </a:txBody>
                  <a:tcPr marL="82951" marR="82951" marT="41439" marB="41439"/>
                </a:tc>
              </a:tr>
              <a:tr h="489738">
                <a:tc>
                  <a:txBody>
                    <a:bodyPr/>
                    <a:lstStyle/>
                    <a:p>
                      <a:endParaRPr lang="it-IT" sz="1800" dirty="0"/>
                    </a:p>
                  </a:txBody>
                  <a:tcPr marL="82951" marR="82951" marT="41439" marB="41439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800" dirty="0" err="1" smtClean="0"/>
                        <a:t>Degradated</a:t>
                      </a:r>
                      <a:r>
                        <a:rPr lang="it-IT" sz="1800" dirty="0" smtClean="0"/>
                        <a:t> </a:t>
                      </a:r>
                      <a:r>
                        <a:rPr lang="it-IT" sz="1800" dirty="0" err="1" smtClean="0"/>
                        <a:t>beads</a:t>
                      </a:r>
                      <a:endParaRPr lang="it-IT" sz="1800" dirty="0"/>
                    </a:p>
                  </a:txBody>
                  <a:tcPr marL="82951" marR="82951" marT="41439" marB="41439"/>
                </a:tc>
              </a:tr>
              <a:tr h="489738">
                <a:tc>
                  <a:txBody>
                    <a:bodyPr/>
                    <a:lstStyle/>
                    <a:p>
                      <a:endParaRPr lang="it-IT" sz="1800" dirty="0"/>
                    </a:p>
                  </a:txBody>
                  <a:tcPr marL="82951" marR="82951" marT="41439" marB="41439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800" dirty="0" err="1" smtClean="0"/>
                        <a:t>Broken</a:t>
                      </a:r>
                      <a:r>
                        <a:rPr lang="it-IT" sz="1800" dirty="0" smtClean="0"/>
                        <a:t> </a:t>
                      </a:r>
                      <a:r>
                        <a:rPr lang="it-IT" sz="1800" dirty="0" err="1" smtClean="0"/>
                        <a:t>beads</a:t>
                      </a:r>
                      <a:endParaRPr lang="it-IT" sz="1800" dirty="0"/>
                    </a:p>
                  </a:txBody>
                  <a:tcPr marL="82951" marR="82951" marT="41439" marB="41439"/>
                </a:tc>
              </a:tr>
            </a:tbl>
          </a:graphicData>
        </a:graphic>
      </p:graphicFrame>
      <p:pic>
        <p:nvPicPr>
          <p:cNvPr id="10" name="Immagine 19" descr="Immagini%20conteggio/S200NaOH_001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1503" y="1337901"/>
            <a:ext cx="2184480" cy="2373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magine 20" descr="foto_finali_conto_sfere/M500LEW_003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3023" y="3796239"/>
            <a:ext cx="2253600" cy="2140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magine 2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543" y="1339341"/>
            <a:ext cx="2446560" cy="2322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ttangolo 12"/>
          <p:cNvSpPr/>
          <p:nvPr/>
        </p:nvSpPr>
        <p:spPr>
          <a:xfrm>
            <a:off x="5342710" y="1337901"/>
            <a:ext cx="3670661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dirty="0" smtClean="0">
                <a:solidFill>
                  <a:schemeClr val="tx2">
                    <a:lumMod val="50000"/>
                  </a:schemeClr>
                </a:solidFill>
              </a:rPr>
              <a:t>The beads are classified:</a:t>
            </a:r>
            <a:endParaRPr lang="en-GB" dirty="0" smtClean="0">
              <a:solidFill>
                <a:schemeClr val="tx2">
                  <a:lumMod val="50000"/>
                </a:schemeClr>
              </a:solidFill>
            </a:endParaRPr>
          </a:p>
          <a:p>
            <a:pPr fontAlgn="base"/>
            <a:endParaRPr lang="it-IT" dirty="0">
              <a:solidFill>
                <a:schemeClr val="tx2">
                  <a:lumMod val="50000"/>
                </a:schemeClr>
              </a:solidFill>
            </a:endParaRP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en-GB" i="1" u="sng" dirty="0">
                <a:solidFill>
                  <a:schemeClr val="tx2">
                    <a:lumMod val="50000"/>
                  </a:schemeClr>
                </a:solidFill>
              </a:rPr>
              <a:t>as new</a:t>
            </a:r>
            <a:r>
              <a:rPr lang="en-GB" dirty="0">
                <a:solidFill>
                  <a:schemeClr val="tx2">
                    <a:lumMod val="50000"/>
                  </a:schemeClr>
                </a:solidFill>
              </a:rPr>
              <a:t>: the beads appear as supplied, both for shape and </a:t>
            </a:r>
            <a:r>
              <a:rPr lang="en-GB" dirty="0" smtClean="0">
                <a:solidFill>
                  <a:schemeClr val="tx2">
                    <a:lumMod val="50000"/>
                  </a:schemeClr>
                </a:solidFill>
              </a:rPr>
              <a:t>diameter</a:t>
            </a:r>
            <a:endParaRPr lang="it-IT" dirty="0">
              <a:solidFill>
                <a:schemeClr val="tx2">
                  <a:lumMod val="50000"/>
                </a:schemeClr>
              </a:solidFill>
            </a:endParaRP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en-GB" i="1" u="sng" dirty="0" smtClean="0">
                <a:solidFill>
                  <a:schemeClr val="tx2">
                    <a:lumMod val="50000"/>
                  </a:schemeClr>
                </a:solidFill>
              </a:rPr>
              <a:t>degraded</a:t>
            </a:r>
            <a:r>
              <a:rPr lang="en-GB" dirty="0">
                <a:solidFill>
                  <a:schemeClr val="tx2">
                    <a:lumMod val="50000"/>
                  </a:schemeClr>
                </a:solidFill>
              </a:rPr>
              <a:t>: the surface of the beads appears corroded and ruined, but the global spherical shape is </a:t>
            </a:r>
            <a:r>
              <a:rPr lang="en-GB" dirty="0" smtClean="0">
                <a:solidFill>
                  <a:schemeClr val="tx2">
                    <a:lumMod val="50000"/>
                  </a:schemeClr>
                </a:solidFill>
              </a:rPr>
              <a:t>preserved</a:t>
            </a:r>
            <a:endParaRPr lang="it-IT" dirty="0">
              <a:solidFill>
                <a:schemeClr val="tx2">
                  <a:lumMod val="50000"/>
                </a:schemeClr>
              </a:solidFill>
            </a:endParaRP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en-GB" i="1" u="sng" dirty="0" smtClean="0">
                <a:solidFill>
                  <a:schemeClr val="tx2">
                    <a:lumMod val="50000"/>
                  </a:schemeClr>
                </a:solidFill>
              </a:rPr>
              <a:t>damaged</a:t>
            </a:r>
            <a:r>
              <a:rPr lang="en-GB" dirty="0">
                <a:solidFill>
                  <a:schemeClr val="tx2">
                    <a:lumMod val="50000"/>
                  </a:schemeClr>
                </a:solidFill>
              </a:rPr>
              <a:t>: a heavy loss of material took place and the beads loose their spherical shape and appear fragmented.</a:t>
            </a:r>
            <a:endParaRPr lang="it-IT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2 - METHODOLOGY </a:t>
            </a:r>
            <a:endParaRPr lang="it-IT" dirty="0"/>
          </a:p>
        </p:txBody>
      </p:sp>
      <p:sp>
        <p:nvSpPr>
          <p:cNvPr id="15" name="Segnaposto piè di pagina 6"/>
          <p:cNvSpPr txBox="1">
            <a:spLocks/>
          </p:cNvSpPr>
          <p:nvPr/>
        </p:nvSpPr>
        <p:spPr>
          <a:xfrm>
            <a:off x="1614053" y="6376393"/>
            <a:ext cx="64816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it-IT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mtClean="0"/>
              <a:t>CAST SYMPOSIUM – LYON 16-18 January 2018)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86971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magine 8" descr="logo_cast_line_black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08950" y="5717993"/>
            <a:ext cx="816066" cy="10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egnaposto testo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2C7C199-0D0D-7840-A88D-785280B31CF7}" type="slidenum">
              <a:rPr lang="it-IT" smtClean="0"/>
              <a:t>7</a:t>
            </a:fld>
            <a:endParaRPr lang="it-IT" dirty="0"/>
          </a:p>
        </p:txBody>
      </p:sp>
      <p:pic>
        <p:nvPicPr>
          <p:cNvPr id="8" name="Segnaposto contenuto 4" descr="IMMAGINI/M500_203.png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5012" y="1253067"/>
            <a:ext cx="4544643" cy="4154506"/>
          </a:xfrm>
          <a:prstGeom prst="rect">
            <a:avLst/>
          </a:prstGeom>
        </p:spPr>
      </p:pic>
      <p:sp>
        <p:nvSpPr>
          <p:cNvPr id="9" name="Rettangolo 8"/>
          <p:cNvSpPr/>
          <p:nvPr/>
        </p:nvSpPr>
        <p:spPr>
          <a:xfrm>
            <a:off x="5044967" y="1260160"/>
            <a:ext cx="395534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dirty="0"/>
              <a:t>The morphology of the resin beads was studied by means of a SEM electronic microscope, </a:t>
            </a:r>
            <a:endParaRPr lang="en-GB" dirty="0" smtClean="0"/>
          </a:p>
          <a:p>
            <a:pPr fontAlgn="base"/>
            <a:endParaRPr lang="en-GB" dirty="0"/>
          </a:p>
          <a:p>
            <a:pPr fontAlgn="base"/>
            <a:r>
              <a:rPr lang="en-GB" dirty="0" smtClean="0"/>
              <a:t>Data </a:t>
            </a:r>
            <a:r>
              <a:rPr lang="en-GB" dirty="0"/>
              <a:t>are collected over a selected area of the sample surface, and a 2-dimensional image is generated that displays spatial variations </a:t>
            </a:r>
            <a:r>
              <a:rPr lang="en-GB" dirty="0" smtClean="0"/>
              <a:t>of the beads properties</a:t>
            </a:r>
          </a:p>
          <a:p>
            <a:pPr fontAlgn="base"/>
            <a:endParaRPr lang="en-GB" dirty="0"/>
          </a:p>
          <a:p>
            <a:pPr fontAlgn="base"/>
            <a:r>
              <a:rPr lang="en-GB" dirty="0"/>
              <a:t>SEM Imaging has been carried on at various scales, in order to perform both the morphology assessment and the beads diameters statistics. </a:t>
            </a:r>
            <a:endParaRPr lang="en-GB" dirty="0" smtClean="0"/>
          </a:p>
          <a:p>
            <a:pPr fontAlgn="base"/>
            <a:endParaRPr lang="en-GB" dirty="0"/>
          </a:p>
          <a:p>
            <a:pPr fontAlgn="base"/>
            <a:r>
              <a:rPr lang="en-GB" dirty="0" smtClean="0"/>
              <a:t>The </a:t>
            </a:r>
            <a:r>
              <a:rPr lang="en-GB" dirty="0"/>
              <a:t>assessment of the </a:t>
            </a:r>
            <a:r>
              <a:rPr lang="en-GB" dirty="0" err="1"/>
              <a:t>sphericity</a:t>
            </a:r>
            <a:r>
              <a:rPr lang="en-GB" dirty="0"/>
              <a:t> </a:t>
            </a:r>
            <a:r>
              <a:rPr lang="en-GB" dirty="0" smtClean="0"/>
              <a:t>upon </a:t>
            </a:r>
            <a:r>
              <a:rPr lang="en-GB" dirty="0"/>
              <a:t>ageing is a purely qualitative index.</a:t>
            </a:r>
            <a:endParaRPr lang="it-IT" dirty="0"/>
          </a:p>
        </p:txBody>
      </p:sp>
      <p:sp>
        <p:nvSpPr>
          <p:cNvPr id="10" name="Titolo 1"/>
          <p:cNvSpPr>
            <a:spLocks noGrp="1"/>
          </p:cNvSpPr>
          <p:nvPr>
            <p:ph type="title"/>
          </p:nvPr>
        </p:nvSpPr>
        <p:spPr>
          <a:xfrm>
            <a:off x="0" y="103748"/>
            <a:ext cx="9144000" cy="800219"/>
          </a:xfrm>
        </p:spPr>
        <p:txBody>
          <a:bodyPr/>
          <a:lstStyle/>
          <a:p>
            <a:r>
              <a:rPr lang="it-IT" dirty="0" smtClean="0"/>
              <a:t>2 - METHODOLOGY – «SPHERICITY» MEASUREMENTS</a:t>
            </a:r>
            <a:endParaRPr lang="it-IT" dirty="0"/>
          </a:p>
        </p:txBody>
      </p:sp>
      <p:sp>
        <p:nvSpPr>
          <p:cNvPr id="12" name="Segnaposto piè di pagina 6"/>
          <p:cNvSpPr>
            <a:spLocks noGrp="1"/>
          </p:cNvSpPr>
          <p:nvPr>
            <p:ph type="ftr" sz="quarter" idx="3"/>
          </p:nvPr>
        </p:nvSpPr>
        <p:spPr>
          <a:xfrm>
            <a:off x="1461653" y="6223993"/>
            <a:ext cx="6481619" cy="365125"/>
          </a:xfrm>
        </p:spPr>
        <p:txBody>
          <a:bodyPr/>
          <a:lstStyle/>
          <a:p>
            <a:r>
              <a:rPr lang="it-IT" dirty="0" smtClean="0"/>
              <a:t>CAST SYMPOSIUM – LYON 16-18 </a:t>
            </a:r>
            <a:r>
              <a:rPr lang="it-IT" dirty="0" err="1" smtClean="0"/>
              <a:t>January</a:t>
            </a:r>
            <a:r>
              <a:rPr lang="it-IT" dirty="0" smtClean="0"/>
              <a:t> 2018)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81926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3 - MORPHOLOGY TEST</a:t>
            </a:r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2C7C199-0D0D-7840-A88D-785280B31CF7}" type="slidenum">
              <a:rPr lang="it-IT" smtClean="0"/>
              <a:t>8</a:t>
            </a:fld>
            <a:endParaRPr lang="it-IT"/>
          </a:p>
        </p:txBody>
      </p:sp>
      <p:pic>
        <p:nvPicPr>
          <p:cNvPr id="8" name="Immagin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1681" y="1142041"/>
            <a:ext cx="3984480" cy="4311813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9" name="Immagin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1" y="1142041"/>
            <a:ext cx="4311360" cy="4311813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10" name="CasellaDiTesto 6"/>
          <p:cNvSpPr txBox="1">
            <a:spLocks noChangeArrowheads="1"/>
          </p:cNvSpPr>
          <p:nvPr/>
        </p:nvSpPr>
        <p:spPr bwMode="auto">
          <a:xfrm>
            <a:off x="424081" y="5586239"/>
            <a:ext cx="3952080" cy="360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45" tIns="41473" rIns="82945" bIns="41473">
            <a:spAutoFit/>
          </a:bodyPr>
          <a:lstStyle/>
          <a:p>
            <a:r>
              <a:rPr lang="it-IT" altLang="it-IT" dirty="0">
                <a:solidFill>
                  <a:schemeClr val="tx1"/>
                </a:solidFill>
              </a:rPr>
              <a:t>CATIONIC RESINS S200</a:t>
            </a:r>
          </a:p>
        </p:txBody>
      </p:sp>
      <p:sp>
        <p:nvSpPr>
          <p:cNvPr id="11" name="CasellaDiTesto 7"/>
          <p:cNvSpPr txBox="1">
            <a:spLocks noChangeArrowheads="1"/>
          </p:cNvSpPr>
          <p:nvPr/>
        </p:nvSpPr>
        <p:spPr bwMode="auto">
          <a:xfrm>
            <a:off x="5029201" y="5586239"/>
            <a:ext cx="3854160" cy="360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945" tIns="41473" rIns="82945" bIns="41473">
            <a:spAutoFit/>
          </a:bodyPr>
          <a:lstStyle/>
          <a:p>
            <a:pPr algn="ctr"/>
            <a:r>
              <a:rPr lang="it-IT" altLang="it-IT" dirty="0">
                <a:solidFill>
                  <a:schemeClr val="tx1"/>
                </a:solidFill>
              </a:rPr>
              <a:t>ANIONIC </a:t>
            </a:r>
            <a:r>
              <a:rPr lang="it-IT" altLang="it-IT" dirty="0" smtClean="0">
                <a:solidFill>
                  <a:schemeClr val="tx1"/>
                </a:solidFill>
              </a:rPr>
              <a:t>RESINS    -   M500</a:t>
            </a:r>
            <a:endParaRPr lang="it-IT" altLang="it-IT" dirty="0">
              <a:solidFill>
                <a:schemeClr val="tx1"/>
              </a:solidFill>
            </a:endParaRPr>
          </a:p>
        </p:txBody>
      </p:sp>
      <p:pic>
        <p:nvPicPr>
          <p:cNvPr id="12" name="Picture 2" descr="logo_cast_line_black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96608" y="5675295"/>
            <a:ext cx="886753" cy="1097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Segnaposto piè di pagina 6"/>
          <p:cNvSpPr>
            <a:spLocks noGrp="1"/>
          </p:cNvSpPr>
          <p:nvPr>
            <p:ph type="ftr" sz="quarter" idx="3"/>
          </p:nvPr>
        </p:nvSpPr>
        <p:spPr>
          <a:xfrm>
            <a:off x="1461653" y="6223993"/>
            <a:ext cx="6481619" cy="365125"/>
          </a:xfrm>
        </p:spPr>
        <p:txBody>
          <a:bodyPr/>
          <a:lstStyle/>
          <a:p>
            <a:r>
              <a:rPr lang="it-IT" dirty="0" smtClean="0"/>
              <a:t>CAST SYMPOSIUM – LYON 16-18 </a:t>
            </a:r>
            <a:r>
              <a:rPr lang="it-IT" dirty="0" err="1" smtClean="0"/>
              <a:t>January</a:t>
            </a:r>
            <a:r>
              <a:rPr lang="it-IT" dirty="0" smtClean="0"/>
              <a:t> 2018)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29901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4 - AGEING/DEGRADATION EXPERIMENT</a:t>
            </a:r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2C7C199-0D0D-7840-A88D-785280B31CF7}" type="slidenum">
              <a:rPr lang="it-IT" smtClean="0"/>
              <a:t>9</a:t>
            </a:fld>
            <a:endParaRPr lang="it-IT"/>
          </a:p>
        </p:txBody>
      </p:sp>
      <p:sp>
        <p:nvSpPr>
          <p:cNvPr id="8" name="Segnaposto contenuto 2"/>
          <p:cNvSpPr txBox="1">
            <a:spLocks/>
          </p:cNvSpPr>
          <p:nvPr/>
        </p:nvSpPr>
        <p:spPr>
          <a:xfrm>
            <a:off x="0" y="1116280"/>
            <a:ext cx="9074150" cy="4989513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itchFamily="2" charset="2"/>
              <a:buChar char="Ø"/>
            </a:pPr>
            <a:r>
              <a:rPr lang="en-US" altLang="it-IT" sz="2400" smtClean="0"/>
              <a:t>We investigated the effect of alkaline pH (8-9) and moderate T (60°), on the two type of new IERS for 1 week and 5 months</a:t>
            </a:r>
            <a:endParaRPr lang="it-IT" altLang="it-IT" smtClean="0"/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0300" y="2165857"/>
            <a:ext cx="3360000" cy="252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204" y="2152545"/>
            <a:ext cx="3360000" cy="252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1" name="Immagine 8" descr="logo_cast_line_black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08950" y="5577118"/>
            <a:ext cx="816066" cy="10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Segnaposto piè di pagina 6"/>
          <p:cNvSpPr>
            <a:spLocks noGrp="1"/>
          </p:cNvSpPr>
          <p:nvPr>
            <p:ph type="ftr" sz="quarter" idx="3"/>
          </p:nvPr>
        </p:nvSpPr>
        <p:spPr>
          <a:xfrm>
            <a:off x="1461653" y="6406555"/>
            <a:ext cx="6481619" cy="365125"/>
          </a:xfrm>
        </p:spPr>
        <p:txBody>
          <a:bodyPr/>
          <a:lstStyle/>
          <a:p>
            <a:r>
              <a:rPr lang="it-IT" dirty="0" smtClean="0"/>
              <a:t>CAST SYMPOSIUM – LYON 16-18 </a:t>
            </a:r>
            <a:r>
              <a:rPr lang="it-IT" dirty="0" err="1" smtClean="0"/>
              <a:t>January</a:t>
            </a:r>
            <a:r>
              <a:rPr lang="it-IT" dirty="0" smtClean="0"/>
              <a:t> 2018)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39002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egnaposto contenuto 5"/>
          <p:cNvSpPr>
            <a:spLocks noGrp="1"/>
          </p:cNvSpPr>
          <p:nvPr>
            <p:ph sz="quarter" idx="4"/>
          </p:nvPr>
        </p:nvSpPr>
        <p:spPr>
          <a:xfrm>
            <a:off x="5222584" y="1607209"/>
            <a:ext cx="3858355" cy="395177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it-IT" altLang="it-IT" sz="2200" b="1" u="sng" dirty="0" err="1"/>
              <a:t>Cationic</a:t>
            </a:r>
            <a:r>
              <a:rPr lang="it-IT" altLang="it-IT" sz="2200" b="1" u="sng" dirty="0"/>
              <a:t> </a:t>
            </a:r>
            <a:r>
              <a:rPr lang="it-IT" altLang="it-IT" sz="2200" b="1" u="sng" dirty="0" err="1"/>
              <a:t>resins</a:t>
            </a:r>
            <a:r>
              <a:rPr lang="it-IT" altLang="it-IT" sz="2200" b="1" u="sng" dirty="0"/>
              <a:t> </a:t>
            </a:r>
            <a:r>
              <a:rPr lang="it-IT" altLang="it-IT" sz="2200" dirty="0"/>
              <a:t>image, </a:t>
            </a:r>
            <a:r>
              <a:rPr lang="it-IT" altLang="it-IT" sz="2200" dirty="0" err="1"/>
              <a:t>aged</a:t>
            </a:r>
            <a:r>
              <a:rPr lang="it-IT" altLang="it-IT" sz="2200" dirty="0"/>
              <a:t> in the </a:t>
            </a:r>
            <a:r>
              <a:rPr lang="it-IT" altLang="it-IT" sz="2200" dirty="0" err="1"/>
              <a:t>original</a:t>
            </a:r>
            <a:r>
              <a:rPr lang="it-IT" altLang="it-IT" sz="2200" dirty="0"/>
              <a:t> box, 1mm scale</a:t>
            </a:r>
            <a:r>
              <a:rPr lang="it-IT" altLang="it-IT" sz="2200" dirty="0" smtClean="0"/>
              <a:t>.</a:t>
            </a:r>
          </a:p>
          <a:p>
            <a:pPr marL="0" indent="0" algn="just">
              <a:buNone/>
            </a:pPr>
            <a:endParaRPr lang="it-IT" altLang="it-IT" sz="2200" dirty="0"/>
          </a:p>
          <a:p>
            <a:pPr marL="0" indent="0" algn="just">
              <a:buNone/>
            </a:pPr>
            <a:r>
              <a:rPr lang="it-IT" altLang="it-IT" sz="2200" dirty="0"/>
              <a:t>No </a:t>
            </a:r>
            <a:r>
              <a:rPr lang="it-IT" altLang="it-IT" sz="2200" dirty="0" err="1"/>
              <a:t>sphericity</a:t>
            </a:r>
            <a:r>
              <a:rPr lang="it-IT" altLang="it-IT" sz="2200" dirty="0"/>
              <a:t> </a:t>
            </a:r>
            <a:r>
              <a:rPr lang="it-IT" altLang="it-IT" sz="2200" dirty="0" err="1"/>
              <a:t>is</a:t>
            </a:r>
            <a:r>
              <a:rPr lang="it-IT" altLang="it-IT" sz="2200" dirty="0"/>
              <a:t> </a:t>
            </a:r>
            <a:r>
              <a:rPr lang="it-IT" altLang="it-IT" sz="2200" dirty="0" err="1"/>
              <a:t>preserved</a:t>
            </a:r>
            <a:r>
              <a:rPr lang="it-IT" altLang="it-IT" sz="2200" dirty="0"/>
              <a:t> in </a:t>
            </a:r>
            <a:r>
              <a:rPr lang="it-IT" altLang="it-IT" sz="2200" dirty="0" err="1"/>
              <a:t>any</a:t>
            </a:r>
            <a:r>
              <a:rPr lang="it-IT" altLang="it-IT" sz="2200" dirty="0"/>
              <a:t> </a:t>
            </a:r>
            <a:r>
              <a:rPr lang="it-IT" altLang="it-IT" sz="2200" dirty="0" err="1"/>
              <a:t>sphere</a:t>
            </a:r>
            <a:r>
              <a:rPr lang="it-IT" altLang="it-IT" sz="2200" dirty="0"/>
              <a:t>, </a:t>
            </a:r>
            <a:r>
              <a:rPr lang="it-IT" altLang="it-IT" sz="2200" dirty="0" err="1"/>
              <a:t>several</a:t>
            </a:r>
            <a:r>
              <a:rPr lang="it-IT" altLang="it-IT" sz="2200" dirty="0"/>
              <a:t> </a:t>
            </a:r>
            <a:r>
              <a:rPr lang="it-IT" altLang="it-IT" sz="2200" dirty="0" err="1" smtClean="0"/>
              <a:t>cracks</a:t>
            </a:r>
            <a:r>
              <a:rPr lang="it-IT" altLang="it-IT" sz="2200" dirty="0" smtClean="0"/>
              <a:t>, </a:t>
            </a:r>
            <a:r>
              <a:rPr lang="it-IT" altLang="it-IT" sz="2200" dirty="0" err="1" smtClean="0"/>
              <a:t>randomly</a:t>
            </a:r>
            <a:r>
              <a:rPr lang="it-IT" altLang="it-IT" sz="2200" dirty="0" smtClean="0"/>
              <a:t> </a:t>
            </a:r>
            <a:r>
              <a:rPr lang="it-IT" altLang="it-IT" sz="2200" dirty="0" err="1"/>
              <a:t>distributed</a:t>
            </a:r>
            <a:r>
              <a:rPr lang="it-IT" altLang="it-IT" sz="2200" dirty="0"/>
              <a:t> over the sample.</a:t>
            </a: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4294967295"/>
          </p:nvPr>
        </p:nvSpPr>
        <p:spPr>
          <a:xfrm>
            <a:off x="6596641" y="6368348"/>
            <a:ext cx="2134080" cy="364359"/>
          </a:xfrm>
          <a:prstGeom prst="rect">
            <a:avLst/>
          </a:prstGeom>
        </p:spPr>
        <p:txBody>
          <a:bodyPr lIns="82945" tIns="41473" rIns="82945" bIns="41473"/>
          <a:lstStyle/>
          <a:p>
            <a:pPr>
              <a:defRPr/>
            </a:pPr>
            <a:fld id="{622F4497-7583-401B-A481-6D219496A4FF}" type="slidenum">
              <a:rPr lang="it-IT" smtClean="0"/>
              <a:pPr>
                <a:defRPr/>
              </a:pPr>
              <a:t>10</a:t>
            </a:fld>
            <a:endParaRPr lang="it-IT"/>
          </a:p>
        </p:txBody>
      </p:sp>
      <p:pic>
        <p:nvPicPr>
          <p:cNvPr id="10244" name="Segnaposto contenuto 8"/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15360" y="1120438"/>
            <a:ext cx="4844160" cy="498724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0247" name="Picture 2" descr="logo_cast_line_black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56613" y="5558984"/>
            <a:ext cx="886753" cy="1097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olo 1"/>
          <p:cNvSpPr>
            <a:spLocks noGrp="1"/>
          </p:cNvSpPr>
          <p:nvPr>
            <p:ph type="title"/>
          </p:nvPr>
        </p:nvSpPr>
        <p:spPr>
          <a:xfrm>
            <a:off x="413414" y="303802"/>
            <a:ext cx="8229600" cy="400110"/>
          </a:xfrm>
        </p:spPr>
        <p:txBody>
          <a:bodyPr/>
          <a:lstStyle/>
          <a:p>
            <a:r>
              <a:rPr lang="it-IT" dirty="0" smtClean="0"/>
              <a:t>4 - MORPHOLOGY TEST OF AGEING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1047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egnaposto contenuto 5"/>
          <p:cNvSpPr>
            <a:spLocks noGrp="1"/>
          </p:cNvSpPr>
          <p:nvPr>
            <p:ph sz="quarter" idx="4"/>
          </p:nvPr>
        </p:nvSpPr>
        <p:spPr>
          <a:xfrm>
            <a:off x="5029920" y="2174628"/>
            <a:ext cx="3657600" cy="250187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it-IT" altLang="it-IT" sz="2200" b="1" u="sng" dirty="0" err="1" smtClean="0"/>
              <a:t>Anionic</a:t>
            </a:r>
            <a:r>
              <a:rPr lang="it-IT" altLang="it-IT" sz="2200" b="1" u="sng" dirty="0" smtClean="0"/>
              <a:t> </a:t>
            </a:r>
            <a:r>
              <a:rPr lang="it-IT" altLang="it-IT" sz="2200" b="1" u="sng" dirty="0" err="1" smtClean="0"/>
              <a:t>resin</a:t>
            </a:r>
            <a:r>
              <a:rPr lang="it-IT" altLang="it-IT" sz="2200" b="1" u="sng" dirty="0" smtClean="0"/>
              <a:t> </a:t>
            </a:r>
            <a:r>
              <a:rPr lang="it-IT" altLang="it-IT" sz="2200" dirty="0" smtClean="0"/>
              <a:t>image, </a:t>
            </a:r>
            <a:r>
              <a:rPr lang="it-IT" altLang="it-IT" sz="2200" dirty="0" err="1" smtClean="0"/>
              <a:t>aged</a:t>
            </a:r>
            <a:r>
              <a:rPr lang="it-IT" altLang="it-IT" sz="2200" dirty="0" smtClean="0"/>
              <a:t> in the </a:t>
            </a:r>
            <a:r>
              <a:rPr lang="it-IT" altLang="it-IT" sz="2200" dirty="0" err="1" smtClean="0"/>
              <a:t>original</a:t>
            </a:r>
            <a:r>
              <a:rPr lang="it-IT" altLang="it-IT" sz="2200" dirty="0" smtClean="0"/>
              <a:t> box, 500</a:t>
            </a:r>
            <a:r>
              <a:rPr lang="it-IT" altLang="it-IT" sz="2200" dirty="0" smtClean="0">
                <a:latin typeface="Symbol" pitchFamily="18" charset="2"/>
                <a:ea typeface="Symbol" pitchFamily="18" charset="2"/>
                <a:cs typeface="Symbol" pitchFamily="18" charset="2"/>
              </a:rPr>
              <a:t>m</a:t>
            </a:r>
            <a:r>
              <a:rPr lang="it-IT" altLang="it-IT" sz="2200" dirty="0" smtClean="0"/>
              <a:t>m scale.</a:t>
            </a:r>
          </a:p>
          <a:p>
            <a:pPr marL="0" indent="0" algn="just">
              <a:buNone/>
            </a:pPr>
            <a:endParaRPr lang="it-IT" altLang="it-IT" sz="2200" dirty="0" smtClean="0"/>
          </a:p>
          <a:p>
            <a:pPr marL="0" indent="0" algn="just">
              <a:buNone/>
            </a:pPr>
            <a:r>
              <a:rPr lang="it-IT" altLang="it-IT" sz="2200" dirty="0" err="1" smtClean="0"/>
              <a:t>Several</a:t>
            </a:r>
            <a:r>
              <a:rPr lang="it-IT" altLang="it-IT" sz="2200" dirty="0" smtClean="0"/>
              <a:t> </a:t>
            </a:r>
            <a:r>
              <a:rPr lang="it-IT" altLang="it-IT" sz="2200" dirty="0" err="1" smtClean="0"/>
              <a:t>cracks</a:t>
            </a:r>
            <a:r>
              <a:rPr lang="it-IT" altLang="it-IT" sz="2200" dirty="0" smtClean="0"/>
              <a:t>, </a:t>
            </a:r>
            <a:r>
              <a:rPr lang="it-IT" altLang="it-IT" sz="2200" dirty="0" err="1" smtClean="0"/>
              <a:t>randomly</a:t>
            </a:r>
            <a:r>
              <a:rPr lang="it-IT" altLang="it-IT" sz="2200" dirty="0" smtClean="0"/>
              <a:t> </a:t>
            </a:r>
            <a:r>
              <a:rPr lang="it-IT" altLang="it-IT" sz="2200" dirty="0" err="1" smtClean="0"/>
              <a:t>distributed</a:t>
            </a:r>
            <a:r>
              <a:rPr lang="it-IT" altLang="it-IT" sz="2200" dirty="0" smtClean="0"/>
              <a:t> over the sample. </a:t>
            </a: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4294967295"/>
          </p:nvPr>
        </p:nvSpPr>
        <p:spPr>
          <a:xfrm>
            <a:off x="6553441" y="6356827"/>
            <a:ext cx="2134080" cy="364359"/>
          </a:xfrm>
          <a:prstGeom prst="rect">
            <a:avLst/>
          </a:prstGeom>
        </p:spPr>
        <p:txBody>
          <a:bodyPr lIns="82945" tIns="41473" rIns="82945" bIns="41473"/>
          <a:lstStyle/>
          <a:p>
            <a:pPr>
              <a:defRPr/>
            </a:pPr>
            <a:fld id="{38A4F035-726B-45EE-9745-D096449E90D3}" type="slidenum">
              <a:rPr lang="it-IT" smtClean="0"/>
              <a:pPr>
                <a:defRPr/>
              </a:pPr>
              <a:t>11</a:t>
            </a:fld>
            <a:endParaRPr lang="it-IT" dirty="0"/>
          </a:p>
        </p:txBody>
      </p:sp>
      <p:pic>
        <p:nvPicPr>
          <p:cNvPr id="13316" name="Segnaposto contenuto 3"/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8080" y="1252931"/>
            <a:ext cx="4780800" cy="504629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grpSp>
        <p:nvGrpSpPr>
          <p:cNvPr id="13318" name="Gruppo 7"/>
          <p:cNvGrpSpPr>
            <a:grpSpLocks/>
          </p:cNvGrpSpPr>
          <p:nvPr/>
        </p:nvGrpSpPr>
        <p:grpSpPr bwMode="auto">
          <a:xfrm>
            <a:off x="7863840" y="5577705"/>
            <a:ext cx="8294400" cy="1097395"/>
            <a:chOff x="0" y="0"/>
            <a:chExt cx="9144000" cy="1209672"/>
          </a:xfrm>
        </p:grpSpPr>
        <p:pic>
          <p:nvPicPr>
            <p:cNvPr id="13319" name="Picture 2" descr="logo_cast_line_black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77584" cy="1209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0" name="Picture 3" descr="FP7-euratom-cmyk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45308" y="0"/>
              <a:ext cx="1398692" cy="11429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Titolo 1"/>
          <p:cNvSpPr>
            <a:spLocks noGrp="1"/>
          </p:cNvSpPr>
          <p:nvPr>
            <p:ph type="title"/>
          </p:nvPr>
        </p:nvSpPr>
        <p:spPr>
          <a:xfrm>
            <a:off x="413414" y="303802"/>
            <a:ext cx="8229600" cy="400110"/>
          </a:xfrm>
        </p:spPr>
        <p:txBody>
          <a:bodyPr/>
          <a:lstStyle/>
          <a:p>
            <a:r>
              <a:rPr lang="it-IT" dirty="0" smtClean="0"/>
              <a:t>4 - MORPHOLOGY TEST OF AGEING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89839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Grafico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60575206"/>
              </p:ext>
            </p:extLst>
          </p:nvPr>
        </p:nvGraphicFramePr>
        <p:xfrm>
          <a:off x="4698555" y="4094192"/>
          <a:ext cx="4221228" cy="26335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0" name="Grafico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33013806"/>
              </p:ext>
            </p:extLst>
          </p:nvPr>
        </p:nvGraphicFramePr>
        <p:xfrm>
          <a:off x="4789995" y="1133159"/>
          <a:ext cx="4354005" cy="2811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4 - MORPHOLOGY TEST OF AGEING - SUMMARY</a:t>
            </a:r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2C7C199-0D0D-7840-A88D-785280B31CF7}" type="slidenum">
              <a:rPr lang="it-IT" smtClean="0"/>
              <a:t>12</a:t>
            </a:fld>
            <a:endParaRPr lang="it-IT"/>
          </a:p>
        </p:txBody>
      </p:sp>
      <p:graphicFrame>
        <p:nvGraphicFramePr>
          <p:cNvPr id="8" name="Segnaposto contenut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21625321"/>
              </p:ext>
            </p:extLst>
          </p:nvPr>
        </p:nvGraphicFramePr>
        <p:xfrm>
          <a:off x="185594" y="1277031"/>
          <a:ext cx="4512961" cy="3815121"/>
        </p:xfrm>
        <a:graphic>
          <a:graphicData uri="http://schemas.openxmlformats.org/drawingml/2006/table">
            <a:tbl>
              <a:tblPr firstRow="1" firstCol="1" bandRow="1">
                <a:tableStyleId>{616DA210-FB5B-4158-B5E0-FEB733F419BA}</a:tableStyleId>
              </a:tblPr>
              <a:tblGrid>
                <a:gridCol w="1128356"/>
                <a:gridCol w="1128356"/>
                <a:gridCol w="1128356"/>
                <a:gridCol w="1127893"/>
              </a:tblGrid>
              <a:tr h="39227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</a:rPr>
                        <a:t> </a:t>
                      </a:r>
                      <a:r>
                        <a:rPr lang="en-GB" sz="1300" dirty="0" smtClean="0">
                          <a:effectLst/>
                        </a:rPr>
                        <a:t>Sample type</a:t>
                      </a:r>
                      <a:endParaRPr lang="it-IT" sz="13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59336" marR="62216" marT="0" marB="0" anchor="b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</a:rPr>
                        <a:t>As new</a:t>
                      </a:r>
                      <a:endParaRPr lang="it-IT" sz="13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59336" marR="62216" marT="0" marB="0" anchor="b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</a:rPr>
                        <a:t>Surface damaged</a:t>
                      </a:r>
                      <a:endParaRPr lang="it-IT" sz="13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59336" marR="62216" marT="0" marB="0" anchor="b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</a:rPr>
                        <a:t>Heavy loss of material</a:t>
                      </a:r>
                      <a:endParaRPr lang="it-IT" sz="13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59336" marR="62216" marT="0" marB="0" anchor="b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8711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</a:rPr>
                        <a:t>Cationic New</a:t>
                      </a:r>
                      <a:endParaRPr lang="it-IT" sz="1300" dirty="0">
                        <a:solidFill>
                          <a:srgbClr val="00000A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59336" marR="62216" marT="0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</a:rPr>
                        <a:t>91%</a:t>
                      </a:r>
                      <a:endParaRPr lang="it-IT" sz="1300" dirty="0">
                        <a:solidFill>
                          <a:srgbClr val="00000A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59336" marR="62216" marT="0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effectLst/>
                        </a:rPr>
                        <a:t>8%</a:t>
                      </a:r>
                      <a:endParaRPr lang="it-IT" sz="1300">
                        <a:solidFill>
                          <a:srgbClr val="00000A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59336" marR="62216" marT="0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effectLst/>
                        </a:rPr>
                        <a:t>1%</a:t>
                      </a:r>
                      <a:endParaRPr lang="it-IT" sz="1300">
                        <a:solidFill>
                          <a:srgbClr val="00000A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59336" marR="62216" marT="0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34714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</a:rPr>
                        <a:t>Cationic </a:t>
                      </a:r>
                      <a:r>
                        <a:rPr lang="en-GB" sz="1300" dirty="0" smtClean="0">
                          <a:effectLst/>
                        </a:rPr>
                        <a:t>Old</a:t>
                      </a:r>
                      <a:endParaRPr lang="it-IT" sz="1300" dirty="0">
                        <a:solidFill>
                          <a:srgbClr val="00000A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59336" marR="62216" marT="0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</a:rPr>
                        <a:t>75%</a:t>
                      </a:r>
                      <a:endParaRPr lang="it-IT" sz="1300" dirty="0">
                        <a:solidFill>
                          <a:srgbClr val="00000A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59336" marR="62216" marT="0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</a:rPr>
                        <a:t>25%</a:t>
                      </a:r>
                      <a:endParaRPr lang="it-IT" sz="1300" dirty="0">
                        <a:solidFill>
                          <a:srgbClr val="00000A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59336" marR="62216" marT="0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effectLst/>
                        </a:rPr>
                        <a:t>0%</a:t>
                      </a:r>
                      <a:endParaRPr lang="it-IT" sz="1300">
                        <a:solidFill>
                          <a:srgbClr val="00000A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59336" marR="62216" marT="0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38719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t-IT" sz="1300" kern="1200" dirty="0" err="1" smtClean="0">
                          <a:effectLst/>
                        </a:rPr>
                        <a:t>Cationic</a:t>
                      </a:r>
                      <a:r>
                        <a:rPr lang="it-IT" sz="1300" kern="1200" dirty="0" smtClean="0">
                          <a:effectLst/>
                        </a:rPr>
                        <a:t> </a:t>
                      </a:r>
                      <a:r>
                        <a:rPr lang="it-IT" sz="1300" kern="1200" dirty="0" err="1" smtClean="0">
                          <a:effectLst/>
                        </a:rPr>
                        <a:t>aged</a:t>
                      </a:r>
                      <a:r>
                        <a:rPr lang="it-IT" sz="1300" kern="1200" dirty="0" smtClean="0">
                          <a:effectLst/>
                        </a:rPr>
                        <a:t> 1 week</a:t>
                      </a:r>
                      <a:endParaRPr lang="it-IT" sz="13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9336" marR="62216" marT="0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300" kern="1200" dirty="0" smtClean="0">
                          <a:effectLst/>
                        </a:rPr>
                        <a:t>89%</a:t>
                      </a:r>
                      <a:endParaRPr lang="it-IT" sz="13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9336" marR="62216" marT="0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300" kern="1200" dirty="0" smtClean="0">
                          <a:effectLst/>
                        </a:rPr>
                        <a:t>9%</a:t>
                      </a:r>
                      <a:endParaRPr lang="it-IT" sz="13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9336" marR="62216" marT="0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300" kern="1200" dirty="0" smtClean="0">
                          <a:effectLst/>
                        </a:rPr>
                        <a:t>2%</a:t>
                      </a:r>
                      <a:endParaRPr lang="it-IT" sz="13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9336" marR="62216" marT="0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58066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it-IT" sz="1300" kern="1200" dirty="0" err="1" smtClean="0">
                          <a:effectLst/>
                        </a:rPr>
                        <a:t>Cationic</a:t>
                      </a:r>
                      <a:r>
                        <a:rPr lang="it-IT" sz="1300" kern="1200" dirty="0" smtClean="0">
                          <a:effectLst/>
                        </a:rPr>
                        <a:t> </a:t>
                      </a:r>
                      <a:r>
                        <a:rPr lang="it-IT" sz="1300" kern="1200" dirty="0" err="1" smtClean="0">
                          <a:effectLst/>
                        </a:rPr>
                        <a:t>aged</a:t>
                      </a:r>
                      <a:r>
                        <a:rPr lang="it-IT" sz="1300" kern="1200" dirty="0" smtClean="0">
                          <a:effectLst/>
                        </a:rPr>
                        <a:t> 5 </a:t>
                      </a:r>
                      <a:r>
                        <a:rPr lang="it-IT" sz="1300" kern="1200" dirty="0" err="1" smtClean="0">
                          <a:effectLst/>
                        </a:rPr>
                        <a:t>months</a:t>
                      </a:r>
                      <a:endParaRPr lang="it-IT" sz="13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9336" marR="62216" marT="0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300" dirty="0" smtClean="0">
                          <a:effectLst/>
                        </a:rPr>
                        <a:t>88%</a:t>
                      </a:r>
                      <a:endParaRPr lang="it-IT" sz="1300" dirty="0">
                        <a:solidFill>
                          <a:srgbClr val="00000A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59336" marR="62216" marT="0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300" dirty="0" smtClean="0">
                          <a:effectLst/>
                        </a:rPr>
                        <a:t>1%</a:t>
                      </a:r>
                      <a:endParaRPr lang="it-IT" sz="1300" dirty="0">
                        <a:solidFill>
                          <a:srgbClr val="00000A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59336" marR="62216" marT="0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300" dirty="0" smtClean="0">
                          <a:effectLst/>
                        </a:rPr>
                        <a:t>12%</a:t>
                      </a:r>
                      <a:endParaRPr lang="it-IT" sz="1300" dirty="0">
                        <a:solidFill>
                          <a:srgbClr val="00000A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59336" marR="62216" marT="0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34714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</a:rPr>
                        <a:t>Anionic New</a:t>
                      </a:r>
                      <a:endParaRPr lang="it-IT" sz="1300" dirty="0">
                        <a:solidFill>
                          <a:srgbClr val="00000A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59336" marR="62216" marT="0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 smtClean="0">
                          <a:effectLst/>
                        </a:rPr>
                        <a:t>74%</a:t>
                      </a:r>
                      <a:endParaRPr lang="it-IT" sz="1300" dirty="0">
                        <a:solidFill>
                          <a:srgbClr val="00000A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59336" marR="62216" marT="0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 smtClean="0">
                          <a:effectLst/>
                        </a:rPr>
                        <a:t>26%</a:t>
                      </a:r>
                      <a:endParaRPr lang="it-IT" sz="1300" dirty="0">
                        <a:solidFill>
                          <a:srgbClr val="00000A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59336" marR="62216" marT="0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</a:rPr>
                        <a:t>0%</a:t>
                      </a:r>
                      <a:endParaRPr lang="it-IT" sz="1300" dirty="0">
                        <a:solidFill>
                          <a:srgbClr val="00000A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59336" marR="62216" marT="0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34714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</a:rPr>
                        <a:t>Anionic </a:t>
                      </a:r>
                      <a:r>
                        <a:rPr lang="en-GB" sz="1300" dirty="0" smtClean="0">
                          <a:effectLst/>
                        </a:rPr>
                        <a:t>Old</a:t>
                      </a:r>
                      <a:endParaRPr lang="it-IT" sz="1300" dirty="0">
                        <a:solidFill>
                          <a:srgbClr val="00000A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59336" marR="62216" marT="0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</a:rPr>
                        <a:t>52%</a:t>
                      </a:r>
                      <a:endParaRPr lang="it-IT" sz="1300" dirty="0">
                        <a:solidFill>
                          <a:srgbClr val="00000A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59336" marR="62216" marT="0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effectLst/>
                        </a:rPr>
                        <a:t>19%</a:t>
                      </a:r>
                      <a:endParaRPr lang="it-IT" sz="1300">
                        <a:solidFill>
                          <a:srgbClr val="00000A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59336" marR="62216" marT="0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</a:rPr>
                        <a:t>29</a:t>
                      </a:r>
                      <a:r>
                        <a:rPr lang="en-GB" sz="1300" dirty="0" smtClean="0">
                          <a:effectLst/>
                        </a:rPr>
                        <a:t>%</a:t>
                      </a:r>
                      <a:endParaRPr lang="en-GB" sz="1300" dirty="0" smtClean="0">
                        <a:effectLst/>
                        <a:latin typeface="+mn-lt"/>
                      </a:endParaRPr>
                    </a:p>
                  </a:txBody>
                  <a:tcPr marL="59336" marR="62216" marT="0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38719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it-IT" sz="1300" kern="1200" dirty="0" err="1" smtClean="0">
                          <a:effectLst/>
                        </a:rPr>
                        <a:t>Anionic</a:t>
                      </a:r>
                      <a:r>
                        <a:rPr lang="it-IT" sz="1300" kern="1200" dirty="0" smtClean="0">
                          <a:effectLst/>
                        </a:rPr>
                        <a:t> </a:t>
                      </a:r>
                      <a:r>
                        <a:rPr lang="it-IT" sz="1300" kern="1200" dirty="0" err="1" smtClean="0">
                          <a:effectLst/>
                        </a:rPr>
                        <a:t>aged</a:t>
                      </a:r>
                      <a:r>
                        <a:rPr lang="it-IT" sz="1300" kern="1200" dirty="0" smtClean="0">
                          <a:effectLst/>
                        </a:rPr>
                        <a:t> 1 week</a:t>
                      </a:r>
                      <a:endParaRPr lang="it-IT" sz="13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9336" marR="62216" marT="0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300" kern="1200" dirty="0" smtClean="0">
                          <a:effectLst/>
                        </a:rPr>
                        <a:t>73%</a:t>
                      </a:r>
                      <a:endParaRPr lang="it-IT" sz="13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9336" marR="62216" marT="0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300" kern="1200" dirty="0" smtClean="0">
                          <a:effectLst/>
                        </a:rPr>
                        <a:t>27%</a:t>
                      </a:r>
                      <a:endParaRPr lang="it-IT" sz="13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9336" marR="62216" marT="0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300" kern="1200" dirty="0" smtClean="0">
                          <a:effectLst/>
                        </a:rPr>
                        <a:t>0%</a:t>
                      </a:r>
                      <a:endParaRPr lang="it-IT" sz="13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9336" marR="62216" marT="0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580669">
                <a:tc>
                  <a:txBody>
                    <a:bodyPr/>
                    <a:lstStyle/>
                    <a:p>
                      <a:pPr marL="0" marR="0" indent="0" algn="l" defTabSz="100783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300" kern="1200" dirty="0" err="1" smtClean="0">
                          <a:effectLst/>
                        </a:rPr>
                        <a:t>Anionic</a:t>
                      </a:r>
                      <a:r>
                        <a:rPr lang="it-IT" sz="1300" kern="1200" dirty="0" smtClean="0">
                          <a:effectLst/>
                        </a:rPr>
                        <a:t> </a:t>
                      </a:r>
                      <a:r>
                        <a:rPr lang="it-IT" sz="1300" kern="1200" dirty="0" err="1" smtClean="0">
                          <a:effectLst/>
                        </a:rPr>
                        <a:t>aged</a:t>
                      </a:r>
                      <a:r>
                        <a:rPr lang="it-IT" sz="1300" kern="1200" dirty="0" smtClean="0">
                          <a:effectLst/>
                        </a:rPr>
                        <a:t> 5 </a:t>
                      </a:r>
                      <a:r>
                        <a:rPr lang="it-IT" sz="1300" kern="1200" dirty="0" err="1" smtClean="0">
                          <a:effectLst/>
                        </a:rPr>
                        <a:t>months</a:t>
                      </a:r>
                      <a:endParaRPr lang="it-IT" sz="13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9336" marR="62216" marT="0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300" dirty="0" smtClean="0">
                          <a:effectLst/>
                        </a:rPr>
                        <a:t>97%</a:t>
                      </a:r>
                      <a:endParaRPr lang="it-IT" sz="1300" dirty="0">
                        <a:solidFill>
                          <a:srgbClr val="00000A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59336" marR="62216" marT="0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it-IT" sz="1300" dirty="0">
                        <a:solidFill>
                          <a:srgbClr val="00000A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59336" marR="62216" marT="0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 smtClean="0">
                          <a:effectLst/>
                        </a:rPr>
                        <a:t>3%</a:t>
                      </a:r>
                      <a:endParaRPr lang="en-GB" sz="1300" dirty="0" smtClean="0">
                        <a:effectLst/>
                        <a:latin typeface="+mn-lt"/>
                      </a:endParaRPr>
                    </a:p>
                  </a:txBody>
                  <a:tcPr marL="59336" marR="62216" marT="0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Figura a mano libera 10"/>
          <p:cNvSpPr/>
          <p:nvPr/>
        </p:nvSpPr>
        <p:spPr>
          <a:xfrm>
            <a:off x="5574755" y="2778366"/>
            <a:ext cx="1910262" cy="263654"/>
          </a:xfrm>
          <a:custGeom>
            <a:avLst/>
            <a:gdLst>
              <a:gd name="connsiteX0" fmla="*/ 0 w 1816925"/>
              <a:gd name="connsiteY0" fmla="*/ 427511 h 427511"/>
              <a:gd name="connsiteX1" fmla="*/ 843148 w 1816925"/>
              <a:gd name="connsiteY1" fmla="*/ 332509 h 427511"/>
              <a:gd name="connsiteX2" fmla="*/ 1816925 w 1816925"/>
              <a:gd name="connsiteY2" fmla="*/ 0 h 427511"/>
              <a:gd name="connsiteX3" fmla="*/ 1816925 w 1816925"/>
              <a:gd name="connsiteY3" fmla="*/ 0 h 4275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16925" h="427511">
                <a:moveTo>
                  <a:pt x="0" y="427511"/>
                </a:moveTo>
                <a:cubicBezTo>
                  <a:pt x="270163" y="415636"/>
                  <a:pt x="540327" y="403761"/>
                  <a:pt x="843148" y="332509"/>
                </a:cubicBezTo>
                <a:cubicBezTo>
                  <a:pt x="1145969" y="261257"/>
                  <a:pt x="1816925" y="0"/>
                  <a:pt x="1816925" y="0"/>
                </a:cubicBezTo>
                <a:lnTo>
                  <a:pt x="1816925" y="0"/>
                </a:lnTo>
              </a:path>
            </a:pathLst>
          </a:cu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lIns="82945" tIns="41473" rIns="82945" bIns="41473"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2" name="Ovale 11"/>
          <p:cNvSpPr/>
          <p:nvPr/>
        </p:nvSpPr>
        <p:spPr>
          <a:xfrm>
            <a:off x="3736645" y="3748649"/>
            <a:ext cx="784800" cy="39172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45" tIns="41473" rIns="82945" bIns="41473" anchor="ctr"/>
          <a:lstStyle/>
          <a:p>
            <a:pPr algn="ctr">
              <a:defRPr/>
            </a:pPr>
            <a:endParaRPr lang="it-IT"/>
          </a:p>
        </p:txBody>
      </p:sp>
      <p:cxnSp>
        <p:nvCxnSpPr>
          <p:cNvPr id="13" name="Connettore 2 12"/>
          <p:cNvCxnSpPr/>
          <p:nvPr/>
        </p:nvCxnSpPr>
        <p:spPr>
          <a:xfrm>
            <a:off x="4112206" y="2778365"/>
            <a:ext cx="0" cy="3336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Connettore 2 13"/>
          <p:cNvCxnSpPr/>
          <p:nvPr/>
        </p:nvCxnSpPr>
        <p:spPr>
          <a:xfrm>
            <a:off x="4125269" y="4473882"/>
            <a:ext cx="0" cy="34631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1" name="Segnaposto piè di pagina 6"/>
          <p:cNvSpPr>
            <a:spLocks noGrp="1"/>
          </p:cNvSpPr>
          <p:nvPr>
            <p:ph type="ftr" sz="quarter" idx="3"/>
          </p:nvPr>
        </p:nvSpPr>
        <p:spPr>
          <a:xfrm>
            <a:off x="1461653" y="6406555"/>
            <a:ext cx="6481619" cy="365125"/>
          </a:xfrm>
        </p:spPr>
        <p:txBody>
          <a:bodyPr/>
          <a:lstStyle/>
          <a:p>
            <a:r>
              <a:rPr lang="it-IT" dirty="0" smtClean="0"/>
              <a:t>CAST SYMPOSIUM – LYON 16-18 </a:t>
            </a:r>
            <a:r>
              <a:rPr lang="it-IT" dirty="0" err="1" smtClean="0"/>
              <a:t>January</a:t>
            </a:r>
            <a:r>
              <a:rPr lang="it-IT" dirty="0" smtClean="0"/>
              <a:t> 2018)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4571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0" name="Immagine 10" descr="/Users/uts/Desktop/Schermata 2017-05-08 alle 10.50.0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841" y="1140600"/>
            <a:ext cx="4368960" cy="5216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4" name="Segnaposto contenuto 5"/>
          <p:cNvSpPr>
            <a:spLocks noGrp="1"/>
          </p:cNvSpPr>
          <p:nvPr>
            <p:ph sz="quarter" idx="4"/>
          </p:nvPr>
        </p:nvSpPr>
        <p:spPr>
          <a:xfrm>
            <a:off x="4636801" y="1772827"/>
            <a:ext cx="4363508" cy="3951775"/>
          </a:xfrm>
        </p:spPr>
        <p:txBody>
          <a:bodyPr>
            <a:noAutofit/>
          </a:bodyPr>
          <a:lstStyle/>
          <a:p>
            <a:pPr marL="0" indent="0">
              <a:buNone/>
              <a:defRPr/>
            </a:pPr>
            <a:r>
              <a:rPr lang="it-IT" altLang="it-IT" sz="2000" dirty="0" err="1" smtClean="0"/>
              <a:t>Cationic</a:t>
            </a:r>
            <a:r>
              <a:rPr lang="it-IT" altLang="it-IT" sz="2000" dirty="0" smtClean="0"/>
              <a:t> </a:t>
            </a:r>
            <a:r>
              <a:rPr lang="it-IT" altLang="it-IT" sz="2000" dirty="0" err="1" smtClean="0"/>
              <a:t>resin</a:t>
            </a:r>
            <a:r>
              <a:rPr lang="it-IT" altLang="it-IT" sz="2000" dirty="0" smtClean="0"/>
              <a:t> </a:t>
            </a:r>
            <a:r>
              <a:rPr lang="it-IT" altLang="it-IT" sz="2000" dirty="0" err="1" smtClean="0"/>
              <a:t>summary</a:t>
            </a:r>
            <a:r>
              <a:rPr lang="it-IT" altLang="it-IT" sz="2000" dirty="0" smtClean="0"/>
              <a:t> </a:t>
            </a:r>
            <a:r>
              <a:rPr lang="it-IT" altLang="it-IT" sz="2000" dirty="0" err="1" smtClean="0"/>
              <a:t>graph</a:t>
            </a:r>
            <a:r>
              <a:rPr lang="it-IT" altLang="it-IT" sz="2000" dirty="0" smtClean="0"/>
              <a:t>, </a:t>
            </a:r>
            <a:r>
              <a:rPr lang="it-IT" altLang="it-IT" sz="2000" dirty="0" err="1" smtClean="0"/>
              <a:t>comparing</a:t>
            </a:r>
            <a:r>
              <a:rPr lang="it-IT" altLang="it-IT" sz="2000" dirty="0" smtClean="0"/>
              <a:t> </a:t>
            </a:r>
            <a:r>
              <a:rPr lang="it-IT" altLang="it-IT" sz="2000" dirty="0" err="1" smtClean="0"/>
              <a:t>bead</a:t>
            </a:r>
            <a:r>
              <a:rPr lang="it-IT" altLang="it-IT" sz="2000" dirty="0" smtClean="0"/>
              <a:t> </a:t>
            </a:r>
            <a:r>
              <a:rPr lang="it-IT" altLang="it-IT" sz="2000" dirty="0" err="1" smtClean="0"/>
              <a:t>size</a:t>
            </a:r>
            <a:r>
              <a:rPr lang="it-IT" altLang="it-IT" sz="2000" dirty="0" smtClean="0"/>
              <a:t> </a:t>
            </a:r>
            <a:r>
              <a:rPr lang="it-IT" altLang="it-IT" sz="2000" dirty="0" err="1" smtClean="0"/>
              <a:t>abundancy</a:t>
            </a:r>
            <a:r>
              <a:rPr lang="it-IT" altLang="it-IT" sz="2000" dirty="0" smtClean="0"/>
              <a:t> of the new, </a:t>
            </a:r>
            <a:r>
              <a:rPr lang="it-IT" altLang="it-IT" sz="2000" dirty="0" err="1" smtClean="0"/>
              <a:t>old</a:t>
            </a:r>
            <a:r>
              <a:rPr lang="it-IT" altLang="it-IT" sz="2000" dirty="0" smtClean="0"/>
              <a:t> and </a:t>
            </a:r>
            <a:r>
              <a:rPr lang="it-IT" altLang="it-IT" sz="2000" dirty="0" err="1" smtClean="0"/>
              <a:t>aged</a:t>
            </a:r>
            <a:r>
              <a:rPr lang="it-IT" altLang="it-IT" sz="2000" dirty="0" smtClean="0"/>
              <a:t> </a:t>
            </a:r>
            <a:r>
              <a:rPr lang="it-IT" altLang="it-IT" sz="2000" dirty="0" err="1" smtClean="0"/>
              <a:t>specimens</a:t>
            </a:r>
            <a:r>
              <a:rPr lang="it-IT" altLang="it-IT" sz="2000" dirty="0" smtClean="0"/>
              <a:t>.</a:t>
            </a:r>
          </a:p>
          <a:p>
            <a:pPr marL="0" indent="0">
              <a:buNone/>
              <a:defRPr/>
            </a:pPr>
            <a:endParaRPr lang="it-IT" altLang="it-IT" sz="2000" dirty="0"/>
          </a:p>
          <a:p>
            <a:pPr>
              <a:buFont typeface="Wingdings" panose="05000000000000000000" pitchFamily="2" charset="2"/>
              <a:buChar char="ü"/>
              <a:defRPr/>
            </a:pPr>
            <a:r>
              <a:rPr lang="it-IT" altLang="it-IT" sz="2000" dirty="0" err="1"/>
              <a:t>Sphericity</a:t>
            </a:r>
            <a:r>
              <a:rPr lang="it-IT" altLang="it-IT" sz="2000" dirty="0"/>
              <a:t> </a:t>
            </a:r>
            <a:r>
              <a:rPr lang="it-IT" altLang="it-IT" sz="2000" dirty="0" err="1"/>
              <a:t>is</a:t>
            </a:r>
            <a:r>
              <a:rPr lang="it-IT" altLang="it-IT" sz="2000" dirty="0"/>
              <a:t> </a:t>
            </a:r>
            <a:r>
              <a:rPr lang="it-IT" altLang="it-IT" sz="2000" dirty="0" err="1" smtClean="0"/>
              <a:t>not</a:t>
            </a:r>
            <a:r>
              <a:rPr lang="it-IT" altLang="it-IT" sz="2000" dirty="0" smtClean="0"/>
              <a:t> </a:t>
            </a:r>
            <a:r>
              <a:rPr lang="it-IT" altLang="it-IT" sz="2000" dirty="0" err="1" smtClean="0"/>
              <a:t>preserved</a:t>
            </a:r>
            <a:r>
              <a:rPr lang="it-IT" altLang="it-IT" sz="2000" dirty="0" smtClean="0"/>
              <a:t> </a:t>
            </a:r>
            <a:r>
              <a:rPr lang="it-IT" altLang="it-IT" sz="2000" dirty="0" err="1"/>
              <a:t>during</a:t>
            </a:r>
            <a:r>
              <a:rPr lang="it-IT" altLang="it-IT" sz="2000" dirty="0"/>
              <a:t> the </a:t>
            </a:r>
            <a:r>
              <a:rPr lang="it-IT" altLang="it-IT" sz="2000" dirty="0" err="1"/>
              <a:t>artificial</a:t>
            </a:r>
            <a:r>
              <a:rPr lang="it-IT" altLang="it-IT" sz="2000" dirty="0"/>
              <a:t> </a:t>
            </a:r>
            <a:r>
              <a:rPr lang="it-IT" altLang="it-IT" sz="2000" dirty="0" err="1"/>
              <a:t>degradation</a:t>
            </a:r>
            <a:r>
              <a:rPr lang="it-IT" altLang="it-IT" sz="2000" dirty="0"/>
              <a:t> </a:t>
            </a:r>
            <a:r>
              <a:rPr lang="it-IT" altLang="it-IT" sz="2000" dirty="0" smtClean="0"/>
              <a:t>and </a:t>
            </a:r>
            <a:r>
              <a:rPr lang="it-IT" altLang="it-IT" sz="2000" dirty="0" err="1" smtClean="0"/>
              <a:t>there</a:t>
            </a:r>
            <a:r>
              <a:rPr lang="it-IT" altLang="it-IT" sz="2000" dirty="0" smtClean="0"/>
              <a:t> </a:t>
            </a:r>
            <a:r>
              <a:rPr lang="it-IT" altLang="it-IT" sz="2000" dirty="0" err="1"/>
              <a:t>is</a:t>
            </a:r>
            <a:r>
              <a:rPr lang="it-IT" altLang="it-IT" sz="2000" dirty="0"/>
              <a:t> </a:t>
            </a:r>
            <a:r>
              <a:rPr lang="it-IT" altLang="it-IT" sz="2000" dirty="0" err="1"/>
              <a:t>loss</a:t>
            </a:r>
            <a:r>
              <a:rPr lang="it-IT" altLang="it-IT" sz="2000" dirty="0"/>
              <a:t> of </a:t>
            </a:r>
            <a:r>
              <a:rPr lang="it-IT" altLang="it-IT" sz="2000" dirty="0" err="1"/>
              <a:t>material</a:t>
            </a:r>
            <a:r>
              <a:rPr lang="it-IT" altLang="it-IT" sz="2000" dirty="0"/>
              <a:t> </a:t>
            </a:r>
            <a:r>
              <a:rPr lang="it-IT" altLang="it-IT" sz="2000" dirty="0" smtClean="0"/>
              <a:t>(</a:t>
            </a:r>
            <a:r>
              <a:rPr lang="it-IT" altLang="it-IT" sz="2000" dirty="0" err="1" smtClean="0"/>
              <a:t>debris</a:t>
            </a:r>
            <a:r>
              <a:rPr lang="it-IT" altLang="it-IT" sz="2000" dirty="0" smtClean="0"/>
              <a:t>).</a:t>
            </a:r>
            <a:endParaRPr lang="it-IT" altLang="it-IT" sz="2000" dirty="0"/>
          </a:p>
          <a:p>
            <a:pPr marL="0" indent="0">
              <a:buNone/>
              <a:defRPr/>
            </a:pPr>
            <a:endParaRPr lang="it-IT" altLang="it-IT" sz="2000" dirty="0"/>
          </a:p>
          <a:p>
            <a:pPr>
              <a:buFont typeface="Wingdings" panose="05000000000000000000" pitchFamily="2" charset="2"/>
              <a:buChar char="ü"/>
              <a:defRPr/>
            </a:pPr>
            <a:r>
              <a:rPr lang="it-IT" altLang="it-IT" sz="2000" dirty="0" err="1"/>
              <a:t>Sphericity</a:t>
            </a:r>
            <a:r>
              <a:rPr lang="it-IT" altLang="it-IT" sz="2000" dirty="0"/>
              <a:t> </a:t>
            </a:r>
            <a:r>
              <a:rPr lang="it-IT" altLang="it-IT" sz="2000" dirty="0" err="1"/>
              <a:t>is</a:t>
            </a:r>
            <a:r>
              <a:rPr lang="it-IT" altLang="it-IT" sz="2000" dirty="0"/>
              <a:t> </a:t>
            </a:r>
            <a:r>
              <a:rPr lang="it-IT" altLang="it-IT" sz="2000" dirty="0" err="1"/>
              <a:t>not</a:t>
            </a:r>
            <a:r>
              <a:rPr lang="it-IT" altLang="it-IT" sz="2000" dirty="0"/>
              <a:t> </a:t>
            </a:r>
            <a:r>
              <a:rPr lang="it-IT" altLang="it-IT" sz="2000" dirty="0" err="1"/>
              <a:t>preserved</a:t>
            </a:r>
            <a:r>
              <a:rPr lang="it-IT" altLang="it-IT" sz="2000" dirty="0"/>
              <a:t> </a:t>
            </a:r>
            <a:r>
              <a:rPr lang="it-IT" altLang="it-IT" sz="2000" dirty="0" err="1"/>
              <a:t>during</a:t>
            </a:r>
            <a:r>
              <a:rPr lang="it-IT" altLang="it-IT" sz="2000" dirty="0"/>
              <a:t> the </a:t>
            </a:r>
            <a:r>
              <a:rPr lang="it-IT" altLang="it-IT" sz="2000" dirty="0" err="1"/>
              <a:t>natural</a:t>
            </a:r>
            <a:r>
              <a:rPr lang="it-IT" altLang="it-IT" sz="2000" dirty="0"/>
              <a:t> </a:t>
            </a:r>
            <a:r>
              <a:rPr lang="it-IT" altLang="it-IT" sz="2000" dirty="0" err="1"/>
              <a:t>ageing</a:t>
            </a:r>
            <a:endParaRPr lang="it-IT" altLang="it-IT" sz="2000" dirty="0"/>
          </a:p>
          <a:p>
            <a:pPr marL="0" indent="0">
              <a:buNone/>
              <a:defRPr/>
            </a:pPr>
            <a:endParaRPr lang="it-IT" altLang="it-IT" sz="2000" dirty="0" smtClean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4294967295"/>
          </p:nvPr>
        </p:nvSpPr>
        <p:spPr>
          <a:xfrm>
            <a:off x="6553441" y="6356827"/>
            <a:ext cx="2134080" cy="364359"/>
          </a:xfrm>
          <a:prstGeom prst="rect">
            <a:avLst/>
          </a:prstGeom>
        </p:spPr>
        <p:txBody>
          <a:bodyPr lIns="82945" tIns="41473" rIns="82945" bIns="41473"/>
          <a:lstStyle/>
          <a:p>
            <a:pPr>
              <a:defRPr/>
            </a:pPr>
            <a:fld id="{B864A33E-386B-4DD5-AB9F-F74B742A8F29}" type="slidenum">
              <a:rPr lang="it-IT" smtClean="0"/>
              <a:pPr>
                <a:defRPr/>
              </a:pPr>
              <a:t>13</a:t>
            </a:fld>
            <a:endParaRPr lang="it-IT"/>
          </a:p>
        </p:txBody>
      </p:sp>
      <p:sp>
        <p:nvSpPr>
          <p:cNvPr id="11268" name="Titolo 1"/>
          <p:cNvSpPr>
            <a:spLocks noGrp="1"/>
          </p:cNvSpPr>
          <p:nvPr>
            <p:ph type="title"/>
          </p:nvPr>
        </p:nvSpPr>
        <p:spPr>
          <a:xfrm>
            <a:off x="-1" y="0"/>
            <a:ext cx="9000309" cy="953971"/>
          </a:xfrm>
        </p:spPr>
        <p:txBody>
          <a:bodyPr/>
          <a:lstStyle/>
          <a:p>
            <a:r>
              <a:rPr lang="it-IT" altLang="it-IT" sz="3300" dirty="0" smtClean="0"/>
              <a:t>4 - Data </a:t>
            </a:r>
            <a:r>
              <a:rPr lang="it-IT" altLang="it-IT" sz="3300" dirty="0" err="1" smtClean="0"/>
              <a:t>summary</a:t>
            </a:r>
            <a:r>
              <a:rPr lang="it-IT" altLang="it-IT" sz="3300" dirty="0" smtClean="0"/>
              <a:t> of </a:t>
            </a:r>
            <a:r>
              <a:rPr lang="it-IT" altLang="it-IT" sz="3300" dirty="0" err="1" smtClean="0"/>
              <a:t>ageing</a:t>
            </a:r>
            <a:r>
              <a:rPr lang="it-IT" altLang="it-IT" sz="3300" dirty="0" smtClean="0"/>
              <a:t> : </a:t>
            </a:r>
            <a:r>
              <a:rPr lang="it-IT" altLang="it-IT" sz="3300" dirty="0" err="1"/>
              <a:t>cationic</a:t>
            </a:r>
            <a:r>
              <a:rPr lang="it-IT" altLang="it-IT" sz="3300" dirty="0"/>
              <a:t> </a:t>
            </a:r>
            <a:r>
              <a:rPr lang="it-IT" altLang="it-IT" sz="3300" dirty="0" err="1"/>
              <a:t>resin</a:t>
            </a:r>
            <a:endParaRPr lang="it-IT" altLang="it-IT" sz="3300" dirty="0"/>
          </a:p>
        </p:txBody>
      </p:sp>
      <p:sp>
        <p:nvSpPr>
          <p:cNvPr id="11269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703041" y="1140600"/>
            <a:ext cx="4042080" cy="639427"/>
          </a:xfrm>
        </p:spPr>
        <p:txBody>
          <a:bodyPr/>
          <a:lstStyle/>
          <a:p>
            <a:r>
              <a:rPr lang="it-IT" altLang="it-IT" dirty="0" err="1" smtClean="0"/>
              <a:t>Bead</a:t>
            </a:r>
            <a:r>
              <a:rPr lang="it-IT" altLang="it-IT" dirty="0" smtClean="0"/>
              <a:t> </a:t>
            </a:r>
            <a:r>
              <a:rPr lang="it-IT" altLang="it-IT" dirty="0" err="1" smtClean="0"/>
              <a:t>size</a:t>
            </a:r>
            <a:r>
              <a:rPr lang="it-IT" altLang="it-IT" dirty="0" smtClean="0"/>
              <a:t> vs. </a:t>
            </a:r>
            <a:r>
              <a:rPr lang="it-IT" altLang="it-IT" dirty="0" err="1" smtClean="0"/>
              <a:t>abundancy</a:t>
            </a:r>
            <a:endParaRPr lang="it-IT" altLang="it-IT" dirty="0" smtClean="0"/>
          </a:p>
        </p:txBody>
      </p:sp>
      <p:pic>
        <p:nvPicPr>
          <p:cNvPr id="11272" name="Picture 2" descr="logo_cast_line_black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30731" y="5374292"/>
            <a:ext cx="886753" cy="1097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6053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magine 7" descr="/Users/uts/Desktop/Schermata 2017-05-08 alle 10.50.1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246" y="1072861"/>
            <a:ext cx="4459142" cy="5374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9" y="1215231"/>
            <a:ext cx="4041775" cy="639763"/>
          </a:xfrm>
        </p:spPr>
        <p:txBody>
          <a:bodyPr/>
          <a:lstStyle/>
          <a:p>
            <a:r>
              <a:rPr lang="it-IT" altLang="it-IT" dirty="0" err="1"/>
              <a:t>Bead</a:t>
            </a:r>
            <a:r>
              <a:rPr lang="it-IT" altLang="it-IT" dirty="0"/>
              <a:t> </a:t>
            </a:r>
            <a:r>
              <a:rPr lang="it-IT" altLang="it-IT" dirty="0" err="1"/>
              <a:t>size</a:t>
            </a:r>
            <a:r>
              <a:rPr lang="it-IT" altLang="it-IT" dirty="0"/>
              <a:t> vs. </a:t>
            </a:r>
            <a:r>
              <a:rPr lang="it-IT" altLang="it-IT" dirty="0" err="1"/>
              <a:t>abundancy</a:t>
            </a:r>
            <a:endParaRPr lang="it-IT" altLang="it-IT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7C199-0D0D-7840-A88D-785280B31CF7}" type="slidenum">
              <a:rPr lang="it-IT" smtClean="0"/>
              <a:t>14</a:t>
            </a:fld>
            <a:endParaRPr lang="it-IT"/>
          </a:p>
        </p:txBody>
      </p:sp>
      <p:sp>
        <p:nvSpPr>
          <p:cNvPr id="9" name="Segnaposto contenuto 5"/>
          <p:cNvSpPr txBox="1">
            <a:spLocks/>
          </p:cNvSpPr>
          <p:nvPr/>
        </p:nvSpPr>
        <p:spPr>
          <a:xfrm>
            <a:off x="4497388" y="1966050"/>
            <a:ext cx="4456113" cy="4356100"/>
          </a:xfrm>
          <a:prstGeom prst="rect">
            <a:avLst/>
          </a:prstGeom>
          <a:ln>
            <a:solidFill>
              <a:srgbClr val="E4E4E4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it-IT" altLang="it-IT" sz="2400" dirty="0" err="1" smtClean="0"/>
              <a:t>Anionic</a:t>
            </a:r>
            <a:r>
              <a:rPr lang="it-IT" altLang="it-IT" sz="2400" dirty="0" smtClean="0"/>
              <a:t> </a:t>
            </a:r>
            <a:r>
              <a:rPr lang="it-IT" altLang="it-IT" sz="2400" dirty="0" err="1" smtClean="0"/>
              <a:t>resin</a:t>
            </a:r>
            <a:r>
              <a:rPr lang="it-IT" altLang="it-IT" sz="2400" dirty="0" smtClean="0"/>
              <a:t> </a:t>
            </a:r>
            <a:r>
              <a:rPr lang="it-IT" altLang="it-IT" sz="2400" dirty="0" err="1" smtClean="0"/>
              <a:t>summary</a:t>
            </a:r>
            <a:r>
              <a:rPr lang="it-IT" altLang="it-IT" sz="2400" dirty="0" smtClean="0"/>
              <a:t> </a:t>
            </a:r>
            <a:r>
              <a:rPr lang="it-IT" altLang="it-IT" sz="2400" dirty="0" err="1" smtClean="0"/>
              <a:t>graph</a:t>
            </a:r>
            <a:r>
              <a:rPr lang="it-IT" altLang="it-IT" sz="2400" dirty="0" smtClean="0"/>
              <a:t>, </a:t>
            </a:r>
            <a:r>
              <a:rPr lang="it-IT" altLang="it-IT" sz="2400" dirty="0" err="1" smtClean="0"/>
              <a:t>comparing</a:t>
            </a:r>
            <a:r>
              <a:rPr lang="it-IT" altLang="it-IT" sz="2400" dirty="0" smtClean="0"/>
              <a:t> </a:t>
            </a:r>
            <a:r>
              <a:rPr lang="it-IT" altLang="it-IT" sz="2400" dirty="0" err="1" smtClean="0"/>
              <a:t>bead</a:t>
            </a:r>
            <a:r>
              <a:rPr lang="it-IT" altLang="it-IT" sz="2400" dirty="0" smtClean="0"/>
              <a:t> </a:t>
            </a:r>
            <a:r>
              <a:rPr lang="it-IT" altLang="it-IT" sz="2400" dirty="0" err="1" smtClean="0"/>
              <a:t>size</a:t>
            </a:r>
            <a:r>
              <a:rPr lang="it-IT" altLang="it-IT" sz="2400" dirty="0" smtClean="0"/>
              <a:t> </a:t>
            </a:r>
            <a:r>
              <a:rPr lang="it-IT" altLang="it-IT" sz="2400" dirty="0" err="1" smtClean="0"/>
              <a:t>abundancy</a:t>
            </a:r>
            <a:r>
              <a:rPr lang="it-IT" altLang="it-IT" sz="2400" dirty="0" smtClean="0"/>
              <a:t> of the new, </a:t>
            </a:r>
            <a:r>
              <a:rPr lang="it-IT" altLang="it-IT" sz="2400" dirty="0" err="1" smtClean="0"/>
              <a:t>old</a:t>
            </a:r>
            <a:r>
              <a:rPr lang="it-IT" altLang="it-IT" sz="2400" dirty="0" smtClean="0"/>
              <a:t> and </a:t>
            </a:r>
            <a:r>
              <a:rPr lang="it-IT" altLang="it-IT" sz="2400" dirty="0" err="1" smtClean="0"/>
              <a:t>aged</a:t>
            </a:r>
            <a:r>
              <a:rPr lang="it-IT" altLang="it-IT" sz="2400" dirty="0" smtClean="0"/>
              <a:t> </a:t>
            </a:r>
            <a:r>
              <a:rPr lang="it-IT" altLang="it-IT" sz="2400" dirty="0" err="1" smtClean="0"/>
              <a:t>specimens</a:t>
            </a:r>
            <a:r>
              <a:rPr lang="it-IT" altLang="it-IT" sz="2400" dirty="0" smtClean="0"/>
              <a:t>.</a:t>
            </a:r>
          </a:p>
          <a:p>
            <a:pPr marL="0" indent="0">
              <a:buFont typeface="Arial" charset="0"/>
              <a:buNone/>
            </a:pPr>
            <a:endParaRPr lang="it-IT" altLang="it-IT" sz="2400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it-IT" altLang="it-IT" sz="2400" dirty="0" err="1"/>
              <a:t>Sphericity</a:t>
            </a:r>
            <a:r>
              <a:rPr lang="it-IT" altLang="it-IT" sz="2400" dirty="0"/>
              <a:t> </a:t>
            </a:r>
            <a:r>
              <a:rPr lang="it-IT" altLang="it-IT" sz="2400" dirty="0" err="1"/>
              <a:t>is</a:t>
            </a:r>
            <a:r>
              <a:rPr lang="it-IT" altLang="it-IT" sz="2400" dirty="0"/>
              <a:t> </a:t>
            </a:r>
            <a:r>
              <a:rPr lang="it-IT" altLang="it-IT" sz="2400" dirty="0" err="1"/>
              <a:t>not</a:t>
            </a:r>
            <a:r>
              <a:rPr lang="it-IT" altLang="it-IT" sz="2400" dirty="0"/>
              <a:t> </a:t>
            </a:r>
            <a:r>
              <a:rPr lang="it-IT" altLang="it-IT" sz="2400" dirty="0" err="1"/>
              <a:t>preserved</a:t>
            </a:r>
            <a:r>
              <a:rPr lang="it-IT" altLang="it-IT" sz="2400" dirty="0"/>
              <a:t> </a:t>
            </a:r>
            <a:r>
              <a:rPr lang="it-IT" altLang="it-IT" sz="2400" dirty="0" err="1"/>
              <a:t>during</a:t>
            </a:r>
            <a:r>
              <a:rPr lang="it-IT" altLang="it-IT" sz="2400" dirty="0"/>
              <a:t> the </a:t>
            </a:r>
            <a:r>
              <a:rPr lang="it-IT" altLang="it-IT" sz="2400" dirty="0" err="1"/>
              <a:t>natural</a:t>
            </a:r>
            <a:r>
              <a:rPr lang="it-IT" altLang="it-IT" sz="2400" dirty="0"/>
              <a:t> </a:t>
            </a:r>
            <a:r>
              <a:rPr lang="it-IT" altLang="it-IT" sz="2400" dirty="0" err="1" smtClean="0"/>
              <a:t>ageing</a:t>
            </a:r>
            <a:endParaRPr lang="it-IT" altLang="it-IT" sz="2400" dirty="0" smtClean="0"/>
          </a:p>
          <a:p>
            <a:pPr>
              <a:buFont typeface="Wingdings" panose="05000000000000000000" pitchFamily="2" charset="2"/>
              <a:buChar char="ü"/>
            </a:pPr>
            <a:endParaRPr lang="it-IT" altLang="it-IT" sz="2400" dirty="0"/>
          </a:p>
          <a:p>
            <a:pPr>
              <a:buFont typeface="Wingdings" panose="05000000000000000000" pitchFamily="2" charset="2"/>
              <a:buChar char="ü"/>
            </a:pPr>
            <a:r>
              <a:rPr lang="it-IT" altLang="it-IT" sz="2400" dirty="0" err="1" smtClean="0"/>
              <a:t>Artificial</a:t>
            </a:r>
            <a:r>
              <a:rPr lang="it-IT" altLang="it-IT" sz="2400" dirty="0" smtClean="0"/>
              <a:t> </a:t>
            </a:r>
            <a:r>
              <a:rPr lang="it-IT" altLang="it-IT" sz="2400" dirty="0" err="1" smtClean="0"/>
              <a:t>ageing</a:t>
            </a:r>
            <a:r>
              <a:rPr lang="it-IT" altLang="it-IT" sz="2400" dirty="0" smtClean="0"/>
              <a:t> </a:t>
            </a:r>
            <a:r>
              <a:rPr lang="it-IT" altLang="it-IT" sz="2400" dirty="0" err="1" smtClean="0"/>
              <a:t>causes</a:t>
            </a:r>
            <a:r>
              <a:rPr lang="it-IT" altLang="it-IT" sz="2400" dirty="0" smtClean="0"/>
              <a:t> </a:t>
            </a:r>
            <a:r>
              <a:rPr lang="it-IT" altLang="it-IT" sz="2400" dirty="0" err="1" smtClean="0"/>
              <a:t>symmetrica</a:t>
            </a:r>
            <a:r>
              <a:rPr lang="it-IT" altLang="it-IT" sz="2400" dirty="0" err="1"/>
              <a:t>l</a:t>
            </a:r>
            <a:r>
              <a:rPr lang="it-IT" altLang="it-IT" sz="2400" dirty="0" smtClean="0"/>
              <a:t> </a:t>
            </a:r>
            <a:r>
              <a:rPr lang="it-IT" altLang="it-IT" sz="2400" dirty="0" err="1" smtClean="0"/>
              <a:t>erosion</a:t>
            </a:r>
            <a:r>
              <a:rPr lang="it-IT" altLang="it-IT" sz="2400" dirty="0" smtClean="0"/>
              <a:t>, </a:t>
            </a:r>
            <a:r>
              <a:rPr lang="it-IT" altLang="it-IT" sz="2400" dirty="0" err="1" smtClean="0"/>
              <a:t>sphericity</a:t>
            </a:r>
            <a:r>
              <a:rPr lang="it-IT" altLang="it-IT" sz="2400" dirty="0" smtClean="0"/>
              <a:t> </a:t>
            </a:r>
            <a:r>
              <a:rPr lang="it-IT" altLang="it-IT" sz="2400" dirty="0" err="1" smtClean="0"/>
              <a:t>is</a:t>
            </a:r>
            <a:r>
              <a:rPr lang="it-IT" altLang="it-IT" sz="2400" dirty="0" smtClean="0"/>
              <a:t> </a:t>
            </a:r>
            <a:r>
              <a:rPr lang="it-IT" altLang="it-IT" sz="2400" dirty="0" err="1" smtClean="0"/>
              <a:t>preserved</a:t>
            </a:r>
            <a:endParaRPr lang="it-IT" altLang="it-IT" sz="2400" dirty="0"/>
          </a:p>
          <a:p>
            <a:pPr marL="0" indent="0">
              <a:buFont typeface="Arial" charset="0"/>
              <a:buNone/>
            </a:pPr>
            <a:endParaRPr lang="it-IT" altLang="it-IT" sz="2400" dirty="0"/>
          </a:p>
          <a:p>
            <a:pPr marL="0" indent="0">
              <a:buFont typeface="Arial" charset="0"/>
              <a:buNone/>
            </a:pPr>
            <a:endParaRPr lang="it-IT" altLang="it-IT" sz="2400" dirty="0" smtClean="0"/>
          </a:p>
        </p:txBody>
      </p:sp>
      <p:sp>
        <p:nvSpPr>
          <p:cNvPr id="11" name="Titolo 1"/>
          <p:cNvSpPr>
            <a:spLocks noGrp="1"/>
          </p:cNvSpPr>
          <p:nvPr>
            <p:ph type="title"/>
          </p:nvPr>
        </p:nvSpPr>
        <p:spPr>
          <a:xfrm>
            <a:off x="169817" y="156754"/>
            <a:ext cx="8882743" cy="797217"/>
          </a:xfrm>
        </p:spPr>
        <p:txBody>
          <a:bodyPr/>
          <a:lstStyle/>
          <a:p>
            <a:r>
              <a:rPr lang="it-IT" altLang="it-IT" sz="3300" dirty="0" smtClean="0"/>
              <a:t>4 - Data </a:t>
            </a:r>
            <a:r>
              <a:rPr lang="it-IT" altLang="it-IT" sz="3300" dirty="0" err="1" smtClean="0"/>
              <a:t>summary</a:t>
            </a:r>
            <a:r>
              <a:rPr lang="it-IT" altLang="it-IT" sz="3300" dirty="0" smtClean="0"/>
              <a:t> of </a:t>
            </a:r>
            <a:r>
              <a:rPr lang="it-IT" altLang="it-IT" sz="3300" dirty="0" err="1" smtClean="0"/>
              <a:t>ageing</a:t>
            </a:r>
            <a:r>
              <a:rPr lang="it-IT" altLang="it-IT" sz="3300" dirty="0" smtClean="0"/>
              <a:t> : </a:t>
            </a:r>
            <a:r>
              <a:rPr lang="it-IT" altLang="it-IT" sz="3300" dirty="0" err="1" smtClean="0"/>
              <a:t>anionic</a:t>
            </a:r>
            <a:r>
              <a:rPr lang="it-IT" altLang="it-IT" sz="3300" dirty="0" smtClean="0"/>
              <a:t> </a:t>
            </a:r>
            <a:r>
              <a:rPr lang="it-IT" altLang="it-IT" sz="3300" dirty="0" err="1" smtClean="0"/>
              <a:t>resin</a:t>
            </a:r>
            <a:endParaRPr lang="it-IT" altLang="it-IT" sz="3300" dirty="0"/>
          </a:p>
        </p:txBody>
      </p:sp>
      <p:pic>
        <p:nvPicPr>
          <p:cNvPr id="12" name="Immagine 8" descr="logo_cast_line_black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08950" y="5577118"/>
            <a:ext cx="816066" cy="10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2889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11840" y="303802"/>
            <a:ext cx="8614593" cy="400110"/>
          </a:xfrm>
        </p:spPr>
        <p:txBody>
          <a:bodyPr/>
          <a:lstStyle/>
          <a:p>
            <a:r>
              <a:rPr lang="it-IT" altLang="it-IT" dirty="0" smtClean="0"/>
              <a:t>5 -  </a:t>
            </a:r>
            <a:r>
              <a:rPr lang="it-IT" altLang="it-IT" dirty="0"/>
              <a:t>C </a:t>
            </a:r>
            <a:r>
              <a:rPr lang="it-IT" altLang="it-IT" dirty="0" smtClean="0"/>
              <a:t>CONTENT AGEING </a:t>
            </a:r>
            <a:r>
              <a:rPr lang="it-IT" altLang="it-IT" dirty="0"/>
              <a:t>EFFECT </a:t>
            </a:r>
            <a:r>
              <a:rPr lang="it-IT" altLang="it-IT" dirty="0" smtClean="0"/>
              <a:t> – CATIONIC IERS</a:t>
            </a:r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2C7C199-0D0D-7840-A88D-785280B31CF7}" type="slidenum">
              <a:rPr lang="it-IT" smtClean="0"/>
              <a:t>15</a:t>
            </a:fld>
            <a:endParaRPr lang="it-IT"/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1841" y="3123689"/>
            <a:ext cx="4485600" cy="3158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CasellaDiTesto 7"/>
          <p:cNvSpPr txBox="1">
            <a:spLocks noChangeArrowheads="1"/>
          </p:cNvSpPr>
          <p:nvPr/>
        </p:nvSpPr>
        <p:spPr bwMode="auto">
          <a:xfrm>
            <a:off x="4970880" y="3123689"/>
            <a:ext cx="3962880" cy="914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45" tIns="41473" rIns="82945" bIns="41473">
            <a:spAutoFit/>
          </a:bodyPr>
          <a:lstStyle/>
          <a:p>
            <a:r>
              <a:rPr lang="it-IT" altLang="it-IT"/>
              <a:t>In the cationic one the «natural» ageing cause a small decrease of C content </a:t>
            </a:r>
          </a:p>
        </p:txBody>
      </p:sp>
      <p:cxnSp>
        <p:nvCxnSpPr>
          <p:cNvPr id="10" name="Connettore 2 9"/>
          <p:cNvCxnSpPr>
            <a:stCxn id="9" idx="2"/>
          </p:cNvCxnSpPr>
          <p:nvPr/>
        </p:nvCxnSpPr>
        <p:spPr>
          <a:xfrm flipH="1">
            <a:off x="2653921" y="4038442"/>
            <a:ext cx="4298399" cy="1826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60787" y="4221780"/>
            <a:ext cx="3265512" cy="24493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graphicFrame>
        <p:nvGraphicFramePr>
          <p:cNvPr id="12" name="Oggetto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0283868"/>
              </p:ext>
            </p:extLst>
          </p:nvPr>
        </p:nvGraphicFramePr>
        <p:xfrm>
          <a:off x="1130401" y="1473275"/>
          <a:ext cx="7621920" cy="16446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Documento" r:id="rId5" imgW="6276708" imgH="1353289" progId="Word.Document.12">
                  <p:embed/>
                </p:oleObj>
              </mc:Choice>
              <mc:Fallback>
                <p:oleObj name="Documento" r:id="rId5" imgW="6276708" imgH="1353289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0401" y="1473275"/>
                        <a:ext cx="7621920" cy="164465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CasellaDiTesto 33"/>
          <p:cNvSpPr txBox="1">
            <a:spLocks noChangeArrowheads="1"/>
          </p:cNvSpPr>
          <p:nvPr/>
        </p:nvSpPr>
        <p:spPr bwMode="auto">
          <a:xfrm>
            <a:off x="5660641" y="1679743"/>
            <a:ext cx="3273120" cy="976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45" tIns="41473" rIns="82945" bIns="41473">
            <a:spAutoFit/>
          </a:bodyPr>
          <a:lstStyle/>
          <a:p>
            <a:r>
              <a:rPr lang="it-IT" altLang="it-IT" sz="2900" dirty="0"/>
              <a:t>  </a:t>
            </a:r>
            <a:r>
              <a:rPr lang="it-IT" altLang="it-IT" sz="2900" dirty="0" smtClean="0"/>
              <a:t>- 9,8 % </a:t>
            </a:r>
          </a:p>
          <a:p>
            <a:r>
              <a:rPr lang="it-IT" altLang="it-IT" sz="2900" dirty="0" smtClean="0"/>
              <a:t>Carbon </a:t>
            </a:r>
            <a:r>
              <a:rPr lang="it-IT" altLang="it-IT" sz="2900" dirty="0" err="1" smtClean="0"/>
              <a:t>loss</a:t>
            </a:r>
            <a:endParaRPr lang="it-IT" altLang="it-IT" sz="2900" dirty="0"/>
          </a:p>
        </p:txBody>
      </p:sp>
      <p:sp>
        <p:nvSpPr>
          <p:cNvPr id="14" name="Parentesi graffa chiusa 13"/>
          <p:cNvSpPr/>
          <p:nvPr/>
        </p:nvSpPr>
        <p:spPr>
          <a:xfrm>
            <a:off x="5421601" y="1797309"/>
            <a:ext cx="239040" cy="529976"/>
          </a:xfrm>
          <a:prstGeom prst="righ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lIns="82945" tIns="41473" rIns="82945" bIns="41473"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5" name="Ovale 14"/>
          <p:cNvSpPr/>
          <p:nvPr/>
        </p:nvSpPr>
        <p:spPr>
          <a:xfrm>
            <a:off x="904283" y="3759661"/>
            <a:ext cx="2592387" cy="968375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6" name="Segnaposto piè di pagina 6"/>
          <p:cNvSpPr>
            <a:spLocks noGrp="1"/>
          </p:cNvSpPr>
          <p:nvPr>
            <p:ph type="ftr" sz="quarter" idx="3"/>
          </p:nvPr>
        </p:nvSpPr>
        <p:spPr>
          <a:xfrm>
            <a:off x="1461653" y="6406555"/>
            <a:ext cx="6481619" cy="365125"/>
          </a:xfrm>
        </p:spPr>
        <p:txBody>
          <a:bodyPr/>
          <a:lstStyle/>
          <a:p>
            <a:r>
              <a:rPr lang="it-IT" dirty="0" smtClean="0"/>
              <a:t>CAST SYMPOSIUM – LYON 16-18 </a:t>
            </a:r>
            <a:r>
              <a:rPr lang="it-IT" dirty="0" err="1" smtClean="0"/>
              <a:t>January</a:t>
            </a:r>
            <a:r>
              <a:rPr lang="it-IT" dirty="0" smtClean="0"/>
              <a:t> 2018)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15765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4903" y="103748"/>
            <a:ext cx="9022631" cy="800219"/>
          </a:xfrm>
        </p:spPr>
        <p:txBody>
          <a:bodyPr/>
          <a:lstStyle/>
          <a:p>
            <a:r>
              <a:rPr lang="it-IT" altLang="it-IT" dirty="0"/>
              <a:t>5 -  C CONTENT AGEING EFFECT  –</a:t>
            </a:r>
            <a:r>
              <a:rPr lang="it-IT" altLang="it-IT" dirty="0" smtClean="0"/>
              <a:t>– ANIONIC IERS</a:t>
            </a:r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2C7C199-0D0D-7840-A88D-785280B31CF7}" type="slidenum">
              <a:rPr lang="it-IT" smtClean="0"/>
              <a:t>16</a:t>
            </a:fld>
            <a:endParaRPr lang="it-IT"/>
          </a:p>
        </p:txBody>
      </p:sp>
      <p:graphicFrame>
        <p:nvGraphicFramePr>
          <p:cNvPr id="8" name="Grafico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5308076"/>
              </p:ext>
            </p:extLst>
          </p:nvPr>
        </p:nvGraphicFramePr>
        <p:xfrm>
          <a:off x="104903" y="2964719"/>
          <a:ext cx="5780443" cy="345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Segnaposto numero diapositiva 3"/>
          <p:cNvSpPr txBox="1">
            <a:spLocks/>
          </p:cNvSpPr>
          <p:nvPr/>
        </p:nvSpPr>
        <p:spPr>
          <a:xfrm>
            <a:off x="7146335" y="6523894"/>
            <a:ext cx="2352675" cy="401638"/>
          </a:xfrm>
          <a:prstGeom prst="rect">
            <a:avLst/>
          </a:prstGeom>
        </p:spPr>
        <p:txBody>
          <a:bodyPr/>
          <a:lstStyle>
            <a:defPPr>
              <a:defRPr lang="it-IT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7637B0AE-5892-4A9E-93DC-8723F0E137FD}" type="slidenum">
              <a:rPr lang="fr-CA" altLang="it-IT" smtClean="0"/>
              <a:pPr>
                <a:defRPr/>
              </a:pPr>
              <a:t>16</a:t>
            </a:fld>
            <a:endParaRPr lang="fr-CA" altLang="it-IT"/>
          </a:p>
        </p:txBody>
      </p:sp>
      <p:sp>
        <p:nvSpPr>
          <p:cNvPr id="10" name="CasellaDiTesto 7"/>
          <p:cNvSpPr txBox="1">
            <a:spLocks noChangeArrowheads="1"/>
          </p:cNvSpPr>
          <p:nvPr/>
        </p:nvSpPr>
        <p:spPr bwMode="auto">
          <a:xfrm>
            <a:off x="5401672" y="2143982"/>
            <a:ext cx="372586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it-IT" altLang="it-IT" sz="2000">
                <a:solidFill>
                  <a:schemeClr val="tx1"/>
                </a:solidFill>
              </a:rPr>
              <a:t>In the anionic one the «natural» ageing  and the artificial degradation cause an increase of C content </a:t>
            </a:r>
          </a:p>
        </p:txBody>
      </p:sp>
      <p:sp>
        <p:nvSpPr>
          <p:cNvPr id="11" name="Ovale 10"/>
          <p:cNvSpPr/>
          <p:nvPr/>
        </p:nvSpPr>
        <p:spPr>
          <a:xfrm>
            <a:off x="1139416" y="4325252"/>
            <a:ext cx="2592387" cy="968375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cxnSp>
        <p:nvCxnSpPr>
          <p:cNvPr id="12" name="Connettore 2 11"/>
          <p:cNvCxnSpPr>
            <a:stCxn id="10" idx="2"/>
          </p:cNvCxnSpPr>
          <p:nvPr/>
        </p:nvCxnSpPr>
        <p:spPr>
          <a:xfrm flipH="1">
            <a:off x="2899954" y="3467421"/>
            <a:ext cx="4364650" cy="6996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7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89849" y="3855320"/>
            <a:ext cx="2925196" cy="21938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graphicFrame>
        <p:nvGraphicFramePr>
          <p:cNvPr id="14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4509712"/>
              </p:ext>
            </p:extLst>
          </p:nvPr>
        </p:nvGraphicFramePr>
        <p:xfrm>
          <a:off x="640760" y="1135919"/>
          <a:ext cx="8486775" cy="182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5" name="Documento" r:id="rId5" imgW="6276708" imgH="1353289" progId="Word.Document.12">
                  <p:embed/>
                </p:oleObj>
              </mc:Choice>
              <mc:Fallback>
                <p:oleObj name="Documento" r:id="rId5" imgW="6276708" imgH="1353289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0760" y="1135919"/>
                        <a:ext cx="8486775" cy="182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Segnaposto piè di pagina 6"/>
          <p:cNvSpPr>
            <a:spLocks noGrp="1"/>
          </p:cNvSpPr>
          <p:nvPr>
            <p:ph type="ftr" sz="quarter" idx="3"/>
          </p:nvPr>
        </p:nvSpPr>
        <p:spPr>
          <a:xfrm>
            <a:off x="1461653" y="6406555"/>
            <a:ext cx="6481619" cy="365125"/>
          </a:xfrm>
        </p:spPr>
        <p:txBody>
          <a:bodyPr/>
          <a:lstStyle/>
          <a:p>
            <a:r>
              <a:rPr lang="it-IT" dirty="0" smtClean="0"/>
              <a:t>CAST SYMPOSIUM – LYON 16-18 </a:t>
            </a:r>
            <a:r>
              <a:rPr lang="it-IT" dirty="0" err="1" smtClean="0"/>
              <a:t>January</a:t>
            </a:r>
            <a:r>
              <a:rPr lang="it-IT" dirty="0" smtClean="0"/>
              <a:t> 2018)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26279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magine 8" descr="logo_cast_line_black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08950" y="5717993"/>
            <a:ext cx="816066" cy="10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egnaposto numero diapositiva 3"/>
          <p:cNvSpPr>
            <a:spLocks noGrp="1"/>
          </p:cNvSpPr>
          <p:nvPr>
            <p:ph type="sldNum" sz="quarter" idx="4"/>
          </p:nvPr>
        </p:nvSpPr>
        <p:spPr>
          <a:xfrm>
            <a:off x="6553200" y="6232464"/>
            <a:ext cx="2133600" cy="365125"/>
          </a:xfrm>
        </p:spPr>
        <p:txBody>
          <a:bodyPr/>
          <a:lstStyle/>
          <a:p>
            <a:fld id="{02C7C199-0D0D-7840-A88D-785280B31CF7}" type="slidenum">
              <a:rPr lang="it-IT" smtClean="0"/>
              <a:t>17</a:t>
            </a:fld>
            <a:endParaRPr lang="it-IT"/>
          </a:p>
        </p:txBody>
      </p:sp>
      <p:sp>
        <p:nvSpPr>
          <p:cNvPr id="5" name="Tito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SUMMARY OF AGEING TEST</a:t>
            </a:r>
            <a:endParaRPr lang="it-IT" dirty="0"/>
          </a:p>
        </p:txBody>
      </p:sp>
      <p:sp>
        <p:nvSpPr>
          <p:cNvPr id="8" name="Segnaposto contenuto 3"/>
          <p:cNvSpPr txBox="1">
            <a:spLocks/>
          </p:cNvSpPr>
          <p:nvPr/>
        </p:nvSpPr>
        <p:spPr>
          <a:xfrm>
            <a:off x="3535680" y="727598"/>
            <a:ext cx="5464629" cy="5861520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it-IT" dirty="0" smtClean="0">
                <a:solidFill>
                  <a:schemeClr val="bg1"/>
                </a:solidFill>
                <a:ea typeface="MS PGothic" pitchFamily="34" charset="-128"/>
              </a:rPr>
              <a:t>Strong base anionic resins are more unstable and degrade heavily over time (29 % broken beads after 12 years) , even when not in use. </a:t>
            </a:r>
          </a:p>
          <a:p>
            <a:r>
              <a:rPr lang="en-US" altLang="it-IT" dirty="0" smtClean="0">
                <a:solidFill>
                  <a:schemeClr val="bg1"/>
                </a:solidFill>
                <a:ea typeface="MS PGothic" pitchFamily="34" charset="-128"/>
              </a:rPr>
              <a:t>Strong acid cationic resins, show fast degradation (within 5 month up to 12 % of broken beads) only with Temperature and chemical attack. Apparently they are more stable over time in environmental conditions. Nevertheless they show up around 10 % of carbon loss in 12 year</a:t>
            </a:r>
          </a:p>
          <a:p>
            <a:endParaRPr lang="en-US" altLang="it-IT" dirty="0" smtClean="0">
              <a:solidFill>
                <a:schemeClr val="bg1"/>
              </a:solidFill>
              <a:ea typeface="MS PGothic" pitchFamily="34" charset="-128"/>
            </a:endParaRPr>
          </a:p>
          <a:p>
            <a:r>
              <a:rPr lang="en-US" altLang="it-IT" dirty="0" smtClean="0">
                <a:solidFill>
                  <a:schemeClr val="bg1"/>
                </a:solidFill>
                <a:ea typeface="MS PGothic" pitchFamily="34" charset="-128"/>
              </a:rPr>
              <a:t>Degradation experiment with T and pH needs to be more investigated as regard the effect of carbon content (substitution/loss of ammine group could be considered)</a:t>
            </a:r>
            <a:endParaRPr lang="it-IT" altLang="it-IT" dirty="0" smtClean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14" name="Segnaposto immagine 13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17" name="Segnaposto piè di pagina 6"/>
          <p:cNvSpPr>
            <a:spLocks noGrp="1"/>
          </p:cNvSpPr>
          <p:nvPr>
            <p:ph type="ftr" sz="quarter" idx="3"/>
          </p:nvPr>
        </p:nvSpPr>
        <p:spPr>
          <a:xfrm>
            <a:off x="1461653" y="6406555"/>
            <a:ext cx="6481619" cy="365125"/>
          </a:xfrm>
        </p:spPr>
        <p:txBody>
          <a:bodyPr/>
          <a:lstStyle/>
          <a:p>
            <a:r>
              <a:rPr lang="it-IT" dirty="0" smtClean="0"/>
              <a:t>CAST SYMPOSIUM – LYON 16-18 </a:t>
            </a:r>
            <a:r>
              <a:rPr lang="it-IT" dirty="0" err="1" smtClean="0"/>
              <a:t>January</a:t>
            </a:r>
            <a:r>
              <a:rPr lang="it-IT" dirty="0" smtClean="0"/>
              <a:t> 2018)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97090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6 – IONIC LIQUIDS (</a:t>
            </a:r>
            <a:r>
              <a:rPr lang="it-IT" dirty="0" err="1" smtClean="0"/>
              <a:t>ILs</a:t>
            </a:r>
            <a:r>
              <a:rPr lang="it-IT" dirty="0"/>
              <a:t>) - NEW APPROACHES </a:t>
            </a:r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2C7C199-0D0D-7840-A88D-785280B31CF7}" type="slidenum">
              <a:rPr lang="it-IT" smtClean="0"/>
              <a:t>18</a:t>
            </a:fld>
            <a:endParaRPr lang="it-IT"/>
          </a:p>
        </p:txBody>
      </p:sp>
      <p:sp>
        <p:nvSpPr>
          <p:cNvPr id="8" name="Segnaposto contenuto 3"/>
          <p:cNvSpPr txBox="1">
            <a:spLocks/>
          </p:cNvSpPr>
          <p:nvPr/>
        </p:nvSpPr>
        <p:spPr>
          <a:xfrm>
            <a:off x="0" y="1260430"/>
            <a:ext cx="9026434" cy="4709296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it-IT" altLang="it-IT" sz="2200" dirty="0" smtClean="0">
              <a:ea typeface="MS PGothic" pitchFamily="34" charset="-128"/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130629" y="1045028"/>
            <a:ext cx="8895805" cy="3600986"/>
          </a:xfrm>
          <a:prstGeom prst="rect">
            <a:avLst/>
          </a:prstGeom>
        </p:spPr>
        <p:txBody>
          <a:bodyPr vert="horz" wrap="square" lIns="91440" tIns="0" rIns="91440" bIns="0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it-IT" dirty="0" err="1" smtClean="0"/>
              <a:t>Loss</a:t>
            </a:r>
            <a:r>
              <a:rPr lang="it-IT" dirty="0" smtClean="0"/>
              <a:t> of </a:t>
            </a:r>
            <a:r>
              <a:rPr lang="it-IT" baseline="30000" dirty="0" smtClean="0"/>
              <a:t>14</a:t>
            </a:r>
            <a:r>
              <a:rPr lang="it-IT" dirty="0" smtClean="0"/>
              <a:t>C (</a:t>
            </a:r>
            <a:r>
              <a:rPr lang="it-IT" dirty="0" err="1" smtClean="0"/>
              <a:t>gaseous</a:t>
            </a:r>
            <a:r>
              <a:rPr lang="it-IT" dirty="0" smtClean="0"/>
              <a:t> </a:t>
            </a:r>
            <a:r>
              <a:rPr lang="it-IT" baseline="30000" dirty="0"/>
              <a:t>14</a:t>
            </a:r>
            <a:r>
              <a:rPr lang="it-IT" dirty="0" smtClean="0"/>
              <a:t>CO</a:t>
            </a:r>
            <a:r>
              <a:rPr lang="it-IT" baseline="-25000" dirty="0" smtClean="0"/>
              <a:t>2</a:t>
            </a:r>
            <a:r>
              <a:rPr lang="it-IT" dirty="0" smtClean="0"/>
              <a:t>) </a:t>
            </a:r>
            <a:r>
              <a:rPr lang="it-IT" dirty="0" err="1" smtClean="0"/>
              <a:t>need</a:t>
            </a:r>
            <a:r>
              <a:rPr lang="it-IT" dirty="0" smtClean="0"/>
              <a:t> to be </a:t>
            </a:r>
            <a:r>
              <a:rPr lang="it-IT" dirty="0" err="1" smtClean="0"/>
              <a:t>limited</a:t>
            </a:r>
            <a:endParaRPr lang="it-IT" dirty="0" smtClean="0"/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it-IT" dirty="0" smtClean="0"/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it-IT" dirty="0" err="1" smtClean="0"/>
              <a:t>Isotopic</a:t>
            </a:r>
            <a:r>
              <a:rPr lang="it-IT" dirty="0" smtClean="0"/>
              <a:t> </a:t>
            </a:r>
            <a:r>
              <a:rPr lang="it-IT" dirty="0" err="1" smtClean="0"/>
              <a:t>exchange</a:t>
            </a:r>
            <a:r>
              <a:rPr lang="it-IT" dirty="0" smtClean="0"/>
              <a:t> </a:t>
            </a:r>
            <a:r>
              <a:rPr lang="it-IT" dirty="0"/>
              <a:t>of  </a:t>
            </a:r>
            <a:r>
              <a:rPr lang="it-IT" baseline="30000" dirty="0" smtClean="0"/>
              <a:t>12</a:t>
            </a:r>
            <a:r>
              <a:rPr lang="it-IT" dirty="0" smtClean="0"/>
              <a:t>CO</a:t>
            </a:r>
            <a:r>
              <a:rPr lang="it-IT" baseline="-25000" dirty="0" smtClean="0"/>
              <a:t>2</a:t>
            </a:r>
            <a:r>
              <a:rPr lang="it-IT" dirty="0" smtClean="0"/>
              <a:t>/ </a:t>
            </a:r>
            <a:r>
              <a:rPr lang="it-IT" baseline="30000" dirty="0" smtClean="0"/>
              <a:t>14</a:t>
            </a:r>
            <a:r>
              <a:rPr lang="it-IT" dirty="0" smtClean="0"/>
              <a:t>CO</a:t>
            </a:r>
            <a:r>
              <a:rPr lang="it-IT" baseline="-25000" dirty="0" smtClean="0"/>
              <a:t>2  </a:t>
            </a:r>
            <a:r>
              <a:rPr lang="it-IT" dirty="0" err="1" smtClean="0"/>
              <a:t>could</a:t>
            </a:r>
            <a:r>
              <a:rPr lang="it-IT" dirty="0" smtClean="0"/>
              <a:t> </a:t>
            </a:r>
            <a:r>
              <a:rPr lang="it-IT" dirty="0" err="1" smtClean="0"/>
              <a:t>happen</a:t>
            </a:r>
            <a:endParaRPr lang="it-IT" dirty="0" smtClean="0"/>
          </a:p>
          <a:p>
            <a:endParaRPr lang="it-IT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 smtClean="0"/>
              <a:t>Ionic </a:t>
            </a:r>
            <a:r>
              <a:rPr lang="en-US" dirty="0"/>
              <a:t>liquids (ILs) are liquid organic salts consisting exclusively of ions, usually an organic cation plus either an inorganic or an organic anion</a:t>
            </a:r>
            <a:endParaRPr lang="it-IT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 smtClean="0"/>
              <a:t>Ionic </a:t>
            </a:r>
            <a:r>
              <a:rPr lang="en-US" dirty="0"/>
              <a:t>liquids are liquid at room temperature. They have liquid ranges of over 300°C and experiments can be carried out with these solvents at high temperatures without any solvent degradation</a:t>
            </a:r>
            <a:r>
              <a:rPr lang="en-US" dirty="0" smtClean="0"/>
              <a:t>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it-IT" dirty="0" err="1"/>
              <a:t>Ionic</a:t>
            </a:r>
            <a:r>
              <a:rPr lang="it-IT" dirty="0"/>
              <a:t> </a:t>
            </a:r>
            <a:r>
              <a:rPr lang="it-IT" dirty="0" err="1" smtClean="0"/>
              <a:t>liquid</a:t>
            </a:r>
            <a:r>
              <a:rPr lang="it-IT" dirty="0" smtClean="0"/>
              <a:t> can </a:t>
            </a:r>
            <a:r>
              <a:rPr lang="it-IT" dirty="0" err="1" smtClean="0"/>
              <a:t>adsorb</a:t>
            </a:r>
            <a:r>
              <a:rPr lang="it-IT" dirty="0" smtClean="0"/>
              <a:t> </a:t>
            </a:r>
            <a:r>
              <a:rPr lang="it-IT" dirty="0" smtClean="0"/>
              <a:t>CO</a:t>
            </a:r>
            <a:r>
              <a:rPr lang="it-IT" baseline="-25000" dirty="0" smtClean="0"/>
              <a:t>2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it-IT" dirty="0" err="1" smtClean="0"/>
              <a:t>Ionic</a:t>
            </a:r>
            <a:r>
              <a:rPr lang="it-IT" dirty="0" smtClean="0"/>
              <a:t> </a:t>
            </a:r>
            <a:r>
              <a:rPr lang="it-IT" dirty="0" err="1"/>
              <a:t>liquid</a:t>
            </a:r>
            <a:r>
              <a:rPr lang="it-IT" dirty="0"/>
              <a:t> </a:t>
            </a:r>
            <a:r>
              <a:rPr lang="it-IT" dirty="0" err="1"/>
              <a:t>polymers</a:t>
            </a:r>
            <a:r>
              <a:rPr lang="it-IT" dirty="0"/>
              <a:t> </a:t>
            </a:r>
            <a:r>
              <a:rPr lang="it-IT" dirty="0" err="1"/>
              <a:t>has</a:t>
            </a:r>
            <a:r>
              <a:rPr lang="it-IT" dirty="0"/>
              <a:t> </a:t>
            </a:r>
            <a:r>
              <a:rPr lang="it-IT" dirty="0" err="1"/>
              <a:t>been</a:t>
            </a:r>
            <a:r>
              <a:rPr lang="it-IT" dirty="0"/>
              <a:t> </a:t>
            </a:r>
            <a:r>
              <a:rPr lang="it-IT" dirty="0" err="1"/>
              <a:t>tested</a:t>
            </a:r>
            <a:r>
              <a:rPr lang="it-IT" dirty="0"/>
              <a:t> to </a:t>
            </a:r>
            <a:r>
              <a:rPr lang="it-IT" dirty="0" err="1"/>
              <a:t>preserve</a:t>
            </a:r>
            <a:r>
              <a:rPr lang="it-IT" dirty="0"/>
              <a:t> </a:t>
            </a:r>
            <a:r>
              <a:rPr lang="it-IT" dirty="0" err="1"/>
              <a:t>morphology</a:t>
            </a:r>
            <a:r>
              <a:rPr lang="it-IT" dirty="0"/>
              <a:t> and to </a:t>
            </a:r>
            <a:r>
              <a:rPr lang="it-IT" dirty="0" err="1"/>
              <a:t>limit</a:t>
            </a:r>
            <a:r>
              <a:rPr lang="it-IT" dirty="0"/>
              <a:t> the CO2 </a:t>
            </a:r>
            <a:r>
              <a:rPr lang="it-IT" dirty="0" err="1"/>
              <a:t>migration</a:t>
            </a:r>
            <a:r>
              <a:rPr lang="it-IT" dirty="0"/>
              <a:t> by </a:t>
            </a:r>
            <a:r>
              <a:rPr lang="it-IT" dirty="0" err="1"/>
              <a:t>adsorption</a:t>
            </a:r>
            <a:endParaRPr lang="it-IT" dirty="0"/>
          </a:p>
          <a:p>
            <a:endParaRPr lang="it-IT" dirty="0" smtClean="0"/>
          </a:p>
        </p:txBody>
      </p:sp>
      <p:pic>
        <p:nvPicPr>
          <p:cNvPr id="10" name="Immagine 11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28353" y="4506740"/>
            <a:ext cx="4911634" cy="1972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9987" y="4814456"/>
            <a:ext cx="1248792" cy="1665056"/>
          </a:xfrm>
          <a:prstGeom prst="rect">
            <a:avLst/>
          </a:prstGeom>
        </p:spPr>
      </p:pic>
      <p:pic>
        <p:nvPicPr>
          <p:cNvPr id="12" name="Immagine 8" descr="logo_cast_line_black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08950" y="5577118"/>
            <a:ext cx="816066" cy="10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Segnaposto piè di pagina 6"/>
          <p:cNvSpPr>
            <a:spLocks noGrp="1"/>
          </p:cNvSpPr>
          <p:nvPr>
            <p:ph type="ftr" sz="quarter" idx="3"/>
          </p:nvPr>
        </p:nvSpPr>
        <p:spPr>
          <a:xfrm>
            <a:off x="1461653" y="6406555"/>
            <a:ext cx="6481619" cy="365125"/>
          </a:xfrm>
        </p:spPr>
        <p:txBody>
          <a:bodyPr/>
          <a:lstStyle/>
          <a:p>
            <a:r>
              <a:rPr lang="it-IT" dirty="0" smtClean="0"/>
              <a:t>CAST SYMPOSIUM – LYON 16-18 </a:t>
            </a:r>
            <a:r>
              <a:rPr lang="it-IT" dirty="0" err="1" smtClean="0"/>
              <a:t>January</a:t>
            </a:r>
            <a:r>
              <a:rPr lang="it-IT" dirty="0" smtClean="0"/>
              <a:t> 2018)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86873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magin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4636" y="973947"/>
            <a:ext cx="3119016" cy="2872297"/>
          </a:xfrm>
          <a:prstGeom prst="rect">
            <a:avLst/>
          </a:prstGeom>
        </p:spPr>
      </p:pic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2C7C199-0D0D-7840-A88D-785280B31CF7}" type="slidenum">
              <a:rPr lang="it-IT" smtClean="0"/>
              <a:t>19</a:t>
            </a:fld>
            <a:endParaRPr lang="it-IT"/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625" y="1136468"/>
            <a:ext cx="2766056" cy="2547257"/>
          </a:xfrm>
          <a:prstGeom prst="rect">
            <a:avLst/>
          </a:prstGeom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480" y="2155646"/>
            <a:ext cx="3318670" cy="3056158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626" y="4153988"/>
            <a:ext cx="2830578" cy="2606675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4636" y="3972088"/>
            <a:ext cx="3119016" cy="2872298"/>
          </a:xfrm>
          <a:prstGeom prst="rect">
            <a:avLst/>
          </a:prstGeom>
        </p:spPr>
      </p:pic>
      <p:sp>
        <p:nvSpPr>
          <p:cNvPr id="1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6 – IONIC LIQUIDS (</a:t>
            </a:r>
            <a:r>
              <a:rPr lang="it-IT" dirty="0" err="1" smtClean="0"/>
              <a:t>ILs</a:t>
            </a:r>
            <a:r>
              <a:rPr lang="it-IT" dirty="0" smtClean="0"/>
              <a:t>) – MORPHOLOGIC TEST </a:t>
            </a:r>
            <a:endParaRPr lang="it-IT" dirty="0"/>
          </a:p>
        </p:txBody>
      </p:sp>
      <p:pic>
        <p:nvPicPr>
          <p:cNvPr id="15" name="Immagine 8" descr="logo_cast_line_black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65164" y="5832386"/>
            <a:ext cx="816066" cy="10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Segnaposto piè di pagina 6"/>
          <p:cNvSpPr>
            <a:spLocks noGrp="1"/>
          </p:cNvSpPr>
          <p:nvPr>
            <p:ph type="ftr" sz="quarter" idx="3"/>
          </p:nvPr>
        </p:nvSpPr>
        <p:spPr>
          <a:xfrm>
            <a:off x="2208614" y="6322832"/>
            <a:ext cx="4182402" cy="437831"/>
          </a:xfrm>
        </p:spPr>
        <p:txBody>
          <a:bodyPr/>
          <a:lstStyle/>
          <a:p>
            <a:r>
              <a:rPr lang="it-IT" dirty="0" smtClean="0"/>
              <a:t>CAST SYMPOSIUM – LYON 16-18 </a:t>
            </a:r>
            <a:r>
              <a:rPr lang="it-IT" dirty="0" err="1" smtClean="0"/>
              <a:t>January</a:t>
            </a:r>
            <a:r>
              <a:rPr lang="it-IT" dirty="0" smtClean="0"/>
              <a:t> 2018)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5913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/>
          <p:cNvSpPr>
            <a:spLocks noGrp="1"/>
          </p:cNvSpPr>
          <p:nvPr>
            <p:ph type="sldNum" sz="quarter" idx="4"/>
          </p:nvPr>
        </p:nvSpPr>
        <p:spPr>
          <a:xfrm>
            <a:off x="6553200" y="6232464"/>
            <a:ext cx="2133600" cy="365125"/>
          </a:xfrm>
        </p:spPr>
        <p:txBody>
          <a:bodyPr/>
          <a:lstStyle/>
          <a:p>
            <a:fld id="{02C7C199-0D0D-7840-A88D-785280B31CF7}" type="slidenum">
              <a:rPr lang="it-IT" smtClean="0"/>
              <a:t>20</a:t>
            </a:fld>
            <a:endParaRPr lang="it-IT"/>
          </a:p>
        </p:txBody>
      </p:sp>
      <p:sp>
        <p:nvSpPr>
          <p:cNvPr id="5" name="Tito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NEW APPROACHES….</a:t>
            </a:r>
            <a:endParaRPr lang="it-IT" dirty="0"/>
          </a:p>
        </p:txBody>
      </p:sp>
      <p:sp>
        <p:nvSpPr>
          <p:cNvPr id="8" name="Segnaposto contenuto 3"/>
          <p:cNvSpPr txBox="1">
            <a:spLocks/>
          </p:cNvSpPr>
          <p:nvPr/>
        </p:nvSpPr>
        <p:spPr>
          <a:xfrm>
            <a:off x="3535680" y="727599"/>
            <a:ext cx="5464629" cy="5394638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it-IT" dirty="0" smtClean="0">
                <a:solidFill>
                  <a:schemeClr val="bg1"/>
                </a:solidFill>
                <a:ea typeface="MS PGothic" pitchFamily="34" charset="-128"/>
              </a:rPr>
              <a:t>Ionic Liquids (ILs) preserve the structure of the ionic exchange resin beads</a:t>
            </a:r>
          </a:p>
          <a:p>
            <a:endParaRPr lang="en-US" altLang="it-IT" dirty="0" smtClean="0">
              <a:solidFill>
                <a:schemeClr val="bg1"/>
              </a:solidFill>
              <a:ea typeface="MS PGothic" pitchFamily="34" charset="-128"/>
            </a:endParaRPr>
          </a:p>
          <a:p>
            <a:r>
              <a:rPr lang="en-US" altLang="it-IT" dirty="0" smtClean="0">
                <a:solidFill>
                  <a:schemeClr val="bg1"/>
                </a:solidFill>
                <a:ea typeface="MS PGothic" pitchFamily="34" charset="-128"/>
              </a:rPr>
              <a:t>They can be </a:t>
            </a:r>
            <a:r>
              <a:rPr lang="en-US" altLang="it-IT" dirty="0" smtClean="0">
                <a:solidFill>
                  <a:schemeClr val="bg1"/>
                </a:solidFill>
                <a:ea typeface="MS PGothic" pitchFamily="34" charset="-128"/>
              </a:rPr>
              <a:t>chosen </a:t>
            </a:r>
            <a:r>
              <a:rPr lang="en-US" altLang="it-IT" dirty="0" smtClean="0">
                <a:solidFill>
                  <a:schemeClr val="bg1"/>
                </a:solidFill>
                <a:ea typeface="MS PGothic" pitchFamily="34" charset="-128"/>
              </a:rPr>
              <a:t>according to their capabilities to </a:t>
            </a:r>
            <a:r>
              <a:rPr lang="en-US" altLang="it-IT" dirty="0" smtClean="0">
                <a:solidFill>
                  <a:schemeClr val="bg1"/>
                </a:solidFill>
                <a:ea typeface="MS PGothic" pitchFamily="34" charset="-128"/>
              </a:rPr>
              <a:t>adsorb </a:t>
            </a:r>
            <a:r>
              <a:rPr lang="en-US" altLang="it-IT" dirty="0" smtClean="0">
                <a:solidFill>
                  <a:schemeClr val="bg1"/>
                </a:solidFill>
                <a:ea typeface="MS PGothic" pitchFamily="34" charset="-128"/>
              </a:rPr>
              <a:t>CO2</a:t>
            </a:r>
          </a:p>
          <a:p>
            <a:endParaRPr lang="en-US" altLang="it-IT" dirty="0" smtClean="0">
              <a:solidFill>
                <a:schemeClr val="bg1"/>
              </a:solidFill>
              <a:ea typeface="MS PGothic" pitchFamily="34" charset="-128"/>
            </a:endParaRPr>
          </a:p>
          <a:p>
            <a:r>
              <a:rPr lang="en-US" altLang="it-IT" dirty="0" smtClean="0">
                <a:solidFill>
                  <a:schemeClr val="bg1"/>
                </a:solidFill>
                <a:ea typeface="MS PGothic" pitchFamily="34" charset="-128"/>
              </a:rPr>
              <a:t>They have scintillation properties</a:t>
            </a:r>
          </a:p>
          <a:p>
            <a:endParaRPr lang="en-US" altLang="it-IT" dirty="0" smtClean="0">
              <a:solidFill>
                <a:schemeClr val="bg1"/>
              </a:solidFill>
              <a:ea typeface="MS PGothic" pitchFamily="34" charset="-128"/>
            </a:endParaRPr>
          </a:p>
          <a:p>
            <a:r>
              <a:rPr lang="en-US" altLang="it-IT" dirty="0" smtClean="0">
                <a:solidFill>
                  <a:schemeClr val="bg1"/>
                </a:solidFill>
                <a:ea typeface="MS PGothic" pitchFamily="34" charset="-128"/>
              </a:rPr>
              <a:t>Degradation experiment with T and pH could be considered.</a:t>
            </a:r>
            <a:endParaRPr lang="it-IT" altLang="it-IT" dirty="0" smtClean="0">
              <a:solidFill>
                <a:schemeClr val="bg1"/>
              </a:solidFill>
              <a:ea typeface="MS PGothic" pitchFamily="34" charset="-128"/>
            </a:endParaRPr>
          </a:p>
        </p:txBody>
      </p:sp>
      <p:sp>
        <p:nvSpPr>
          <p:cNvPr id="9" name="Segnaposto piè di pagina 6"/>
          <p:cNvSpPr>
            <a:spLocks noGrp="1"/>
          </p:cNvSpPr>
          <p:nvPr>
            <p:ph type="ftr" sz="quarter" idx="3"/>
          </p:nvPr>
        </p:nvSpPr>
        <p:spPr>
          <a:xfrm>
            <a:off x="1461653" y="6406555"/>
            <a:ext cx="6481619" cy="365125"/>
          </a:xfrm>
        </p:spPr>
        <p:txBody>
          <a:bodyPr/>
          <a:lstStyle/>
          <a:p>
            <a:r>
              <a:rPr lang="it-IT" dirty="0" smtClean="0"/>
              <a:t>CAST SYMPOSIUM – LYON 16-18 </a:t>
            </a:r>
            <a:r>
              <a:rPr lang="it-IT" dirty="0" err="1" smtClean="0"/>
              <a:t>January</a:t>
            </a:r>
            <a:r>
              <a:rPr lang="it-IT" dirty="0" smtClean="0"/>
              <a:t> 2018)</a:t>
            </a:r>
            <a:endParaRPr lang="it-IT" dirty="0"/>
          </a:p>
        </p:txBody>
      </p:sp>
      <p:pic>
        <p:nvPicPr>
          <p:cNvPr id="10" name="Immagine 8" descr="logo_cast_line_black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08950" y="5717993"/>
            <a:ext cx="816066" cy="10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Segnaposto immagine 10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689962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/>
          <p:cNvSpPr>
            <a:spLocks noGrp="1"/>
          </p:cNvSpPr>
          <p:nvPr>
            <p:ph type="sldNum" sz="quarter" idx="4"/>
          </p:nvPr>
        </p:nvSpPr>
        <p:spPr>
          <a:xfrm>
            <a:off x="6553200" y="6232464"/>
            <a:ext cx="2133600" cy="365125"/>
          </a:xfrm>
        </p:spPr>
        <p:txBody>
          <a:bodyPr/>
          <a:lstStyle/>
          <a:p>
            <a:fld id="{02C7C199-0D0D-7840-A88D-785280B31CF7}" type="slidenum">
              <a:rPr lang="it-IT" smtClean="0"/>
              <a:t>21</a:t>
            </a:fld>
            <a:endParaRPr lang="it-IT"/>
          </a:p>
        </p:txBody>
      </p:sp>
      <p:sp>
        <p:nvSpPr>
          <p:cNvPr id="5" name="Tito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SUMMARY</a:t>
            </a:r>
            <a:endParaRPr lang="it-IT" dirty="0"/>
          </a:p>
        </p:txBody>
      </p:sp>
      <p:sp>
        <p:nvSpPr>
          <p:cNvPr id="8" name="Segnaposto contenuto 3"/>
          <p:cNvSpPr txBox="1">
            <a:spLocks/>
          </p:cNvSpPr>
          <p:nvPr/>
        </p:nvSpPr>
        <p:spPr>
          <a:xfrm>
            <a:off x="2711670" y="727599"/>
            <a:ext cx="6288640" cy="5394638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it-IT" dirty="0" smtClean="0">
                <a:solidFill>
                  <a:schemeClr val="bg1"/>
                </a:solidFill>
                <a:ea typeface="MS PGothic" pitchFamily="34" charset="-128"/>
              </a:rPr>
              <a:t>The evolution of IERS has to be taken into consideration for a comprehensive approach to their management and storage</a:t>
            </a:r>
          </a:p>
          <a:p>
            <a:endParaRPr lang="en-US" altLang="it-IT" dirty="0">
              <a:solidFill>
                <a:schemeClr val="bg1"/>
              </a:solidFill>
              <a:ea typeface="MS PGothic" pitchFamily="34" charset="-128"/>
            </a:endParaRPr>
          </a:p>
          <a:p>
            <a:r>
              <a:rPr lang="en-US" altLang="it-IT" dirty="0" smtClean="0">
                <a:solidFill>
                  <a:schemeClr val="bg1"/>
                </a:solidFill>
                <a:ea typeface="MS PGothic" pitchFamily="34" charset="-128"/>
              </a:rPr>
              <a:t>The degradation of the resins structure may be responsible of C loss and C isotopic exchange </a:t>
            </a:r>
          </a:p>
          <a:p>
            <a:endParaRPr lang="en-US" altLang="it-IT" dirty="0">
              <a:solidFill>
                <a:schemeClr val="bg1"/>
              </a:solidFill>
              <a:ea typeface="MS PGothic" pitchFamily="34" charset="-128"/>
            </a:endParaRPr>
          </a:p>
          <a:p>
            <a:r>
              <a:rPr lang="en-US" altLang="it-IT" dirty="0" smtClean="0">
                <a:solidFill>
                  <a:schemeClr val="bg1"/>
                </a:solidFill>
                <a:ea typeface="MS PGothic" pitchFamily="34" charset="-128"/>
              </a:rPr>
              <a:t>The chemical speciation of carbon compounds degradation products plays an important role in the assessment of the 14C source term and need to be considered for the management strategy</a:t>
            </a:r>
          </a:p>
          <a:p>
            <a:endParaRPr lang="en-US" altLang="it-IT" dirty="0">
              <a:solidFill>
                <a:schemeClr val="bg1"/>
              </a:solidFill>
              <a:ea typeface="MS PGothic" pitchFamily="34" charset="-128"/>
            </a:endParaRPr>
          </a:p>
          <a:p>
            <a:r>
              <a:rPr lang="en-US" altLang="it-IT" dirty="0" smtClean="0">
                <a:solidFill>
                  <a:schemeClr val="bg1"/>
                </a:solidFill>
                <a:ea typeface="MS PGothic" pitchFamily="34" charset="-128"/>
              </a:rPr>
              <a:t>New approach to limit the gaseous leaks could be considered in the future</a:t>
            </a:r>
            <a:endParaRPr lang="it-IT" altLang="it-IT" dirty="0" smtClean="0">
              <a:solidFill>
                <a:schemeClr val="bg1"/>
              </a:solidFill>
              <a:ea typeface="MS PGothic" pitchFamily="34" charset="-128"/>
            </a:endParaRPr>
          </a:p>
        </p:txBody>
      </p:sp>
      <p:sp>
        <p:nvSpPr>
          <p:cNvPr id="9" name="Segnaposto piè di pagina 6"/>
          <p:cNvSpPr>
            <a:spLocks noGrp="1"/>
          </p:cNvSpPr>
          <p:nvPr>
            <p:ph type="ftr" sz="quarter" idx="3"/>
          </p:nvPr>
        </p:nvSpPr>
        <p:spPr>
          <a:xfrm>
            <a:off x="1461653" y="6406555"/>
            <a:ext cx="6481619" cy="365125"/>
          </a:xfrm>
        </p:spPr>
        <p:txBody>
          <a:bodyPr/>
          <a:lstStyle/>
          <a:p>
            <a:r>
              <a:rPr lang="it-IT" dirty="0" smtClean="0"/>
              <a:t>CAST SYMPOSIUM – LYON 16-18 </a:t>
            </a:r>
            <a:r>
              <a:rPr lang="it-IT" dirty="0" err="1" smtClean="0"/>
              <a:t>January</a:t>
            </a:r>
            <a:r>
              <a:rPr lang="it-IT" dirty="0" smtClean="0"/>
              <a:t> 2018)</a:t>
            </a:r>
            <a:endParaRPr lang="it-IT" dirty="0"/>
          </a:p>
        </p:txBody>
      </p:sp>
      <p:pic>
        <p:nvPicPr>
          <p:cNvPr id="10" name="Immagine 8" descr="logo_cast_line_black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08950" y="5717993"/>
            <a:ext cx="816066" cy="10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 descr="C:\Users\stella maris\Documents\ENEA\CAST\CAST-Project_SEM\Resina_M500_007.tif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3821410"/>
            <a:ext cx="2497698" cy="2300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Segnaposto immagine 17"/>
          <p:cNvPicPr>
            <a:picLocks noGrp="1" noChangeAspect="1"/>
          </p:cNvPicPr>
          <p:nvPr>
            <p:ph type="pic" sz="quarter" idx="13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3"/>
            <a:ext cx="2497699" cy="3689128"/>
          </a:xfrm>
        </p:spPr>
      </p:pic>
    </p:spTree>
    <p:extLst>
      <p:ext uri="{BB962C8B-B14F-4D97-AF65-F5344CB8AC3E}">
        <p14:creationId xmlns:p14="http://schemas.microsoft.com/office/powerpoint/2010/main" val="1791417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/>
          <p:cNvSpPr>
            <a:spLocks noGrp="1"/>
          </p:cNvSpPr>
          <p:nvPr>
            <p:ph type="body" sz="quarter" idx="10"/>
          </p:nvPr>
        </p:nvSpPr>
        <p:spPr>
          <a:xfrm>
            <a:off x="2857328" y="2515098"/>
            <a:ext cx="3700296" cy="769441"/>
          </a:xfrm>
        </p:spPr>
        <p:txBody>
          <a:bodyPr/>
          <a:lstStyle/>
          <a:p>
            <a:r>
              <a:rPr lang="it-IT" dirty="0" smtClean="0"/>
              <a:t>Antonietta Rizzo</a:t>
            </a:r>
          </a:p>
          <a:p>
            <a:r>
              <a:rPr lang="it-IT" dirty="0"/>
              <a:t>a</a:t>
            </a:r>
            <a:r>
              <a:rPr lang="it-IT" dirty="0" smtClean="0"/>
              <a:t>ntonietta.rizzo@enea.it</a:t>
            </a:r>
            <a:endParaRPr lang="it-IT" dirty="0"/>
          </a:p>
        </p:txBody>
      </p:sp>
      <p:sp>
        <p:nvSpPr>
          <p:cNvPr id="4" name="Segnaposto piè di pagina 6"/>
          <p:cNvSpPr>
            <a:spLocks noGrp="1"/>
          </p:cNvSpPr>
          <p:nvPr>
            <p:ph type="ftr" sz="quarter" idx="3"/>
          </p:nvPr>
        </p:nvSpPr>
        <p:spPr>
          <a:xfrm>
            <a:off x="1461653" y="6406555"/>
            <a:ext cx="6481619" cy="365125"/>
          </a:xfrm>
        </p:spPr>
        <p:txBody>
          <a:bodyPr/>
          <a:lstStyle/>
          <a:p>
            <a:r>
              <a:rPr lang="it-IT" dirty="0" smtClean="0"/>
              <a:t>CAST SYMPOSIUM – LYON 16-18 </a:t>
            </a:r>
            <a:r>
              <a:rPr lang="it-IT" dirty="0" err="1" smtClean="0"/>
              <a:t>January</a:t>
            </a:r>
            <a:r>
              <a:rPr lang="it-IT" dirty="0" smtClean="0"/>
              <a:t> 2018)</a:t>
            </a:r>
            <a:endParaRPr lang="it-IT" dirty="0"/>
          </a:p>
        </p:txBody>
      </p:sp>
      <p:pic>
        <p:nvPicPr>
          <p:cNvPr id="5" name="Immagine 8" descr="logo_cast_line_black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64091" y="4929173"/>
            <a:ext cx="1452161" cy="1800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FP7-euratom-cmyk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36345" y="3233584"/>
            <a:ext cx="1907655" cy="1558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5017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elloTemplateENEAit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o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 vert="horz" wrap="square" lIns="91440" tIns="0" rIns="91440" bIns="0" rtlCol="0">
        <a:spAutoFit/>
      </a:bodyPr>
      <a:lstStyle>
        <a:defPPr>
          <a:defRPr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ModelloTemplateENEAita.potx</Template>
  <TotalTime>1978</TotalTime>
  <Words>1246</Words>
  <Application>Microsoft Office PowerPoint</Application>
  <PresentationFormat>Presentazione su schermo (4:3)</PresentationFormat>
  <Paragraphs>205</Paragraphs>
  <Slides>22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22</vt:i4>
      </vt:variant>
    </vt:vector>
  </HeadingPairs>
  <TitlesOfParts>
    <vt:vector size="24" baseType="lpstr">
      <vt:lpstr>ModelloTemplateENEAita</vt:lpstr>
      <vt:lpstr>Documento</vt:lpstr>
      <vt:lpstr>Evolution of Ionic Exchange Resins</vt:lpstr>
      <vt:lpstr>OVERVIEW</vt:lpstr>
      <vt:lpstr>1 - SAMPLE DESCRIPTION</vt:lpstr>
      <vt:lpstr>1 - SAMPLE DESCRIPTION</vt:lpstr>
      <vt:lpstr>1 - SAMPLE DESCRIPTION </vt:lpstr>
      <vt:lpstr>2 - METHODOLOGY </vt:lpstr>
      <vt:lpstr>2 - METHODOLOGY – «SPHERICITY» MEASUREMENTS</vt:lpstr>
      <vt:lpstr>3 - MORPHOLOGY TEST</vt:lpstr>
      <vt:lpstr>4 - AGEING/DEGRADATION EXPERIMENT</vt:lpstr>
      <vt:lpstr>4 - MORPHOLOGY TEST OF AGEING</vt:lpstr>
      <vt:lpstr>4 - MORPHOLOGY TEST OF AGEING</vt:lpstr>
      <vt:lpstr>4 - MORPHOLOGY TEST OF AGEING - SUMMARY</vt:lpstr>
      <vt:lpstr>4 - Data summary of ageing : cationic resin</vt:lpstr>
      <vt:lpstr>4 - Data summary of ageing : anionic resin</vt:lpstr>
      <vt:lpstr>5 -  C CONTENT AGEING EFFECT  – CATIONIC IERS</vt:lpstr>
      <vt:lpstr>5 -  C CONTENT AGEING EFFECT  –– ANIONIC IERS</vt:lpstr>
      <vt:lpstr>SUMMARY OF AGEING TEST</vt:lpstr>
      <vt:lpstr>6 – IONIC LIQUIDS (ILs) - NEW APPROACHES </vt:lpstr>
      <vt:lpstr>6 – IONIC LIQUIDS (ILs) – MORPHOLOGIC TEST </vt:lpstr>
      <vt:lpstr>NEW APPROACHES….</vt:lpstr>
      <vt:lpstr>SUMMARY</vt:lpstr>
      <vt:lpstr>Presentazione standard di PowerPoint</vt:lpstr>
    </vt:vector>
  </TitlesOfParts>
  <Company>ENEA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di PowerPoint</dc:title>
  <dc:creator>Serena Lucibello</dc:creator>
  <cp:lastModifiedBy>Antonietta Rizzo</cp:lastModifiedBy>
  <cp:revision>149</cp:revision>
  <cp:lastPrinted>2017-01-17T13:52:56Z</cp:lastPrinted>
  <dcterms:created xsi:type="dcterms:W3CDTF">2017-01-03T12:35:40Z</dcterms:created>
  <dcterms:modified xsi:type="dcterms:W3CDTF">2018-01-16T08:17:11Z</dcterms:modified>
</cp:coreProperties>
</file>