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0" r:id="rId6"/>
    <p:sldId id="259" r:id="rId7"/>
    <p:sldId id="261" r:id="rId8"/>
    <p:sldId id="264" r:id="rId9"/>
    <p:sldId id="266" r:id="rId10"/>
    <p:sldId id="267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1/15/2018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aseline="30000" dirty="0"/>
              <a:t>14</a:t>
            </a:r>
            <a:r>
              <a:rPr lang="en-US" dirty="0"/>
              <a:t>C the need for better understand the inventory for post closure safety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FP7-euratom-cmy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3643314"/>
            <a:ext cx="2403071" cy="196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European Atomic Energy Community’s (</a:t>
            </a:r>
            <a:r>
              <a:rPr lang="en-GB" b="1" dirty="0" err="1"/>
              <a:t>Euratom</a:t>
            </a:r>
            <a:r>
              <a:rPr lang="en-GB" b="1" dirty="0"/>
              <a:t>) Seventh Framework Programme FP7/2007-2013 under grant agreement no. 604779, the CAST project.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14414" y="1785926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</a:t>
            </a:r>
            <a:r>
              <a:rPr lang="en-GB" sz="2800" dirty="0" smtClean="0">
                <a:solidFill>
                  <a:srgbClr val="FF0000"/>
                </a:solidFill>
              </a:rPr>
              <a:t>Klas </a:t>
            </a:r>
            <a:r>
              <a:rPr lang="en-GB" sz="2800" dirty="0">
                <a:solidFill>
                  <a:srgbClr val="FF0000"/>
                </a:solidFill>
              </a:rPr>
              <a:t>K</a:t>
            </a:r>
            <a:r>
              <a:rPr lang="en-GB" sz="2800" dirty="0" smtClean="0">
                <a:solidFill>
                  <a:srgbClr val="FF0000"/>
                </a:solidFill>
              </a:rPr>
              <a:t>ällström</a:t>
            </a:r>
          </a:p>
          <a:p>
            <a:pPr algn="ctr"/>
            <a:r>
              <a:rPr lang="en-GB" sz="2800" dirty="0" smtClean="0"/>
              <a:t>Organisation: </a:t>
            </a:r>
            <a:r>
              <a:rPr lang="en-GB" sz="2800" dirty="0" smtClean="0">
                <a:solidFill>
                  <a:srgbClr val="FF0000"/>
                </a:solidFill>
              </a:rPr>
              <a:t>SKB</a:t>
            </a:r>
          </a:p>
          <a:p>
            <a:pPr algn="ctr"/>
            <a:r>
              <a:rPr lang="en-GB" sz="2800" dirty="0" smtClean="0"/>
              <a:t>Date:</a:t>
            </a:r>
            <a:r>
              <a:rPr lang="en-GB" sz="2800" dirty="0" smtClean="0">
                <a:solidFill>
                  <a:srgbClr val="FF0000"/>
                </a:solidFill>
              </a:rPr>
              <a:t> 20180117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aseline="30000" dirty="0"/>
              <a:t>14</a:t>
            </a:r>
            <a:r>
              <a:rPr lang="en-US" sz="4000" dirty="0"/>
              <a:t>C the need for better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understand the </a:t>
            </a:r>
            <a:r>
              <a:rPr lang="en-US" sz="4000" dirty="0"/>
              <a:t>inventory for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post </a:t>
            </a:r>
            <a:r>
              <a:rPr lang="en-US" sz="4000" dirty="0"/>
              <a:t>closure safety</a:t>
            </a:r>
            <a:endParaRPr lang="en-GB" sz="40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ruta 9"/>
          <p:cNvSpPr txBox="1"/>
          <p:nvPr/>
        </p:nvSpPr>
        <p:spPr>
          <a:xfrm>
            <a:off x="2627784" y="2996952"/>
            <a:ext cx="3744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Introduction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Conclusions</a:t>
            </a:r>
            <a:endParaRPr lang="en-US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produced?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ruta 9"/>
          <p:cNvSpPr txBox="1"/>
          <p:nvPr/>
        </p:nvSpPr>
        <p:spPr>
          <a:xfrm>
            <a:off x="827584" y="1556792"/>
            <a:ext cx="15841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6000" dirty="0" smtClean="0"/>
              <a:t>CO</a:t>
            </a:r>
            <a:r>
              <a:rPr lang="sv-SE" sz="6000" baseline="-25000" dirty="0" smtClean="0"/>
              <a:t>2</a:t>
            </a:r>
            <a:endParaRPr lang="sv-SE" sz="6000" dirty="0"/>
          </a:p>
        </p:txBody>
      </p:sp>
      <p:sp>
        <p:nvSpPr>
          <p:cNvPr id="11" name="textruta 10"/>
          <p:cNvSpPr txBox="1"/>
          <p:nvPr/>
        </p:nvSpPr>
        <p:spPr>
          <a:xfrm>
            <a:off x="3131840" y="2204864"/>
            <a:ext cx="15103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6000" dirty="0" smtClean="0"/>
              <a:t>CH</a:t>
            </a:r>
            <a:r>
              <a:rPr lang="sv-SE" sz="6000" baseline="-25000" dirty="0" smtClean="0"/>
              <a:t>4</a:t>
            </a:r>
            <a:endParaRPr lang="sv-SE" sz="6000" dirty="0"/>
          </a:p>
        </p:txBody>
      </p:sp>
      <p:sp>
        <p:nvSpPr>
          <p:cNvPr id="13" name="textruta 12"/>
          <p:cNvSpPr txBox="1"/>
          <p:nvPr/>
        </p:nvSpPr>
        <p:spPr>
          <a:xfrm>
            <a:off x="4716016" y="1556792"/>
            <a:ext cx="5261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6000" dirty="0" smtClean="0"/>
              <a:t>?</a:t>
            </a:r>
            <a:endParaRPr lang="sv-SE" sz="6000" dirty="0"/>
          </a:p>
        </p:txBody>
      </p:sp>
      <p:sp>
        <p:nvSpPr>
          <p:cNvPr id="14" name="textruta 13"/>
          <p:cNvSpPr txBox="1"/>
          <p:nvPr/>
        </p:nvSpPr>
        <p:spPr>
          <a:xfrm>
            <a:off x="755576" y="3284984"/>
            <a:ext cx="4083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 can reason about the formed species: </a:t>
            </a:r>
            <a:endParaRPr lang="en-US" dirty="0"/>
          </a:p>
        </p:txBody>
      </p:sp>
      <p:sp>
        <p:nvSpPr>
          <p:cNvPr id="15" name="textruta 14"/>
          <p:cNvSpPr txBox="1"/>
          <p:nvPr/>
        </p:nvSpPr>
        <p:spPr>
          <a:xfrm>
            <a:off x="766880" y="3779748"/>
            <a:ext cx="5389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1. The newly formed </a:t>
            </a:r>
            <a:r>
              <a:rPr lang="en-US" baseline="30000" dirty="0" smtClean="0"/>
              <a:t>14</a:t>
            </a:r>
            <a:r>
              <a:rPr lang="en-US" dirty="0" smtClean="0"/>
              <a:t>C will have high energy (3-5 </a:t>
            </a:r>
            <a:r>
              <a:rPr lang="en-US" dirty="0" err="1" smtClean="0"/>
              <a:t>eV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6" name="textruta 15"/>
          <p:cNvSpPr txBox="1"/>
          <p:nvPr/>
        </p:nvSpPr>
        <p:spPr>
          <a:xfrm>
            <a:off x="766538" y="4283804"/>
            <a:ext cx="8125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2. Most probable to react with water (~10</a:t>
            </a:r>
            <a:r>
              <a:rPr lang="en-US" baseline="30000" dirty="0" smtClean="0"/>
              <a:t>9</a:t>
            </a:r>
            <a:r>
              <a:rPr lang="en-US" dirty="0" smtClean="0"/>
              <a:t> ppb) other reactive species about 1000 ppb</a:t>
            </a:r>
            <a:endParaRPr lang="en-US" dirty="0"/>
          </a:p>
        </p:txBody>
      </p:sp>
      <p:sp>
        <p:nvSpPr>
          <p:cNvPr id="17" name="textruta 16"/>
          <p:cNvSpPr txBox="1"/>
          <p:nvPr/>
        </p:nvSpPr>
        <p:spPr>
          <a:xfrm>
            <a:off x="5148064" y="1844824"/>
            <a:ext cx="36872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 smtClean="0"/>
              <a:t>= HCOOH, CH</a:t>
            </a:r>
            <a:r>
              <a:rPr lang="sv-SE" sz="2400" baseline="-25000" dirty="0" smtClean="0"/>
              <a:t>2</a:t>
            </a:r>
            <a:r>
              <a:rPr lang="sv-SE" sz="2400" dirty="0" smtClean="0"/>
              <a:t>OH and CO</a:t>
            </a:r>
            <a:endParaRPr lang="sv-SE" sz="2400" dirty="0"/>
          </a:p>
        </p:txBody>
      </p:sp>
    </p:spTree>
    <p:extLst>
      <p:ext uri="{BB962C8B-B14F-4D97-AF65-F5344CB8AC3E}">
        <p14:creationId xmlns:p14="http://schemas.microsoft.com/office/powerpoint/2010/main" val="254281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does it go?</a:t>
            </a:r>
          </a:p>
        </p:txBody>
      </p:sp>
      <p:sp>
        <p:nvSpPr>
          <p:cNvPr id="18" name="Rubrik 1"/>
          <p:cNvSpPr txBox="1">
            <a:spLocks/>
          </p:cNvSpPr>
          <p:nvPr/>
        </p:nvSpPr>
        <p:spPr>
          <a:xfrm>
            <a:off x="183456" y="1229998"/>
            <a:ext cx="5272712" cy="368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19" name="Picture 2" descr="http://www.ljungvallametall.se/useruploads/images/Industri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138381"/>
            <a:ext cx="2808312" cy="2404179"/>
          </a:xfrm>
          <a:prstGeom prst="rect">
            <a:avLst/>
          </a:prstGeom>
          <a:noFill/>
        </p:spPr>
      </p:pic>
      <p:cxnSp>
        <p:nvCxnSpPr>
          <p:cNvPr id="20" name="Rak pil 19"/>
          <p:cNvCxnSpPr/>
          <p:nvPr/>
        </p:nvCxnSpPr>
        <p:spPr>
          <a:xfrm flipH="1">
            <a:off x="4327702" y="2138381"/>
            <a:ext cx="964378" cy="9474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1" name="textruta 20"/>
          <p:cNvSpPr txBox="1"/>
          <p:nvPr/>
        </p:nvSpPr>
        <p:spPr>
          <a:xfrm>
            <a:off x="5432901" y="1562317"/>
            <a:ext cx="3240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200" dirty="0" smtClean="0"/>
              <a:t>94-99,5 %</a:t>
            </a:r>
          </a:p>
          <a:p>
            <a:r>
              <a:rPr lang="sv-SE" sz="3200" dirty="0" smtClean="0"/>
              <a:t>95 % as CO</a:t>
            </a:r>
            <a:r>
              <a:rPr lang="sv-SE" sz="3200" baseline="-25000" dirty="0" smtClean="0"/>
              <a:t>2</a:t>
            </a:r>
          </a:p>
          <a:p>
            <a:r>
              <a:rPr lang="sv-SE" sz="3200" dirty="0" smtClean="0"/>
              <a:t>5 % as CH</a:t>
            </a:r>
            <a:r>
              <a:rPr lang="sv-SE" sz="3200" baseline="-25000" dirty="0" smtClean="0"/>
              <a:t>4</a:t>
            </a:r>
            <a:endParaRPr lang="sv-SE" sz="3200" dirty="0"/>
          </a:p>
        </p:txBody>
      </p:sp>
      <p:cxnSp>
        <p:nvCxnSpPr>
          <p:cNvPr id="22" name="Rak pil 21"/>
          <p:cNvCxnSpPr/>
          <p:nvPr/>
        </p:nvCxnSpPr>
        <p:spPr>
          <a:xfrm>
            <a:off x="3612468" y="3933056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3" name="textruta 22"/>
          <p:cNvSpPr txBox="1"/>
          <p:nvPr/>
        </p:nvSpPr>
        <p:spPr>
          <a:xfrm>
            <a:off x="2987824" y="5301206"/>
            <a:ext cx="17216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200" dirty="0" smtClean="0"/>
              <a:t>0,5-6 %</a:t>
            </a:r>
            <a:endParaRPr lang="sv-SE" sz="3200" dirty="0"/>
          </a:p>
        </p:txBody>
      </p:sp>
    </p:spTree>
    <p:extLst>
      <p:ext uri="{BB962C8B-B14F-4D97-AF65-F5344CB8AC3E}">
        <p14:creationId xmlns:p14="http://schemas.microsoft.com/office/powerpoint/2010/main" val="250474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ruta 2"/>
          <p:cNvSpPr txBox="1"/>
          <p:nvPr/>
        </p:nvSpPr>
        <p:spPr>
          <a:xfrm>
            <a:off x="2987824" y="17163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v-SE" dirty="0"/>
          </a:p>
        </p:txBody>
      </p:sp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about the non airborne emissions?</a:t>
            </a:r>
            <a:endParaRPr lang="sv-SE" dirty="0"/>
          </a:p>
        </p:txBody>
      </p:sp>
      <p:pic>
        <p:nvPicPr>
          <p:cNvPr id="14" name="Platshållare för innehåll 4" descr="20-1_TR10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1716375"/>
            <a:ext cx="7030970" cy="1656184"/>
          </a:xfrm>
          <a:prstGeom prst="rect">
            <a:avLst/>
          </a:prstGeom>
        </p:spPr>
      </p:pic>
      <p:sp>
        <p:nvSpPr>
          <p:cNvPr id="15" name="textruta 14"/>
          <p:cNvSpPr txBox="1"/>
          <p:nvPr/>
        </p:nvSpPr>
        <p:spPr>
          <a:xfrm>
            <a:off x="2097914" y="4092639"/>
            <a:ext cx="4504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 smtClean="0"/>
              <a:t>1. </a:t>
            </a:r>
            <a:r>
              <a:rPr lang="en-US" sz="2400" dirty="0" smtClean="0"/>
              <a:t>Taken up by ion exchange resins</a:t>
            </a:r>
            <a:endParaRPr lang="en-US" sz="2400" dirty="0"/>
          </a:p>
        </p:txBody>
      </p:sp>
      <p:sp>
        <p:nvSpPr>
          <p:cNvPr id="16" name="textruta 15"/>
          <p:cNvSpPr txBox="1"/>
          <p:nvPr/>
        </p:nvSpPr>
        <p:spPr>
          <a:xfrm>
            <a:off x="2097914" y="4495070"/>
            <a:ext cx="3789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 smtClean="0"/>
              <a:t>2. </a:t>
            </a:r>
            <a:r>
              <a:rPr lang="en-US" sz="2400" dirty="0" smtClean="0"/>
              <a:t>Ends up in waste packages</a:t>
            </a:r>
            <a:endParaRPr lang="en-US" sz="2400" dirty="0"/>
          </a:p>
        </p:txBody>
      </p:sp>
      <p:sp>
        <p:nvSpPr>
          <p:cNvPr id="17" name="textruta 16"/>
          <p:cNvSpPr txBox="1"/>
          <p:nvPr/>
        </p:nvSpPr>
        <p:spPr>
          <a:xfrm>
            <a:off x="2097914" y="4927118"/>
            <a:ext cx="3926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 smtClean="0"/>
              <a:t>3. </a:t>
            </a:r>
            <a:r>
              <a:rPr lang="en-US" sz="2400" dirty="0" smtClean="0"/>
              <a:t>Deposited of in a repository</a:t>
            </a:r>
            <a:endParaRPr lang="en-US" sz="2400" dirty="0"/>
          </a:p>
        </p:txBody>
      </p:sp>
      <p:sp>
        <p:nvSpPr>
          <p:cNvPr id="18" name="textruta 17"/>
          <p:cNvSpPr txBox="1"/>
          <p:nvPr/>
        </p:nvSpPr>
        <p:spPr>
          <a:xfrm>
            <a:off x="2097914" y="5359166"/>
            <a:ext cx="4882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dirty="0" smtClean="0"/>
              <a:t>4. </a:t>
            </a:r>
            <a:r>
              <a:rPr lang="en-US" sz="2400" dirty="0" smtClean="0"/>
              <a:t>Transported out from the repository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2552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Carbon-14 in Swedish SIERs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latshållare för innehåll 3"/>
          <p:cNvSpPr txBox="1">
            <a:spLocks/>
          </p:cNvSpPr>
          <p:nvPr/>
        </p:nvSpPr>
        <p:spPr>
          <a:xfrm>
            <a:off x="107504" y="1709519"/>
            <a:ext cx="4038600" cy="4605338"/>
          </a:xfrm>
          <a:prstGeom prst="rect">
            <a:avLst/>
          </a:prstGeom>
        </p:spPr>
        <p:txBody>
          <a:bodyPr vert="horz" lIns="450000" tIns="0" rIns="0" bIns="0" rtlCol="0">
            <a:normAutofit/>
          </a:bodyPr>
          <a:lstStyle>
            <a:lvl1pPr marL="180975" indent="-1809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55600" indent="-174625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36575" indent="-180975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19138" indent="-18256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00113" indent="-180975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/>
              <a:t>Assumed 30 % organic carbon for all reactors</a:t>
            </a:r>
          </a:p>
          <a:p>
            <a:r>
              <a:rPr lang="en-US" sz="1700" dirty="0" smtClean="0"/>
              <a:t>The activity to each repository part in SFR was distributed with the Co-60 activity</a:t>
            </a:r>
          </a:p>
          <a:p>
            <a:r>
              <a:rPr lang="en-US" sz="1700" dirty="0" smtClean="0"/>
              <a:t>Uptake factors from </a:t>
            </a:r>
            <a:r>
              <a:rPr lang="en-US" sz="1700" dirty="0" err="1" smtClean="0"/>
              <a:t>Magunsson</a:t>
            </a:r>
            <a:r>
              <a:rPr lang="en-US" sz="1700" dirty="0" smtClean="0"/>
              <a:t> (2007)</a:t>
            </a:r>
          </a:p>
          <a:p>
            <a:pPr>
              <a:buFont typeface="Arial" panose="020B0604020202020204" pitchFamily="34" charset="0"/>
              <a:buNone/>
            </a:pPr>
            <a:endParaRPr lang="sv-SE" dirty="0"/>
          </a:p>
        </p:txBody>
      </p:sp>
      <p:sp>
        <p:nvSpPr>
          <p:cNvPr id="10" name="Platshållare för innehåll 3"/>
          <p:cNvSpPr txBox="1">
            <a:spLocks/>
          </p:cNvSpPr>
          <p:nvPr/>
        </p:nvSpPr>
        <p:spPr>
          <a:xfrm>
            <a:off x="4499992" y="2285583"/>
            <a:ext cx="394465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7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The distribution of C-14 follows</a:t>
            </a:r>
            <a:r>
              <a:rPr kumimoji="0" lang="en-US" sz="1700" b="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the amount of SIERs including the distribution between RWCU and CCU</a:t>
            </a: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sv-SE" sz="23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180975" marR="0" lvl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sv-SE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304" y="4433507"/>
            <a:ext cx="18669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Höger 11"/>
          <p:cNvSpPr/>
          <p:nvPr/>
        </p:nvSpPr>
        <p:spPr>
          <a:xfrm rot="14137662">
            <a:off x="1596737" y="4565157"/>
            <a:ext cx="2520280" cy="57606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3" name="Höger 12"/>
          <p:cNvSpPr/>
          <p:nvPr/>
        </p:nvSpPr>
        <p:spPr>
          <a:xfrm rot="19292185">
            <a:off x="4738292" y="4565158"/>
            <a:ext cx="2520280" cy="57606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4" name="textruta 13"/>
          <p:cNvSpPr txBox="1"/>
          <p:nvPr/>
        </p:nvSpPr>
        <p:spPr>
          <a:xfrm rot="19591754">
            <a:off x="2365520" y="4040263"/>
            <a:ext cx="8515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7200" dirty="0" smtClean="0">
                <a:solidFill>
                  <a:srgbClr val="FF0000"/>
                </a:solidFill>
              </a:rPr>
              <a:t>X</a:t>
            </a:r>
            <a:endParaRPr lang="sv-SE" sz="7200" dirty="0">
              <a:solidFill>
                <a:srgbClr val="FF0000"/>
              </a:solidFill>
            </a:endParaRPr>
          </a:p>
        </p:txBody>
      </p:sp>
      <p:sp>
        <p:nvSpPr>
          <p:cNvPr id="15" name="Rektangel 14"/>
          <p:cNvSpPr/>
          <p:nvPr/>
        </p:nvSpPr>
        <p:spPr>
          <a:xfrm>
            <a:off x="4499992" y="1628800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0975" lvl="0" indent="-180975">
              <a:spcBef>
                <a:spcPct val="200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700" dirty="0" smtClean="0"/>
              <a:t>Reactor specific uptake factors for organic and inorganic carbon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19122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0"/>
      <p:bldP spid="12" grpId="0" animBg="1"/>
      <p:bldP spid="13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closer look at the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ion </a:t>
            </a:r>
            <a:r>
              <a:rPr lang="en-US" dirty="0"/>
              <a:t>exchange resins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ruta 12"/>
          <p:cNvSpPr txBox="1"/>
          <p:nvPr/>
        </p:nvSpPr>
        <p:spPr>
          <a:xfrm>
            <a:off x="-25524" y="3977461"/>
            <a:ext cx="91362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CAST has investigated the uptake of </a:t>
            </a:r>
            <a:r>
              <a:rPr lang="en-US" sz="2000" baseline="30000" dirty="0" smtClean="0"/>
              <a:t>14</a:t>
            </a:r>
            <a:r>
              <a:rPr lang="en-US" sz="2000" dirty="0" smtClean="0"/>
              <a:t>C and in what chemical form inorganic or organic</a:t>
            </a:r>
            <a:endParaRPr lang="en-US" sz="2000" dirty="0"/>
          </a:p>
        </p:txBody>
      </p:sp>
      <p:graphicFrame>
        <p:nvGraphicFramePr>
          <p:cNvPr id="14" name="Tabell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57261"/>
              </p:ext>
            </p:extLst>
          </p:nvPr>
        </p:nvGraphicFramePr>
        <p:xfrm>
          <a:off x="1442351" y="4409509"/>
          <a:ext cx="5112568" cy="1538354"/>
        </p:xfrm>
        <a:graphic>
          <a:graphicData uri="http://schemas.openxmlformats.org/drawingml/2006/table">
            <a:tbl>
              <a:tblPr/>
              <a:tblGrid>
                <a:gridCol w="1656184"/>
                <a:gridCol w="756309"/>
                <a:gridCol w="1230212"/>
                <a:gridCol w="1469863"/>
              </a:tblGrid>
              <a:tr h="615341">
                <a:tc>
                  <a:txBody>
                    <a:bodyPr/>
                    <a:lstStyle/>
                    <a:p>
                      <a:pPr algn="l" fontAlgn="b"/>
                      <a:r>
                        <a:rPr lang="sv-SE" sz="2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Accumulation, % of production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307671">
                <a:tc>
                  <a:txBody>
                    <a:bodyPr/>
                    <a:lstStyle/>
                    <a:p>
                      <a:pPr algn="ctr" fontAlgn="b"/>
                      <a:r>
                        <a:rPr lang="sv-SE" sz="2000" b="0" i="0" u="none" strike="noStrike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Reactor</a:t>
                      </a:r>
                      <a:r>
                        <a:rPr lang="sv-SE" sz="2000" b="0" i="0" u="none" strike="noStrike" baseline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sv-SE" sz="2000" b="0" i="0" u="none" strike="noStrike" baseline="0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type</a:t>
                      </a:r>
                      <a:endParaRPr lang="sv-SE" sz="20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Total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Inorganic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smtClean="0">
                          <a:solidFill>
                            <a:srgbClr val="000000"/>
                          </a:solidFill>
                          <a:latin typeface="+mj-lt"/>
                        </a:rPr>
                        <a:t>Organic</a:t>
                      </a:r>
                      <a:endParaRPr lang="en-US" sz="2000" b="0" i="0" u="none" strike="noStrike" noProof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671">
                <a:tc>
                  <a:txBody>
                    <a:bodyPr/>
                    <a:lstStyle/>
                    <a:p>
                      <a:pPr algn="ctr" fontAlgn="b"/>
                      <a:r>
                        <a:rPr lang="sv-SE" sz="20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BWR</a:t>
                      </a:r>
                      <a:endParaRPr lang="sv-SE" sz="20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1-4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92-98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2-8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671">
                <a:tc>
                  <a:txBody>
                    <a:bodyPr/>
                    <a:lstStyle/>
                    <a:p>
                      <a:pPr algn="ctr" fontAlgn="b"/>
                      <a:r>
                        <a:rPr lang="sv-SE" sz="20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PWR</a:t>
                      </a:r>
                      <a:endParaRPr lang="sv-SE" sz="20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3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70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30</a:t>
                      </a:r>
                      <a:endParaRPr lang="en-US" sz="20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5" name="Bildobjekt 0" descr="Reaktortan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2591" y="2033245"/>
            <a:ext cx="17811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2881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Downstream processing</a:t>
            </a:r>
            <a:endParaRPr lang="sv-SE" dirty="0"/>
          </a:p>
        </p:txBody>
      </p:sp>
      <p:sp>
        <p:nvSpPr>
          <p:cNvPr id="10" name="Rektangel 9"/>
          <p:cNvSpPr/>
          <p:nvPr/>
        </p:nvSpPr>
        <p:spPr>
          <a:xfrm>
            <a:off x="1210482" y="3663264"/>
            <a:ext cx="1224136" cy="57606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Filter flush tank</a:t>
            </a:r>
          </a:p>
        </p:txBody>
      </p:sp>
      <p:sp>
        <p:nvSpPr>
          <p:cNvPr id="11" name="Ned 10"/>
          <p:cNvSpPr/>
          <p:nvPr/>
        </p:nvSpPr>
        <p:spPr>
          <a:xfrm>
            <a:off x="1642530" y="3087200"/>
            <a:ext cx="333751" cy="576064"/>
          </a:xfrm>
          <a:prstGeom prst="down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pic>
        <p:nvPicPr>
          <p:cNvPr id="12" name="Bildobjekt 0" descr="Reaktortan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2490" y="1142984"/>
            <a:ext cx="17811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Ned 12"/>
          <p:cNvSpPr/>
          <p:nvPr/>
        </p:nvSpPr>
        <p:spPr>
          <a:xfrm>
            <a:off x="1282490" y="4311336"/>
            <a:ext cx="333751" cy="576064"/>
          </a:xfrm>
          <a:prstGeom prst="down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4" name="Ned 13"/>
          <p:cNvSpPr/>
          <p:nvPr/>
        </p:nvSpPr>
        <p:spPr>
          <a:xfrm>
            <a:off x="1930562" y="4311336"/>
            <a:ext cx="333751" cy="576064"/>
          </a:xfrm>
          <a:prstGeom prst="down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5" name="Rektangel 14"/>
          <p:cNvSpPr/>
          <p:nvPr/>
        </p:nvSpPr>
        <p:spPr>
          <a:xfrm>
            <a:off x="1210482" y="5031416"/>
            <a:ext cx="504056" cy="72008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6" name="Rektangel 15"/>
          <p:cNvSpPr/>
          <p:nvPr/>
        </p:nvSpPr>
        <p:spPr>
          <a:xfrm>
            <a:off x="1858554" y="5031416"/>
            <a:ext cx="504056" cy="72008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7" name="textruta 16"/>
          <p:cNvSpPr txBox="1"/>
          <p:nvPr/>
        </p:nvSpPr>
        <p:spPr>
          <a:xfrm>
            <a:off x="1066466" y="5823504"/>
            <a:ext cx="1435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Storage tanks</a:t>
            </a:r>
            <a:endParaRPr lang="en-US" dirty="0"/>
          </a:p>
        </p:txBody>
      </p:sp>
      <p:sp>
        <p:nvSpPr>
          <p:cNvPr id="18" name="Höger 17"/>
          <p:cNvSpPr/>
          <p:nvPr/>
        </p:nvSpPr>
        <p:spPr>
          <a:xfrm>
            <a:off x="2650642" y="5319448"/>
            <a:ext cx="1584176" cy="288032"/>
          </a:xfrm>
          <a:prstGeom prst="right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19" name="textruta 18"/>
          <p:cNvSpPr txBox="1"/>
          <p:nvPr/>
        </p:nvSpPr>
        <p:spPr>
          <a:xfrm>
            <a:off x="2578634" y="5031416"/>
            <a:ext cx="153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Transportation</a:t>
            </a:r>
            <a:endParaRPr lang="en-US" dirty="0"/>
          </a:p>
        </p:txBody>
      </p:sp>
      <p:sp>
        <p:nvSpPr>
          <p:cNvPr id="20" name="Rektangel 19"/>
          <p:cNvSpPr/>
          <p:nvPr/>
        </p:nvSpPr>
        <p:spPr>
          <a:xfrm>
            <a:off x="4455994" y="3663264"/>
            <a:ext cx="1224136" cy="57606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dirty="0" smtClean="0"/>
              <a:t>Filter flush tank</a:t>
            </a:r>
          </a:p>
        </p:txBody>
      </p:sp>
      <p:sp>
        <p:nvSpPr>
          <p:cNvPr id="21" name="Ned 20"/>
          <p:cNvSpPr/>
          <p:nvPr/>
        </p:nvSpPr>
        <p:spPr>
          <a:xfrm>
            <a:off x="4888042" y="3087200"/>
            <a:ext cx="333751" cy="576064"/>
          </a:xfrm>
          <a:prstGeom prst="down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22" name="Ned 21"/>
          <p:cNvSpPr/>
          <p:nvPr/>
        </p:nvSpPr>
        <p:spPr>
          <a:xfrm>
            <a:off x="5176074" y="4311336"/>
            <a:ext cx="333751" cy="576064"/>
          </a:xfrm>
          <a:prstGeom prst="down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23" name="Rektangel 22"/>
          <p:cNvSpPr/>
          <p:nvPr/>
        </p:nvSpPr>
        <p:spPr>
          <a:xfrm>
            <a:off x="4455994" y="5031416"/>
            <a:ext cx="504056" cy="72008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24" name="Rektangel 23"/>
          <p:cNvSpPr/>
          <p:nvPr/>
        </p:nvSpPr>
        <p:spPr>
          <a:xfrm>
            <a:off x="5104066" y="5031416"/>
            <a:ext cx="504056" cy="72008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25" name="textruta 24"/>
          <p:cNvSpPr txBox="1"/>
          <p:nvPr/>
        </p:nvSpPr>
        <p:spPr>
          <a:xfrm>
            <a:off x="4311978" y="5823504"/>
            <a:ext cx="1435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Storage tanks</a:t>
            </a:r>
            <a:endParaRPr lang="en-US" dirty="0"/>
          </a:p>
        </p:txBody>
      </p:sp>
      <p:pic>
        <p:nvPicPr>
          <p:cNvPr id="26" name="Bildobjekt 0" descr="Reaktortan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2850" y="1142984"/>
            <a:ext cx="178117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Höger 26"/>
          <p:cNvSpPr/>
          <p:nvPr/>
        </p:nvSpPr>
        <p:spPr>
          <a:xfrm>
            <a:off x="5674977" y="5319448"/>
            <a:ext cx="819201" cy="216024"/>
          </a:xfrm>
          <a:prstGeom prst="right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28" name="Rektangel 27"/>
          <p:cNvSpPr/>
          <p:nvPr/>
        </p:nvSpPr>
        <p:spPr>
          <a:xfrm>
            <a:off x="6588224" y="3735272"/>
            <a:ext cx="1656184" cy="18002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Waste immobilization</a:t>
            </a:r>
          </a:p>
        </p:txBody>
      </p:sp>
      <p:sp>
        <p:nvSpPr>
          <p:cNvPr id="29" name="Ned 28"/>
          <p:cNvSpPr/>
          <p:nvPr/>
        </p:nvSpPr>
        <p:spPr>
          <a:xfrm>
            <a:off x="7308304" y="5535472"/>
            <a:ext cx="288032" cy="936104"/>
          </a:xfrm>
          <a:prstGeom prst="downArrow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 dirty="0" err="1" smtClean="0"/>
          </a:p>
        </p:txBody>
      </p:sp>
      <p:sp>
        <p:nvSpPr>
          <p:cNvPr id="30" name="textruta 29"/>
          <p:cNvSpPr txBox="1"/>
          <p:nvPr/>
        </p:nvSpPr>
        <p:spPr>
          <a:xfrm>
            <a:off x="6830620" y="6406996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Repository</a:t>
            </a:r>
            <a:endParaRPr lang="sv-SE" dirty="0"/>
          </a:p>
        </p:txBody>
      </p:sp>
      <p:sp>
        <p:nvSpPr>
          <p:cNvPr id="31" name="textruta 30"/>
          <p:cNvSpPr txBox="1"/>
          <p:nvPr/>
        </p:nvSpPr>
        <p:spPr>
          <a:xfrm>
            <a:off x="2506626" y="3807280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5-8 %</a:t>
            </a:r>
            <a:endParaRPr lang="sv-SE" dirty="0"/>
          </a:p>
        </p:txBody>
      </p:sp>
      <p:sp>
        <p:nvSpPr>
          <p:cNvPr id="32" name="textruta 31"/>
          <p:cNvSpPr txBox="1"/>
          <p:nvPr/>
        </p:nvSpPr>
        <p:spPr>
          <a:xfrm>
            <a:off x="5687757" y="5535472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~1-4 %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1760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Impact for post closure safety</a:t>
            </a:r>
            <a:endParaRPr lang="sv-SE" sz="4000" dirty="0"/>
          </a:p>
        </p:txBody>
      </p:sp>
      <p:pic>
        <p:nvPicPr>
          <p:cNvPr id="33" name="Platshållare för innehåll 4" descr="10-15_Me_utan_C14_R0813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187624" y="1155163"/>
            <a:ext cx="7056784" cy="5280106"/>
          </a:xfrm>
        </p:spPr>
      </p:pic>
    </p:spTree>
    <p:extLst>
      <p:ext uri="{BB962C8B-B14F-4D97-AF65-F5344CB8AC3E}">
        <p14:creationId xmlns:p14="http://schemas.microsoft.com/office/powerpoint/2010/main" val="232624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ubrik 6"/>
          <p:cNvSpPr>
            <a:spLocks noGrp="1"/>
          </p:cNvSpPr>
          <p:nvPr>
            <p:ph type="title"/>
          </p:nvPr>
        </p:nvSpPr>
        <p:spPr>
          <a:xfrm>
            <a:off x="30284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What have we learned from CAST</a:t>
            </a:r>
            <a:endParaRPr lang="sv-SE" sz="4000" dirty="0"/>
          </a:p>
        </p:txBody>
      </p:sp>
      <p:sp>
        <p:nvSpPr>
          <p:cNvPr id="2" name="Platshållare för innehåll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r>
              <a:rPr lang="en-US" sz="3400" dirty="0" smtClean="0"/>
              <a:t>Better understanding of the factors governing the uptake of C-14 on ion exchange </a:t>
            </a:r>
            <a:r>
              <a:rPr lang="en-US" sz="3400" dirty="0" smtClean="0"/>
              <a:t>resins</a:t>
            </a:r>
          </a:p>
          <a:p>
            <a:r>
              <a:rPr lang="en-US" sz="3400" dirty="0" smtClean="0"/>
              <a:t>Understanding of how much of the produced c-14 ends up in the waste</a:t>
            </a:r>
            <a:endParaRPr lang="en-US" sz="3400" dirty="0" smtClean="0"/>
          </a:p>
          <a:p>
            <a:r>
              <a:rPr lang="en-US" sz="3400" dirty="0" smtClean="0"/>
              <a:t>The new uptake factors will be implemented in the post closure safety case</a:t>
            </a:r>
          </a:p>
          <a:p>
            <a:r>
              <a:rPr lang="en-US" sz="3400" dirty="0" smtClean="0"/>
              <a:t>Derived a model that can model historical and future C-14 accumulation</a:t>
            </a:r>
          </a:p>
          <a:p>
            <a:r>
              <a:rPr lang="en-US" sz="3400" dirty="0" smtClean="0"/>
              <a:t>Better understanding of the release factors from stainless steel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5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aseline="30000" dirty="0"/>
              <a:t>14</a:t>
            </a:r>
            <a:r>
              <a:rPr lang="en-US" sz="3600" dirty="0"/>
              <a:t>C the need for better understand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the </a:t>
            </a:r>
            <a:r>
              <a:rPr lang="en-US" sz="3600" dirty="0"/>
              <a:t>inventory for post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closure </a:t>
            </a:r>
            <a:r>
              <a:rPr lang="en-US" sz="3600" dirty="0"/>
              <a:t>safety</a:t>
            </a:r>
            <a:endParaRPr lang="en-GB" sz="36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ruta 7"/>
          <p:cNvSpPr txBox="1"/>
          <p:nvPr/>
        </p:nvSpPr>
        <p:spPr>
          <a:xfrm>
            <a:off x="755576" y="2558514"/>
            <a:ext cx="754770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/>
              <a:t>Thank you for your attention !</a:t>
            </a:r>
          </a:p>
          <a:p>
            <a:r>
              <a:rPr lang="en-US" sz="4400" b="1" dirty="0" smtClean="0"/>
              <a:t>		    Questions?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37715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368</Words>
  <Application>Microsoft Office PowerPoint</Application>
  <PresentationFormat>Bildspel på skärmen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11</vt:i4>
      </vt:variant>
    </vt:vector>
  </HeadingPairs>
  <TitlesOfParts>
    <vt:vector size="12" baseType="lpstr">
      <vt:lpstr>Office Theme</vt:lpstr>
      <vt:lpstr>14C the need for better understand the inventory for post closure safety</vt:lpstr>
      <vt:lpstr>14C the need for better  understand the inventory for  post closure safety</vt:lpstr>
      <vt:lpstr>What is produced?</vt:lpstr>
      <vt:lpstr>Where does it go?</vt:lpstr>
      <vt:lpstr>What about the non airborne emissions?</vt:lpstr>
      <vt:lpstr>Carbon-14 in Swedish SIERs</vt:lpstr>
      <vt:lpstr>A closer look at the  ion exchange resins</vt:lpstr>
      <vt:lpstr>Downstream processing</vt:lpstr>
      <vt:lpstr>Impact for post closure safety</vt:lpstr>
      <vt:lpstr>What have we learned from CAST</vt:lpstr>
      <vt:lpstr>14C the need for better understand  the inventory for post  closure safety</vt:lpstr>
    </vt:vector>
  </TitlesOfParts>
  <Company>NDA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Klas Källström</cp:lastModifiedBy>
  <cp:revision>17</cp:revision>
  <dcterms:created xsi:type="dcterms:W3CDTF">2014-02-26T14:21:24Z</dcterms:created>
  <dcterms:modified xsi:type="dcterms:W3CDTF">2018-01-15T11:39:16Z</dcterms:modified>
</cp:coreProperties>
</file>