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73" r:id="rId2"/>
    <p:sldMasterId id="2147483660" r:id="rId3"/>
  </p:sldMasterIdLst>
  <p:notesMasterIdLst>
    <p:notesMasterId r:id="rId19"/>
  </p:notesMasterIdLst>
  <p:handoutMasterIdLst>
    <p:handoutMasterId r:id="rId20"/>
  </p:handoutMasterIdLst>
  <p:sldIdLst>
    <p:sldId id="257" r:id="rId4"/>
    <p:sldId id="363" r:id="rId5"/>
    <p:sldId id="263" r:id="rId6"/>
    <p:sldId id="335" r:id="rId7"/>
    <p:sldId id="291" r:id="rId8"/>
    <p:sldId id="341" r:id="rId9"/>
    <p:sldId id="333" r:id="rId10"/>
    <p:sldId id="348" r:id="rId11"/>
    <p:sldId id="351" r:id="rId12"/>
    <p:sldId id="350" r:id="rId13"/>
    <p:sldId id="357" r:id="rId14"/>
    <p:sldId id="358" r:id="rId15"/>
    <p:sldId id="368" r:id="rId16"/>
    <p:sldId id="323" r:id="rId17"/>
    <p:sldId id="364" r:id="rId18"/>
  </p:sldIdLst>
  <p:sldSz cx="9144000" cy="6858000" type="screen4x3"/>
  <p:notesSz cx="6797675" cy="9926638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6600"/>
    <a:srgbClr val="FF66FF"/>
    <a:srgbClr val="660066"/>
    <a:srgbClr val="1CEA3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15620" autoAdjust="0"/>
    <p:restoredTop sz="94250" autoAdjust="0"/>
  </p:normalViewPr>
  <p:slideViewPr>
    <p:cSldViewPr>
      <p:cViewPr>
        <p:scale>
          <a:sx n="90" d="100"/>
          <a:sy n="90" d="100"/>
        </p:scale>
        <p:origin x="-246" y="3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24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40" d="100"/>
        <a:sy n="40" d="100"/>
      </p:scale>
      <p:origin x="0" y="0"/>
    </p:cViewPr>
  </p:sorterViewPr>
  <p:notesViewPr>
    <p:cSldViewPr>
      <p:cViewPr varScale="1">
        <p:scale>
          <a:sx n="87" d="100"/>
          <a:sy n="87" d="100"/>
        </p:scale>
        <p:origin x="-3738" y="-72"/>
      </p:cViewPr>
      <p:guideLst>
        <p:guide orient="horz" pos="3127"/>
        <p:guide pos="214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3" Type="http://schemas.openxmlformats.org/officeDocument/2006/relationships/slideMaster" Target="slideMasters/slideMaster3.xml"/><Relationship Id="rId21" Type="http://schemas.openxmlformats.org/officeDocument/2006/relationships/presProps" Target="presProp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tableStyles" Target="tableStyle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theme" Target="theme/theme1.xml"/><Relationship Id="rId10" Type="http://schemas.openxmlformats.org/officeDocument/2006/relationships/slide" Target="slides/slide7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3BDBFA2-3FD3-4510-8A58-973BA680C602}" type="datetimeFigureOut">
              <a:rPr lang="fr-FR" smtClean="0"/>
              <a:t>16/01/2018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2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3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1981721-5C88-4B60-8B64-0D00E4C899F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9795972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E034BD0-D3B2-478F-B6ED-B586B9018886}" type="datetimeFigureOut">
              <a:rPr lang="fr-FR" smtClean="0"/>
              <a:t>16/01/2018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2876B11-DC22-44BB-81D6-49A2B2C8709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143960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876B11-DC22-44BB-81D6-49A2B2C8709D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5931247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Migration 2015 Santa Fe September 13-18  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75A431-3E80-4CB4-930B-399F0F770F9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8476596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Migration 2015 Santa Fe September 13-18  </a:t>
            </a:r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75A431-3E80-4CB4-930B-399F0F770F9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958817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Migration 2015 Santa Fe September 13-18  </a:t>
            </a:r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75A431-3E80-4CB4-930B-399F0F770F9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507936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Migration 2015 Santa Fe September 13-18  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75A431-3E80-4CB4-930B-399F0F770F9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591422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Migration 2015 Santa Fe September 13-18  </a:t>
            </a:r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75A431-3E80-4CB4-930B-399F0F770F9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681191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Migration 2015 Santa Fe September 13-18  </a:t>
            </a:r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75A431-3E80-4CB4-930B-399F0F770F9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476637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Migration 2015 Santa Fe September 13-18  </a:t>
            </a:r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75A431-3E80-4CB4-930B-399F0F770F9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623620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Migration 2015 Santa Fe September 13-18  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75A431-3E80-4CB4-930B-399F0F770F9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817794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Migration 2015 Santa Fe September 13-18  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75A431-3E80-4CB4-930B-399F0F770F9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987999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Migration 2015 Santa Fe September 13-18  </a:t>
            </a:r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75A431-3E80-4CB4-930B-399F0F770F9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929822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Migration 2015 Santa Fe September 13-18  </a:t>
            </a:r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75A431-3E80-4CB4-930B-399F0F770F9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3194600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Migration 2015 Santa Fe September 13-18  </a:t>
            </a:r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32F6A-2680-41B4-9EB8-402191D3E8B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184129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Migration 2015 Santa Fe September 13-18  </a:t>
            </a:r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32F6A-2680-41B4-9EB8-402191D3E8B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7750325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Migration 2015 Santa Fe September 13-18  </a:t>
            </a:r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32F6A-2680-41B4-9EB8-402191D3E8B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5909609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Migration 2015 Santa Fe September 13-18  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32F6A-2680-41B4-9EB8-402191D3E8B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1941520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Migration 2015 Santa Fe September 13-18  </a:t>
            </a:r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32F6A-2680-41B4-9EB8-402191D3E8B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1333933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Migration 2015 Santa Fe September 13-18  </a:t>
            </a:r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32F6A-2680-41B4-9EB8-402191D3E8B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4526910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Migration 2015 Santa Fe September 13-18  </a:t>
            </a:r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32F6A-2680-41B4-9EB8-402191D3E8B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6668389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Migration 2015 Santa Fe September 13-18  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32F6A-2680-41B4-9EB8-402191D3E8B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9067721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Migration 2015 Santa Fe September 13-18  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32F6A-2680-41B4-9EB8-402191D3E8B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6103485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Migration 2015 Santa Fe September 13-18  </a:t>
            </a:r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32F6A-2680-41B4-9EB8-402191D3E8B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9616030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Migration 2015 Santa Fe September 13-18  </a:t>
            </a:r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32F6A-2680-41B4-9EB8-402191D3E8B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74499021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sposition personnalisé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Migration 2015 Santa Fe September 13-18  </a:t>
            </a:r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32F6A-2680-41B4-9EB8-402191D3E8B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26582432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Migration 2015 Santa Fe September 13-18  </a:t>
            </a:r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DC9671-1C87-4C57-BADC-40B5D06AF1E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14425724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Migration 2015 Santa Fe September 13-18  </a:t>
            </a:r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DC9671-1C87-4C57-BADC-40B5D06AF1E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54176204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Migration 2015 Santa Fe September 13-18  </a:t>
            </a:r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DC9671-1C87-4C57-BADC-40B5D06AF1E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94416107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Migration 2015 Santa Fe September 13-18  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DC9671-1C87-4C57-BADC-40B5D06AF1E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0121458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Migration 2015 Santa Fe September 13-18  </a:t>
            </a:r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DC9671-1C87-4C57-BADC-40B5D06AF1E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514496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Migration 2015 Santa Fe September 13-18  </a:t>
            </a:r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DC9671-1C87-4C57-BADC-40B5D06AF1E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57792667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Migration 2015 Santa Fe September 13-18  </a:t>
            </a:r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DC9671-1C87-4C57-BADC-40B5D06AF1E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49169758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Migration 2015 Santa Fe September 13-18  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DC9671-1C87-4C57-BADC-40B5D06AF1E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80678232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Migration 2015 Santa Fe September 13-18  </a:t>
            </a:r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DC9671-1C87-4C57-BADC-40B5D06AF1E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8893697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Migration 2015 Santa Fe September 13-18  </a:t>
            </a:r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DC9671-1C87-4C57-BADC-40B5D06AF1E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35007215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sposition personnalisé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Migration 2015 Santa Fe September 13-18  </a:t>
            </a:r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DC9671-1C87-4C57-BADC-40B5D06AF1E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966805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image" Target="../media/image1.jpeg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1.xml"/><Relationship Id="rId3" Type="http://schemas.openxmlformats.org/officeDocument/2006/relationships/slideLayout" Target="../slideLayouts/slideLayout26.xml"/><Relationship Id="rId7" Type="http://schemas.openxmlformats.org/officeDocument/2006/relationships/slideLayout" Target="../slideLayouts/slideLayout30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5.xml"/><Relationship Id="rId1" Type="http://schemas.openxmlformats.org/officeDocument/2006/relationships/slideLayout" Target="../slideLayouts/slideLayout24.xml"/><Relationship Id="rId6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34.xml"/><Relationship Id="rId5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33.xml"/><Relationship Id="rId4" Type="http://schemas.openxmlformats.org/officeDocument/2006/relationships/slideLayout" Target="../slideLayouts/slideLayout27.xml"/><Relationship Id="rId9" Type="http://schemas.openxmlformats.org/officeDocument/2006/relationships/slideLayout" Target="../slideLayouts/slideLayout3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Migration 2015 Santa Fe September 13-18  </a:t>
            </a:r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75A431-3E80-4CB4-930B-399F0F770F9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583495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/>
      </p:par>
    </p:tnLst>
  </p:timing>
  <p:hf hdr="0" ftr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Migration 2015 Santa Fe September 13-18  </a:t>
            </a:r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132F6A-2680-41B4-9EB8-402191D3E8B2}" type="slidenum">
              <a:rPr lang="fr-FR" smtClean="0"/>
              <a:t>‹N°›</a:t>
            </a:fld>
            <a:endParaRPr lang="fr-FR"/>
          </a:p>
        </p:txBody>
      </p:sp>
      <p:pic>
        <p:nvPicPr>
          <p:cNvPr id="3074" name="Picture 2" descr="NuMat2014: The Nuclear materials Conference, Florida"/>
          <p:cNvPicPr>
            <a:picLocks noChangeAspect="1" noChangeArrowheads="1"/>
          </p:cNvPicPr>
          <p:nvPr userDrawn="1"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42024" y="6381328"/>
            <a:ext cx="2684240" cy="3489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438732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  <p:sldLayoutId id="2147483685" r:id="rId12"/>
  </p:sldLayoutIdLst>
  <p:hf hdr="0" ftr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Migration 2015 Santa Fe September 13-18  </a:t>
            </a:r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DDC9671-1C87-4C57-BADC-40B5D06AF1E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002021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70" r:id="rId9"/>
    <p:sldLayoutId id="2147483671" r:id="rId10"/>
    <p:sldLayoutId id="2147483672" r:id="rId11"/>
  </p:sldLayoutIdLst>
  <p:hf hdr="0" ftr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jpeg"/><Relationship Id="rId3" Type="http://schemas.openxmlformats.org/officeDocument/2006/relationships/image" Target="../media/image11.png"/><Relationship Id="rId7" Type="http://schemas.openxmlformats.org/officeDocument/2006/relationships/image" Target="../media/image15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7" Type="http://schemas.openxmlformats.org/officeDocument/2006/relationships/image" Target="../media/image30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jpeg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6.jpeg"/><Relationship Id="rId4" Type="http://schemas.openxmlformats.org/officeDocument/2006/relationships/image" Target="../media/image35.jpe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/>
          <p:cNvSpPr txBox="1"/>
          <p:nvPr/>
        </p:nvSpPr>
        <p:spPr>
          <a:xfrm>
            <a:off x="179512" y="1412776"/>
            <a:ext cx="8964487" cy="40010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latin typeface="Lucida Sans" panose="020B0602030504020204" pitchFamily="34" charset="0"/>
              </a:rPr>
              <a:t> </a:t>
            </a:r>
            <a:endParaRPr lang="fr-FR" dirty="0">
              <a:latin typeface="Lucida Sans" panose="020B0602030504020204" pitchFamily="34" charset="0"/>
            </a:endParaRPr>
          </a:p>
          <a:p>
            <a:pPr algn="ctr"/>
            <a:r>
              <a:rPr lang="en-US" sz="2400" b="1" dirty="0">
                <a:solidFill>
                  <a:schemeClr val="tx2"/>
                </a:solidFill>
                <a:latin typeface="Lucida Sans" panose="020B0602030504020204" pitchFamily="34" charset="0"/>
              </a:rPr>
              <a:t>Ion irradiation used as surrogate for neutron irradiation to understand nuclear graphite evolution during reactor operation: consequences for the long lived radionuclide’s </a:t>
            </a:r>
            <a:r>
              <a:rPr lang="en-US" sz="2400" b="1" dirty="0" smtClean="0">
                <a:solidFill>
                  <a:schemeClr val="tx2"/>
                </a:solidFill>
                <a:latin typeface="Lucida Sans" panose="020B0602030504020204" pitchFamily="34" charset="0"/>
              </a:rPr>
              <a:t>behavior</a:t>
            </a:r>
          </a:p>
          <a:p>
            <a:pPr algn="ctr"/>
            <a:endParaRPr lang="en-US" sz="2400" b="1" dirty="0">
              <a:solidFill>
                <a:schemeClr val="tx2"/>
              </a:solidFill>
              <a:latin typeface="Lucida Sans" panose="020B0602030504020204" pitchFamily="34" charset="0"/>
            </a:endParaRPr>
          </a:p>
          <a:p>
            <a:pPr algn="ctr"/>
            <a:endParaRPr lang="fr-FR" sz="2000" dirty="0" smtClean="0">
              <a:solidFill>
                <a:schemeClr val="tx2"/>
              </a:solidFill>
              <a:latin typeface="Lucida Sans" panose="020B0602030504020204" pitchFamily="34" charset="0"/>
            </a:endParaRPr>
          </a:p>
          <a:p>
            <a:pPr algn="ctr"/>
            <a:r>
              <a:rPr lang="en-US" u="sng" dirty="0" smtClean="0">
                <a:solidFill>
                  <a:schemeClr val="tx2"/>
                </a:solidFill>
                <a:latin typeface="Lucida Sans" panose="020B0602030504020204" pitchFamily="34" charset="0"/>
              </a:rPr>
              <a:t>N</a:t>
            </a:r>
            <a:r>
              <a:rPr lang="en-US" u="sng" dirty="0">
                <a:solidFill>
                  <a:schemeClr val="tx2"/>
                </a:solidFill>
                <a:latin typeface="Lucida Sans" panose="020B0602030504020204" pitchFamily="34" charset="0"/>
              </a:rPr>
              <a:t>. </a:t>
            </a:r>
            <a:r>
              <a:rPr lang="en-US" u="sng" dirty="0" smtClean="0">
                <a:solidFill>
                  <a:schemeClr val="tx2"/>
                </a:solidFill>
                <a:latin typeface="Lucida Sans" panose="020B0602030504020204" pitchFamily="34" charset="0"/>
              </a:rPr>
              <a:t>Toulhoat</a:t>
            </a:r>
            <a:r>
              <a:rPr lang="en-US" u="sng" baseline="30000" dirty="0">
                <a:solidFill>
                  <a:schemeClr val="tx2"/>
                </a:solidFill>
                <a:latin typeface="Lucida Sans" panose="020B0602030504020204" pitchFamily="34" charset="0"/>
              </a:rPr>
              <a:t>1,2</a:t>
            </a:r>
            <a:r>
              <a:rPr lang="en-US" u="sng" dirty="0" smtClean="0">
                <a:solidFill>
                  <a:schemeClr val="tx2"/>
                </a:solidFill>
                <a:latin typeface="Lucida Sans" panose="020B0602030504020204" pitchFamily="34" charset="0"/>
              </a:rPr>
              <a:t> </a:t>
            </a:r>
            <a:r>
              <a:rPr lang="en-US" dirty="0" smtClean="0">
                <a:solidFill>
                  <a:schemeClr val="tx2"/>
                </a:solidFill>
                <a:latin typeface="Lucida Sans" panose="020B0602030504020204" pitchFamily="34" charset="0"/>
              </a:rPr>
              <a:t>, N</a:t>
            </a:r>
            <a:r>
              <a:rPr lang="en-US" dirty="0">
                <a:solidFill>
                  <a:schemeClr val="tx2"/>
                </a:solidFill>
                <a:latin typeface="Lucida Sans" panose="020B0602030504020204" pitchFamily="34" charset="0"/>
              </a:rPr>
              <a:t>. </a:t>
            </a:r>
            <a:r>
              <a:rPr lang="en-US" dirty="0" smtClean="0">
                <a:solidFill>
                  <a:schemeClr val="tx2"/>
                </a:solidFill>
                <a:latin typeface="Lucida Sans" panose="020B0602030504020204" pitchFamily="34" charset="0"/>
              </a:rPr>
              <a:t>Moncoffre</a:t>
            </a:r>
            <a:r>
              <a:rPr lang="en-US" u="sng" baseline="30000" dirty="0">
                <a:solidFill>
                  <a:schemeClr val="tx2"/>
                </a:solidFill>
                <a:latin typeface="Lucida Sans" panose="020B0602030504020204" pitchFamily="34" charset="0"/>
              </a:rPr>
              <a:t>1</a:t>
            </a:r>
            <a:r>
              <a:rPr lang="en-US" dirty="0" smtClean="0">
                <a:solidFill>
                  <a:schemeClr val="tx2"/>
                </a:solidFill>
                <a:latin typeface="Lucida Sans" panose="020B0602030504020204" pitchFamily="34" charset="0"/>
              </a:rPr>
              <a:t>, </a:t>
            </a:r>
            <a:r>
              <a:rPr lang="en-US" dirty="0">
                <a:solidFill>
                  <a:schemeClr val="tx2"/>
                </a:solidFill>
                <a:latin typeface="Lucida Sans" panose="020B0602030504020204" pitchFamily="34" charset="0"/>
              </a:rPr>
              <a:t>Y. </a:t>
            </a:r>
            <a:r>
              <a:rPr lang="en-US" dirty="0" smtClean="0">
                <a:solidFill>
                  <a:schemeClr val="tx2"/>
                </a:solidFill>
                <a:latin typeface="Lucida Sans" panose="020B0602030504020204" pitchFamily="34" charset="0"/>
              </a:rPr>
              <a:t>Pipon</a:t>
            </a:r>
            <a:r>
              <a:rPr lang="en-US" u="sng" baseline="30000" dirty="0">
                <a:solidFill>
                  <a:schemeClr val="tx2"/>
                </a:solidFill>
                <a:latin typeface="Lucida Sans" panose="020B0602030504020204" pitchFamily="34" charset="0"/>
              </a:rPr>
              <a:t>1</a:t>
            </a:r>
            <a:r>
              <a:rPr lang="en-US" dirty="0" smtClean="0">
                <a:solidFill>
                  <a:schemeClr val="tx2"/>
                </a:solidFill>
                <a:latin typeface="Lucida Sans" panose="020B0602030504020204" pitchFamily="34" charset="0"/>
              </a:rPr>
              <a:t>, N</a:t>
            </a:r>
            <a:r>
              <a:rPr lang="en-US" dirty="0">
                <a:solidFill>
                  <a:schemeClr val="tx2"/>
                </a:solidFill>
                <a:latin typeface="Lucida Sans" panose="020B0602030504020204" pitchFamily="34" charset="0"/>
              </a:rPr>
              <a:t>. </a:t>
            </a:r>
            <a:r>
              <a:rPr lang="en-US" dirty="0" smtClean="0">
                <a:solidFill>
                  <a:schemeClr val="tx2"/>
                </a:solidFill>
                <a:latin typeface="Lucida Sans" panose="020B0602030504020204" pitchFamily="34" charset="0"/>
              </a:rPr>
              <a:t>Bérerd</a:t>
            </a:r>
            <a:r>
              <a:rPr lang="en-US" u="sng" baseline="30000" dirty="0">
                <a:solidFill>
                  <a:schemeClr val="tx2"/>
                </a:solidFill>
                <a:latin typeface="Lucida Sans" panose="020B0602030504020204" pitchFamily="34" charset="0"/>
              </a:rPr>
              <a:t>1</a:t>
            </a:r>
            <a:endParaRPr lang="en-US" dirty="0" smtClean="0">
              <a:solidFill>
                <a:schemeClr val="tx2"/>
              </a:solidFill>
              <a:latin typeface="Lucida Sans" panose="020B0602030504020204" pitchFamily="34" charset="0"/>
            </a:endParaRPr>
          </a:p>
          <a:p>
            <a:pPr algn="ctr"/>
            <a:endParaRPr lang="en-US" sz="1400" i="1" dirty="0">
              <a:solidFill>
                <a:schemeClr val="tx2"/>
              </a:solidFill>
              <a:latin typeface="Lucida Sans" panose="020B0602030504020204" pitchFamily="34" charset="0"/>
            </a:endParaRPr>
          </a:p>
          <a:p>
            <a:pPr algn="ctr"/>
            <a:r>
              <a:rPr lang="fr-FR" sz="1400" i="1" baseline="30000" dirty="0" smtClean="0">
                <a:solidFill>
                  <a:schemeClr val="tx2"/>
                </a:solidFill>
                <a:latin typeface="Lucida Sans" panose="020B0602030504020204" pitchFamily="34" charset="0"/>
              </a:rPr>
              <a:t>1 </a:t>
            </a:r>
            <a:r>
              <a:rPr lang="fr-FR" sz="1400" i="1" dirty="0" smtClean="0">
                <a:solidFill>
                  <a:schemeClr val="tx2"/>
                </a:solidFill>
                <a:latin typeface="Lucida Sans" panose="020B0602030504020204" pitchFamily="34" charset="0"/>
              </a:rPr>
              <a:t>Université </a:t>
            </a:r>
            <a:r>
              <a:rPr lang="fr-FR" sz="1400" i="1" dirty="0">
                <a:solidFill>
                  <a:schemeClr val="tx2"/>
                </a:solidFill>
                <a:latin typeface="Lucida Sans" panose="020B0602030504020204" pitchFamily="34" charset="0"/>
              </a:rPr>
              <a:t>de Lyon, </a:t>
            </a:r>
            <a:r>
              <a:rPr lang="fr-FR" sz="1400" i="1" dirty="0" smtClean="0">
                <a:solidFill>
                  <a:schemeClr val="tx2"/>
                </a:solidFill>
                <a:latin typeface="Lucida Sans" panose="020B0602030504020204" pitchFamily="34" charset="0"/>
              </a:rPr>
              <a:t>CNRS/IN2P3</a:t>
            </a:r>
            <a:r>
              <a:rPr lang="fr-FR" sz="1400" i="1" dirty="0">
                <a:solidFill>
                  <a:schemeClr val="tx2"/>
                </a:solidFill>
                <a:latin typeface="Lucida Sans" panose="020B0602030504020204" pitchFamily="34" charset="0"/>
              </a:rPr>
              <a:t>, </a:t>
            </a:r>
            <a:r>
              <a:rPr lang="fr-FR" sz="1400" i="1" dirty="0" smtClean="0">
                <a:solidFill>
                  <a:schemeClr val="tx2"/>
                </a:solidFill>
                <a:latin typeface="Lucida Sans" panose="020B0602030504020204" pitchFamily="34" charset="0"/>
              </a:rPr>
              <a:t>IPNL, France</a:t>
            </a:r>
          </a:p>
          <a:p>
            <a:pPr algn="ctr"/>
            <a:endParaRPr lang="fr-FR" sz="800" i="1" dirty="0" smtClean="0">
              <a:solidFill>
                <a:schemeClr val="tx2"/>
              </a:solidFill>
              <a:latin typeface="Lucida Sans" panose="020B0602030504020204" pitchFamily="34" charset="0"/>
            </a:endParaRPr>
          </a:p>
          <a:p>
            <a:pPr algn="ctr"/>
            <a:r>
              <a:rPr lang="fr-FR" sz="1400" i="1" baseline="30000" dirty="0">
                <a:solidFill>
                  <a:schemeClr val="tx2"/>
                </a:solidFill>
                <a:latin typeface="Lucida Sans" panose="020B0602030504020204" pitchFamily="34" charset="0"/>
              </a:rPr>
              <a:t>2</a:t>
            </a:r>
            <a:r>
              <a:rPr lang="fr-FR" sz="1400" i="1" dirty="0">
                <a:solidFill>
                  <a:schemeClr val="tx2"/>
                </a:solidFill>
                <a:latin typeface="Lucida Sans" panose="020B0602030504020204" pitchFamily="34" charset="0"/>
              </a:rPr>
              <a:t> CEA Centre de Saclay, France</a:t>
            </a:r>
          </a:p>
          <a:p>
            <a:pPr algn="ctr"/>
            <a:endParaRPr lang="fr-FR" sz="1400" i="1" dirty="0" smtClean="0">
              <a:solidFill>
                <a:schemeClr val="tx2"/>
              </a:solidFill>
              <a:latin typeface="Lucida Sans" panose="020B0602030504020204" pitchFamily="34" charset="0"/>
            </a:endParaRPr>
          </a:p>
          <a:p>
            <a:pPr algn="ctr"/>
            <a:endParaRPr lang="fr-FR" sz="1400" i="1" dirty="0" smtClean="0">
              <a:solidFill>
                <a:schemeClr val="tx2"/>
              </a:solidFill>
              <a:latin typeface="Lucida Sans" panose="020B0602030504020204" pitchFamily="34" charset="0"/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103359" y="476607"/>
            <a:ext cx="792088" cy="5201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945687" y="446485"/>
            <a:ext cx="864096" cy="5111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059832" y="6388100"/>
            <a:ext cx="3026847" cy="333375"/>
          </a:xfrm>
        </p:spPr>
        <p:txBody>
          <a:bodyPr/>
          <a:lstStyle/>
          <a:p>
            <a:pPr algn="ctr"/>
            <a:r>
              <a:rPr lang="fr-FR" altLang="fr-FR" b="1" dirty="0" smtClean="0">
                <a:solidFill>
                  <a:schemeClr val="tx2"/>
                </a:solidFill>
              </a:rPr>
              <a:t>CAST Symposium </a:t>
            </a:r>
            <a:r>
              <a:rPr lang="fr-FR" altLang="fr-FR" b="1" dirty="0" err="1" smtClean="0">
                <a:solidFill>
                  <a:schemeClr val="tx2"/>
                </a:solidFill>
              </a:rPr>
              <a:t>January</a:t>
            </a:r>
            <a:r>
              <a:rPr lang="fr-FR" altLang="fr-FR" b="1" dirty="0" smtClean="0">
                <a:solidFill>
                  <a:schemeClr val="tx2"/>
                </a:solidFill>
              </a:rPr>
              <a:t> 16</a:t>
            </a:r>
            <a:r>
              <a:rPr lang="fr-FR" altLang="fr-FR" b="1" baseline="30000" dirty="0" smtClean="0">
                <a:solidFill>
                  <a:schemeClr val="tx2"/>
                </a:solidFill>
              </a:rPr>
              <a:t>th</a:t>
            </a:r>
            <a:r>
              <a:rPr lang="fr-FR" altLang="fr-FR" b="1" dirty="0" smtClean="0">
                <a:solidFill>
                  <a:schemeClr val="tx2"/>
                </a:solidFill>
              </a:rPr>
              <a:t> – 18</a:t>
            </a:r>
            <a:r>
              <a:rPr lang="fr-FR" altLang="fr-FR" b="1" baseline="30000" dirty="0" smtClean="0">
                <a:solidFill>
                  <a:schemeClr val="tx2"/>
                </a:solidFill>
              </a:rPr>
              <a:t>th</a:t>
            </a:r>
            <a:r>
              <a:rPr lang="fr-FR" altLang="fr-FR" b="1" dirty="0" smtClean="0">
                <a:solidFill>
                  <a:schemeClr val="tx2"/>
                </a:solidFill>
              </a:rPr>
              <a:t> 2018</a:t>
            </a:r>
            <a:endParaRPr lang="fr-FR" altLang="fr-FR" b="1" dirty="0">
              <a:solidFill>
                <a:schemeClr val="tx2"/>
              </a:solidFill>
            </a:endParaRP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701242" y="570293"/>
            <a:ext cx="884405" cy="378414"/>
          </a:xfrm>
          <a:prstGeom prst="rect">
            <a:avLst/>
          </a:prstGeom>
          <a:solidFill>
            <a:schemeClr val="bg1"/>
          </a:solidFill>
          <a:extLst/>
        </p:spPr>
      </p:pic>
      <p:pic>
        <p:nvPicPr>
          <p:cNvPr id="10" name="Picture 2" descr="logo_cast_line_black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097272" y="348731"/>
            <a:ext cx="571072" cy="706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Espace réservé du numéro de diapositive 4"/>
          <p:cNvSpPr txBox="1">
            <a:spLocks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fr-FR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6775A431-3E80-4CB4-930B-399F0F770F94}" type="slidenum">
              <a:rPr lang="fr-FR" smtClean="0"/>
              <a:pPr/>
              <a:t>1</a:t>
            </a:fld>
            <a:endParaRPr lang="fr-FR" dirty="0"/>
          </a:p>
        </p:txBody>
      </p:sp>
      <p:pic>
        <p:nvPicPr>
          <p:cNvPr id="17" name="Afbeelding 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78234" y="425591"/>
            <a:ext cx="834899" cy="552930"/>
          </a:xfrm>
          <a:prstGeom prst="rect">
            <a:avLst/>
          </a:prstGeom>
        </p:spPr>
      </p:pic>
      <p:pic>
        <p:nvPicPr>
          <p:cNvPr id="15" name="Picture 2" descr="http://upload.wikimedia.org/wikipedia/fr/thumb/0/09/CEA_logotype2012.png/250px-CEA_logotype2012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105927" y="521120"/>
            <a:ext cx="545494" cy="44512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8254882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oneTexte 6"/>
          <p:cNvSpPr txBox="1"/>
          <p:nvPr/>
        </p:nvSpPr>
        <p:spPr>
          <a:xfrm>
            <a:off x="179512" y="665401"/>
            <a:ext cx="8962899" cy="12311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US" sz="1700" dirty="0">
              <a:latin typeface="Lucinda"/>
            </a:endParaRPr>
          </a:p>
          <a:p>
            <a:pPr algn="ctr"/>
            <a:r>
              <a:rPr lang="fr-FR" sz="1600" b="1" dirty="0" err="1">
                <a:latin typeface="Lucida Sans" panose="020B0602030504020204" pitchFamily="34" charset="0"/>
              </a:rPr>
              <a:t>Task</a:t>
            </a:r>
            <a:r>
              <a:rPr lang="fr-FR" sz="1600" b="1" dirty="0">
                <a:latin typeface="Lucida Sans" panose="020B0602030504020204" pitchFamily="34" charset="0"/>
              </a:rPr>
              <a:t> </a:t>
            </a:r>
            <a:r>
              <a:rPr lang="fr-FR" sz="1600" b="1" dirty="0" smtClean="0">
                <a:latin typeface="Lucida Sans" panose="020B0602030504020204" pitchFamily="34" charset="0"/>
              </a:rPr>
              <a:t>5.2: </a:t>
            </a:r>
            <a:r>
              <a:rPr lang="en-US" sz="1700" dirty="0" smtClean="0">
                <a:latin typeface="Lucinda"/>
              </a:rPr>
              <a:t>Develop </a:t>
            </a:r>
            <a:r>
              <a:rPr lang="en-US" sz="1700" dirty="0">
                <a:latin typeface="Lucinda"/>
              </a:rPr>
              <a:t>approaches to </a:t>
            </a:r>
            <a:r>
              <a:rPr lang="en-US" sz="1700" dirty="0" err="1" smtClean="0">
                <a:latin typeface="Lucinda"/>
              </a:rPr>
              <a:t>characterise</a:t>
            </a:r>
            <a:r>
              <a:rPr lang="en-US" sz="1700" dirty="0" smtClean="0">
                <a:latin typeface="Lucinda"/>
              </a:rPr>
              <a:t> </a:t>
            </a:r>
            <a:r>
              <a:rPr lang="en-US" sz="1700" dirty="0">
                <a:latin typeface="Lucinda"/>
              </a:rPr>
              <a:t>the </a:t>
            </a:r>
            <a:r>
              <a:rPr lang="en-US" sz="1700" baseline="30000" dirty="0">
                <a:latin typeface="Lucinda"/>
              </a:rPr>
              <a:t>14</a:t>
            </a:r>
            <a:r>
              <a:rPr lang="en-US" sz="1700" dirty="0">
                <a:latin typeface="Lucinda"/>
              </a:rPr>
              <a:t>C inventory </a:t>
            </a:r>
            <a:r>
              <a:rPr lang="en-US" sz="1700" dirty="0" smtClean="0">
                <a:latin typeface="Lucinda"/>
              </a:rPr>
              <a:t>in</a:t>
            </a:r>
          </a:p>
          <a:p>
            <a:pPr algn="ctr"/>
            <a:endParaRPr lang="en-US" sz="600" dirty="0" smtClean="0">
              <a:latin typeface="Lucinda"/>
            </a:endParaRPr>
          </a:p>
          <a:p>
            <a:pPr algn="ctr"/>
            <a:r>
              <a:rPr lang="en-US" sz="1700" dirty="0" smtClean="0">
                <a:latin typeface="Lucinda"/>
              </a:rPr>
              <a:t> irradiated </a:t>
            </a:r>
            <a:r>
              <a:rPr lang="en-US" sz="1700" dirty="0" err="1" smtClean="0">
                <a:latin typeface="Lucinda"/>
              </a:rPr>
              <a:t>graphites</a:t>
            </a:r>
            <a:endParaRPr lang="fr-FR" sz="1700" dirty="0">
              <a:latin typeface="Lucinda"/>
            </a:endParaRPr>
          </a:p>
          <a:p>
            <a:pPr algn="ctr"/>
            <a:r>
              <a:rPr lang="fr-FR" sz="1700" dirty="0" smtClean="0">
                <a:latin typeface="Lucinda"/>
              </a:rPr>
              <a:t> </a:t>
            </a:r>
            <a:endParaRPr lang="fr-FR" sz="1700" dirty="0">
              <a:latin typeface="Lucinda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-1588" y="10716"/>
            <a:ext cx="9144000" cy="548680"/>
          </a:xfrm>
          <a:prstGeom prst="rect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1" name="Titre 1"/>
          <p:cNvSpPr txBox="1">
            <a:spLocks/>
          </p:cNvSpPr>
          <p:nvPr/>
        </p:nvSpPr>
        <p:spPr>
          <a:xfrm>
            <a:off x="1475656" y="-27384"/>
            <a:ext cx="6840760" cy="55097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000" b="1" dirty="0">
                <a:solidFill>
                  <a:schemeClr val="bg1"/>
                </a:solidFill>
                <a:latin typeface="Lucinda"/>
              </a:rPr>
              <a:t>Partner n° 28 CNRS/IN2P3 (IPNL) </a:t>
            </a:r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13" name="Flèche courbée vers la droite 12"/>
          <p:cNvSpPr/>
          <p:nvPr/>
        </p:nvSpPr>
        <p:spPr>
          <a:xfrm>
            <a:off x="395536" y="2348880"/>
            <a:ext cx="251397" cy="385699"/>
          </a:xfrm>
          <a:prstGeom prst="curved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1039322" y="2204864"/>
            <a:ext cx="7647477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b="1" dirty="0">
                <a:solidFill>
                  <a:srgbClr val="FF0000"/>
                </a:solidFill>
                <a:latin typeface="Lucinda"/>
              </a:rPr>
              <a:t>Study the effects of neutron irradiation on the </a:t>
            </a:r>
            <a:r>
              <a:rPr lang="en-US" b="1" dirty="0" err="1">
                <a:solidFill>
                  <a:srgbClr val="FF0000"/>
                </a:solidFill>
                <a:latin typeface="Lucinda"/>
              </a:rPr>
              <a:t>behaviour</a:t>
            </a:r>
            <a:r>
              <a:rPr lang="en-US" b="1" dirty="0">
                <a:solidFill>
                  <a:srgbClr val="FF0000"/>
                </a:solidFill>
                <a:latin typeface="Lucinda"/>
              </a:rPr>
              <a:t> of </a:t>
            </a:r>
            <a:r>
              <a:rPr lang="en-US" b="1" baseline="30000" dirty="0" smtClean="0">
                <a:solidFill>
                  <a:srgbClr val="FF0000"/>
                </a:solidFill>
                <a:latin typeface="Lucinda"/>
              </a:rPr>
              <a:t>14</a:t>
            </a:r>
            <a:r>
              <a:rPr lang="en-US" b="1" dirty="0" smtClean="0">
                <a:solidFill>
                  <a:srgbClr val="FF0000"/>
                </a:solidFill>
                <a:latin typeface="Lucinda"/>
              </a:rPr>
              <a:t>C and provide information on </a:t>
            </a:r>
            <a:r>
              <a:rPr lang="en-US" b="1" baseline="30000" dirty="0" smtClean="0">
                <a:solidFill>
                  <a:srgbClr val="FF0000"/>
                </a:solidFill>
                <a:latin typeface="Lucinda"/>
              </a:rPr>
              <a:t>14</a:t>
            </a:r>
            <a:r>
              <a:rPr lang="en-US" b="1" dirty="0" smtClean="0">
                <a:solidFill>
                  <a:srgbClr val="FF0000"/>
                </a:solidFill>
                <a:latin typeface="Lucinda"/>
              </a:rPr>
              <a:t>C distribution, chemical state and release after reactor shutdown </a:t>
            </a:r>
            <a:endParaRPr lang="en-US" b="1" dirty="0">
              <a:solidFill>
                <a:srgbClr val="FF0000"/>
              </a:solidFill>
              <a:latin typeface="Lucinda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1434734" y="665401"/>
            <a:ext cx="6552729" cy="1107415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6" name="Rectangle 15"/>
          <p:cNvSpPr/>
          <p:nvPr/>
        </p:nvSpPr>
        <p:spPr>
          <a:xfrm>
            <a:off x="1403648" y="4706189"/>
            <a:ext cx="8208912" cy="15081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dirty="0" smtClean="0">
                <a:latin typeface="Lucinda"/>
              </a:rPr>
              <a:t>Virgin nuclear graphite or model graphite (HOPG)</a:t>
            </a:r>
          </a:p>
          <a:p>
            <a:pPr algn="just"/>
            <a:endParaRPr lang="en-US" sz="1000" dirty="0">
              <a:latin typeface="Lucinda"/>
            </a:endParaRPr>
          </a:p>
          <a:p>
            <a:pPr algn="just"/>
            <a:r>
              <a:rPr lang="en-US" baseline="30000" dirty="0" smtClean="0">
                <a:latin typeface="Lucinda"/>
              </a:rPr>
              <a:t>13</a:t>
            </a:r>
            <a:r>
              <a:rPr lang="en-US" dirty="0" smtClean="0">
                <a:latin typeface="Lucinda"/>
              </a:rPr>
              <a:t>C or </a:t>
            </a:r>
            <a:r>
              <a:rPr lang="en-US" baseline="30000" dirty="0" smtClean="0">
                <a:latin typeface="Lucinda"/>
              </a:rPr>
              <a:t>36</a:t>
            </a:r>
            <a:r>
              <a:rPr lang="en-US" dirty="0" smtClean="0">
                <a:latin typeface="Lucinda"/>
              </a:rPr>
              <a:t>Cl implanted : simulate </a:t>
            </a:r>
            <a:r>
              <a:rPr lang="en-US" baseline="30000" dirty="0" smtClean="0">
                <a:latin typeface="Lucinda"/>
              </a:rPr>
              <a:t>14</a:t>
            </a:r>
            <a:r>
              <a:rPr lang="en-US" dirty="0" smtClean="0">
                <a:latin typeface="Lucinda"/>
              </a:rPr>
              <a:t>C displaced from its original</a:t>
            </a:r>
          </a:p>
          <a:p>
            <a:pPr algn="just"/>
            <a:r>
              <a:rPr lang="en-US" dirty="0">
                <a:latin typeface="Lucinda"/>
              </a:rPr>
              <a:t>s</a:t>
            </a:r>
            <a:r>
              <a:rPr lang="en-US" dirty="0" smtClean="0">
                <a:latin typeface="Lucinda"/>
              </a:rPr>
              <a:t>tructural site through recoil</a:t>
            </a:r>
          </a:p>
          <a:p>
            <a:pPr algn="just"/>
            <a:endParaRPr lang="en-US" sz="1000" dirty="0">
              <a:latin typeface="Lucinda"/>
            </a:endParaRPr>
          </a:p>
          <a:p>
            <a:pPr algn="just"/>
            <a:r>
              <a:rPr lang="en-US" dirty="0" smtClean="0">
                <a:latin typeface="Lucinda"/>
              </a:rPr>
              <a:t>Ion irradiation : simulate neutron irradiation</a:t>
            </a:r>
            <a:endParaRPr lang="en-US" dirty="0">
              <a:latin typeface="Lucinda"/>
            </a:endParaRPr>
          </a:p>
        </p:txBody>
      </p:sp>
      <p:sp>
        <p:nvSpPr>
          <p:cNvPr id="17" name="Flèche droite 16"/>
          <p:cNvSpPr/>
          <p:nvPr/>
        </p:nvSpPr>
        <p:spPr>
          <a:xfrm>
            <a:off x="906176" y="4892291"/>
            <a:ext cx="406953" cy="73258"/>
          </a:xfrm>
          <a:prstGeom prst="rightArrow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8" name="Flèche droite 17"/>
          <p:cNvSpPr/>
          <p:nvPr/>
        </p:nvSpPr>
        <p:spPr>
          <a:xfrm>
            <a:off x="887981" y="5377872"/>
            <a:ext cx="406953" cy="73258"/>
          </a:xfrm>
          <a:prstGeom prst="rightArrow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9" name="Flèche droite 18"/>
          <p:cNvSpPr/>
          <p:nvPr/>
        </p:nvSpPr>
        <p:spPr>
          <a:xfrm>
            <a:off x="921738" y="5986145"/>
            <a:ext cx="406953" cy="73258"/>
          </a:xfrm>
          <a:prstGeom prst="rightArrow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0" name="Rectangle 19"/>
          <p:cNvSpPr/>
          <p:nvPr/>
        </p:nvSpPr>
        <p:spPr>
          <a:xfrm>
            <a:off x="760889" y="4688513"/>
            <a:ext cx="7704856" cy="1620807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1" name="Rectangle 20"/>
          <p:cNvSpPr/>
          <p:nvPr/>
        </p:nvSpPr>
        <p:spPr>
          <a:xfrm>
            <a:off x="1058466" y="3284984"/>
            <a:ext cx="7272808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b="1" dirty="0" smtClean="0">
                <a:solidFill>
                  <a:srgbClr val="0000FF"/>
                </a:solidFill>
                <a:latin typeface="Lucinda"/>
              </a:rPr>
              <a:t>Same job on </a:t>
            </a:r>
            <a:r>
              <a:rPr lang="en-US" b="1" baseline="30000" dirty="0" smtClean="0">
                <a:solidFill>
                  <a:srgbClr val="0000FF"/>
                </a:solidFill>
                <a:latin typeface="Lucinda"/>
              </a:rPr>
              <a:t>36</a:t>
            </a:r>
            <a:r>
              <a:rPr lang="en-US" b="1" dirty="0" smtClean="0">
                <a:solidFill>
                  <a:srgbClr val="0000FF"/>
                </a:solidFill>
                <a:latin typeface="Lucinda"/>
              </a:rPr>
              <a:t>Cl</a:t>
            </a:r>
          </a:p>
          <a:p>
            <a:pPr algn="ctr"/>
            <a:endParaRPr lang="en-US" b="1" dirty="0" smtClean="0">
              <a:latin typeface="Lucinda"/>
            </a:endParaRPr>
          </a:p>
          <a:p>
            <a:pPr algn="ctr"/>
            <a:r>
              <a:rPr lang="en-US" altLang="fr-FR" b="1" smtClean="0">
                <a:solidFill>
                  <a:srgbClr val="0000FF"/>
                </a:solidFill>
                <a:latin typeface="Lucinda"/>
              </a:rPr>
              <a:t>(T</a:t>
            </a:r>
            <a:r>
              <a:rPr lang="en-US" altLang="fr-FR" b="1" baseline="-25000" smtClean="0">
                <a:solidFill>
                  <a:srgbClr val="0000FF"/>
                </a:solidFill>
                <a:latin typeface="Lucinda"/>
              </a:rPr>
              <a:t>1/2 </a:t>
            </a:r>
            <a:r>
              <a:rPr lang="en-US" altLang="fr-FR" b="1" dirty="0">
                <a:solidFill>
                  <a:srgbClr val="0000FF"/>
                </a:solidFill>
                <a:latin typeface="Lucinda"/>
              </a:rPr>
              <a:t>~ 300 000 </a:t>
            </a:r>
            <a:r>
              <a:rPr lang="en-US" altLang="fr-FR" b="1" dirty="0" smtClean="0">
                <a:solidFill>
                  <a:srgbClr val="0000FF"/>
                </a:solidFill>
                <a:latin typeface="Lucinda"/>
              </a:rPr>
              <a:t>years, released </a:t>
            </a:r>
            <a:r>
              <a:rPr lang="en-US" altLang="fr-FR" b="1" dirty="0">
                <a:solidFill>
                  <a:srgbClr val="0000FF"/>
                </a:solidFill>
                <a:latin typeface="Lucinda"/>
              </a:rPr>
              <a:t>due to the mobility of Cl</a:t>
            </a:r>
            <a:r>
              <a:rPr lang="en-US" altLang="fr-FR" b="1" baseline="30000" dirty="0">
                <a:solidFill>
                  <a:srgbClr val="0000FF"/>
                </a:solidFill>
                <a:latin typeface="Lucinda"/>
              </a:rPr>
              <a:t>-</a:t>
            </a:r>
            <a:r>
              <a:rPr lang="en-US" altLang="fr-FR" b="1" dirty="0">
                <a:solidFill>
                  <a:srgbClr val="0000FF"/>
                </a:solidFill>
                <a:latin typeface="Lucinda"/>
              </a:rPr>
              <a:t>  in clay </a:t>
            </a:r>
            <a:r>
              <a:rPr lang="en-US" altLang="fr-FR" b="1">
                <a:solidFill>
                  <a:srgbClr val="0000FF"/>
                </a:solidFill>
                <a:latin typeface="Lucinda"/>
              </a:rPr>
              <a:t>host </a:t>
            </a:r>
            <a:r>
              <a:rPr lang="en-US" altLang="fr-FR" b="1" smtClean="0">
                <a:solidFill>
                  <a:srgbClr val="0000FF"/>
                </a:solidFill>
                <a:latin typeface="Lucinda"/>
              </a:rPr>
              <a:t>rocks)</a:t>
            </a:r>
            <a:endParaRPr lang="fr-FR" b="1" dirty="0">
              <a:solidFill>
                <a:srgbClr val="0000FF"/>
              </a:solidFill>
              <a:latin typeface="Lucinda"/>
            </a:endParaRPr>
          </a:p>
          <a:p>
            <a:pPr algn="ctr"/>
            <a:endParaRPr lang="en-US" b="1" dirty="0">
              <a:latin typeface="Lucinda"/>
            </a:endParaRPr>
          </a:p>
        </p:txBody>
      </p:sp>
      <p:sp>
        <p:nvSpPr>
          <p:cNvPr id="22" name="Flèche courbée vers la droite 21"/>
          <p:cNvSpPr/>
          <p:nvPr/>
        </p:nvSpPr>
        <p:spPr>
          <a:xfrm>
            <a:off x="2771800" y="3356992"/>
            <a:ext cx="251397" cy="385699"/>
          </a:xfrm>
          <a:prstGeom prst="curvedRightArrow">
            <a:avLst/>
          </a:prstGeom>
          <a:solidFill>
            <a:srgbClr val="092EE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23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059832" y="6388100"/>
            <a:ext cx="3026847" cy="333375"/>
          </a:xfrm>
        </p:spPr>
        <p:txBody>
          <a:bodyPr/>
          <a:lstStyle/>
          <a:p>
            <a:pPr algn="ctr"/>
            <a:r>
              <a:rPr lang="fr-FR" altLang="fr-FR" b="1" dirty="0" smtClean="0">
                <a:solidFill>
                  <a:schemeClr val="tx2"/>
                </a:solidFill>
              </a:rPr>
              <a:t>CAST Symposium </a:t>
            </a:r>
            <a:r>
              <a:rPr lang="fr-FR" altLang="fr-FR" b="1" dirty="0" err="1" smtClean="0">
                <a:solidFill>
                  <a:schemeClr val="tx2"/>
                </a:solidFill>
              </a:rPr>
              <a:t>January</a:t>
            </a:r>
            <a:r>
              <a:rPr lang="fr-FR" altLang="fr-FR" b="1" dirty="0" smtClean="0">
                <a:solidFill>
                  <a:schemeClr val="tx2"/>
                </a:solidFill>
              </a:rPr>
              <a:t> 16</a:t>
            </a:r>
            <a:r>
              <a:rPr lang="fr-FR" altLang="fr-FR" b="1" baseline="30000" dirty="0" smtClean="0">
                <a:solidFill>
                  <a:schemeClr val="tx2"/>
                </a:solidFill>
              </a:rPr>
              <a:t>th</a:t>
            </a:r>
            <a:r>
              <a:rPr lang="fr-FR" altLang="fr-FR" b="1" dirty="0" smtClean="0">
                <a:solidFill>
                  <a:schemeClr val="tx2"/>
                </a:solidFill>
              </a:rPr>
              <a:t> – 18</a:t>
            </a:r>
            <a:r>
              <a:rPr lang="fr-FR" altLang="fr-FR" b="1" baseline="30000" dirty="0" smtClean="0">
                <a:solidFill>
                  <a:schemeClr val="tx2"/>
                </a:solidFill>
              </a:rPr>
              <a:t>th</a:t>
            </a:r>
            <a:r>
              <a:rPr lang="fr-FR" altLang="fr-FR" b="1" dirty="0" smtClean="0">
                <a:solidFill>
                  <a:schemeClr val="tx2"/>
                </a:solidFill>
              </a:rPr>
              <a:t> 2018</a:t>
            </a:r>
            <a:endParaRPr lang="fr-FR" altLang="fr-FR" b="1" dirty="0">
              <a:solidFill>
                <a:schemeClr val="tx2"/>
              </a:solidFill>
            </a:endParaRPr>
          </a:p>
        </p:txBody>
      </p:sp>
      <p:sp>
        <p:nvSpPr>
          <p:cNvPr id="24" name="Espace réservé du numéro de diapositive 4"/>
          <p:cNvSpPr txBox="1">
            <a:spLocks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fr-FR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6775A431-3E80-4CB4-930B-399F0F770F94}" type="slidenum">
              <a:rPr lang="fr-FR" smtClean="0"/>
              <a:pPr/>
              <a:t>2</a:t>
            </a:fld>
            <a:endParaRPr lang="fr-FR" dirty="0"/>
          </a:p>
        </p:txBody>
      </p:sp>
      <p:sp>
        <p:nvSpPr>
          <p:cNvPr id="27" name="Rectangle 26"/>
          <p:cNvSpPr/>
          <p:nvPr/>
        </p:nvSpPr>
        <p:spPr>
          <a:xfrm>
            <a:off x="0" y="0"/>
            <a:ext cx="9144000" cy="548680"/>
          </a:xfrm>
          <a:prstGeom prst="rect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29" name="Titre 1"/>
          <p:cNvSpPr txBox="1">
            <a:spLocks/>
          </p:cNvSpPr>
          <p:nvPr/>
        </p:nvSpPr>
        <p:spPr>
          <a:xfrm>
            <a:off x="1475656" y="-4761"/>
            <a:ext cx="6840760" cy="55097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fr-FR" sz="1950" b="1" dirty="0" smtClean="0">
                <a:solidFill>
                  <a:schemeClr val="bg1"/>
                </a:solidFill>
                <a:latin typeface="Lucida Sans" panose="020B0602030504020204" pitchFamily="34" charset="0"/>
              </a:rPr>
              <a:t>Our </a:t>
            </a:r>
            <a:r>
              <a:rPr lang="fr-FR" sz="1950" b="1" dirty="0" err="1" smtClean="0">
                <a:solidFill>
                  <a:schemeClr val="bg1"/>
                </a:solidFill>
                <a:latin typeface="Lucida Sans" panose="020B0602030504020204" pitchFamily="34" charset="0"/>
              </a:rPr>
              <a:t>aim</a:t>
            </a:r>
            <a:endParaRPr lang="fr-FR" sz="1950" b="1" dirty="0">
              <a:solidFill>
                <a:schemeClr val="bg1"/>
              </a:solidFill>
              <a:latin typeface="Lucida Sans" panose="020B0602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76240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" name="Groupe 21"/>
          <p:cNvGrpSpPr/>
          <p:nvPr/>
        </p:nvGrpSpPr>
        <p:grpSpPr>
          <a:xfrm>
            <a:off x="323528" y="1124744"/>
            <a:ext cx="8128469" cy="1987654"/>
            <a:chOff x="323528" y="1671555"/>
            <a:chExt cx="8128469" cy="1987654"/>
          </a:xfrm>
        </p:grpSpPr>
        <p:grpSp>
          <p:nvGrpSpPr>
            <p:cNvPr id="5122" name="Groupe 38"/>
            <p:cNvGrpSpPr>
              <a:grpSpLocks/>
            </p:cNvGrpSpPr>
            <p:nvPr/>
          </p:nvGrpSpPr>
          <p:grpSpPr bwMode="auto">
            <a:xfrm>
              <a:off x="3594617" y="1671555"/>
              <a:ext cx="2358203" cy="1987654"/>
              <a:chOff x="1860580" y="2420888"/>
              <a:chExt cx="2893569" cy="2694199"/>
            </a:xfrm>
          </p:grpSpPr>
          <p:pic>
            <p:nvPicPr>
              <p:cNvPr id="5157" name="Picture 2"/>
              <p:cNvPicPr>
                <a:picLocks noChangeAspect="1" noChangeArrowheads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860580" y="2420888"/>
                <a:ext cx="2893569" cy="269419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6" name="Rectangle 5"/>
              <p:cNvSpPr/>
              <p:nvPr/>
            </p:nvSpPr>
            <p:spPr>
              <a:xfrm>
                <a:off x="2229884" y="4477608"/>
                <a:ext cx="719729" cy="432817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fr-FR"/>
              </a:p>
            </p:txBody>
          </p:sp>
          <p:sp>
            <p:nvSpPr>
              <p:cNvPr id="7" name="Rectangle 6"/>
              <p:cNvSpPr/>
              <p:nvPr/>
            </p:nvSpPr>
            <p:spPr>
              <a:xfrm>
                <a:off x="2335269" y="4581615"/>
                <a:ext cx="144923" cy="72137"/>
              </a:xfrm>
              <a:prstGeom prst="rect">
                <a:avLst/>
              </a:prstGeom>
              <a:solidFill>
                <a:srgbClr val="00B0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fr-FR"/>
              </a:p>
            </p:txBody>
          </p:sp>
          <p:sp>
            <p:nvSpPr>
              <p:cNvPr id="5160" name="ZoneTexte 7"/>
              <p:cNvSpPr txBox="1">
                <a:spLocks noChangeArrowheads="1"/>
              </p:cNvSpPr>
              <p:nvPr/>
            </p:nvSpPr>
            <p:spPr bwMode="auto">
              <a:xfrm>
                <a:off x="2479879" y="4437112"/>
                <a:ext cx="648072" cy="41718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 eaLnBrk="0" hangingPunct="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 eaLnBrk="0" hangingPunct="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 eaLnBrk="0" hangingPunct="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 eaLnBrk="0" hangingPunct="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r>
                  <a:rPr lang="fr-FR" altLang="fr-FR" sz="1400" b="1" baseline="30000" dirty="0"/>
                  <a:t>13</a:t>
                </a:r>
                <a:r>
                  <a:rPr lang="fr-FR" altLang="fr-FR" sz="1400" b="1" dirty="0"/>
                  <a:t>C</a:t>
                </a:r>
              </a:p>
            </p:txBody>
          </p:sp>
          <p:sp>
            <p:nvSpPr>
              <p:cNvPr id="9" name="Rectangle 8"/>
              <p:cNvSpPr/>
              <p:nvPr/>
            </p:nvSpPr>
            <p:spPr>
              <a:xfrm>
                <a:off x="2335269" y="4742663"/>
                <a:ext cx="144923" cy="72137"/>
              </a:xfrm>
              <a:prstGeom prst="rect">
                <a:avLst/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fr-FR"/>
              </a:p>
            </p:txBody>
          </p:sp>
          <p:sp>
            <p:nvSpPr>
              <p:cNvPr id="5162" name="ZoneTexte 9"/>
              <p:cNvSpPr txBox="1">
                <a:spLocks noChangeArrowheads="1"/>
              </p:cNvSpPr>
              <p:nvPr/>
            </p:nvSpPr>
            <p:spPr bwMode="auto">
              <a:xfrm>
                <a:off x="2470354" y="4653369"/>
                <a:ext cx="648072" cy="41718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 eaLnBrk="0" hangingPunct="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 eaLnBrk="0" hangingPunct="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 eaLnBrk="0" hangingPunct="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 eaLnBrk="0" hangingPunct="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r>
                  <a:rPr lang="fr-FR" altLang="fr-FR" sz="1400" b="1" baseline="30000" dirty="0"/>
                  <a:t>14</a:t>
                </a:r>
                <a:r>
                  <a:rPr lang="fr-FR" altLang="fr-FR" sz="1400" b="1" dirty="0"/>
                  <a:t>N</a:t>
                </a:r>
              </a:p>
            </p:txBody>
          </p:sp>
        </p:grpSp>
        <p:sp>
          <p:nvSpPr>
            <p:cNvPr id="5147" name="Rectangle 25"/>
            <p:cNvSpPr>
              <a:spLocks noChangeArrowheads="1"/>
            </p:cNvSpPr>
            <p:nvPr/>
          </p:nvSpPr>
          <p:spPr bwMode="auto">
            <a:xfrm>
              <a:off x="323528" y="1755990"/>
              <a:ext cx="2880320" cy="1692771"/>
            </a:xfrm>
            <a:prstGeom prst="rect">
              <a:avLst/>
            </a:prstGeom>
            <a:ln/>
            <a:extLst/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fr-FR" altLang="fr-FR" sz="1500" baseline="30000" dirty="0"/>
                <a:t>14</a:t>
              </a:r>
              <a:r>
                <a:rPr lang="fr-FR" altLang="fr-FR" sz="1500" dirty="0"/>
                <a:t>C </a:t>
              </a:r>
              <a:r>
                <a:rPr lang="fr-FR" altLang="fr-FR" sz="1500" dirty="0" err="1"/>
                <a:t>issued</a:t>
              </a:r>
              <a:r>
                <a:rPr lang="fr-FR" altLang="fr-FR" sz="1500" dirty="0"/>
                <a:t> </a:t>
              </a:r>
              <a:r>
                <a:rPr lang="fr-FR" altLang="fr-FR" sz="1500" dirty="0" err="1"/>
                <a:t>from</a:t>
              </a:r>
              <a:r>
                <a:rPr lang="fr-FR" altLang="fr-FR" sz="1500" dirty="0"/>
                <a:t> </a:t>
              </a:r>
              <a:r>
                <a:rPr lang="fr-FR" altLang="fr-FR" sz="1500" baseline="30000" dirty="0"/>
                <a:t>14</a:t>
              </a:r>
              <a:r>
                <a:rPr lang="fr-FR" altLang="fr-FR" sz="1500" dirty="0"/>
                <a:t>N </a:t>
              </a:r>
              <a:endParaRPr lang="fr-FR" altLang="fr-FR" sz="1500" dirty="0" smtClean="0"/>
            </a:p>
            <a:p>
              <a:pPr algn="ctr" eaLnBrk="1" hangingPunct="1">
                <a:spcBef>
                  <a:spcPct val="0"/>
                </a:spcBef>
                <a:buNone/>
              </a:pPr>
              <a:r>
                <a:rPr lang="fr-FR" sz="1500" baseline="30000" dirty="0">
                  <a:latin typeface="Calibri"/>
                </a:rPr>
                <a:t>14</a:t>
              </a:r>
              <a:r>
                <a:rPr lang="fr-FR" sz="1500" dirty="0">
                  <a:latin typeface="Calibri"/>
                </a:rPr>
                <a:t>N</a:t>
              </a:r>
              <a:r>
                <a:rPr lang="fr-FR" sz="1500" dirty="0">
                  <a:solidFill>
                    <a:srgbClr val="000000"/>
                  </a:solidFill>
                  <a:latin typeface="Calibri"/>
                </a:rPr>
                <a:t>(</a:t>
              </a:r>
              <a:r>
                <a:rPr lang="fr-FR" sz="1500" dirty="0" err="1">
                  <a:solidFill>
                    <a:srgbClr val="000000"/>
                  </a:solidFill>
                  <a:latin typeface="Calibri"/>
                </a:rPr>
                <a:t>n,p</a:t>
              </a:r>
              <a:r>
                <a:rPr lang="fr-FR" sz="1500" dirty="0">
                  <a:solidFill>
                    <a:srgbClr val="000000"/>
                  </a:solidFill>
                  <a:latin typeface="Calibri"/>
                </a:rPr>
                <a:t>)</a:t>
              </a:r>
              <a:r>
                <a:rPr lang="fr-FR" sz="1500" baseline="30000" dirty="0">
                  <a:solidFill>
                    <a:srgbClr val="000000"/>
                  </a:solidFill>
                  <a:latin typeface="Calibri"/>
                </a:rPr>
                <a:t>14</a:t>
              </a:r>
              <a:r>
                <a:rPr lang="fr-FR" sz="1500" dirty="0">
                  <a:solidFill>
                    <a:srgbClr val="000000"/>
                  </a:solidFill>
                  <a:latin typeface="Calibri"/>
                </a:rPr>
                <a:t>C</a:t>
              </a:r>
            </a:p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fr-FR" altLang="fr-FR" sz="1500" dirty="0" smtClean="0"/>
                <a:t>(</a:t>
              </a:r>
              <a:r>
                <a:rPr lang="fr-FR" altLang="fr-FR" sz="1500" dirty="0" err="1"/>
                <a:t>mainly</a:t>
              </a:r>
              <a:r>
                <a:rPr lang="fr-FR" altLang="fr-FR" sz="1500" dirty="0"/>
                <a:t> close to </a:t>
              </a:r>
              <a:r>
                <a:rPr lang="fr-FR" altLang="fr-FR" sz="1500" dirty="0" smtClean="0"/>
                <a:t>pores </a:t>
              </a:r>
              <a:r>
                <a:rPr lang="fr-FR" altLang="fr-FR" sz="1500" baseline="30000" dirty="0" smtClean="0"/>
                <a:t>14</a:t>
              </a:r>
              <a:r>
                <a:rPr lang="fr-FR" altLang="fr-FR" sz="1500" dirty="0" smtClean="0"/>
                <a:t>N </a:t>
              </a:r>
              <a:r>
                <a:rPr lang="fr-FR" altLang="fr-FR" sz="1500" dirty="0" err="1" smtClean="0"/>
                <a:t>is</a:t>
              </a:r>
              <a:r>
                <a:rPr lang="fr-FR" altLang="fr-FR" sz="1500" dirty="0" smtClean="0"/>
                <a:t> </a:t>
              </a:r>
              <a:r>
                <a:rPr lang="fr-FR" altLang="fr-FR" sz="1500" dirty="0" err="1" smtClean="0"/>
                <a:t>adsorbed</a:t>
              </a:r>
              <a:r>
                <a:rPr lang="fr-FR" altLang="fr-FR" sz="1500" dirty="0" smtClean="0"/>
                <a:t> </a:t>
              </a:r>
              <a:r>
                <a:rPr lang="fr-FR" altLang="fr-FR" sz="1500" dirty="0" err="1" smtClean="0"/>
                <a:t>during</a:t>
              </a:r>
              <a:r>
                <a:rPr lang="fr-FR" altLang="fr-FR" sz="1500" dirty="0" smtClean="0"/>
                <a:t> maintenance cycles) </a:t>
              </a:r>
            </a:p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fr-FR" altLang="fr-FR" sz="1500" dirty="0" err="1"/>
                <a:t>r</a:t>
              </a:r>
              <a:r>
                <a:rPr lang="fr-FR" altLang="fr-FR" sz="1500" dirty="0" err="1" smtClean="0"/>
                <a:t>eleased</a:t>
              </a:r>
              <a:r>
                <a:rPr lang="fr-FR" altLang="fr-FR" sz="1500" dirty="0" smtClean="0"/>
                <a:t> </a:t>
              </a:r>
              <a:r>
                <a:rPr lang="fr-FR" altLang="fr-FR" sz="1400" dirty="0">
                  <a:latin typeface="Lucinda"/>
                </a:rPr>
                <a:t>by </a:t>
              </a:r>
              <a:r>
                <a:rPr lang="fr-FR" altLang="fr-FR" sz="1400" dirty="0" err="1">
                  <a:latin typeface="Lucinda"/>
                </a:rPr>
                <a:t>radiolytic</a:t>
              </a:r>
              <a:r>
                <a:rPr lang="fr-FR" altLang="fr-FR" sz="1400" dirty="0">
                  <a:latin typeface="Lucinda"/>
                </a:rPr>
                <a:t> corrosion (in CO</a:t>
              </a:r>
              <a:r>
                <a:rPr lang="fr-FR" altLang="fr-FR" sz="1400" baseline="-25000" dirty="0">
                  <a:latin typeface="Lucinda"/>
                </a:rPr>
                <a:t>2</a:t>
              </a:r>
              <a:r>
                <a:rPr lang="fr-FR" altLang="fr-FR" sz="1400" dirty="0">
                  <a:latin typeface="Lucinda"/>
                </a:rPr>
                <a:t> </a:t>
              </a:r>
              <a:r>
                <a:rPr lang="fr-FR" altLang="fr-FR" sz="1400" dirty="0" err="1">
                  <a:latin typeface="Lucinda"/>
                </a:rPr>
                <a:t>cooled</a:t>
              </a:r>
              <a:r>
                <a:rPr lang="fr-FR" altLang="fr-FR" sz="1400" dirty="0">
                  <a:latin typeface="Lucinda"/>
                </a:rPr>
                <a:t> </a:t>
              </a:r>
              <a:r>
                <a:rPr lang="fr-FR" altLang="fr-FR" sz="1400" dirty="0" err="1">
                  <a:latin typeface="Lucinda"/>
                </a:rPr>
                <a:t>reactors</a:t>
              </a:r>
              <a:r>
                <a:rPr lang="fr-FR" altLang="fr-FR" sz="1400" dirty="0">
                  <a:latin typeface="Lucinda"/>
                </a:rPr>
                <a:t>)</a:t>
              </a:r>
              <a:endParaRPr lang="fr-FR" altLang="fr-FR" sz="1500" dirty="0"/>
            </a:p>
          </p:txBody>
        </p:sp>
        <p:sp>
          <p:nvSpPr>
            <p:cNvPr id="5148" name="Rectangle 26"/>
            <p:cNvSpPr>
              <a:spLocks noChangeArrowheads="1"/>
            </p:cNvSpPr>
            <p:nvPr/>
          </p:nvSpPr>
          <p:spPr bwMode="auto">
            <a:xfrm>
              <a:off x="6156176" y="2465548"/>
              <a:ext cx="2295821" cy="1015663"/>
            </a:xfrm>
            <a:prstGeom prst="rect">
              <a:avLst/>
            </a:prstGeom>
            <a:ln/>
            <a:extLst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wrap="none"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fr-FR" altLang="fr-FR" sz="1500" baseline="30000" dirty="0"/>
                <a:t>14</a:t>
              </a:r>
              <a:r>
                <a:rPr lang="fr-FR" altLang="fr-FR" sz="1500" dirty="0"/>
                <a:t>C </a:t>
              </a:r>
              <a:r>
                <a:rPr lang="fr-FR" altLang="fr-FR" sz="1500" dirty="0" err="1"/>
                <a:t>issued</a:t>
              </a:r>
              <a:r>
                <a:rPr lang="fr-FR" altLang="fr-FR" sz="1500" dirty="0"/>
                <a:t> </a:t>
              </a:r>
              <a:r>
                <a:rPr lang="fr-FR" altLang="fr-FR" sz="1500" dirty="0" err="1"/>
                <a:t>from</a:t>
              </a:r>
              <a:r>
                <a:rPr lang="fr-FR" altLang="fr-FR" sz="1500" dirty="0"/>
                <a:t> </a:t>
              </a:r>
              <a:r>
                <a:rPr lang="fr-FR" altLang="fr-FR" sz="1500" baseline="30000" dirty="0" smtClean="0"/>
                <a:t>13</a:t>
              </a:r>
              <a:r>
                <a:rPr lang="fr-FR" altLang="fr-FR" sz="1500" dirty="0" smtClean="0"/>
                <a:t>C</a:t>
              </a:r>
            </a:p>
            <a:p>
              <a:pPr algn="ctr" eaLnBrk="1" hangingPunct="1">
                <a:spcBef>
                  <a:spcPct val="0"/>
                </a:spcBef>
                <a:buNone/>
              </a:pPr>
              <a:r>
                <a:rPr lang="fr-FR" sz="1500" baseline="30000" dirty="0" smtClean="0">
                  <a:latin typeface="Calibri"/>
                </a:rPr>
                <a:t>13</a:t>
              </a:r>
              <a:r>
                <a:rPr lang="fr-FR" sz="1500" dirty="0" smtClean="0">
                  <a:latin typeface="Calibri"/>
                </a:rPr>
                <a:t>C</a:t>
              </a:r>
              <a:r>
                <a:rPr lang="fr-FR" sz="1500" dirty="0" smtClean="0">
                  <a:solidFill>
                    <a:srgbClr val="000000"/>
                  </a:solidFill>
                  <a:latin typeface="Calibri"/>
                </a:rPr>
                <a:t>(</a:t>
              </a:r>
              <a:r>
                <a:rPr lang="fr-FR" sz="1500" dirty="0" err="1" smtClean="0">
                  <a:solidFill>
                    <a:srgbClr val="000000"/>
                  </a:solidFill>
                  <a:latin typeface="Calibri"/>
                </a:rPr>
                <a:t>n,</a:t>
              </a:r>
              <a:r>
                <a:rPr lang="fr-FR" sz="1500" dirty="0" err="1" smtClean="0">
                  <a:solidFill>
                    <a:srgbClr val="000000"/>
                  </a:solidFill>
                  <a:latin typeface="Symbol" panose="05050102010706020507" pitchFamily="18" charset="2"/>
                </a:rPr>
                <a:t>g</a:t>
              </a:r>
              <a:r>
                <a:rPr lang="fr-FR" sz="1500" dirty="0" smtClean="0">
                  <a:solidFill>
                    <a:srgbClr val="000000"/>
                  </a:solidFill>
                  <a:latin typeface="Calibri"/>
                </a:rPr>
                <a:t>)</a:t>
              </a:r>
              <a:r>
                <a:rPr lang="fr-FR" sz="1500" baseline="30000" dirty="0" smtClean="0">
                  <a:solidFill>
                    <a:srgbClr val="000000"/>
                  </a:solidFill>
                  <a:latin typeface="Calibri"/>
                </a:rPr>
                <a:t>14</a:t>
              </a:r>
              <a:r>
                <a:rPr lang="fr-FR" sz="1500" dirty="0" smtClean="0">
                  <a:solidFill>
                    <a:srgbClr val="000000"/>
                  </a:solidFill>
                  <a:latin typeface="Calibri"/>
                </a:rPr>
                <a:t>C</a:t>
              </a:r>
              <a:r>
                <a:rPr lang="fr-FR" altLang="fr-FR" sz="1500" dirty="0" smtClean="0"/>
                <a:t> </a:t>
              </a:r>
            </a:p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fr-FR" altLang="fr-FR" sz="1500" dirty="0" smtClean="0"/>
                <a:t>(</a:t>
              </a:r>
              <a:r>
                <a:rPr lang="fr-FR" altLang="fr-FR" sz="1500" dirty="0" err="1"/>
                <a:t>mainly</a:t>
              </a:r>
              <a:r>
                <a:rPr lang="fr-FR" altLang="fr-FR" sz="1500" dirty="0"/>
                <a:t> in the </a:t>
              </a:r>
              <a:r>
                <a:rPr lang="fr-FR" altLang="fr-FR" sz="1500" dirty="0" err="1"/>
                <a:t>bulk</a:t>
              </a:r>
              <a:r>
                <a:rPr lang="fr-FR" altLang="fr-FR" sz="1500" dirty="0" smtClean="0"/>
                <a:t>)</a:t>
              </a:r>
            </a:p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fr-FR" altLang="fr-FR" sz="1500" dirty="0"/>
                <a:t>s</a:t>
              </a:r>
              <a:r>
                <a:rPr lang="fr-FR" altLang="fr-FR" sz="1500" dirty="0" smtClean="0"/>
                <a:t>table up to </a:t>
              </a:r>
              <a:r>
                <a:rPr lang="fr-FR" altLang="fr-FR" sz="1500" dirty="0">
                  <a:latin typeface="Lucinda"/>
                </a:rPr>
                <a:t>T ~ 1600°C</a:t>
              </a:r>
              <a:endParaRPr lang="fr-FR" altLang="fr-FR" sz="1500" dirty="0"/>
            </a:p>
          </p:txBody>
        </p:sp>
        <p:cxnSp>
          <p:nvCxnSpPr>
            <p:cNvPr id="25" name="Connecteur droit avec flèche 24"/>
            <p:cNvCxnSpPr/>
            <p:nvPr/>
          </p:nvCxnSpPr>
          <p:spPr>
            <a:xfrm>
              <a:off x="3203848" y="2374055"/>
              <a:ext cx="836685" cy="137636"/>
            </a:xfrm>
            <a:prstGeom prst="straightConnector1">
              <a:avLst/>
            </a:prstGeom>
            <a:ln w="25400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Connecteur droit avec flèche 26"/>
            <p:cNvCxnSpPr>
              <a:stCxn id="5148" idx="1"/>
            </p:cNvCxnSpPr>
            <p:nvPr/>
          </p:nvCxnSpPr>
          <p:spPr>
            <a:xfrm flipH="1" flipV="1">
              <a:off x="4752020" y="2665384"/>
              <a:ext cx="1404156" cy="307996"/>
            </a:xfrm>
            <a:prstGeom prst="straightConnector1">
              <a:avLst/>
            </a:prstGeom>
            <a:ln>
              <a:tailEnd type="arrow"/>
            </a:ln>
          </p:spPr>
          <p:style>
            <a:lnRef idx="2">
              <a:schemeClr val="accent3"/>
            </a:lnRef>
            <a:fillRef idx="0">
              <a:schemeClr val="accent3"/>
            </a:fillRef>
            <a:effectRef idx="1">
              <a:schemeClr val="accent3"/>
            </a:effectRef>
            <a:fontRef idx="minor">
              <a:schemeClr val="tx1"/>
            </a:fontRef>
          </p:style>
        </p:cxnSp>
      </p:grpSp>
      <p:sp>
        <p:nvSpPr>
          <p:cNvPr id="19" name="Rectangle 18"/>
          <p:cNvSpPr/>
          <p:nvPr/>
        </p:nvSpPr>
        <p:spPr>
          <a:xfrm>
            <a:off x="0" y="0"/>
            <a:ext cx="9144000" cy="526083"/>
          </a:xfrm>
          <a:prstGeom prst="rect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1" name="Titre 1"/>
          <p:cNvSpPr txBox="1">
            <a:spLocks/>
          </p:cNvSpPr>
          <p:nvPr/>
        </p:nvSpPr>
        <p:spPr>
          <a:xfrm>
            <a:off x="107504" y="143446"/>
            <a:ext cx="9001000" cy="765274"/>
          </a:xfrm>
          <a:prstGeom prst="rect">
            <a:avLst/>
          </a:prstGeom>
        </p:spPr>
        <p:txBody>
          <a:bodyPr rtlCol="0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fr-FR" sz="1950" b="1" dirty="0" err="1" smtClean="0">
                <a:solidFill>
                  <a:schemeClr val="bg1"/>
                </a:solidFill>
                <a:latin typeface="Lucida Sans" panose="020B0602030504020204" pitchFamily="34" charset="0"/>
              </a:rPr>
              <a:t>What</a:t>
            </a:r>
            <a:r>
              <a:rPr lang="fr-FR" sz="1950" b="1" dirty="0" smtClean="0">
                <a:solidFill>
                  <a:schemeClr val="bg1"/>
                </a:solidFill>
                <a:latin typeface="Lucida Sans" panose="020B0602030504020204" pitchFamily="34" charset="0"/>
              </a:rPr>
              <a:t> </a:t>
            </a:r>
            <a:r>
              <a:rPr lang="fr-FR" sz="1950" b="1" dirty="0" err="1" smtClean="0">
                <a:solidFill>
                  <a:schemeClr val="bg1"/>
                </a:solidFill>
                <a:latin typeface="Lucida Sans" panose="020B0602030504020204" pitchFamily="34" charset="0"/>
              </a:rPr>
              <a:t>we</a:t>
            </a:r>
            <a:r>
              <a:rPr lang="fr-FR" sz="1950" b="1" dirty="0" smtClean="0">
                <a:solidFill>
                  <a:schemeClr val="bg1"/>
                </a:solidFill>
                <a:latin typeface="Lucida Sans" panose="020B0602030504020204" pitchFamily="34" charset="0"/>
              </a:rPr>
              <a:t> </a:t>
            </a:r>
            <a:r>
              <a:rPr lang="fr-FR" sz="1950" b="1" dirty="0" err="1" smtClean="0">
                <a:solidFill>
                  <a:schemeClr val="bg1"/>
                </a:solidFill>
                <a:latin typeface="Lucida Sans" panose="020B0602030504020204" pitchFamily="34" charset="0"/>
              </a:rPr>
              <a:t>already</a:t>
            </a:r>
            <a:r>
              <a:rPr lang="fr-FR" sz="1950" b="1" dirty="0" smtClean="0">
                <a:solidFill>
                  <a:schemeClr val="bg1"/>
                </a:solidFill>
                <a:latin typeface="Lucida Sans" panose="020B0602030504020204" pitchFamily="34" charset="0"/>
              </a:rPr>
              <a:t> know on </a:t>
            </a:r>
            <a:r>
              <a:rPr lang="fr-FR" sz="1950" b="1" baseline="30000" dirty="0" smtClean="0">
                <a:solidFill>
                  <a:schemeClr val="bg1"/>
                </a:solidFill>
                <a:latin typeface="Lucida Sans" panose="020B0602030504020204" pitchFamily="34" charset="0"/>
              </a:rPr>
              <a:t>14</a:t>
            </a:r>
            <a:r>
              <a:rPr lang="fr-FR" sz="1950" b="1" dirty="0" smtClean="0">
                <a:solidFill>
                  <a:schemeClr val="bg1"/>
                </a:solidFill>
                <a:latin typeface="Lucida Sans" panose="020B0602030504020204" pitchFamily="34" charset="0"/>
              </a:rPr>
              <a:t>C and </a:t>
            </a:r>
            <a:r>
              <a:rPr lang="fr-FR" sz="1950" b="1" baseline="30000" dirty="0" smtClean="0">
                <a:solidFill>
                  <a:schemeClr val="bg1"/>
                </a:solidFill>
                <a:latin typeface="Lucida Sans" panose="020B0602030504020204" pitchFamily="34" charset="0"/>
              </a:rPr>
              <a:t>36</a:t>
            </a:r>
            <a:r>
              <a:rPr lang="fr-FR" sz="1950" b="1" dirty="0" smtClean="0">
                <a:solidFill>
                  <a:schemeClr val="bg1"/>
                </a:solidFill>
                <a:latin typeface="Lucida Sans" panose="020B0602030504020204" pitchFamily="34" charset="0"/>
              </a:rPr>
              <a:t>Cl in </a:t>
            </a:r>
            <a:r>
              <a:rPr lang="fr-FR" sz="1950" b="1" dirty="0" err="1" smtClean="0">
                <a:solidFill>
                  <a:schemeClr val="bg1"/>
                </a:solidFill>
                <a:latin typeface="Lucida Sans" panose="020B0602030504020204" pitchFamily="34" charset="0"/>
              </a:rPr>
              <a:t>nuclear</a:t>
            </a:r>
            <a:r>
              <a:rPr lang="fr-FR" sz="1950" b="1" dirty="0" smtClean="0">
                <a:solidFill>
                  <a:schemeClr val="bg1"/>
                </a:solidFill>
                <a:latin typeface="Lucida Sans" panose="020B0602030504020204" pitchFamily="34" charset="0"/>
              </a:rPr>
              <a:t> graphite</a:t>
            </a:r>
          </a:p>
        </p:txBody>
      </p:sp>
      <p:sp>
        <p:nvSpPr>
          <p:cNvPr id="8" name="Rectangle 7"/>
          <p:cNvSpPr/>
          <p:nvPr/>
        </p:nvSpPr>
        <p:spPr>
          <a:xfrm>
            <a:off x="767853" y="620688"/>
            <a:ext cx="7260531" cy="338554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fr-FR" sz="1600" b="1" baseline="30000" dirty="0" smtClean="0">
                <a:latin typeface="Lucida Sans" panose="020B0602030504020204" pitchFamily="34" charset="0"/>
              </a:rPr>
              <a:t>14</a:t>
            </a:r>
            <a:r>
              <a:rPr lang="fr-FR" sz="1600" b="1" dirty="0" smtClean="0">
                <a:latin typeface="Lucida Sans" panose="020B0602030504020204" pitchFamily="34" charset="0"/>
              </a:rPr>
              <a:t>C : </a:t>
            </a:r>
            <a:r>
              <a:rPr lang="fr-FR" sz="1600" b="1" dirty="0" err="1" smtClean="0">
                <a:latin typeface="Lucida Sans" panose="020B0602030504020204" pitchFamily="34" charset="0"/>
              </a:rPr>
              <a:t>two</a:t>
            </a:r>
            <a:r>
              <a:rPr lang="fr-FR" sz="1600" b="1" dirty="0" smtClean="0">
                <a:latin typeface="Lucida Sans" panose="020B0602030504020204" pitchFamily="34" charset="0"/>
              </a:rPr>
              <a:t> </a:t>
            </a:r>
            <a:r>
              <a:rPr lang="fr-FR" sz="1600" b="1" dirty="0" err="1" smtClean="0">
                <a:latin typeface="Lucida Sans" panose="020B0602030504020204" pitchFamily="34" charset="0"/>
              </a:rPr>
              <a:t>different</a:t>
            </a:r>
            <a:r>
              <a:rPr lang="fr-FR" sz="1600" b="1" dirty="0" smtClean="0">
                <a:latin typeface="Lucida Sans" panose="020B0602030504020204" pitchFamily="34" charset="0"/>
              </a:rPr>
              <a:t> </a:t>
            </a:r>
            <a:r>
              <a:rPr lang="fr-FR" sz="1600" b="1" dirty="0" err="1" smtClean="0">
                <a:latin typeface="Lucida Sans" panose="020B0602030504020204" pitchFamily="34" charset="0"/>
              </a:rPr>
              <a:t>origins</a:t>
            </a:r>
            <a:r>
              <a:rPr lang="fr-FR" sz="1600" b="1" dirty="0" smtClean="0">
                <a:latin typeface="Lucida Sans" panose="020B0602030504020204" pitchFamily="34" charset="0"/>
              </a:rPr>
              <a:t> </a:t>
            </a:r>
            <a:r>
              <a:rPr lang="fr-FR" sz="1600" b="1" dirty="0" err="1">
                <a:latin typeface="Lucida Sans" panose="020B0602030504020204" pitchFamily="34" charset="0"/>
              </a:rPr>
              <a:t>inducing</a:t>
            </a:r>
            <a:r>
              <a:rPr lang="fr-FR" sz="1600" b="1" dirty="0">
                <a:latin typeface="Lucida Sans" panose="020B0602030504020204" pitchFamily="34" charset="0"/>
              </a:rPr>
              <a:t> </a:t>
            </a:r>
            <a:r>
              <a:rPr lang="fr-FR" sz="1600" b="1" dirty="0" err="1">
                <a:latin typeface="Lucida Sans" panose="020B0602030504020204" pitchFamily="34" charset="0"/>
              </a:rPr>
              <a:t>contrasted</a:t>
            </a:r>
            <a:r>
              <a:rPr lang="fr-FR" sz="1600" b="1" dirty="0">
                <a:latin typeface="Lucida Sans" panose="020B0602030504020204" pitchFamily="34" charset="0"/>
              </a:rPr>
              <a:t> </a:t>
            </a:r>
            <a:r>
              <a:rPr lang="fr-FR" sz="1600" b="1" dirty="0" smtClean="0">
                <a:latin typeface="Lucida Sans" panose="020B0602030504020204" pitchFamily="34" charset="0"/>
              </a:rPr>
              <a:t>locations</a:t>
            </a:r>
            <a:endParaRPr lang="fr-FR" sz="1600" b="1" dirty="0">
              <a:latin typeface="Lucida Sans" panose="020B0602030504020204" pitchFamily="34" charset="0"/>
            </a:endParaRPr>
          </a:p>
        </p:txBody>
      </p:sp>
      <p:sp>
        <p:nvSpPr>
          <p:cNvPr id="55" name="Espace réservé du numéro de diapositive 4"/>
          <p:cNvSpPr>
            <a:spLocks noGrp="1"/>
          </p:cNvSpPr>
          <p:nvPr>
            <p:ph type="sldNum" sz="quarter" idx="12"/>
          </p:nvPr>
        </p:nvSpPr>
        <p:spPr>
          <a:xfrm>
            <a:off x="6830888" y="6356350"/>
            <a:ext cx="2133600" cy="365125"/>
          </a:xfrm>
        </p:spPr>
        <p:txBody>
          <a:bodyPr/>
          <a:lstStyle/>
          <a:p>
            <a:fld id="{6775A431-3E80-4CB4-930B-399F0F770F94}" type="slidenum">
              <a:rPr lang="fr-FR" smtClean="0"/>
              <a:t>3</a:t>
            </a:fld>
            <a:endParaRPr lang="fr-FR" dirty="0"/>
          </a:p>
        </p:txBody>
      </p:sp>
      <p:sp>
        <p:nvSpPr>
          <p:cNvPr id="40" name="Rectangle 39"/>
          <p:cNvSpPr/>
          <p:nvPr/>
        </p:nvSpPr>
        <p:spPr>
          <a:xfrm>
            <a:off x="179512" y="5805264"/>
            <a:ext cx="460851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/>
              <a:t>G. </a:t>
            </a:r>
            <a:r>
              <a:rPr lang="en-US" sz="1200" dirty="0" err="1"/>
              <a:t>Silbermann</a:t>
            </a:r>
            <a:r>
              <a:rPr lang="en-US" sz="1200" dirty="0"/>
              <a:t> et al. Nuclear Instruments and Methods in Physics Research Section B  332 (2014) </a:t>
            </a:r>
            <a:r>
              <a:rPr lang="en-US" sz="1200" dirty="0" smtClean="0"/>
              <a:t>106 -110</a:t>
            </a:r>
          </a:p>
          <a:p>
            <a:r>
              <a:rPr lang="en-US" sz="1200" dirty="0"/>
              <a:t>N. </a:t>
            </a:r>
            <a:r>
              <a:rPr lang="en-US" sz="1200" dirty="0" err="1"/>
              <a:t>Moncoffre</a:t>
            </a:r>
            <a:r>
              <a:rPr lang="en-US" sz="1200" dirty="0"/>
              <a:t> et al. Journal of Nuclear Materials 472 (2016) </a:t>
            </a:r>
            <a:r>
              <a:rPr lang="en-US" sz="1200" dirty="0" smtClean="0"/>
              <a:t>252-258</a:t>
            </a:r>
            <a:endParaRPr lang="en-US" sz="1200" dirty="0"/>
          </a:p>
        </p:txBody>
      </p:sp>
      <p:sp>
        <p:nvSpPr>
          <p:cNvPr id="4" name="Rectangle 3"/>
          <p:cNvSpPr/>
          <p:nvPr/>
        </p:nvSpPr>
        <p:spPr>
          <a:xfrm>
            <a:off x="395536" y="3284984"/>
            <a:ext cx="8352928" cy="338554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fr-FR" sz="1600" b="1" baseline="30000" dirty="0"/>
              <a:t>36</a:t>
            </a:r>
            <a:r>
              <a:rPr lang="fr-FR" sz="1600" b="1" dirty="0"/>
              <a:t>Cl </a:t>
            </a:r>
            <a:r>
              <a:rPr lang="fr-FR" sz="1600" b="1" dirty="0" smtClean="0"/>
              <a:t>: </a:t>
            </a:r>
            <a:r>
              <a:rPr lang="fr-FR" sz="1600" b="1" dirty="0" err="1" smtClean="0"/>
              <a:t>mainly</a:t>
            </a:r>
            <a:r>
              <a:rPr lang="fr-FR" sz="1600" b="1" dirty="0" smtClean="0"/>
              <a:t> </a:t>
            </a:r>
            <a:r>
              <a:rPr lang="fr-FR" sz="1600" b="1" dirty="0" err="1"/>
              <a:t>produced</a:t>
            </a:r>
            <a:r>
              <a:rPr lang="fr-FR" sz="1600" b="1" dirty="0"/>
              <a:t> </a:t>
            </a:r>
            <a:r>
              <a:rPr lang="fr-FR" sz="1600" b="1" dirty="0" err="1"/>
              <a:t>through</a:t>
            </a:r>
            <a:r>
              <a:rPr lang="fr-FR" sz="1600" b="1" dirty="0"/>
              <a:t> the activation of </a:t>
            </a:r>
            <a:r>
              <a:rPr lang="fr-FR" sz="1600" b="1" baseline="30000" dirty="0"/>
              <a:t>35</a:t>
            </a:r>
            <a:r>
              <a:rPr lang="fr-FR" sz="1600" b="1" dirty="0"/>
              <a:t>Cl (</a:t>
            </a:r>
            <a:r>
              <a:rPr lang="fr-FR" sz="1600" b="1" dirty="0" err="1"/>
              <a:t>nuclear</a:t>
            </a:r>
            <a:r>
              <a:rPr lang="fr-FR" sz="1600" b="1" dirty="0"/>
              <a:t> graphite </a:t>
            </a:r>
            <a:r>
              <a:rPr lang="fr-FR" sz="1600" b="1" dirty="0" err="1"/>
              <a:t>impurity</a:t>
            </a:r>
            <a:r>
              <a:rPr lang="fr-FR" sz="1600" b="1" dirty="0"/>
              <a:t>)  </a:t>
            </a:r>
            <a:r>
              <a:rPr lang="fr-FR" sz="1600" b="1" baseline="30000" dirty="0"/>
              <a:t>35</a:t>
            </a:r>
            <a:r>
              <a:rPr lang="fr-FR" sz="1600" b="1" dirty="0"/>
              <a:t>Cl(</a:t>
            </a:r>
            <a:r>
              <a:rPr lang="fr-FR" sz="1600" b="1" dirty="0" err="1"/>
              <a:t>n,</a:t>
            </a:r>
            <a:r>
              <a:rPr lang="fr-FR" sz="1600" b="1" dirty="0" err="1">
                <a:latin typeface="Symbol" panose="05050102010706020507" pitchFamily="18" charset="2"/>
              </a:rPr>
              <a:t>g</a:t>
            </a:r>
            <a:r>
              <a:rPr lang="fr-FR" sz="1600" b="1" dirty="0">
                <a:latin typeface="Symbol" panose="05050102010706020507" pitchFamily="18" charset="2"/>
              </a:rPr>
              <a:t>)</a:t>
            </a:r>
            <a:r>
              <a:rPr lang="fr-FR" sz="1600" b="1" baseline="30000" dirty="0">
                <a:latin typeface="Camlibri"/>
              </a:rPr>
              <a:t>36</a:t>
            </a:r>
            <a:r>
              <a:rPr lang="fr-FR" sz="1600" b="1" dirty="0">
                <a:latin typeface="Camlibri"/>
              </a:rPr>
              <a:t>Cl</a:t>
            </a:r>
            <a:endParaRPr lang="fr-FR" sz="1600" b="1" dirty="0">
              <a:latin typeface="Symbol" panose="05050102010706020507" pitchFamily="18" charset="2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234" y="3703911"/>
            <a:ext cx="3256896" cy="20662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9" name="Rectangle 58"/>
          <p:cNvSpPr/>
          <p:nvPr/>
        </p:nvSpPr>
        <p:spPr>
          <a:xfrm>
            <a:off x="4188874" y="4365104"/>
            <a:ext cx="4703606" cy="323165"/>
          </a:xfrm>
          <a:prstGeom prst="rect">
            <a:avLst/>
          </a:prstGeom>
          <a:ln>
            <a:solidFill>
              <a:srgbClr val="0000FF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fr-FR" sz="1500" i="1" baseline="30000" dirty="0" smtClean="0">
                <a:solidFill>
                  <a:srgbClr val="0000FF"/>
                </a:solidFill>
              </a:rPr>
              <a:t>36</a:t>
            </a:r>
            <a:r>
              <a:rPr lang="fr-FR" sz="1500" i="1" dirty="0" smtClean="0">
                <a:solidFill>
                  <a:srgbClr val="0000FF"/>
                </a:solidFill>
              </a:rPr>
              <a:t>Cl </a:t>
            </a:r>
            <a:r>
              <a:rPr lang="fr-FR" sz="1500" i="1" dirty="0" err="1" smtClean="0">
                <a:solidFill>
                  <a:srgbClr val="0000FF"/>
                </a:solidFill>
              </a:rPr>
              <a:t>located</a:t>
            </a:r>
            <a:r>
              <a:rPr lang="fr-FR" sz="1500" i="1" dirty="0" smtClean="0">
                <a:solidFill>
                  <a:srgbClr val="0000FF"/>
                </a:solidFill>
              </a:rPr>
              <a:t> at </a:t>
            </a:r>
            <a:r>
              <a:rPr lang="fr-FR" sz="1500" i="1" dirty="0" err="1" smtClean="0">
                <a:solidFill>
                  <a:srgbClr val="0000FF"/>
                </a:solidFill>
              </a:rPr>
              <a:t>crystallite</a:t>
            </a:r>
            <a:r>
              <a:rPr lang="fr-FR" sz="1500" i="1" dirty="0" smtClean="0">
                <a:solidFill>
                  <a:srgbClr val="0000FF"/>
                </a:solidFill>
              </a:rPr>
              <a:t> </a:t>
            </a:r>
            <a:r>
              <a:rPr lang="fr-FR" sz="1500" i="1" dirty="0" err="1" smtClean="0">
                <a:solidFill>
                  <a:srgbClr val="0000FF"/>
                </a:solidFill>
              </a:rPr>
              <a:t>edges</a:t>
            </a:r>
            <a:r>
              <a:rPr lang="fr-FR" sz="1500" i="1" dirty="0" smtClean="0">
                <a:solidFill>
                  <a:srgbClr val="0000FF"/>
                </a:solidFill>
              </a:rPr>
              <a:t> </a:t>
            </a:r>
            <a:r>
              <a:rPr lang="fr-FR" sz="1500" i="1" dirty="0" err="1" smtClean="0">
                <a:solidFill>
                  <a:srgbClr val="0000FF"/>
                </a:solidFill>
              </a:rPr>
              <a:t>released</a:t>
            </a:r>
            <a:r>
              <a:rPr lang="fr-FR" sz="1500" i="1" dirty="0" smtClean="0">
                <a:solidFill>
                  <a:srgbClr val="0000FF"/>
                </a:solidFill>
              </a:rPr>
              <a:t> </a:t>
            </a:r>
            <a:r>
              <a:rPr lang="fr-FR" sz="1500" i="1" dirty="0" err="1" smtClean="0">
                <a:solidFill>
                  <a:srgbClr val="0000FF"/>
                </a:solidFill>
              </a:rPr>
              <a:t>from</a:t>
            </a:r>
            <a:r>
              <a:rPr lang="fr-FR" sz="1500" i="1" dirty="0" smtClean="0">
                <a:solidFill>
                  <a:srgbClr val="0000FF"/>
                </a:solidFill>
              </a:rPr>
              <a:t> T = 200°C</a:t>
            </a:r>
            <a:endParaRPr lang="fr-FR" sz="1500" i="1" dirty="0">
              <a:solidFill>
                <a:srgbClr val="0000FF"/>
              </a:solidFill>
            </a:endParaRPr>
          </a:p>
        </p:txBody>
      </p:sp>
      <p:sp>
        <p:nvSpPr>
          <p:cNvPr id="60" name="Rectangle 59"/>
          <p:cNvSpPr/>
          <p:nvPr/>
        </p:nvSpPr>
        <p:spPr>
          <a:xfrm>
            <a:off x="4260883" y="4775348"/>
            <a:ext cx="4559589" cy="323165"/>
          </a:xfrm>
          <a:prstGeom prst="rect">
            <a:avLst/>
          </a:prstGeom>
          <a:ln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fr-FR" sz="1500" i="1" baseline="30000" dirty="0" smtClean="0">
                <a:solidFill>
                  <a:srgbClr val="FF0000"/>
                </a:solidFill>
              </a:rPr>
              <a:t>36</a:t>
            </a:r>
            <a:r>
              <a:rPr lang="fr-FR" sz="1500" i="1" dirty="0" smtClean="0">
                <a:solidFill>
                  <a:srgbClr val="FF0000"/>
                </a:solidFill>
              </a:rPr>
              <a:t>Cl </a:t>
            </a:r>
            <a:r>
              <a:rPr lang="fr-FR" sz="1500" i="1" dirty="0" err="1" smtClean="0">
                <a:solidFill>
                  <a:srgbClr val="FF0000"/>
                </a:solidFill>
              </a:rPr>
              <a:t>located</a:t>
            </a:r>
            <a:r>
              <a:rPr lang="fr-FR" sz="1500" i="1" dirty="0" smtClean="0">
                <a:solidFill>
                  <a:srgbClr val="FF0000"/>
                </a:solidFill>
              </a:rPr>
              <a:t> </a:t>
            </a:r>
            <a:r>
              <a:rPr lang="fr-FR" sz="1500" i="1" dirty="0" err="1" smtClean="0">
                <a:solidFill>
                  <a:srgbClr val="FF0000"/>
                </a:solidFill>
              </a:rPr>
              <a:t>inside</a:t>
            </a:r>
            <a:r>
              <a:rPr lang="fr-FR" sz="1500" i="1" dirty="0" smtClean="0">
                <a:solidFill>
                  <a:srgbClr val="FF0000"/>
                </a:solidFill>
              </a:rPr>
              <a:t> </a:t>
            </a:r>
            <a:r>
              <a:rPr lang="fr-FR" sz="1500" i="1" dirty="0" err="1" smtClean="0">
                <a:solidFill>
                  <a:srgbClr val="FF0000"/>
                </a:solidFill>
              </a:rPr>
              <a:t>crystallites</a:t>
            </a:r>
            <a:r>
              <a:rPr lang="fr-FR" sz="1500" i="1" dirty="0" smtClean="0">
                <a:solidFill>
                  <a:srgbClr val="FF0000"/>
                </a:solidFill>
              </a:rPr>
              <a:t> </a:t>
            </a:r>
            <a:r>
              <a:rPr lang="fr-FR" sz="1500" i="1" dirty="0" err="1" smtClean="0">
                <a:solidFill>
                  <a:srgbClr val="FF0000"/>
                </a:solidFill>
              </a:rPr>
              <a:t>released</a:t>
            </a:r>
            <a:r>
              <a:rPr lang="fr-FR" sz="1500" i="1" dirty="0" smtClean="0">
                <a:solidFill>
                  <a:srgbClr val="FF0000"/>
                </a:solidFill>
              </a:rPr>
              <a:t> at T &gt; 1200°C </a:t>
            </a:r>
            <a:endParaRPr lang="fr-FR" sz="1500" i="1" dirty="0">
              <a:solidFill>
                <a:srgbClr val="FF0000"/>
              </a:solidFill>
            </a:endParaRPr>
          </a:p>
        </p:txBody>
      </p:sp>
      <p:sp>
        <p:nvSpPr>
          <p:cNvPr id="61" name="Rectangle 60"/>
          <p:cNvSpPr/>
          <p:nvPr/>
        </p:nvSpPr>
        <p:spPr>
          <a:xfrm>
            <a:off x="4482158" y="3703911"/>
            <a:ext cx="4194297" cy="3231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1500" baseline="30000" dirty="0" smtClean="0"/>
              <a:t>36</a:t>
            </a:r>
            <a:r>
              <a:rPr lang="fr-FR" sz="1500" dirty="0" smtClean="0"/>
              <a:t>Cl release </a:t>
            </a:r>
            <a:r>
              <a:rPr lang="fr-FR" sz="1500" dirty="0" err="1" smtClean="0"/>
              <a:t>related</a:t>
            </a:r>
            <a:r>
              <a:rPr lang="fr-FR" sz="1500" dirty="0" smtClean="0"/>
              <a:t> to the structure of graphite</a:t>
            </a:r>
            <a:endParaRPr lang="fr-FR" sz="1500" dirty="0"/>
          </a:p>
        </p:txBody>
      </p:sp>
      <p:cxnSp>
        <p:nvCxnSpPr>
          <p:cNvPr id="62" name="Connecteur droit avec flèche 61"/>
          <p:cNvCxnSpPr/>
          <p:nvPr/>
        </p:nvCxnSpPr>
        <p:spPr>
          <a:xfrm>
            <a:off x="6372200" y="4027076"/>
            <a:ext cx="0" cy="266020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3" name="Rectangle 62"/>
          <p:cNvSpPr/>
          <p:nvPr/>
        </p:nvSpPr>
        <p:spPr>
          <a:xfrm>
            <a:off x="4644008" y="5694347"/>
            <a:ext cx="4572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1200" dirty="0"/>
              <a:t>C.E. </a:t>
            </a:r>
            <a:r>
              <a:rPr lang="fr-FR" sz="1200" dirty="0" err="1"/>
              <a:t>Vaudey</a:t>
            </a:r>
            <a:r>
              <a:rPr lang="fr-FR" sz="1200" dirty="0"/>
              <a:t> et al. </a:t>
            </a:r>
            <a:r>
              <a:rPr lang="en-US" sz="1200" dirty="0"/>
              <a:t>Journal of Nuclear Materials  395 (2009) </a:t>
            </a:r>
            <a:r>
              <a:rPr lang="en-US" sz="1200" dirty="0" smtClean="0"/>
              <a:t>62-68</a:t>
            </a:r>
          </a:p>
          <a:p>
            <a:r>
              <a:rPr lang="fr-FR" sz="1200" dirty="0"/>
              <a:t>C.E. </a:t>
            </a:r>
            <a:r>
              <a:rPr lang="fr-FR" sz="1200" dirty="0" err="1"/>
              <a:t>Vaudey</a:t>
            </a:r>
            <a:r>
              <a:rPr lang="fr-FR" sz="1200" dirty="0"/>
              <a:t> et al. </a:t>
            </a:r>
            <a:r>
              <a:rPr lang="en-US" sz="1200" dirty="0" smtClean="0"/>
              <a:t>Journal </a:t>
            </a:r>
            <a:r>
              <a:rPr lang="en-US" sz="1200" dirty="0"/>
              <a:t>of Nuclear Materials 418 (2011) 16–21</a:t>
            </a:r>
            <a:endParaRPr lang="en-US" sz="1200" dirty="0" smtClean="0"/>
          </a:p>
          <a:p>
            <a:r>
              <a:rPr lang="fr-FR" sz="1200" dirty="0" smtClean="0"/>
              <a:t>A. Blondel </a:t>
            </a:r>
            <a:r>
              <a:rPr lang="fr-FR" sz="1200" dirty="0"/>
              <a:t>et al. </a:t>
            </a:r>
            <a:r>
              <a:rPr lang="fr-FR" sz="1200" dirty="0" err="1"/>
              <a:t>Carbon</a:t>
            </a:r>
            <a:r>
              <a:rPr lang="fr-FR" sz="1200" dirty="0"/>
              <a:t> 73 (2014) </a:t>
            </a:r>
            <a:r>
              <a:rPr lang="fr-FR" sz="1200" dirty="0" smtClean="0"/>
              <a:t>413-420</a:t>
            </a:r>
          </a:p>
          <a:p>
            <a:r>
              <a:rPr lang="en-US" sz="1200" dirty="0"/>
              <a:t>N. </a:t>
            </a:r>
            <a:r>
              <a:rPr lang="en-US" sz="1200" dirty="0" err="1"/>
              <a:t>Toulhoat</a:t>
            </a:r>
            <a:r>
              <a:rPr lang="en-US" sz="1200" dirty="0"/>
              <a:t> et al. Journal of Nuclear Materials 464 (2015) </a:t>
            </a:r>
            <a:r>
              <a:rPr lang="en-US" sz="1200" dirty="0" smtClean="0"/>
              <a:t>405–410</a:t>
            </a:r>
            <a:endParaRPr lang="fr-FR" sz="1200" dirty="0"/>
          </a:p>
        </p:txBody>
      </p:sp>
      <p:sp>
        <p:nvSpPr>
          <p:cNvPr id="28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059832" y="6525344"/>
            <a:ext cx="3026847" cy="333375"/>
          </a:xfrm>
        </p:spPr>
        <p:txBody>
          <a:bodyPr/>
          <a:lstStyle/>
          <a:p>
            <a:pPr algn="ctr"/>
            <a:r>
              <a:rPr lang="fr-FR" altLang="fr-FR" b="1" dirty="0" smtClean="0">
                <a:solidFill>
                  <a:schemeClr val="tx2"/>
                </a:solidFill>
              </a:rPr>
              <a:t>CAST Symposium </a:t>
            </a:r>
            <a:r>
              <a:rPr lang="fr-FR" altLang="fr-FR" b="1" dirty="0" err="1" smtClean="0">
                <a:solidFill>
                  <a:schemeClr val="tx2"/>
                </a:solidFill>
              </a:rPr>
              <a:t>January</a:t>
            </a:r>
            <a:r>
              <a:rPr lang="fr-FR" altLang="fr-FR" b="1" dirty="0" smtClean="0">
                <a:solidFill>
                  <a:schemeClr val="tx2"/>
                </a:solidFill>
              </a:rPr>
              <a:t> 16</a:t>
            </a:r>
            <a:r>
              <a:rPr lang="fr-FR" altLang="fr-FR" b="1" baseline="30000" dirty="0" smtClean="0">
                <a:solidFill>
                  <a:schemeClr val="tx2"/>
                </a:solidFill>
              </a:rPr>
              <a:t>th</a:t>
            </a:r>
            <a:r>
              <a:rPr lang="fr-FR" altLang="fr-FR" b="1" dirty="0" smtClean="0">
                <a:solidFill>
                  <a:schemeClr val="tx2"/>
                </a:solidFill>
              </a:rPr>
              <a:t> – 18</a:t>
            </a:r>
            <a:r>
              <a:rPr lang="fr-FR" altLang="fr-FR" b="1" baseline="30000" dirty="0" smtClean="0">
                <a:solidFill>
                  <a:schemeClr val="tx2"/>
                </a:solidFill>
              </a:rPr>
              <a:t>th</a:t>
            </a:r>
            <a:r>
              <a:rPr lang="fr-FR" altLang="fr-FR" b="1" dirty="0" smtClean="0">
                <a:solidFill>
                  <a:schemeClr val="tx2"/>
                </a:solidFill>
              </a:rPr>
              <a:t> 2018</a:t>
            </a:r>
            <a:endParaRPr lang="fr-FR" altLang="fr-FR" b="1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86786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9144000" cy="476672"/>
          </a:xfrm>
          <a:prstGeom prst="rect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Titre 1"/>
          <p:cNvSpPr txBox="1">
            <a:spLocks/>
          </p:cNvSpPr>
          <p:nvPr/>
        </p:nvSpPr>
        <p:spPr>
          <a:xfrm>
            <a:off x="899592" y="-80342"/>
            <a:ext cx="7764484" cy="5509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fr-FR" sz="1800" b="1" dirty="0" smtClean="0">
                <a:solidFill>
                  <a:schemeClr val="bg1"/>
                </a:solidFill>
                <a:latin typeface="Lucida Sans" panose="020B0602030504020204" pitchFamily="34" charset="0"/>
              </a:rPr>
              <a:t>Question : </a:t>
            </a:r>
            <a:r>
              <a:rPr lang="fr-FR" sz="1800" b="1" dirty="0" err="1">
                <a:solidFill>
                  <a:schemeClr val="bg1"/>
                </a:solidFill>
                <a:latin typeface="Lucida Sans" panose="020B0602030504020204" pitchFamily="34" charset="0"/>
              </a:rPr>
              <a:t>Behavior</a:t>
            </a:r>
            <a:r>
              <a:rPr lang="fr-FR" sz="1800" b="1" dirty="0">
                <a:solidFill>
                  <a:schemeClr val="bg1"/>
                </a:solidFill>
                <a:latin typeface="Lucida Sans" panose="020B0602030504020204" pitchFamily="34" charset="0"/>
              </a:rPr>
              <a:t> of </a:t>
            </a:r>
            <a:r>
              <a:rPr lang="fr-FR" sz="1800" b="1" baseline="30000" dirty="0">
                <a:solidFill>
                  <a:schemeClr val="bg1"/>
                </a:solidFill>
                <a:latin typeface="Lucida Sans" panose="020B0602030504020204" pitchFamily="34" charset="0"/>
              </a:rPr>
              <a:t>14</a:t>
            </a:r>
            <a:r>
              <a:rPr lang="fr-FR" sz="1800" b="1" dirty="0">
                <a:solidFill>
                  <a:schemeClr val="bg1"/>
                </a:solidFill>
                <a:latin typeface="Lucida Sans" panose="020B0602030504020204" pitchFamily="34" charset="0"/>
              </a:rPr>
              <a:t>C and </a:t>
            </a:r>
            <a:r>
              <a:rPr lang="fr-FR" sz="1800" b="1" baseline="30000" dirty="0">
                <a:solidFill>
                  <a:schemeClr val="bg1"/>
                </a:solidFill>
                <a:latin typeface="Lucida Sans" panose="020B0602030504020204" pitchFamily="34" charset="0"/>
              </a:rPr>
              <a:t>36</a:t>
            </a:r>
            <a:r>
              <a:rPr lang="fr-FR" sz="1800" b="1" dirty="0">
                <a:solidFill>
                  <a:schemeClr val="bg1"/>
                </a:solidFill>
                <a:latin typeface="Lucida Sans" panose="020B0602030504020204" pitchFamily="34" charset="0"/>
              </a:rPr>
              <a:t>Cl </a:t>
            </a:r>
            <a:r>
              <a:rPr lang="fr-FR" sz="1800" b="1" dirty="0" err="1">
                <a:solidFill>
                  <a:schemeClr val="bg1"/>
                </a:solidFill>
                <a:latin typeface="Lucida Sans" panose="020B0602030504020204" pitchFamily="34" charset="0"/>
              </a:rPr>
              <a:t>during</a:t>
            </a:r>
            <a:r>
              <a:rPr lang="fr-FR" sz="1800" b="1" dirty="0">
                <a:solidFill>
                  <a:schemeClr val="bg1"/>
                </a:solidFill>
                <a:latin typeface="Lucida Sans" panose="020B0602030504020204" pitchFamily="34" charset="0"/>
              </a:rPr>
              <a:t> </a:t>
            </a:r>
            <a:r>
              <a:rPr lang="fr-FR" sz="1800" b="1" dirty="0" err="1">
                <a:solidFill>
                  <a:schemeClr val="bg1"/>
                </a:solidFill>
                <a:latin typeface="Lucida Sans" panose="020B0602030504020204" pitchFamily="34" charset="0"/>
              </a:rPr>
              <a:t>reactor</a:t>
            </a:r>
            <a:r>
              <a:rPr lang="fr-FR" sz="1800" b="1" dirty="0">
                <a:solidFill>
                  <a:schemeClr val="bg1"/>
                </a:solidFill>
                <a:latin typeface="Lucida Sans" panose="020B0602030504020204" pitchFamily="34" charset="0"/>
              </a:rPr>
              <a:t> </a:t>
            </a:r>
            <a:r>
              <a:rPr lang="fr-FR" sz="1800" b="1" dirty="0" err="1">
                <a:solidFill>
                  <a:schemeClr val="bg1"/>
                </a:solidFill>
                <a:latin typeface="Lucida Sans" panose="020B0602030504020204" pitchFamily="34" charset="0"/>
              </a:rPr>
              <a:t>operation</a:t>
            </a:r>
            <a:r>
              <a:rPr lang="fr-FR" sz="1800" b="1" dirty="0" smtClean="0">
                <a:solidFill>
                  <a:schemeClr val="bg1"/>
                </a:solidFill>
                <a:latin typeface="Lucida Sans" panose="020B0602030504020204" pitchFamily="34" charset="0"/>
              </a:rPr>
              <a:t>?</a:t>
            </a:r>
            <a:endParaRPr lang="fr-FR" sz="1800" b="1" dirty="0">
              <a:solidFill>
                <a:schemeClr val="bg1"/>
              </a:solidFill>
              <a:latin typeface="Lucida Sans" panose="020B0602030504020204" pitchFamily="34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1127855" y="1772816"/>
            <a:ext cx="7128792" cy="923330"/>
          </a:xfrm>
          <a:prstGeom prst="rect">
            <a:avLst/>
          </a:prstGeom>
          <a:ln>
            <a:solidFill>
              <a:schemeClr val="accent1">
                <a:shade val="50000"/>
              </a:schemeClr>
            </a:solidFill>
          </a:ln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fr-FR" b="1" dirty="0" smtClean="0">
                <a:latin typeface="Lucida Sans" panose="020B0602030504020204" pitchFamily="34" charset="0"/>
              </a:rPr>
              <a:t>Impact of neutron irradiation + </a:t>
            </a:r>
            <a:r>
              <a:rPr lang="fr-FR" b="1" dirty="0" err="1" smtClean="0">
                <a:latin typeface="Lucida Sans" panose="020B0602030504020204" pitchFamily="34" charset="0"/>
              </a:rPr>
              <a:t>temperature</a:t>
            </a:r>
            <a:r>
              <a:rPr lang="fr-FR" b="1" dirty="0" smtClean="0">
                <a:latin typeface="Lucida Sans" panose="020B0602030504020204" pitchFamily="34" charset="0"/>
              </a:rPr>
              <a:t> on the </a:t>
            </a:r>
            <a:r>
              <a:rPr lang="fr-FR" b="1" baseline="30000" dirty="0" smtClean="0">
                <a:latin typeface="Lucida Sans" panose="020B0602030504020204" pitchFamily="34" charset="0"/>
              </a:rPr>
              <a:t>14</a:t>
            </a:r>
            <a:r>
              <a:rPr lang="fr-FR" b="1" dirty="0" smtClean="0">
                <a:latin typeface="Lucida Sans" panose="020B0602030504020204" pitchFamily="34" charset="0"/>
              </a:rPr>
              <a:t>C and</a:t>
            </a:r>
          </a:p>
          <a:p>
            <a:pPr algn="ctr">
              <a:defRPr/>
            </a:pPr>
            <a:endParaRPr lang="fr-FR" b="1" dirty="0">
              <a:latin typeface="Lucida Sans" panose="020B0602030504020204" pitchFamily="34" charset="0"/>
            </a:endParaRPr>
          </a:p>
          <a:p>
            <a:pPr algn="ctr">
              <a:defRPr/>
            </a:pPr>
            <a:r>
              <a:rPr lang="fr-FR" b="1" dirty="0" smtClean="0">
                <a:latin typeface="Lucida Sans" panose="020B0602030504020204" pitchFamily="34" charset="0"/>
              </a:rPr>
              <a:t> </a:t>
            </a:r>
            <a:r>
              <a:rPr lang="fr-FR" b="1" baseline="30000" dirty="0" smtClean="0">
                <a:latin typeface="Lucida Sans" panose="020B0602030504020204" pitchFamily="34" charset="0"/>
              </a:rPr>
              <a:t>36</a:t>
            </a:r>
            <a:r>
              <a:rPr lang="fr-FR" b="1" dirty="0" smtClean="0">
                <a:latin typeface="Lucida Sans" panose="020B0602030504020204" pitchFamily="34" charset="0"/>
              </a:rPr>
              <a:t>Cl </a:t>
            </a:r>
            <a:r>
              <a:rPr lang="fr-FR" b="1" dirty="0" err="1" smtClean="0">
                <a:latin typeface="Lucida Sans" panose="020B0602030504020204" pitchFamily="34" charset="0"/>
              </a:rPr>
              <a:t>behavior</a:t>
            </a:r>
            <a:r>
              <a:rPr lang="fr-FR" b="1" dirty="0" smtClean="0">
                <a:latin typeface="Lucida Sans" panose="020B0602030504020204" pitchFamily="34" charset="0"/>
              </a:rPr>
              <a:t>?</a:t>
            </a:r>
            <a:endParaRPr lang="fr-FR" b="1" dirty="0">
              <a:latin typeface="Lucida Sans" panose="020B0602030504020204" pitchFamily="34" charset="0"/>
            </a:endParaRPr>
          </a:p>
        </p:txBody>
      </p:sp>
      <p:sp>
        <p:nvSpPr>
          <p:cNvPr id="47" name="Espace réservé du numéro de diapositive 3"/>
          <p:cNvSpPr>
            <a:spLocks noGrp="1"/>
          </p:cNvSpPr>
          <p:nvPr>
            <p:ph type="sldNum" sz="quarter" idx="12"/>
          </p:nvPr>
        </p:nvSpPr>
        <p:spPr>
          <a:xfrm>
            <a:off x="6938391" y="6372820"/>
            <a:ext cx="2133600" cy="365125"/>
          </a:xfrm>
        </p:spPr>
        <p:txBody>
          <a:bodyPr/>
          <a:lstStyle/>
          <a:p>
            <a:fld id="{6775A431-3E80-4CB4-930B-399F0F770F94}" type="slidenum">
              <a:rPr lang="fr-FR" smtClean="0"/>
              <a:t>4</a:t>
            </a:fld>
            <a:endParaRPr lang="fr-FR" dirty="0"/>
          </a:p>
        </p:txBody>
      </p:sp>
      <p:sp>
        <p:nvSpPr>
          <p:cNvPr id="13" name="Rectangle 12"/>
          <p:cNvSpPr/>
          <p:nvPr/>
        </p:nvSpPr>
        <p:spPr>
          <a:xfrm>
            <a:off x="1111459" y="3545721"/>
            <a:ext cx="7128792" cy="1323439"/>
          </a:xfrm>
          <a:prstGeom prst="rect">
            <a:avLst/>
          </a:prstGeom>
          <a:ln>
            <a:solidFill>
              <a:schemeClr val="accent1">
                <a:shade val="50000"/>
              </a:schemeClr>
            </a:solidFill>
          </a:ln>
        </p:spPr>
        <p:txBody>
          <a:bodyPr wrap="square">
            <a:spAutoFit/>
          </a:bodyPr>
          <a:lstStyle/>
          <a:p>
            <a:pPr marL="285750" indent="-285750" algn="ctr">
              <a:buFont typeface="Wingdings" panose="05000000000000000000" pitchFamily="2" charset="2"/>
              <a:buChar char="ü"/>
              <a:defRPr/>
            </a:pPr>
            <a:r>
              <a:rPr lang="fr-FR" b="1" dirty="0" smtClean="0">
                <a:latin typeface="Lucida Sans" panose="020B0602030504020204" pitchFamily="34" charset="0"/>
              </a:rPr>
              <a:t>How </a:t>
            </a:r>
            <a:r>
              <a:rPr lang="fr-FR" b="1" dirty="0" err="1" smtClean="0">
                <a:latin typeface="Lucida Sans" panose="020B0602030504020204" pitchFamily="34" charset="0"/>
              </a:rPr>
              <a:t>does</a:t>
            </a:r>
            <a:r>
              <a:rPr lang="fr-FR" b="1" dirty="0" smtClean="0">
                <a:latin typeface="Lucida Sans" panose="020B0602030504020204" pitchFamily="34" charset="0"/>
              </a:rPr>
              <a:t> irradiation </a:t>
            </a:r>
            <a:r>
              <a:rPr lang="fr-FR" b="1" dirty="0" err="1" smtClean="0">
                <a:latin typeface="Lucida Sans" panose="020B0602030504020204" pitchFamily="34" charset="0"/>
              </a:rPr>
              <a:t>modify</a:t>
            </a:r>
            <a:r>
              <a:rPr lang="fr-FR" b="1" dirty="0" smtClean="0">
                <a:latin typeface="Lucida Sans" panose="020B0602030504020204" pitchFamily="34" charset="0"/>
              </a:rPr>
              <a:t> the graphite structure</a:t>
            </a:r>
          </a:p>
          <a:p>
            <a:pPr marL="285750" indent="-285750" algn="ctr">
              <a:buFont typeface="Wingdings" panose="05000000000000000000" pitchFamily="2" charset="2"/>
              <a:buChar char="ü"/>
              <a:defRPr/>
            </a:pPr>
            <a:endParaRPr lang="fr-FR" b="1" dirty="0">
              <a:latin typeface="Lucida Sans" panose="020B0602030504020204" pitchFamily="34" charset="0"/>
            </a:endParaRPr>
          </a:p>
          <a:p>
            <a:pPr marL="285750" indent="-285750" algn="ctr">
              <a:buFont typeface="Wingdings" panose="05000000000000000000" pitchFamily="2" charset="2"/>
              <a:buChar char="ü"/>
              <a:defRPr/>
            </a:pPr>
            <a:r>
              <a:rPr lang="fr-FR" b="1" dirty="0" smtClean="0">
                <a:latin typeface="Lucida Sans" panose="020B0602030504020204" pitchFamily="34" charset="0"/>
              </a:rPr>
              <a:t> How </a:t>
            </a:r>
            <a:r>
              <a:rPr lang="fr-FR" b="1" dirty="0" err="1" smtClean="0">
                <a:latin typeface="Lucida Sans" panose="020B0602030504020204" pitchFamily="34" charset="0"/>
              </a:rPr>
              <a:t>does</a:t>
            </a:r>
            <a:r>
              <a:rPr lang="fr-FR" b="1" dirty="0" smtClean="0">
                <a:latin typeface="Lucida Sans" panose="020B0602030504020204" pitchFamily="34" charset="0"/>
              </a:rPr>
              <a:t> the structure modification influence the </a:t>
            </a:r>
          </a:p>
          <a:p>
            <a:pPr algn="ctr">
              <a:defRPr/>
            </a:pPr>
            <a:endParaRPr lang="fr-FR" sz="800" b="1" dirty="0">
              <a:latin typeface="Lucida Sans" panose="020B0602030504020204" pitchFamily="34" charset="0"/>
            </a:endParaRPr>
          </a:p>
          <a:p>
            <a:pPr algn="ctr">
              <a:defRPr/>
            </a:pPr>
            <a:r>
              <a:rPr lang="fr-FR" b="1" dirty="0" err="1" smtClean="0">
                <a:latin typeface="Lucida Sans" panose="020B0602030504020204" pitchFamily="34" charset="0"/>
              </a:rPr>
              <a:t>radionuclides</a:t>
            </a:r>
            <a:r>
              <a:rPr lang="fr-FR" b="1" dirty="0" smtClean="0">
                <a:latin typeface="Lucida Sans" panose="020B0602030504020204" pitchFamily="34" charset="0"/>
              </a:rPr>
              <a:t> release? </a:t>
            </a:r>
            <a:endParaRPr lang="fr-FR" b="1" dirty="0">
              <a:latin typeface="Lucida Sans" panose="020B0602030504020204" pitchFamily="34" charset="0"/>
            </a:endParaRPr>
          </a:p>
        </p:txBody>
      </p:sp>
      <p:sp>
        <p:nvSpPr>
          <p:cNvPr id="8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059832" y="6388100"/>
            <a:ext cx="3026847" cy="333375"/>
          </a:xfrm>
        </p:spPr>
        <p:txBody>
          <a:bodyPr/>
          <a:lstStyle/>
          <a:p>
            <a:pPr algn="ctr"/>
            <a:r>
              <a:rPr lang="fr-FR" altLang="fr-FR" b="1" dirty="0" smtClean="0">
                <a:solidFill>
                  <a:schemeClr val="tx2"/>
                </a:solidFill>
              </a:rPr>
              <a:t>CAST Symposium </a:t>
            </a:r>
            <a:r>
              <a:rPr lang="fr-FR" altLang="fr-FR" b="1" dirty="0" err="1" smtClean="0">
                <a:solidFill>
                  <a:schemeClr val="tx2"/>
                </a:solidFill>
              </a:rPr>
              <a:t>January</a:t>
            </a:r>
            <a:r>
              <a:rPr lang="fr-FR" altLang="fr-FR" b="1" dirty="0" smtClean="0">
                <a:solidFill>
                  <a:schemeClr val="tx2"/>
                </a:solidFill>
              </a:rPr>
              <a:t> 16</a:t>
            </a:r>
            <a:r>
              <a:rPr lang="fr-FR" altLang="fr-FR" b="1" baseline="30000" dirty="0" smtClean="0">
                <a:solidFill>
                  <a:schemeClr val="tx2"/>
                </a:solidFill>
              </a:rPr>
              <a:t>th</a:t>
            </a:r>
            <a:r>
              <a:rPr lang="fr-FR" altLang="fr-FR" b="1" dirty="0" smtClean="0">
                <a:solidFill>
                  <a:schemeClr val="tx2"/>
                </a:solidFill>
              </a:rPr>
              <a:t> – 18</a:t>
            </a:r>
            <a:r>
              <a:rPr lang="fr-FR" altLang="fr-FR" b="1" baseline="30000" dirty="0" smtClean="0">
                <a:solidFill>
                  <a:schemeClr val="tx2"/>
                </a:solidFill>
              </a:rPr>
              <a:t>th</a:t>
            </a:r>
            <a:r>
              <a:rPr lang="fr-FR" altLang="fr-FR" b="1" dirty="0" smtClean="0">
                <a:solidFill>
                  <a:schemeClr val="tx2"/>
                </a:solidFill>
              </a:rPr>
              <a:t> 2018</a:t>
            </a:r>
            <a:endParaRPr lang="fr-FR" altLang="fr-FR" b="1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05698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>
          <a:xfrm>
            <a:off x="6938391" y="6496645"/>
            <a:ext cx="2133600" cy="365125"/>
          </a:xfrm>
        </p:spPr>
        <p:txBody>
          <a:bodyPr/>
          <a:lstStyle/>
          <a:p>
            <a:fld id="{6775A431-3E80-4CB4-930B-399F0F770F94}" type="slidenum">
              <a:rPr lang="fr-FR" smtClean="0"/>
              <a:t>5</a:t>
            </a:fld>
            <a:endParaRPr lang="fr-FR" dirty="0"/>
          </a:p>
        </p:txBody>
      </p:sp>
      <p:pic>
        <p:nvPicPr>
          <p:cNvPr id="36" name="Picture 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9429" y="3831946"/>
            <a:ext cx="1401756" cy="1077689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7" name="Rectangle 45"/>
          <p:cNvSpPr>
            <a:spLocks noChangeArrowheads="1"/>
          </p:cNvSpPr>
          <p:nvPr/>
        </p:nvSpPr>
        <p:spPr bwMode="auto">
          <a:xfrm>
            <a:off x="2843808" y="3493392"/>
            <a:ext cx="1800225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fr-FR" sz="1600" dirty="0" smtClean="0">
                <a:latin typeface="Comic Sans MS" pitchFamily="66" charset="0"/>
              </a:rPr>
              <a:t>Ion </a:t>
            </a:r>
            <a:r>
              <a:rPr lang="fr-FR" altLang="fr-FR" sz="1400" dirty="0" smtClean="0">
                <a:latin typeface="Comic Sans MS" pitchFamily="66" charset="0"/>
              </a:rPr>
              <a:t>implantation</a:t>
            </a:r>
            <a:endParaRPr lang="fr-FR" altLang="fr-FR" sz="1400" dirty="0"/>
          </a:p>
        </p:txBody>
      </p:sp>
      <p:sp>
        <p:nvSpPr>
          <p:cNvPr id="43" name="Rectangle 42"/>
          <p:cNvSpPr/>
          <p:nvPr/>
        </p:nvSpPr>
        <p:spPr>
          <a:xfrm>
            <a:off x="4589" y="-27384"/>
            <a:ext cx="9144000" cy="476672"/>
          </a:xfrm>
          <a:prstGeom prst="rect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4" name="Titre 1"/>
          <p:cNvSpPr txBox="1">
            <a:spLocks/>
          </p:cNvSpPr>
          <p:nvPr/>
        </p:nvSpPr>
        <p:spPr>
          <a:xfrm>
            <a:off x="827584" y="-22051"/>
            <a:ext cx="7764484" cy="42762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fr-FR" sz="1800" b="1" baseline="30000" dirty="0" smtClean="0">
                <a:solidFill>
                  <a:schemeClr val="bg1"/>
                </a:solidFill>
                <a:latin typeface="Lucida Sans" panose="020B0602030504020204" pitchFamily="34" charset="0"/>
              </a:rPr>
              <a:t>37</a:t>
            </a:r>
            <a:r>
              <a:rPr lang="fr-FR" sz="1800" b="1" dirty="0" smtClean="0">
                <a:solidFill>
                  <a:schemeClr val="bg1"/>
                </a:solidFill>
                <a:latin typeface="Lucida Sans" panose="020B0602030504020204" pitchFamily="34" charset="0"/>
              </a:rPr>
              <a:t>Cl or </a:t>
            </a:r>
            <a:r>
              <a:rPr lang="fr-FR" sz="1800" b="1" baseline="30000" dirty="0" smtClean="0">
                <a:solidFill>
                  <a:schemeClr val="bg1"/>
                </a:solidFill>
                <a:latin typeface="Lucida Sans" panose="020B0602030504020204" pitchFamily="34" charset="0"/>
              </a:rPr>
              <a:t>13</a:t>
            </a:r>
            <a:r>
              <a:rPr lang="fr-FR" sz="1800" b="1" dirty="0" smtClean="0">
                <a:solidFill>
                  <a:schemeClr val="bg1"/>
                </a:solidFill>
                <a:latin typeface="Lucida Sans" panose="020B0602030504020204" pitchFamily="34" charset="0"/>
              </a:rPr>
              <a:t>C implantation to </a:t>
            </a:r>
            <a:r>
              <a:rPr lang="fr-FR" sz="1800" b="1" dirty="0" err="1" smtClean="0">
                <a:solidFill>
                  <a:schemeClr val="bg1"/>
                </a:solidFill>
                <a:latin typeface="Lucida Sans" panose="020B0602030504020204" pitchFamily="34" charset="0"/>
              </a:rPr>
              <a:t>simulate</a:t>
            </a:r>
            <a:r>
              <a:rPr lang="fr-FR" sz="1800" b="1" dirty="0" smtClean="0">
                <a:solidFill>
                  <a:schemeClr val="bg1"/>
                </a:solidFill>
                <a:latin typeface="Lucida Sans" panose="020B0602030504020204" pitchFamily="34" charset="0"/>
              </a:rPr>
              <a:t> </a:t>
            </a:r>
            <a:r>
              <a:rPr lang="fr-FR" sz="1800" b="1" baseline="30000" dirty="0" smtClean="0">
                <a:solidFill>
                  <a:schemeClr val="bg1"/>
                </a:solidFill>
                <a:latin typeface="Lucida Sans" panose="020B0602030504020204" pitchFamily="34" charset="0"/>
              </a:rPr>
              <a:t>36</a:t>
            </a:r>
            <a:r>
              <a:rPr lang="fr-FR" sz="1800" b="1" dirty="0" smtClean="0">
                <a:solidFill>
                  <a:schemeClr val="bg1"/>
                </a:solidFill>
                <a:latin typeface="Lucida Sans" panose="020B0602030504020204" pitchFamily="34" charset="0"/>
              </a:rPr>
              <a:t>Cl or </a:t>
            </a:r>
            <a:r>
              <a:rPr lang="fr-FR" sz="1800" b="1" baseline="30000" dirty="0" smtClean="0">
                <a:solidFill>
                  <a:schemeClr val="bg1"/>
                </a:solidFill>
                <a:latin typeface="Lucida Sans" panose="020B0602030504020204" pitchFamily="34" charset="0"/>
              </a:rPr>
              <a:t>14</a:t>
            </a:r>
            <a:r>
              <a:rPr lang="fr-FR" sz="1800" b="1" dirty="0" smtClean="0">
                <a:solidFill>
                  <a:schemeClr val="bg1"/>
                </a:solidFill>
                <a:latin typeface="Lucida Sans" panose="020B0602030504020204" pitchFamily="34" charset="0"/>
              </a:rPr>
              <a:t>C</a:t>
            </a:r>
            <a:endParaRPr lang="fr-FR" sz="1800" b="1" dirty="0">
              <a:solidFill>
                <a:schemeClr val="bg1"/>
              </a:solidFill>
              <a:latin typeface="Lucida Sans" panose="020B0602030504020204" pitchFamily="34" charset="0"/>
            </a:endParaRPr>
          </a:p>
        </p:txBody>
      </p:sp>
      <p:grpSp>
        <p:nvGrpSpPr>
          <p:cNvPr id="60" name="Groupe 59"/>
          <p:cNvGrpSpPr/>
          <p:nvPr/>
        </p:nvGrpSpPr>
        <p:grpSpPr>
          <a:xfrm>
            <a:off x="179512" y="3284984"/>
            <a:ext cx="2498221" cy="1819921"/>
            <a:chOff x="5950963" y="3830787"/>
            <a:chExt cx="2498221" cy="1819921"/>
          </a:xfrm>
        </p:grpSpPr>
        <p:grpSp>
          <p:nvGrpSpPr>
            <p:cNvPr id="59" name="Groupe 58"/>
            <p:cNvGrpSpPr/>
            <p:nvPr/>
          </p:nvGrpSpPr>
          <p:grpSpPr>
            <a:xfrm>
              <a:off x="6038833" y="3830787"/>
              <a:ext cx="2410351" cy="1819921"/>
              <a:chOff x="6038833" y="3830787"/>
              <a:chExt cx="2410351" cy="1819921"/>
            </a:xfrm>
          </p:grpSpPr>
          <p:pic>
            <p:nvPicPr>
              <p:cNvPr id="41" name="Picture 3"/>
              <p:cNvPicPr>
                <a:picLocks noChangeAspect="1" noChangeArrowheads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038833" y="3830787"/>
                <a:ext cx="2410351" cy="1819921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sp>
            <p:nvSpPr>
              <p:cNvPr id="55" name="Rectangle 54"/>
              <p:cNvSpPr/>
              <p:nvPr/>
            </p:nvSpPr>
            <p:spPr>
              <a:xfrm>
                <a:off x="6067383" y="3925715"/>
                <a:ext cx="981439" cy="377453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/>
              </a:p>
            </p:txBody>
          </p:sp>
        </p:grpSp>
        <p:sp>
          <p:nvSpPr>
            <p:cNvPr id="58" name="Rectangle 57"/>
            <p:cNvSpPr/>
            <p:nvPr/>
          </p:nvSpPr>
          <p:spPr>
            <a:xfrm>
              <a:off x="5950963" y="4046787"/>
              <a:ext cx="1154483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fr-FR" sz="1400" b="1" kern="0" dirty="0" smtClean="0">
                  <a:cs typeface="Times New Roman" charset="0"/>
                </a:rPr>
                <a:t>Implantation</a:t>
              </a:r>
              <a:endParaRPr lang="fr-FR" sz="1400" dirty="0"/>
            </a:p>
          </p:txBody>
        </p:sp>
      </p:grpSp>
      <p:sp>
        <p:nvSpPr>
          <p:cNvPr id="63" name="Rectangle 62"/>
          <p:cNvSpPr/>
          <p:nvPr/>
        </p:nvSpPr>
        <p:spPr>
          <a:xfrm>
            <a:off x="323528" y="5009205"/>
            <a:ext cx="2489962" cy="3231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ct val="0"/>
              </a:spcBef>
            </a:pPr>
            <a:r>
              <a:rPr lang="fr-FR" altLang="fr-FR" sz="1500" b="1" i="1" dirty="0" smtClean="0">
                <a:latin typeface="Comic Sans MS" pitchFamily="66" charset="0"/>
              </a:rPr>
              <a:t>HOPG model graphite</a:t>
            </a:r>
            <a:endParaRPr lang="fr-FR" altLang="fr-FR" sz="1500" b="1" i="1" dirty="0"/>
          </a:p>
        </p:txBody>
      </p:sp>
      <p:sp>
        <p:nvSpPr>
          <p:cNvPr id="85" name="Rectangle 84"/>
          <p:cNvSpPr/>
          <p:nvPr/>
        </p:nvSpPr>
        <p:spPr>
          <a:xfrm>
            <a:off x="1644518" y="2629823"/>
            <a:ext cx="1754006" cy="3231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Bef>
                <a:spcPct val="0"/>
              </a:spcBef>
            </a:pPr>
            <a:r>
              <a:rPr lang="fr-FR" altLang="fr-FR" sz="1500" b="1" i="1" dirty="0" err="1" smtClean="0">
                <a:latin typeface="Comic Sans MS" pitchFamily="66" charset="0"/>
              </a:rPr>
              <a:t>Nuclear</a:t>
            </a:r>
            <a:r>
              <a:rPr lang="fr-FR" altLang="fr-FR" sz="1500" b="1" i="1" dirty="0" smtClean="0">
                <a:latin typeface="Comic Sans MS" pitchFamily="66" charset="0"/>
              </a:rPr>
              <a:t> graphite</a:t>
            </a:r>
            <a:endParaRPr lang="fr-FR" altLang="fr-FR" sz="1500" b="1" i="1" dirty="0"/>
          </a:p>
        </p:txBody>
      </p:sp>
      <p:grpSp>
        <p:nvGrpSpPr>
          <p:cNvPr id="15" name="Groupe 14"/>
          <p:cNvGrpSpPr/>
          <p:nvPr/>
        </p:nvGrpSpPr>
        <p:grpSpPr>
          <a:xfrm>
            <a:off x="467544" y="641181"/>
            <a:ext cx="4248177" cy="1991050"/>
            <a:chOff x="3427671" y="722293"/>
            <a:chExt cx="4248177" cy="1991050"/>
          </a:xfrm>
        </p:grpSpPr>
        <p:grpSp>
          <p:nvGrpSpPr>
            <p:cNvPr id="7" name="Groupe 6"/>
            <p:cNvGrpSpPr/>
            <p:nvPr/>
          </p:nvGrpSpPr>
          <p:grpSpPr>
            <a:xfrm>
              <a:off x="3506432" y="722293"/>
              <a:ext cx="4082145" cy="1935750"/>
              <a:chOff x="9152769" y="8197621"/>
              <a:chExt cx="7070985" cy="3027516"/>
            </a:xfrm>
          </p:grpSpPr>
          <p:pic>
            <p:nvPicPr>
              <p:cNvPr id="45" name="Picture 263"/>
              <p:cNvPicPr>
                <a:picLocks noChangeAspect="1" noChangeArrowheads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1039178" y="8440248"/>
                <a:ext cx="3080687" cy="2784889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sp>
            <p:nvSpPr>
              <p:cNvPr id="47" name="Rectangle 46"/>
              <p:cNvSpPr/>
              <p:nvPr/>
            </p:nvSpPr>
            <p:spPr>
              <a:xfrm>
                <a:off x="9152769" y="8869776"/>
                <a:ext cx="1800200" cy="129968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 defTabSz="914400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n-US" sz="1200" b="1" dirty="0" smtClean="0">
                    <a:solidFill>
                      <a:srgbClr val="000000"/>
                    </a:solidFill>
                    <a:cs typeface="Times New Roman" charset="0"/>
                  </a:rPr>
                  <a:t>Binder</a:t>
                </a:r>
              </a:p>
              <a:p>
                <a:pPr algn="ctr" defTabSz="914400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n-US" sz="1200" b="1" dirty="0" smtClean="0">
                    <a:solidFill>
                      <a:srgbClr val="000000"/>
                    </a:solidFill>
                    <a:cs typeface="Times New Roman" charset="0"/>
                  </a:rPr>
                  <a:t>(made of coal tar pitch)</a:t>
                </a:r>
                <a:endParaRPr lang="en-US" sz="1200" dirty="0">
                  <a:solidFill>
                    <a:srgbClr val="000000"/>
                  </a:solidFill>
                </a:endParaRPr>
              </a:p>
            </p:txBody>
          </p:sp>
          <p:sp>
            <p:nvSpPr>
              <p:cNvPr id="48" name="Rectangle 47"/>
              <p:cNvSpPr/>
              <p:nvPr/>
            </p:nvSpPr>
            <p:spPr>
              <a:xfrm>
                <a:off x="14471835" y="8197621"/>
                <a:ext cx="1706105" cy="72204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 defTabSz="914400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fr-FR" sz="1200" b="1" dirty="0" smtClean="0">
                    <a:solidFill>
                      <a:srgbClr val="FF0000"/>
                    </a:solidFill>
                    <a:cs typeface="Times New Roman" charset="0"/>
                  </a:rPr>
                  <a:t>Filler </a:t>
                </a:r>
              </a:p>
              <a:p>
                <a:pPr algn="ctr" defTabSz="914400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fr-FR" sz="1200" b="1" dirty="0" smtClean="0">
                    <a:solidFill>
                      <a:srgbClr val="FF0000"/>
                    </a:solidFill>
                    <a:cs typeface="Times New Roman" charset="0"/>
                  </a:rPr>
                  <a:t>(Coke </a:t>
                </a:r>
                <a:r>
                  <a:rPr lang="fr-FR" sz="1200" b="1" dirty="0">
                    <a:solidFill>
                      <a:srgbClr val="FF0000"/>
                    </a:solidFill>
                    <a:cs typeface="Times New Roman" charset="0"/>
                  </a:rPr>
                  <a:t>grain )</a:t>
                </a:r>
                <a:endParaRPr lang="fr-FR" sz="1200" dirty="0">
                  <a:solidFill>
                    <a:srgbClr val="FF0000"/>
                  </a:solidFill>
                </a:endParaRPr>
              </a:p>
            </p:txBody>
          </p:sp>
          <p:sp>
            <p:nvSpPr>
              <p:cNvPr id="51" name="Rectangle 50"/>
              <p:cNvSpPr/>
              <p:nvPr/>
            </p:nvSpPr>
            <p:spPr>
              <a:xfrm>
                <a:off x="14625377" y="10649073"/>
                <a:ext cx="1598377" cy="430887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defTabSz="914400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fr-FR" sz="1200" b="1" dirty="0" smtClean="0">
                    <a:solidFill>
                      <a:srgbClr val="000000"/>
                    </a:solidFill>
                    <a:cs typeface="Times New Roman" charset="0"/>
                  </a:rPr>
                  <a:t>Pore</a:t>
                </a:r>
                <a:endParaRPr lang="fr-FR" sz="1200" dirty="0">
                  <a:solidFill>
                    <a:srgbClr val="000000"/>
                  </a:solidFill>
                </a:endParaRPr>
              </a:p>
            </p:txBody>
          </p:sp>
          <p:cxnSp>
            <p:nvCxnSpPr>
              <p:cNvPr id="53" name="Connecteur droit avec flèche 52"/>
              <p:cNvCxnSpPr/>
              <p:nvPr/>
            </p:nvCxnSpPr>
            <p:spPr bwMode="auto">
              <a:xfrm>
                <a:off x="10736945" y="9805880"/>
                <a:ext cx="720080" cy="432048"/>
              </a:xfrm>
              <a:prstGeom prst="straightConnector1">
                <a:avLst/>
              </a:prstGeom>
              <a:solidFill>
                <a:srgbClr val="BBE0E3"/>
              </a:solidFill>
              <a:ln w="38100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arrow"/>
              </a:ln>
              <a:effectLst/>
            </p:spPr>
          </p:cxnSp>
        </p:grpSp>
        <p:pic>
          <p:nvPicPr>
            <p:cNvPr id="70" name="Picture 97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22595" y="1208148"/>
              <a:ext cx="1053253" cy="7897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1" name="Picture 15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27671" y="1977742"/>
              <a:ext cx="982138" cy="7356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cxnSp>
          <p:nvCxnSpPr>
            <p:cNvPr id="72" name="Connecteur droit avec flèche 71"/>
            <p:cNvCxnSpPr>
              <a:stCxn id="48" idx="1"/>
            </p:cNvCxnSpPr>
            <p:nvPr/>
          </p:nvCxnSpPr>
          <p:spPr bwMode="auto">
            <a:xfrm flipH="1">
              <a:off x="5705310" y="953126"/>
              <a:ext cx="871868" cy="523591"/>
            </a:xfrm>
            <a:prstGeom prst="straightConnector1">
              <a:avLst/>
            </a:prstGeom>
            <a:solidFill>
              <a:srgbClr val="BBE0E3"/>
            </a:solidFill>
            <a:ln w="381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arrow"/>
            </a:ln>
            <a:effectLst/>
          </p:spPr>
        </p:cxnSp>
        <p:cxnSp>
          <p:nvCxnSpPr>
            <p:cNvPr id="73" name="Connecteur droit avec flèche 72"/>
            <p:cNvCxnSpPr>
              <a:stCxn id="51" idx="1"/>
            </p:cNvCxnSpPr>
            <p:nvPr/>
          </p:nvCxnSpPr>
          <p:spPr bwMode="auto">
            <a:xfrm flipH="1" flipV="1">
              <a:off x="6054217" y="2289717"/>
              <a:ext cx="611602" cy="137752"/>
            </a:xfrm>
            <a:prstGeom prst="straightConnector1">
              <a:avLst/>
            </a:prstGeom>
            <a:solidFill>
              <a:srgbClr val="BBE0E3"/>
            </a:solidFill>
            <a:ln w="38100" cap="flat" cmpd="sng" algn="ctr">
              <a:solidFill>
                <a:srgbClr val="006600"/>
              </a:solidFill>
              <a:prstDash val="solid"/>
              <a:round/>
              <a:headEnd type="none" w="med" len="med"/>
              <a:tailEnd type="arrow"/>
            </a:ln>
            <a:effectLst/>
          </p:spPr>
        </p:cxnSp>
      </p:grpSp>
      <p:grpSp>
        <p:nvGrpSpPr>
          <p:cNvPr id="17" name="Groupe 16"/>
          <p:cNvGrpSpPr/>
          <p:nvPr/>
        </p:nvGrpSpPr>
        <p:grpSpPr>
          <a:xfrm>
            <a:off x="5652121" y="2532378"/>
            <a:ext cx="3259184" cy="3992966"/>
            <a:chOff x="5916555" y="1133810"/>
            <a:chExt cx="2700243" cy="3992966"/>
          </a:xfrm>
        </p:grpSpPr>
        <p:pic>
          <p:nvPicPr>
            <p:cNvPr id="2" name="Image 1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22941" y="1268760"/>
              <a:ext cx="2088232" cy="1565069"/>
            </a:xfrm>
            <a:prstGeom prst="rect">
              <a:avLst/>
            </a:prstGeom>
            <a:ln>
              <a:noFill/>
            </a:ln>
          </p:spPr>
        </p:pic>
        <p:pic>
          <p:nvPicPr>
            <p:cNvPr id="3" name="Image 2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214849" y="2971233"/>
              <a:ext cx="2401949" cy="1682351"/>
            </a:xfrm>
            <a:prstGeom prst="rect">
              <a:avLst/>
            </a:prstGeom>
            <a:ln>
              <a:noFill/>
            </a:ln>
          </p:spPr>
        </p:pic>
        <p:sp>
          <p:nvSpPr>
            <p:cNvPr id="16" name="Rectangle 15"/>
            <p:cNvSpPr/>
            <p:nvPr/>
          </p:nvSpPr>
          <p:spPr>
            <a:xfrm>
              <a:off x="5916555" y="1133810"/>
              <a:ext cx="2700243" cy="3992966"/>
            </a:xfrm>
            <a:prstGeom prst="rect">
              <a:avLst/>
            </a:pr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cxnSp>
        <p:nvCxnSpPr>
          <p:cNvPr id="75" name="Connecteur droit avec flèche 74"/>
          <p:cNvCxnSpPr/>
          <p:nvPr/>
        </p:nvCxnSpPr>
        <p:spPr bwMode="auto">
          <a:xfrm>
            <a:off x="4750613" y="1300252"/>
            <a:ext cx="621335" cy="313326"/>
          </a:xfrm>
          <a:prstGeom prst="straightConnector1">
            <a:avLst/>
          </a:prstGeom>
          <a:solidFill>
            <a:srgbClr val="BBE0E3"/>
          </a:solidFill>
          <a:ln w="25400" cap="flat" cmpd="sng" algn="ctr">
            <a:solidFill>
              <a:srgbClr val="FF0000"/>
            </a:solidFill>
            <a:prstDash val="solid"/>
            <a:round/>
            <a:headEnd type="none" w="med" len="med"/>
            <a:tailEnd type="arrow"/>
          </a:ln>
          <a:effectLst/>
        </p:spPr>
      </p:cxnSp>
      <p:sp>
        <p:nvSpPr>
          <p:cNvPr id="20" name="Rectangle 19"/>
          <p:cNvSpPr/>
          <p:nvPr/>
        </p:nvSpPr>
        <p:spPr>
          <a:xfrm>
            <a:off x="5436097" y="687347"/>
            <a:ext cx="75533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fr-FR" b="1" dirty="0" smtClean="0">
                <a:solidFill>
                  <a:srgbClr val="FF0000"/>
                </a:solidFill>
                <a:cs typeface="Times New Roman" charset="0"/>
              </a:rPr>
              <a:t>~ 80%</a:t>
            </a:r>
            <a:endParaRPr lang="fr-FR" b="1" dirty="0">
              <a:solidFill>
                <a:srgbClr val="FF0000"/>
              </a:solidFill>
              <a:cs typeface="Times New Roman" charset="0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4852255" y="3462370"/>
            <a:ext cx="51969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fr-FR" b="1" baseline="30000" dirty="0" smtClean="0">
                <a:solidFill>
                  <a:srgbClr val="00B050"/>
                </a:solidFill>
                <a:cs typeface="Times New Roman" charset="0"/>
              </a:rPr>
              <a:t>37</a:t>
            </a:r>
            <a:r>
              <a:rPr lang="fr-FR" b="1" dirty="0" smtClean="0">
                <a:solidFill>
                  <a:srgbClr val="00B050"/>
                </a:solidFill>
                <a:cs typeface="Times New Roman" charset="0"/>
              </a:rPr>
              <a:t>Cl</a:t>
            </a:r>
          </a:p>
        </p:txBody>
      </p:sp>
      <p:sp>
        <p:nvSpPr>
          <p:cNvPr id="22" name="Rectangle 21"/>
          <p:cNvSpPr/>
          <p:nvPr/>
        </p:nvSpPr>
        <p:spPr>
          <a:xfrm rot="16200000">
            <a:off x="5563884" y="3290734"/>
            <a:ext cx="99918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fr-FR" sz="1200" b="1" baseline="30000" dirty="0" smtClean="0">
                <a:solidFill>
                  <a:srgbClr val="000000"/>
                </a:solidFill>
                <a:cs typeface="Times New Roman" charset="0"/>
              </a:rPr>
              <a:t>37</a:t>
            </a:r>
            <a:r>
              <a:rPr lang="fr-FR" sz="1200" b="1" dirty="0" smtClean="0">
                <a:solidFill>
                  <a:srgbClr val="000000"/>
                </a:solidFill>
                <a:cs typeface="Times New Roman" charset="0"/>
              </a:rPr>
              <a:t>Cl (</a:t>
            </a:r>
            <a:r>
              <a:rPr lang="fr-FR" sz="1200" b="1" dirty="0" err="1" smtClean="0">
                <a:solidFill>
                  <a:srgbClr val="000000"/>
                </a:solidFill>
                <a:cs typeface="Times New Roman" charset="0"/>
              </a:rPr>
              <a:t>at.ppm</a:t>
            </a:r>
            <a:r>
              <a:rPr lang="fr-FR" sz="1200" b="1" dirty="0" smtClean="0">
                <a:solidFill>
                  <a:srgbClr val="000000"/>
                </a:solidFill>
                <a:cs typeface="Times New Roman" charset="0"/>
              </a:rPr>
              <a:t>)</a:t>
            </a:r>
            <a:endParaRPr lang="fr-FR" sz="1200" b="1" dirty="0">
              <a:solidFill>
                <a:srgbClr val="000000"/>
              </a:solidFill>
              <a:cs typeface="Times New Roman" charset="0"/>
            </a:endParaRPr>
          </a:p>
        </p:txBody>
      </p:sp>
      <p:sp>
        <p:nvSpPr>
          <p:cNvPr id="76" name="Rectangle 75"/>
          <p:cNvSpPr/>
          <p:nvPr/>
        </p:nvSpPr>
        <p:spPr>
          <a:xfrm rot="16200000">
            <a:off x="5769598" y="4988145"/>
            <a:ext cx="781175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fr-FR" sz="1200" b="1" baseline="30000" dirty="0" smtClean="0">
                <a:solidFill>
                  <a:srgbClr val="000000"/>
                </a:solidFill>
                <a:cs typeface="Times New Roman" charset="0"/>
              </a:rPr>
              <a:t>13</a:t>
            </a:r>
            <a:r>
              <a:rPr lang="fr-FR" sz="1200" b="1" dirty="0" smtClean="0">
                <a:solidFill>
                  <a:srgbClr val="000000"/>
                </a:solidFill>
                <a:cs typeface="Times New Roman" charset="0"/>
              </a:rPr>
              <a:t>C (at.%)</a:t>
            </a:r>
            <a:endParaRPr lang="fr-FR" sz="1200" b="1" dirty="0">
              <a:solidFill>
                <a:srgbClr val="000000"/>
              </a:solidFill>
              <a:cs typeface="Times New Roman" charset="0"/>
            </a:endParaRPr>
          </a:p>
        </p:txBody>
      </p:sp>
      <p:sp>
        <p:nvSpPr>
          <p:cNvPr id="78" name="Rectangle 77"/>
          <p:cNvSpPr/>
          <p:nvPr/>
        </p:nvSpPr>
        <p:spPr>
          <a:xfrm>
            <a:off x="6991625" y="6025985"/>
            <a:ext cx="1036759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fr-FR" sz="1400" b="1" dirty="0" err="1" smtClean="0">
                <a:solidFill>
                  <a:srgbClr val="000000"/>
                </a:solidFill>
                <a:cs typeface="Times New Roman" charset="0"/>
              </a:rPr>
              <a:t>Depth</a:t>
            </a:r>
            <a:r>
              <a:rPr lang="fr-FR" sz="1400" b="1" dirty="0" smtClean="0">
                <a:solidFill>
                  <a:srgbClr val="000000"/>
                </a:solidFill>
                <a:cs typeface="Times New Roman" charset="0"/>
              </a:rPr>
              <a:t> (nm)</a:t>
            </a:r>
            <a:endParaRPr lang="fr-FR" sz="1400" b="1" dirty="0">
              <a:solidFill>
                <a:srgbClr val="000000"/>
              </a:solidFill>
              <a:cs typeface="Times New Roman" charset="0"/>
            </a:endParaRPr>
          </a:p>
        </p:txBody>
      </p:sp>
      <p:sp>
        <p:nvSpPr>
          <p:cNvPr id="79" name="Rectangle 78"/>
          <p:cNvSpPr/>
          <p:nvPr/>
        </p:nvSpPr>
        <p:spPr>
          <a:xfrm>
            <a:off x="4932040" y="5034639"/>
            <a:ext cx="46358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fr-FR" b="1" baseline="30000" dirty="0" smtClean="0">
                <a:solidFill>
                  <a:srgbClr val="0000FF"/>
                </a:solidFill>
                <a:cs typeface="Times New Roman" charset="0"/>
              </a:rPr>
              <a:t>13</a:t>
            </a:r>
            <a:r>
              <a:rPr lang="fr-FR" b="1" dirty="0" smtClean="0">
                <a:solidFill>
                  <a:srgbClr val="0000FF"/>
                </a:solidFill>
                <a:cs typeface="Times New Roman" charset="0"/>
              </a:rPr>
              <a:t>C</a:t>
            </a:r>
          </a:p>
        </p:txBody>
      </p:sp>
      <p:cxnSp>
        <p:nvCxnSpPr>
          <p:cNvPr id="80" name="Connecteur droit avec flèche 79"/>
          <p:cNvCxnSpPr/>
          <p:nvPr/>
        </p:nvCxnSpPr>
        <p:spPr bwMode="auto">
          <a:xfrm>
            <a:off x="4704865" y="3861047"/>
            <a:ext cx="1091271" cy="1"/>
          </a:xfrm>
          <a:prstGeom prst="straightConnector1">
            <a:avLst/>
          </a:prstGeom>
          <a:solidFill>
            <a:srgbClr val="BBE0E3"/>
          </a:solidFill>
          <a:ln w="25400" cap="flat" cmpd="sng" algn="ctr">
            <a:solidFill>
              <a:srgbClr val="C00000"/>
            </a:solidFill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81" name="Connecteur droit avec flèche 80"/>
          <p:cNvCxnSpPr/>
          <p:nvPr/>
        </p:nvCxnSpPr>
        <p:spPr bwMode="auto">
          <a:xfrm>
            <a:off x="4704865" y="4941168"/>
            <a:ext cx="1220111" cy="0"/>
          </a:xfrm>
          <a:prstGeom prst="straightConnector1">
            <a:avLst/>
          </a:prstGeom>
          <a:solidFill>
            <a:srgbClr val="BBE0E3"/>
          </a:solidFill>
          <a:ln w="25400" cap="flat" cmpd="sng" algn="ctr">
            <a:solidFill>
              <a:srgbClr val="C00000"/>
            </a:solidFill>
            <a:prstDash val="solid"/>
            <a:round/>
            <a:headEnd type="none" w="med" len="med"/>
            <a:tailEnd type="arrow"/>
          </a:ln>
          <a:effectLst/>
        </p:spPr>
      </p:cxnSp>
      <p:sp>
        <p:nvSpPr>
          <p:cNvPr id="84" name="Rectangle 83"/>
          <p:cNvSpPr/>
          <p:nvPr/>
        </p:nvSpPr>
        <p:spPr>
          <a:xfrm>
            <a:off x="6530285" y="2611754"/>
            <a:ext cx="2061783" cy="307777"/>
          </a:xfrm>
          <a:prstGeom prst="rect">
            <a:avLst/>
          </a:prstGeom>
          <a:ln>
            <a:solidFill>
              <a:srgbClr val="00B050"/>
            </a:solidFill>
          </a:ln>
        </p:spPr>
        <p:txBody>
          <a:bodyPr wrap="none">
            <a:spAutoFit/>
          </a:bodyPr>
          <a:lstStyle/>
          <a:p>
            <a:r>
              <a:rPr lang="fr-FR" sz="1400" b="1" kern="0" dirty="0" smtClean="0">
                <a:solidFill>
                  <a:srgbClr val="00B050"/>
                </a:solidFill>
                <a:cs typeface="Times New Roman" charset="0"/>
              </a:rPr>
              <a:t>3x10</a:t>
            </a:r>
            <a:r>
              <a:rPr lang="fr-FR" sz="1400" b="1" kern="0" baseline="30000" dirty="0" smtClean="0">
                <a:solidFill>
                  <a:srgbClr val="00B050"/>
                </a:solidFill>
                <a:cs typeface="Times New Roman" charset="0"/>
              </a:rPr>
              <a:t>13</a:t>
            </a:r>
            <a:r>
              <a:rPr lang="fr-FR" sz="1400" b="1" kern="0" dirty="0" smtClean="0">
                <a:solidFill>
                  <a:srgbClr val="00B050"/>
                </a:solidFill>
                <a:cs typeface="Times New Roman" charset="0"/>
              </a:rPr>
              <a:t> </a:t>
            </a:r>
            <a:r>
              <a:rPr lang="fr-FR" sz="1400" b="1" kern="0" baseline="30000" dirty="0" smtClean="0">
                <a:solidFill>
                  <a:srgbClr val="00B050"/>
                </a:solidFill>
                <a:cs typeface="Times New Roman" charset="0"/>
              </a:rPr>
              <a:t>37</a:t>
            </a:r>
            <a:r>
              <a:rPr lang="fr-FR" sz="1400" b="1" kern="0" dirty="0" smtClean="0">
                <a:solidFill>
                  <a:srgbClr val="00B050"/>
                </a:solidFill>
                <a:cs typeface="Times New Roman" charset="0"/>
              </a:rPr>
              <a:t>Cl.cm</a:t>
            </a:r>
            <a:r>
              <a:rPr lang="fr-FR" sz="1400" b="1" kern="0" baseline="30000" dirty="0" smtClean="0">
                <a:solidFill>
                  <a:srgbClr val="00B050"/>
                </a:solidFill>
                <a:cs typeface="Times New Roman" charset="0"/>
              </a:rPr>
              <a:t>-2</a:t>
            </a:r>
            <a:r>
              <a:rPr lang="fr-FR" sz="1400" b="1" kern="0" dirty="0" smtClean="0">
                <a:solidFill>
                  <a:srgbClr val="00B050"/>
                </a:solidFill>
                <a:cs typeface="Times New Roman" charset="0"/>
              </a:rPr>
              <a:t> ~ 25 ppm</a:t>
            </a:r>
            <a:endParaRPr lang="fr-FR" sz="1400" dirty="0">
              <a:solidFill>
                <a:srgbClr val="00B050"/>
              </a:solidFill>
            </a:endParaRPr>
          </a:p>
        </p:txBody>
      </p:sp>
      <p:sp>
        <p:nvSpPr>
          <p:cNvPr id="88" name="Rectangle 87"/>
          <p:cNvSpPr/>
          <p:nvPr/>
        </p:nvSpPr>
        <p:spPr>
          <a:xfrm>
            <a:off x="6593097" y="4528861"/>
            <a:ext cx="1957587" cy="307777"/>
          </a:xfrm>
          <a:prstGeom prst="rect">
            <a:avLst/>
          </a:prstGeom>
          <a:ln>
            <a:solidFill>
              <a:srgbClr val="0000FF"/>
            </a:solidFill>
          </a:ln>
        </p:spPr>
        <p:txBody>
          <a:bodyPr wrap="none">
            <a:spAutoFit/>
          </a:bodyPr>
          <a:lstStyle/>
          <a:p>
            <a:r>
              <a:rPr lang="fr-FR" sz="1400" b="1" kern="0" dirty="0">
                <a:solidFill>
                  <a:srgbClr val="0000FF"/>
                </a:solidFill>
                <a:cs typeface="Times New Roman" charset="0"/>
              </a:rPr>
              <a:t>6x10</a:t>
            </a:r>
            <a:r>
              <a:rPr lang="fr-FR" sz="1400" b="1" kern="0" baseline="30000" dirty="0">
                <a:solidFill>
                  <a:srgbClr val="0000FF"/>
                </a:solidFill>
                <a:cs typeface="Times New Roman" charset="0"/>
              </a:rPr>
              <a:t>16</a:t>
            </a:r>
            <a:r>
              <a:rPr lang="fr-FR" sz="1400" b="1" kern="0" dirty="0">
                <a:solidFill>
                  <a:srgbClr val="0000FF"/>
                </a:solidFill>
                <a:cs typeface="Times New Roman" charset="0"/>
              </a:rPr>
              <a:t> </a:t>
            </a:r>
            <a:r>
              <a:rPr lang="fr-FR" sz="1400" b="1" kern="0" baseline="30000" dirty="0" smtClean="0">
                <a:solidFill>
                  <a:srgbClr val="0000FF"/>
                </a:solidFill>
                <a:cs typeface="Times New Roman" charset="0"/>
              </a:rPr>
              <a:t>13</a:t>
            </a:r>
            <a:r>
              <a:rPr lang="fr-FR" sz="1400" b="1" kern="0" dirty="0" smtClean="0">
                <a:solidFill>
                  <a:srgbClr val="0000FF"/>
                </a:solidFill>
                <a:cs typeface="Times New Roman" charset="0"/>
              </a:rPr>
              <a:t>C.cm</a:t>
            </a:r>
            <a:r>
              <a:rPr lang="fr-FR" sz="1400" b="1" kern="0" baseline="30000" dirty="0" smtClean="0">
                <a:solidFill>
                  <a:srgbClr val="0000FF"/>
                </a:solidFill>
                <a:cs typeface="Times New Roman" charset="0"/>
              </a:rPr>
              <a:t>-2</a:t>
            </a:r>
            <a:r>
              <a:rPr lang="fr-FR" sz="1400" b="1" kern="0" dirty="0" smtClean="0">
                <a:solidFill>
                  <a:srgbClr val="0000FF"/>
                </a:solidFill>
                <a:cs typeface="Times New Roman" charset="0"/>
              </a:rPr>
              <a:t> ~ 4 at.% </a:t>
            </a:r>
            <a:endParaRPr lang="fr-FR" sz="1400" dirty="0"/>
          </a:p>
        </p:txBody>
      </p:sp>
      <p:sp>
        <p:nvSpPr>
          <p:cNvPr id="5" name="Rectangle 4"/>
          <p:cNvSpPr/>
          <p:nvPr/>
        </p:nvSpPr>
        <p:spPr>
          <a:xfrm>
            <a:off x="251520" y="2667656"/>
            <a:ext cx="1285929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altLang="fr-FR" sz="1400" i="1" dirty="0" err="1" smtClean="0">
                <a:latin typeface="Comic Sans MS" pitchFamily="66" charset="0"/>
              </a:rPr>
              <a:t>Less</a:t>
            </a:r>
            <a:r>
              <a:rPr lang="fr-FR" altLang="fr-FR" sz="1400" i="1" dirty="0" smtClean="0">
                <a:latin typeface="Comic Sans MS" pitchFamily="66" charset="0"/>
              </a:rPr>
              <a:t> </a:t>
            </a:r>
            <a:r>
              <a:rPr lang="fr-FR" altLang="fr-FR" sz="1400" i="1" dirty="0" err="1" smtClean="0">
                <a:latin typeface="Comic Sans MS" pitchFamily="66" charset="0"/>
              </a:rPr>
              <a:t>ordered</a:t>
            </a:r>
            <a:endParaRPr lang="fr-FR" sz="1400" dirty="0"/>
          </a:p>
        </p:txBody>
      </p:sp>
      <p:sp>
        <p:nvSpPr>
          <p:cNvPr id="42" name="Rectangle 41"/>
          <p:cNvSpPr/>
          <p:nvPr/>
        </p:nvSpPr>
        <p:spPr>
          <a:xfrm>
            <a:off x="3635896" y="1844824"/>
            <a:ext cx="129554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altLang="fr-FR" sz="1400" i="1" dirty="0" err="1">
                <a:solidFill>
                  <a:srgbClr val="FF0000"/>
                </a:solidFill>
                <a:latin typeface="Comic Sans MS" pitchFamily="66" charset="0"/>
              </a:rPr>
              <a:t>W</a:t>
            </a:r>
            <a:r>
              <a:rPr lang="fr-FR" altLang="fr-FR" sz="1400" i="1" dirty="0" err="1" smtClean="0">
                <a:solidFill>
                  <a:srgbClr val="FF0000"/>
                </a:solidFill>
                <a:latin typeface="Comic Sans MS" pitchFamily="66" charset="0"/>
              </a:rPr>
              <a:t>ell</a:t>
            </a:r>
            <a:r>
              <a:rPr lang="fr-FR" altLang="fr-FR" sz="1400" i="1" dirty="0" smtClean="0">
                <a:solidFill>
                  <a:srgbClr val="FF0000"/>
                </a:solidFill>
                <a:latin typeface="Comic Sans MS" pitchFamily="66" charset="0"/>
              </a:rPr>
              <a:t> </a:t>
            </a:r>
            <a:r>
              <a:rPr lang="fr-FR" altLang="fr-FR" sz="1400" i="1" dirty="0" err="1" smtClean="0">
                <a:solidFill>
                  <a:srgbClr val="FF0000"/>
                </a:solidFill>
                <a:latin typeface="Comic Sans MS" pitchFamily="66" charset="0"/>
              </a:rPr>
              <a:t>ordered</a:t>
            </a:r>
            <a:endParaRPr lang="fr-FR" sz="1400" dirty="0">
              <a:solidFill>
                <a:srgbClr val="FF0000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79512" y="872014"/>
            <a:ext cx="1388997" cy="2196946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6" name="Rectangle 45"/>
          <p:cNvSpPr/>
          <p:nvPr/>
        </p:nvSpPr>
        <p:spPr>
          <a:xfrm>
            <a:off x="3662468" y="588149"/>
            <a:ext cx="1269572" cy="1620455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9" name="Rectangle 48"/>
          <p:cNvSpPr/>
          <p:nvPr/>
        </p:nvSpPr>
        <p:spPr>
          <a:xfrm>
            <a:off x="5252465" y="1290413"/>
            <a:ext cx="3683550" cy="553998"/>
          </a:xfrm>
          <a:prstGeom prst="rect">
            <a:avLst/>
          </a:prstGeom>
          <a:ln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fr-FR" sz="1500" b="1" dirty="0" err="1" smtClean="0">
                <a:solidFill>
                  <a:srgbClr val="FF0000"/>
                </a:solidFill>
                <a:latin typeface="Lucinda"/>
                <a:cs typeface="Times New Roman" charset="0"/>
              </a:rPr>
              <a:t>Highly</a:t>
            </a:r>
            <a:r>
              <a:rPr lang="fr-FR" sz="1500" b="1" dirty="0" smtClean="0">
                <a:solidFill>
                  <a:srgbClr val="FF0000"/>
                </a:solidFill>
                <a:latin typeface="Lucinda"/>
                <a:cs typeface="Times New Roman" charset="0"/>
              </a:rPr>
              <a:t> </a:t>
            </a:r>
            <a:r>
              <a:rPr lang="fr-FR" sz="1500" b="1" dirty="0" err="1" smtClean="0">
                <a:solidFill>
                  <a:srgbClr val="FF0000"/>
                </a:solidFill>
                <a:latin typeface="Lucinda"/>
                <a:cs typeface="Times New Roman" charset="0"/>
              </a:rPr>
              <a:t>Ordered</a:t>
            </a:r>
            <a:r>
              <a:rPr lang="fr-FR" sz="1500" b="1" dirty="0" smtClean="0">
                <a:solidFill>
                  <a:srgbClr val="FF0000"/>
                </a:solidFill>
                <a:latin typeface="Lucinda"/>
                <a:cs typeface="Times New Roman" charset="0"/>
              </a:rPr>
              <a:t> </a:t>
            </a:r>
            <a:r>
              <a:rPr lang="fr-FR" sz="1500" b="1" dirty="0" err="1" smtClean="0">
                <a:solidFill>
                  <a:srgbClr val="FF0000"/>
                </a:solidFill>
                <a:latin typeface="Lucinda"/>
                <a:cs typeface="Times New Roman" charset="0"/>
              </a:rPr>
              <a:t>Pyrolytic</a:t>
            </a:r>
            <a:r>
              <a:rPr lang="fr-FR" sz="1500" b="1" dirty="0" smtClean="0">
                <a:solidFill>
                  <a:srgbClr val="FF0000"/>
                </a:solidFill>
                <a:latin typeface="Lucinda"/>
                <a:cs typeface="Times New Roman" charset="0"/>
              </a:rPr>
              <a:t> Graphite HOPG to </a:t>
            </a:r>
            <a:r>
              <a:rPr lang="fr-FR" sz="1500" b="1" dirty="0" err="1" smtClean="0">
                <a:solidFill>
                  <a:srgbClr val="FF0000"/>
                </a:solidFill>
                <a:latin typeface="Lucinda"/>
                <a:cs typeface="Times New Roman" charset="0"/>
              </a:rPr>
              <a:t>simulate</a:t>
            </a:r>
            <a:r>
              <a:rPr lang="fr-FR" sz="1500" b="1" dirty="0" smtClean="0">
                <a:solidFill>
                  <a:srgbClr val="FF0000"/>
                </a:solidFill>
                <a:latin typeface="Lucinda"/>
                <a:cs typeface="Times New Roman" charset="0"/>
              </a:rPr>
              <a:t> coke grains</a:t>
            </a:r>
            <a:endParaRPr lang="fr-FR" sz="1500" b="1" dirty="0">
              <a:solidFill>
                <a:srgbClr val="FF0000"/>
              </a:solidFill>
              <a:latin typeface="Lucinda"/>
              <a:cs typeface="Times New Roman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475278" y="5522238"/>
            <a:ext cx="4672786" cy="584775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fr-FR" sz="1700" b="1" baseline="30000" dirty="0" smtClean="0">
                <a:solidFill>
                  <a:srgbClr val="00B050"/>
                </a:solidFill>
                <a:cs typeface="Times New Roman" charset="0"/>
              </a:rPr>
              <a:t>37</a:t>
            </a:r>
            <a:r>
              <a:rPr lang="fr-FR" sz="1700" b="1" dirty="0" smtClean="0">
                <a:solidFill>
                  <a:srgbClr val="00B050"/>
                </a:solidFill>
                <a:cs typeface="Times New Roman" charset="0"/>
              </a:rPr>
              <a:t>Cl </a:t>
            </a:r>
            <a:r>
              <a:rPr lang="fr-FR" sz="1700" b="1" dirty="0" smtClean="0">
                <a:cs typeface="Times New Roman" charset="0"/>
              </a:rPr>
              <a:t>or</a:t>
            </a:r>
            <a:r>
              <a:rPr lang="fr-FR" sz="1700" b="1" dirty="0" smtClean="0">
                <a:solidFill>
                  <a:srgbClr val="00B050"/>
                </a:solidFill>
                <a:cs typeface="Times New Roman" charset="0"/>
              </a:rPr>
              <a:t>  </a:t>
            </a:r>
            <a:r>
              <a:rPr lang="fr-FR" sz="1700" b="1" baseline="30000" dirty="0" smtClean="0">
                <a:solidFill>
                  <a:srgbClr val="0000FF"/>
                </a:solidFill>
                <a:cs typeface="Times New Roman" charset="0"/>
              </a:rPr>
              <a:t>13</a:t>
            </a:r>
            <a:r>
              <a:rPr lang="fr-FR" sz="1700" b="1" dirty="0" smtClean="0">
                <a:solidFill>
                  <a:srgbClr val="0000FF"/>
                </a:solidFill>
                <a:cs typeface="Times New Roman" charset="0"/>
              </a:rPr>
              <a:t>C </a:t>
            </a:r>
            <a:r>
              <a:rPr lang="fr-FR" sz="1700" b="1" dirty="0" smtClean="0">
                <a:cs typeface="Times New Roman" charset="0"/>
              </a:rPr>
              <a:t>implantation to </a:t>
            </a:r>
            <a:r>
              <a:rPr lang="fr-FR" sz="1700" b="1" dirty="0" err="1" smtClean="0">
                <a:cs typeface="Times New Roman" charset="0"/>
              </a:rPr>
              <a:t>simulate</a:t>
            </a:r>
            <a:r>
              <a:rPr lang="fr-FR" sz="1700" b="1" dirty="0" smtClean="0">
                <a:cs typeface="Times New Roman" charset="0"/>
              </a:rPr>
              <a:t> </a:t>
            </a:r>
            <a:r>
              <a:rPr lang="fr-FR" sz="1700" b="1" baseline="30000" dirty="0" smtClean="0">
                <a:solidFill>
                  <a:srgbClr val="00B050"/>
                </a:solidFill>
                <a:cs typeface="Times New Roman" charset="0"/>
              </a:rPr>
              <a:t>36</a:t>
            </a:r>
            <a:r>
              <a:rPr lang="fr-FR" sz="1700" b="1" dirty="0" smtClean="0">
                <a:solidFill>
                  <a:srgbClr val="00B050"/>
                </a:solidFill>
                <a:cs typeface="Times New Roman" charset="0"/>
              </a:rPr>
              <a:t>Cl </a:t>
            </a:r>
            <a:r>
              <a:rPr lang="fr-FR" sz="1700" b="1" dirty="0" smtClean="0">
                <a:cs typeface="Times New Roman" charset="0"/>
              </a:rPr>
              <a:t>or</a:t>
            </a:r>
            <a:r>
              <a:rPr lang="fr-FR" sz="1700" b="1" dirty="0" smtClean="0">
                <a:solidFill>
                  <a:srgbClr val="00B050"/>
                </a:solidFill>
                <a:cs typeface="Times New Roman" charset="0"/>
              </a:rPr>
              <a:t> </a:t>
            </a:r>
            <a:r>
              <a:rPr lang="fr-FR" sz="1700" b="1" baseline="30000" dirty="0" smtClean="0">
                <a:solidFill>
                  <a:srgbClr val="0000FF"/>
                </a:solidFill>
                <a:cs typeface="Times New Roman" charset="0"/>
              </a:rPr>
              <a:t>14</a:t>
            </a:r>
            <a:r>
              <a:rPr lang="fr-FR" sz="1700" b="1" dirty="0" smtClean="0">
                <a:solidFill>
                  <a:srgbClr val="0000FF"/>
                </a:solidFill>
                <a:cs typeface="Times New Roman" charset="0"/>
              </a:rPr>
              <a:t>C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fr-FR" sz="1500" dirty="0" smtClean="0">
                <a:cs typeface="Times New Roman" charset="0"/>
              </a:rPr>
              <a:t>(</a:t>
            </a:r>
            <a:r>
              <a:rPr lang="fr-FR" sz="1500" dirty="0" err="1" smtClean="0">
                <a:cs typeface="Times New Roman" charset="0"/>
              </a:rPr>
              <a:t>measured</a:t>
            </a:r>
            <a:r>
              <a:rPr lang="fr-FR" sz="1500" dirty="0" smtClean="0">
                <a:cs typeface="Times New Roman" charset="0"/>
              </a:rPr>
              <a:t> by SIMS)</a:t>
            </a:r>
            <a:endParaRPr lang="fr-FR" sz="1500" dirty="0">
              <a:cs typeface="Times New Roman" charset="0"/>
            </a:endParaRPr>
          </a:p>
        </p:txBody>
      </p:sp>
      <p:cxnSp>
        <p:nvCxnSpPr>
          <p:cNvPr id="12" name="Connecteur droit avec flèche 11"/>
          <p:cNvCxnSpPr>
            <a:endCxn id="20" idx="1"/>
          </p:cNvCxnSpPr>
          <p:nvPr/>
        </p:nvCxnSpPr>
        <p:spPr>
          <a:xfrm>
            <a:off x="4644033" y="872013"/>
            <a:ext cx="792064" cy="0"/>
          </a:xfrm>
          <a:prstGeom prst="straightConnector1">
            <a:avLst/>
          </a:prstGeom>
          <a:ln w="19050">
            <a:solidFill>
              <a:srgbClr val="FF0000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2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059832" y="6552009"/>
            <a:ext cx="3026847" cy="333375"/>
          </a:xfrm>
        </p:spPr>
        <p:txBody>
          <a:bodyPr/>
          <a:lstStyle/>
          <a:p>
            <a:pPr algn="ctr"/>
            <a:r>
              <a:rPr lang="fr-FR" altLang="fr-FR" b="1" dirty="0" smtClean="0">
                <a:solidFill>
                  <a:schemeClr val="tx2"/>
                </a:solidFill>
              </a:rPr>
              <a:t>CAST Symposium </a:t>
            </a:r>
            <a:r>
              <a:rPr lang="fr-FR" altLang="fr-FR" b="1" dirty="0" err="1" smtClean="0">
                <a:solidFill>
                  <a:schemeClr val="tx2"/>
                </a:solidFill>
              </a:rPr>
              <a:t>January</a:t>
            </a:r>
            <a:r>
              <a:rPr lang="fr-FR" altLang="fr-FR" b="1" dirty="0" smtClean="0">
                <a:solidFill>
                  <a:schemeClr val="tx2"/>
                </a:solidFill>
              </a:rPr>
              <a:t> 16</a:t>
            </a:r>
            <a:r>
              <a:rPr lang="fr-FR" altLang="fr-FR" b="1" baseline="30000" dirty="0" smtClean="0">
                <a:solidFill>
                  <a:schemeClr val="tx2"/>
                </a:solidFill>
              </a:rPr>
              <a:t>th</a:t>
            </a:r>
            <a:r>
              <a:rPr lang="fr-FR" altLang="fr-FR" b="1" dirty="0" smtClean="0">
                <a:solidFill>
                  <a:schemeClr val="tx2"/>
                </a:solidFill>
              </a:rPr>
              <a:t> – 18</a:t>
            </a:r>
            <a:r>
              <a:rPr lang="fr-FR" altLang="fr-FR" b="1" baseline="30000" dirty="0" smtClean="0">
                <a:solidFill>
                  <a:schemeClr val="tx2"/>
                </a:solidFill>
              </a:rPr>
              <a:t>th</a:t>
            </a:r>
            <a:r>
              <a:rPr lang="fr-FR" altLang="fr-FR" b="1" dirty="0" smtClean="0">
                <a:solidFill>
                  <a:schemeClr val="tx2"/>
                </a:solidFill>
              </a:rPr>
              <a:t> 2018</a:t>
            </a:r>
            <a:endParaRPr lang="fr-FR" altLang="fr-FR" b="1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224979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numéro de diapositive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75A431-3E80-4CB4-930B-399F0F770F94}" type="slidenum">
              <a:rPr lang="fr-FR" smtClean="0"/>
              <a:t>6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476672"/>
          </a:xfrm>
          <a:prstGeom prst="rect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2851709" y="53670"/>
            <a:ext cx="382989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fr-FR" b="1" dirty="0" err="1" smtClean="0">
                <a:solidFill>
                  <a:schemeClr val="bg1"/>
                </a:solidFill>
                <a:latin typeface="Lucida Sans" panose="020B0602030504020204" pitchFamily="34" charset="0"/>
              </a:rPr>
              <a:t>Two</a:t>
            </a:r>
            <a:r>
              <a:rPr lang="fr-FR" b="1" dirty="0" smtClean="0">
                <a:solidFill>
                  <a:schemeClr val="bg1"/>
                </a:solidFill>
                <a:latin typeface="Lucida Sans" panose="020B0602030504020204" pitchFamily="34" charset="0"/>
              </a:rPr>
              <a:t> </a:t>
            </a:r>
            <a:r>
              <a:rPr lang="fr-FR" b="1" dirty="0" err="1" smtClean="0">
                <a:solidFill>
                  <a:schemeClr val="bg1"/>
                </a:solidFill>
                <a:latin typeface="Lucida Sans" panose="020B0602030504020204" pitchFamily="34" charset="0"/>
              </a:rPr>
              <a:t>different</a:t>
            </a:r>
            <a:r>
              <a:rPr lang="fr-FR" b="1" dirty="0" smtClean="0">
                <a:solidFill>
                  <a:schemeClr val="bg1"/>
                </a:solidFill>
                <a:latin typeface="Lucida Sans" panose="020B0602030504020204" pitchFamily="34" charset="0"/>
              </a:rPr>
              <a:t> structural states</a:t>
            </a:r>
            <a:endParaRPr lang="fr-FR" b="1" dirty="0">
              <a:solidFill>
                <a:schemeClr val="bg1"/>
              </a:solidFill>
              <a:latin typeface="Lucida Sans" panose="020B0602030504020204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805471" y="5949280"/>
            <a:ext cx="792236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b="1" dirty="0" smtClean="0">
                <a:solidFill>
                  <a:srgbClr val="FF0000"/>
                </a:solidFill>
                <a:latin typeface="Lucinda"/>
              </a:rPr>
              <a:t>I</a:t>
            </a:r>
            <a:r>
              <a:rPr lang="fr-FR" b="1" baseline="-25000" dirty="0" smtClean="0">
                <a:solidFill>
                  <a:srgbClr val="FF0000"/>
                </a:solidFill>
                <a:latin typeface="Lucinda"/>
              </a:rPr>
              <a:t>D1</a:t>
            </a:r>
            <a:r>
              <a:rPr lang="fr-FR" b="1" dirty="0" smtClean="0">
                <a:solidFill>
                  <a:srgbClr val="FF0000"/>
                </a:solidFill>
                <a:latin typeface="Lucinda"/>
              </a:rPr>
              <a:t>/I</a:t>
            </a:r>
            <a:r>
              <a:rPr lang="fr-FR" b="1" baseline="-25000" dirty="0" smtClean="0">
                <a:solidFill>
                  <a:srgbClr val="FF0000"/>
                </a:solidFill>
                <a:latin typeface="Lucinda"/>
              </a:rPr>
              <a:t>G</a:t>
            </a:r>
            <a:r>
              <a:rPr lang="fr-FR" b="1" dirty="0" smtClean="0">
                <a:solidFill>
                  <a:srgbClr val="FF0000"/>
                </a:solidFill>
                <a:latin typeface="Lucinda"/>
              </a:rPr>
              <a:t> and FWHM</a:t>
            </a:r>
            <a:r>
              <a:rPr lang="fr-FR" b="1" baseline="-25000" dirty="0" smtClean="0">
                <a:solidFill>
                  <a:srgbClr val="FF0000"/>
                </a:solidFill>
                <a:latin typeface="Lucinda"/>
              </a:rPr>
              <a:t>G </a:t>
            </a:r>
            <a:r>
              <a:rPr lang="fr-FR" b="1" dirty="0" err="1" smtClean="0">
                <a:solidFill>
                  <a:srgbClr val="FF0000"/>
                </a:solidFill>
                <a:latin typeface="Lucinda"/>
              </a:rPr>
              <a:t>parameters</a:t>
            </a:r>
            <a:r>
              <a:rPr lang="fr-FR" b="1" dirty="0" smtClean="0">
                <a:solidFill>
                  <a:srgbClr val="FF0000"/>
                </a:solidFill>
                <a:latin typeface="Lucinda"/>
              </a:rPr>
              <a:t> : monitor the graphite structure </a:t>
            </a:r>
            <a:r>
              <a:rPr lang="fr-FR" b="1" dirty="0" err="1" smtClean="0">
                <a:solidFill>
                  <a:srgbClr val="FF0000"/>
                </a:solidFill>
                <a:latin typeface="Lucinda"/>
              </a:rPr>
              <a:t>disorder</a:t>
            </a:r>
            <a:r>
              <a:rPr lang="fr-FR" b="1" dirty="0" smtClean="0">
                <a:solidFill>
                  <a:srgbClr val="FF0000"/>
                </a:solidFill>
                <a:latin typeface="Lucinda"/>
              </a:rPr>
              <a:t> </a:t>
            </a:r>
            <a:endParaRPr lang="fr-FR" b="1" dirty="0">
              <a:solidFill>
                <a:srgbClr val="FF0000"/>
              </a:solidFill>
              <a:latin typeface="Lucinda"/>
            </a:endParaRPr>
          </a:p>
        </p:txBody>
      </p:sp>
      <p:sp>
        <p:nvSpPr>
          <p:cNvPr id="10" name="Flèche courbée vers la droite 9"/>
          <p:cNvSpPr/>
          <p:nvPr/>
        </p:nvSpPr>
        <p:spPr>
          <a:xfrm>
            <a:off x="595558" y="5941096"/>
            <a:ext cx="251397" cy="385699"/>
          </a:xfrm>
          <a:prstGeom prst="curvedRightArrow">
            <a:avLst/>
          </a:prstGeom>
          <a:solidFill>
            <a:srgbClr val="092EE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23528" y="692543"/>
            <a:ext cx="6147773" cy="369332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fr-FR" b="1" dirty="0" smtClean="0"/>
              <a:t>Implantation </a:t>
            </a:r>
            <a:r>
              <a:rPr lang="fr-FR" b="1" dirty="0" err="1" smtClean="0"/>
              <a:t>alows</a:t>
            </a:r>
            <a:r>
              <a:rPr lang="fr-FR" b="1" dirty="0" smtClean="0"/>
              <a:t> </a:t>
            </a:r>
            <a:r>
              <a:rPr lang="fr-FR" b="1" dirty="0" err="1" smtClean="0"/>
              <a:t>simulating</a:t>
            </a:r>
            <a:r>
              <a:rPr lang="fr-FR" b="1" dirty="0" smtClean="0"/>
              <a:t> </a:t>
            </a:r>
            <a:r>
              <a:rPr lang="fr-FR" b="1" dirty="0" err="1" smtClean="0"/>
              <a:t>two</a:t>
            </a:r>
            <a:r>
              <a:rPr lang="fr-FR" b="1" dirty="0" smtClean="0"/>
              <a:t> </a:t>
            </a:r>
            <a:r>
              <a:rPr lang="fr-FR" b="1" dirty="0" err="1" smtClean="0"/>
              <a:t>different</a:t>
            </a:r>
            <a:r>
              <a:rPr lang="fr-FR" b="1" dirty="0" smtClean="0"/>
              <a:t> structural states : </a:t>
            </a:r>
            <a:endParaRPr lang="fr-FR" dirty="0"/>
          </a:p>
        </p:txBody>
      </p:sp>
      <p:grpSp>
        <p:nvGrpSpPr>
          <p:cNvPr id="11" name="Groupe 10"/>
          <p:cNvGrpSpPr/>
          <p:nvPr/>
        </p:nvGrpSpPr>
        <p:grpSpPr>
          <a:xfrm>
            <a:off x="-180528" y="1320701"/>
            <a:ext cx="9017000" cy="4700587"/>
            <a:chOff x="63500" y="1320701"/>
            <a:chExt cx="9017000" cy="4700587"/>
          </a:xfrm>
        </p:grpSpPr>
        <p:pic>
          <p:nvPicPr>
            <p:cNvPr id="6147" name="Picture 3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3500" y="1320701"/>
              <a:ext cx="9017000" cy="470058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5" name="Rectangle 4"/>
            <p:cNvSpPr/>
            <p:nvPr/>
          </p:nvSpPr>
          <p:spPr>
            <a:xfrm>
              <a:off x="1763688" y="5229200"/>
              <a:ext cx="2232248" cy="72008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sp>
        <p:nvSpPr>
          <p:cNvPr id="13" name="Rectangle 12"/>
          <p:cNvSpPr/>
          <p:nvPr/>
        </p:nvSpPr>
        <p:spPr>
          <a:xfrm>
            <a:off x="539552" y="5219908"/>
            <a:ext cx="539096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400" b="1" dirty="0" smtClean="0"/>
              <a:t>G mode : </a:t>
            </a:r>
            <a:r>
              <a:rPr lang="fr-FR" sz="1400" b="1" dirty="0" err="1" smtClean="0"/>
              <a:t>planar</a:t>
            </a:r>
            <a:r>
              <a:rPr lang="fr-FR" sz="1400" b="1" dirty="0" smtClean="0"/>
              <a:t> vibrations of C </a:t>
            </a:r>
            <a:r>
              <a:rPr lang="fr-FR" sz="1400" b="1" dirty="0" err="1" smtClean="0"/>
              <a:t>atoms</a:t>
            </a:r>
            <a:endParaRPr lang="fr-FR" sz="1400" b="1" dirty="0" smtClean="0"/>
          </a:p>
          <a:p>
            <a:r>
              <a:rPr lang="fr-FR" sz="1400" b="1" dirty="0" smtClean="0"/>
              <a:t>D mode : </a:t>
            </a:r>
            <a:r>
              <a:rPr lang="fr-FR" sz="1400" b="1" dirty="0" err="1" smtClean="0"/>
              <a:t>hetero-atoms</a:t>
            </a:r>
            <a:r>
              <a:rPr lang="fr-FR" sz="1400" b="1" dirty="0" smtClean="0"/>
              <a:t>, </a:t>
            </a:r>
            <a:r>
              <a:rPr lang="fr-FR" sz="1400" b="1" dirty="0" err="1" smtClean="0"/>
              <a:t>vacancies</a:t>
            </a:r>
            <a:r>
              <a:rPr lang="fr-FR" sz="1400" b="1" dirty="0" smtClean="0"/>
              <a:t>, grain </a:t>
            </a:r>
            <a:r>
              <a:rPr lang="fr-FR" sz="1400" b="1" dirty="0" err="1" smtClean="0"/>
              <a:t>boundaries</a:t>
            </a:r>
            <a:r>
              <a:rPr lang="fr-FR" sz="1400" b="1" dirty="0" smtClean="0"/>
              <a:t> and </a:t>
            </a:r>
            <a:r>
              <a:rPr lang="fr-FR" sz="1400" b="1" dirty="0" err="1" smtClean="0"/>
              <a:t>other</a:t>
            </a:r>
            <a:r>
              <a:rPr lang="fr-FR" sz="1400" b="1" dirty="0" smtClean="0"/>
              <a:t> </a:t>
            </a:r>
            <a:r>
              <a:rPr lang="fr-FR" sz="1400" b="1" dirty="0" err="1" smtClean="0"/>
              <a:t>defects</a:t>
            </a:r>
            <a:endParaRPr lang="fr-FR" sz="1400" b="1" dirty="0"/>
          </a:p>
        </p:txBody>
      </p:sp>
      <p:sp>
        <p:nvSpPr>
          <p:cNvPr id="6" name="Rectangle 5"/>
          <p:cNvSpPr/>
          <p:nvPr/>
        </p:nvSpPr>
        <p:spPr>
          <a:xfrm>
            <a:off x="5345038" y="1700808"/>
            <a:ext cx="1387202" cy="52558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5314863" y="1640433"/>
            <a:ext cx="240963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fr-FR" b="1" dirty="0" err="1">
                <a:solidFill>
                  <a:srgbClr val="0000FF"/>
                </a:solidFill>
                <a:latin typeface="Lucinda"/>
              </a:rPr>
              <a:t>less</a:t>
            </a:r>
            <a:r>
              <a:rPr lang="fr-FR" b="1" dirty="0">
                <a:solidFill>
                  <a:srgbClr val="0000FF"/>
                </a:solidFill>
                <a:latin typeface="Lucinda"/>
              </a:rPr>
              <a:t> </a:t>
            </a:r>
            <a:r>
              <a:rPr lang="fr-FR" b="1" dirty="0" err="1">
                <a:solidFill>
                  <a:srgbClr val="0000FF"/>
                </a:solidFill>
                <a:latin typeface="Lucinda"/>
              </a:rPr>
              <a:t>disordered</a:t>
            </a:r>
            <a:endParaRPr lang="fr-FR" dirty="0">
              <a:solidFill>
                <a:srgbClr val="0000FF"/>
              </a:solidFill>
              <a:latin typeface="Lucinda"/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fr-FR" b="1" dirty="0" err="1" smtClean="0">
                <a:solidFill>
                  <a:srgbClr val="FF0000"/>
                </a:solidFill>
                <a:latin typeface="Lucinda"/>
              </a:rPr>
              <a:t>highly</a:t>
            </a:r>
            <a:r>
              <a:rPr lang="fr-FR" b="1" dirty="0" smtClean="0">
                <a:solidFill>
                  <a:srgbClr val="FF0000"/>
                </a:solidFill>
                <a:latin typeface="Lucinda"/>
              </a:rPr>
              <a:t> </a:t>
            </a:r>
            <a:r>
              <a:rPr lang="fr-FR" b="1" dirty="0" err="1" smtClean="0">
                <a:solidFill>
                  <a:srgbClr val="FF0000"/>
                </a:solidFill>
                <a:latin typeface="Lucinda"/>
              </a:rPr>
              <a:t>disordered</a:t>
            </a:r>
            <a:endParaRPr lang="fr-FR" b="1" dirty="0" smtClean="0">
              <a:solidFill>
                <a:srgbClr val="FF0000"/>
              </a:solidFill>
              <a:latin typeface="Lucinda"/>
            </a:endParaRPr>
          </a:p>
        </p:txBody>
      </p:sp>
      <p:sp>
        <p:nvSpPr>
          <p:cNvPr id="15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059832" y="6388100"/>
            <a:ext cx="3026847" cy="333375"/>
          </a:xfrm>
        </p:spPr>
        <p:txBody>
          <a:bodyPr/>
          <a:lstStyle/>
          <a:p>
            <a:pPr algn="ctr"/>
            <a:r>
              <a:rPr lang="fr-FR" altLang="fr-FR" b="1" dirty="0" smtClean="0">
                <a:solidFill>
                  <a:schemeClr val="tx2"/>
                </a:solidFill>
              </a:rPr>
              <a:t>CAST Symposium </a:t>
            </a:r>
            <a:r>
              <a:rPr lang="fr-FR" altLang="fr-FR" b="1" dirty="0" err="1" smtClean="0">
                <a:solidFill>
                  <a:schemeClr val="tx2"/>
                </a:solidFill>
              </a:rPr>
              <a:t>January</a:t>
            </a:r>
            <a:r>
              <a:rPr lang="fr-FR" altLang="fr-FR" b="1" dirty="0" smtClean="0">
                <a:solidFill>
                  <a:schemeClr val="tx2"/>
                </a:solidFill>
              </a:rPr>
              <a:t> 16</a:t>
            </a:r>
            <a:r>
              <a:rPr lang="fr-FR" altLang="fr-FR" b="1" baseline="30000" dirty="0" smtClean="0">
                <a:solidFill>
                  <a:schemeClr val="tx2"/>
                </a:solidFill>
              </a:rPr>
              <a:t>th</a:t>
            </a:r>
            <a:r>
              <a:rPr lang="fr-FR" altLang="fr-FR" b="1" dirty="0" smtClean="0">
                <a:solidFill>
                  <a:schemeClr val="tx2"/>
                </a:solidFill>
              </a:rPr>
              <a:t> – 18</a:t>
            </a:r>
            <a:r>
              <a:rPr lang="fr-FR" altLang="fr-FR" b="1" baseline="30000" dirty="0" smtClean="0">
                <a:solidFill>
                  <a:schemeClr val="tx2"/>
                </a:solidFill>
              </a:rPr>
              <a:t>th</a:t>
            </a:r>
            <a:r>
              <a:rPr lang="fr-FR" altLang="fr-FR" b="1" dirty="0" smtClean="0">
                <a:solidFill>
                  <a:schemeClr val="tx2"/>
                </a:solidFill>
              </a:rPr>
              <a:t> 2018</a:t>
            </a:r>
            <a:endParaRPr lang="fr-FR" altLang="fr-FR" b="1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11325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>
          <a:xfrm>
            <a:off x="6902896" y="6453336"/>
            <a:ext cx="2133600" cy="365125"/>
          </a:xfrm>
        </p:spPr>
        <p:txBody>
          <a:bodyPr/>
          <a:lstStyle/>
          <a:p>
            <a:r>
              <a:rPr lang="fr-FR" dirty="0" smtClean="0"/>
              <a:t>9</a:t>
            </a:r>
            <a:endParaRPr lang="fr-FR" dirty="0"/>
          </a:p>
        </p:txBody>
      </p:sp>
      <p:sp>
        <p:nvSpPr>
          <p:cNvPr id="168" name="Rectangle 167"/>
          <p:cNvSpPr/>
          <p:nvPr/>
        </p:nvSpPr>
        <p:spPr>
          <a:xfrm>
            <a:off x="0" y="0"/>
            <a:ext cx="9144000" cy="476672"/>
          </a:xfrm>
          <a:prstGeom prst="rect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Rectangle 2"/>
          <p:cNvSpPr/>
          <p:nvPr/>
        </p:nvSpPr>
        <p:spPr>
          <a:xfrm>
            <a:off x="2368418" y="53670"/>
            <a:ext cx="443583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fr-FR" b="1" dirty="0" smtClean="0">
                <a:solidFill>
                  <a:schemeClr val="bg1"/>
                </a:solidFill>
                <a:latin typeface="Lucida Sans" panose="020B0602030504020204" pitchFamily="34" charset="0"/>
              </a:rPr>
              <a:t>Ion irradiation to </a:t>
            </a:r>
            <a:r>
              <a:rPr lang="fr-FR" b="1" dirty="0" err="1" smtClean="0">
                <a:solidFill>
                  <a:schemeClr val="bg1"/>
                </a:solidFill>
                <a:latin typeface="Lucida Sans" panose="020B0602030504020204" pitchFamily="34" charset="0"/>
              </a:rPr>
              <a:t>simulate</a:t>
            </a:r>
            <a:r>
              <a:rPr lang="fr-FR" b="1" dirty="0" smtClean="0">
                <a:solidFill>
                  <a:schemeClr val="bg1"/>
                </a:solidFill>
                <a:latin typeface="Lucida Sans" panose="020B0602030504020204" pitchFamily="34" charset="0"/>
              </a:rPr>
              <a:t> neutrons</a:t>
            </a:r>
            <a:endParaRPr lang="fr-FR" b="1" dirty="0">
              <a:solidFill>
                <a:schemeClr val="bg1"/>
              </a:solidFill>
              <a:latin typeface="Lucida Sans" panose="020B0602030504020204" pitchFamily="34" charset="0"/>
            </a:endParaRPr>
          </a:p>
        </p:txBody>
      </p:sp>
      <p:sp>
        <p:nvSpPr>
          <p:cNvPr id="170" name="Rectangle 45"/>
          <p:cNvSpPr>
            <a:spLocks noChangeArrowheads="1"/>
          </p:cNvSpPr>
          <p:nvPr/>
        </p:nvSpPr>
        <p:spPr bwMode="auto">
          <a:xfrm>
            <a:off x="533823" y="496620"/>
            <a:ext cx="3822153" cy="8238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84335" tIns="42168" rIns="84335" bIns="42168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fr-FR" sz="1600" b="1" dirty="0" smtClean="0">
                <a:solidFill>
                  <a:srgbClr val="FF0000"/>
                </a:solidFill>
                <a:latin typeface="Lucinda"/>
              </a:rPr>
              <a:t>Neutrons </a:t>
            </a:r>
            <a:r>
              <a:rPr lang="fr-FR" altLang="fr-FR" sz="1600" b="1" dirty="0" err="1" smtClean="0">
                <a:solidFill>
                  <a:srgbClr val="FF0000"/>
                </a:solidFill>
                <a:latin typeface="Lucinda"/>
              </a:rPr>
              <a:t>generate</a:t>
            </a:r>
            <a:r>
              <a:rPr lang="fr-FR" altLang="fr-FR" sz="1600" b="1" dirty="0" smtClean="0">
                <a:solidFill>
                  <a:srgbClr val="FF0000"/>
                </a:solidFill>
                <a:latin typeface="Lucinda"/>
              </a:rPr>
              <a:t> </a:t>
            </a:r>
            <a:r>
              <a:rPr lang="fr-FR" altLang="fr-FR" sz="1600" b="1" dirty="0" err="1" smtClean="0">
                <a:solidFill>
                  <a:srgbClr val="FF0000"/>
                </a:solidFill>
                <a:latin typeface="Lucinda"/>
              </a:rPr>
              <a:t>atom</a:t>
            </a:r>
            <a:r>
              <a:rPr lang="fr-FR" altLang="fr-FR" sz="1600" b="1" dirty="0" smtClean="0">
                <a:solidFill>
                  <a:srgbClr val="FF0000"/>
                </a:solidFill>
                <a:latin typeface="Lucinda"/>
              </a:rPr>
              <a:t> </a:t>
            </a:r>
            <a:r>
              <a:rPr lang="fr-FR" altLang="fr-FR" sz="1600" b="1" dirty="0" err="1" smtClean="0">
                <a:solidFill>
                  <a:srgbClr val="FF0000"/>
                </a:solidFill>
                <a:latin typeface="Lucinda"/>
              </a:rPr>
              <a:t>displacements</a:t>
            </a:r>
            <a:r>
              <a:rPr lang="fr-FR" altLang="fr-FR" sz="1600" b="1" dirty="0" smtClean="0">
                <a:solidFill>
                  <a:srgbClr val="FF0000"/>
                </a:solidFill>
                <a:latin typeface="Lucinda"/>
              </a:rPr>
              <a:t> </a:t>
            </a:r>
            <a:r>
              <a:rPr lang="fr-FR" altLang="fr-FR" sz="1600" b="1" dirty="0" err="1" smtClean="0">
                <a:solidFill>
                  <a:srgbClr val="FF0000"/>
                </a:solidFill>
                <a:latin typeface="Lucinda"/>
              </a:rPr>
              <a:t>producing</a:t>
            </a:r>
            <a:r>
              <a:rPr lang="fr-FR" altLang="fr-FR" sz="1600" b="1" dirty="0" smtClean="0">
                <a:solidFill>
                  <a:srgbClr val="FF0000"/>
                </a:solidFill>
                <a:latin typeface="Lucinda"/>
              </a:rPr>
              <a:t> </a:t>
            </a:r>
            <a:r>
              <a:rPr lang="fr-FR" altLang="fr-FR" sz="1600" b="1" dirty="0" err="1" smtClean="0">
                <a:solidFill>
                  <a:srgbClr val="FF0000"/>
                </a:solidFill>
                <a:latin typeface="Lucinda"/>
              </a:rPr>
              <a:t>mainly</a:t>
            </a:r>
            <a:r>
              <a:rPr lang="fr-FR" altLang="fr-FR" sz="1600" b="1" dirty="0" smtClean="0">
                <a:solidFill>
                  <a:srgbClr val="FF0000"/>
                </a:solidFill>
                <a:latin typeface="Lucinda"/>
              </a:rPr>
              <a:t> </a:t>
            </a:r>
            <a:r>
              <a:rPr lang="fr-FR" altLang="fr-FR" sz="1600" b="1" dirty="0" err="1" smtClean="0">
                <a:solidFill>
                  <a:srgbClr val="FF0000"/>
                </a:solidFill>
                <a:latin typeface="Lucinda"/>
              </a:rPr>
              <a:t>Ballistic</a:t>
            </a:r>
            <a:r>
              <a:rPr lang="fr-FR" altLang="fr-FR" sz="1600" b="1" dirty="0" smtClean="0">
                <a:solidFill>
                  <a:srgbClr val="FF0000"/>
                </a:solidFill>
                <a:latin typeface="Lucinda"/>
              </a:rPr>
              <a:t> damage (1 - 3 dpa)</a:t>
            </a:r>
            <a:endParaRPr lang="fr-FR" altLang="fr-FR" sz="1600" b="1" dirty="0">
              <a:solidFill>
                <a:srgbClr val="FF0000"/>
              </a:solidFill>
              <a:latin typeface="Lucinda"/>
            </a:endParaRPr>
          </a:p>
        </p:txBody>
      </p:sp>
      <p:sp>
        <p:nvSpPr>
          <p:cNvPr id="171" name="Rectangle 45"/>
          <p:cNvSpPr>
            <a:spLocks noChangeArrowheads="1"/>
          </p:cNvSpPr>
          <p:nvPr/>
        </p:nvSpPr>
        <p:spPr bwMode="auto">
          <a:xfrm>
            <a:off x="4963275" y="507653"/>
            <a:ext cx="3246089" cy="8238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84335" tIns="42168" rIns="84335" bIns="42168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fr-FR" sz="1600" b="1" dirty="0" err="1" smtClean="0">
                <a:solidFill>
                  <a:srgbClr val="0000FF"/>
                </a:solidFill>
                <a:latin typeface="Lucinda"/>
              </a:rPr>
              <a:t>Recoil</a:t>
            </a:r>
            <a:r>
              <a:rPr lang="fr-FR" altLang="fr-FR" sz="1600" b="1" dirty="0" smtClean="0">
                <a:solidFill>
                  <a:srgbClr val="0000FF"/>
                </a:solidFill>
                <a:latin typeface="Lucinda"/>
              </a:rPr>
              <a:t> </a:t>
            </a:r>
            <a:r>
              <a:rPr lang="fr-FR" altLang="fr-FR" sz="1600" b="1" dirty="0" err="1" smtClean="0">
                <a:solidFill>
                  <a:srgbClr val="0000FF"/>
                </a:solidFill>
                <a:latin typeface="Lucinda"/>
              </a:rPr>
              <a:t>carbon</a:t>
            </a:r>
            <a:r>
              <a:rPr lang="fr-FR" altLang="fr-FR" sz="1600" b="1" dirty="0" smtClean="0">
                <a:solidFill>
                  <a:srgbClr val="0000FF"/>
                </a:solidFill>
                <a:latin typeface="Lucinda"/>
              </a:rPr>
              <a:t> </a:t>
            </a:r>
            <a:r>
              <a:rPr lang="fr-FR" altLang="fr-FR" sz="1600" b="1" dirty="0" err="1" smtClean="0">
                <a:solidFill>
                  <a:srgbClr val="0000FF"/>
                </a:solidFill>
                <a:latin typeface="Lucinda"/>
              </a:rPr>
              <a:t>atoms</a:t>
            </a:r>
            <a:r>
              <a:rPr lang="fr-FR" altLang="fr-FR" sz="1600" b="1" dirty="0" smtClean="0">
                <a:solidFill>
                  <a:srgbClr val="0000FF"/>
                </a:solidFill>
                <a:latin typeface="Lucinda"/>
              </a:rPr>
              <a:t> </a:t>
            </a:r>
            <a:r>
              <a:rPr lang="fr-FR" altLang="fr-FR" sz="1600" b="1" dirty="0" err="1" smtClean="0">
                <a:solidFill>
                  <a:srgbClr val="0000FF"/>
                </a:solidFill>
                <a:latin typeface="Lucinda"/>
              </a:rPr>
              <a:t>transfer</a:t>
            </a:r>
            <a:r>
              <a:rPr lang="fr-FR" altLang="fr-FR" sz="1600" b="1" dirty="0" smtClean="0">
                <a:solidFill>
                  <a:srgbClr val="0000FF"/>
                </a:solidFill>
                <a:latin typeface="Lucinda"/>
              </a:rPr>
              <a:t> </a:t>
            </a:r>
            <a:r>
              <a:rPr lang="fr-FR" altLang="fr-FR" sz="1600" b="1" dirty="0" err="1" smtClean="0">
                <a:solidFill>
                  <a:srgbClr val="0000FF"/>
                </a:solidFill>
                <a:latin typeface="Lucinda"/>
              </a:rPr>
              <a:t>some</a:t>
            </a:r>
            <a:r>
              <a:rPr lang="fr-FR" altLang="fr-FR" sz="1600" b="1" dirty="0" smtClean="0">
                <a:solidFill>
                  <a:srgbClr val="0000FF"/>
                </a:solidFill>
                <a:latin typeface="Lucinda"/>
              </a:rPr>
              <a:t> </a:t>
            </a:r>
            <a:r>
              <a:rPr lang="fr-FR" altLang="fr-FR" sz="1600" b="1" dirty="0" err="1" smtClean="0">
                <a:solidFill>
                  <a:srgbClr val="0000FF"/>
                </a:solidFill>
                <a:latin typeface="Lucinda"/>
              </a:rPr>
              <a:t>energy</a:t>
            </a:r>
            <a:r>
              <a:rPr lang="fr-FR" altLang="fr-FR" sz="1600" b="1" dirty="0" smtClean="0">
                <a:solidFill>
                  <a:srgbClr val="0000FF"/>
                </a:solidFill>
                <a:latin typeface="Lucinda"/>
              </a:rPr>
              <a:t> </a:t>
            </a:r>
            <a:r>
              <a:rPr lang="fr-FR" altLang="fr-FR" sz="1600" b="1" dirty="0" err="1" smtClean="0">
                <a:solidFill>
                  <a:srgbClr val="0000FF"/>
                </a:solidFill>
                <a:latin typeface="Lucinda"/>
              </a:rPr>
              <a:t>through</a:t>
            </a:r>
            <a:r>
              <a:rPr lang="fr-FR" altLang="fr-FR" sz="1600" b="1" dirty="0" smtClean="0">
                <a:solidFill>
                  <a:srgbClr val="0000FF"/>
                </a:solidFill>
                <a:latin typeface="Lucinda"/>
              </a:rPr>
              <a:t> excitations and ionisations</a:t>
            </a:r>
            <a:endParaRPr lang="fr-FR" altLang="fr-FR" sz="1600" b="1" dirty="0">
              <a:solidFill>
                <a:srgbClr val="0000FF"/>
              </a:solidFill>
              <a:latin typeface="Lucinda"/>
            </a:endParaRPr>
          </a:p>
        </p:txBody>
      </p:sp>
      <p:grpSp>
        <p:nvGrpSpPr>
          <p:cNvPr id="6" name="Groupe 5"/>
          <p:cNvGrpSpPr/>
          <p:nvPr/>
        </p:nvGrpSpPr>
        <p:grpSpPr>
          <a:xfrm>
            <a:off x="827584" y="2611432"/>
            <a:ext cx="7307950" cy="1079213"/>
            <a:chOff x="827584" y="2565811"/>
            <a:chExt cx="7307950" cy="1079213"/>
          </a:xfrm>
        </p:grpSpPr>
        <p:sp>
          <p:nvSpPr>
            <p:cNvPr id="22" name="Rectangle 21"/>
            <p:cNvSpPr/>
            <p:nvPr/>
          </p:nvSpPr>
          <p:spPr>
            <a:xfrm>
              <a:off x="1115616" y="3052286"/>
              <a:ext cx="7019918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fr-FR" dirty="0" err="1" smtClean="0">
                  <a:solidFill>
                    <a:srgbClr val="FF0000"/>
                  </a:solidFill>
                </a:rPr>
                <a:t>Nuclear</a:t>
              </a:r>
              <a:r>
                <a:rPr lang="fr-FR" dirty="0" smtClean="0">
                  <a:solidFill>
                    <a:srgbClr val="FF0000"/>
                  </a:solidFill>
                </a:rPr>
                <a:t> </a:t>
              </a:r>
              <a:r>
                <a:rPr lang="fr-FR" dirty="0" err="1" smtClean="0">
                  <a:solidFill>
                    <a:srgbClr val="FF0000"/>
                  </a:solidFill>
                </a:rPr>
                <a:t>stopping</a:t>
              </a:r>
              <a:r>
                <a:rPr lang="fr-FR" dirty="0" smtClean="0">
                  <a:solidFill>
                    <a:srgbClr val="FF0000"/>
                  </a:solidFill>
                </a:rPr>
                <a:t> power (</a:t>
              </a:r>
              <a:r>
                <a:rPr lang="fr-FR" b="1" dirty="0" smtClean="0">
                  <a:solidFill>
                    <a:srgbClr val="FF0000"/>
                  </a:solidFill>
                </a:rPr>
                <a:t>S</a:t>
              </a:r>
              <a:r>
                <a:rPr lang="fr-FR" b="1" baseline="-25000" dirty="0" smtClean="0">
                  <a:solidFill>
                    <a:srgbClr val="FF0000"/>
                  </a:solidFill>
                </a:rPr>
                <a:t>n</a:t>
              </a:r>
              <a:r>
                <a:rPr lang="fr-FR" dirty="0" smtClean="0">
                  <a:solidFill>
                    <a:srgbClr val="FF0000"/>
                  </a:solidFill>
                </a:rPr>
                <a:t>)</a:t>
              </a:r>
              <a:r>
                <a:rPr lang="fr-FR" dirty="0" smtClean="0">
                  <a:solidFill>
                    <a:srgbClr val="0000FF"/>
                  </a:solidFill>
                </a:rPr>
                <a:t>         </a:t>
              </a:r>
              <a:r>
                <a:rPr lang="fr-FR" dirty="0" smtClean="0"/>
                <a:t> </a:t>
              </a:r>
              <a:r>
                <a:rPr lang="fr-FR" dirty="0"/>
                <a:t>+ </a:t>
              </a:r>
              <a:r>
                <a:rPr lang="fr-FR" dirty="0" smtClean="0"/>
                <a:t>          </a:t>
              </a:r>
              <a:r>
                <a:rPr lang="fr-FR" dirty="0" err="1" smtClean="0">
                  <a:solidFill>
                    <a:srgbClr val="0000FF"/>
                  </a:solidFill>
                </a:rPr>
                <a:t>Electronic</a:t>
              </a:r>
              <a:r>
                <a:rPr lang="fr-FR" dirty="0" smtClean="0">
                  <a:solidFill>
                    <a:srgbClr val="0000FF"/>
                  </a:solidFill>
                </a:rPr>
                <a:t> </a:t>
              </a:r>
              <a:r>
                <a:rPr lang="fr-FR" dirty="0" err="1" smtClean="0">
                  <a:solidFill>
                    <a:srgbClr val="0000FF"/>
                  </a:solidFill>
                </a:rPr>
                <a:t>stopping</a:t>
              </a:r>
              <a:r>
                <a:rPr lang="fr-FR" dirty="0" smtClean="0">
                  <a:solidFill>
                    <a:srgbClr val="0000FF"/>
                  </a:solidFill>
                </a:rPr>
                <a:t> power (</a:t>
              </a:r>
              <a:r>
                <a:rPr lang="fr-FR" b="1" dirty="0" smtClean="0">
                  <a:solidFill>
                    <a:srgbClr val="0000FF"/>
                  </a:solidFill>
                </a:rPr>
                <a:t>S</a:t>
              </a:r>
              <a:r>
                <a:rPr lang="fr-FR" b="1" baseline="-25000" dirty="0" smtClean="0">
                  <a:solidFill>
                    <a:srgbClr val="0000FF"/>
                  </a:solidFill>
                </a:rPr>
                <a:t>e</a:t>
              </a:r>
              <a:r>
                <a:rPr lang="fr-FR" dirty="0">
                  <a:solidFill>
                    <a:srgbClr val="0000FF"/>
                  </a:solidFill>
                </a:rPr>
                <a:t>)</a:t>
              </a:r>
            </a:p>
          </p:txBody>
        </p:sp>
        <p:sp>
          <p:nvSpPr>
            <p:cNvPr id="2" name="Rectangle 1"/>
            <p:cNvSpPr/>
            <p:nvPr/>
          </p:nvSpPr>
          <p:spPr>
            <a:xfrm>
              <a:off x="3445173" y="2699628"/>
              <a:ext cx="2372509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fr-FR" dirty="0" err="1"/>
                <a:t>Stopping</a:t>
              </a:r>
              <a:r>
                <a:rPr lang="fr-FR" dirty="0"/>
                <a:t> power (S</a:t>
              </a:r>
              <a:r>
                <a:rPr lang="fr-FR" baseline="-25000" dirty="0"/>
                <a:t>tot</a:t>
              </a:r>
              <a:r>
                <a:rPr lang="fr-FR" dirty="0"/>
                <a:t>) </a:t>
              </a:r>
              <a:r>
                <a:rPr lang="fr-FR" dirty="0" smtClean="0"/>
                <a:t>= </a:t>
              </a:r>
              <a:endParaRPr lang="fr-FR" dirty="0"/>
            </a:p>
          </p:txBody>
        </p:sp>
        <p:sp>
          <p:nvSpPr>
            <p:cNvPr id="4" name="Rectangle 3"/>
            <p:cNvSpPr/>
            <p:nvPr/>
          </p:nvSpPr>
          <p:spPr>
            <a:xfrm>
              <a:off x="827584" y="2565811"/>
              <a:ext cx="7307950" cy="1079213"/>
            </a:xfrm>
            <a:prstGeom prst="rect">
              <a:avLst/>
            </a:prstGeom>
            <a:noFill/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sp>
        <p:nvSpPr>
          <p:cNvPr id="7" name="Accolade fermante 6"/>
          <p:cNvSpPr/>
          <p:nvPr/>
        </p:nvSpPr>
        <p:spPr>
          <a:xfrm>
            <a:off x="5436096" y="4894504"/>
            <a:ext cx="216024" cy="573984"/>
          </a:xfrm>
          <a:prstGeom prst="rightBrac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5796136" y="4987696"/>
            <a:ext cx="304442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err="1" smtClean="0">
                <a:solidFill>
                  <a:srgbClr val="FF0000"/>
                </a:solidFill>
                <a:latin typeface="Lucinda"/>
              </a:rPr>
              <a:t>Ballistic</a:t>
            </a:r>
            <a:r>
              <a:rPr lang="fr-FR" b="1" dirty="0" smtClean="0">
                <a:solidFill>
                  <a:srgbClr val="FF0000"/>
                </a:solidFill>
                <a:latin typeface="Lucinda"/>
              </a:rPr>
              <a:t> </a:t>
            </a:r>
            <a:r>
              <a:rPr lang="fr-FR" b="1" dirty="0" err="1" smtClean="0">
                <a:solidFill>
                  <a:srgbClr val="FF0000"/>
                </a:solidFill>
                <a:latin typeface="Lucinda"/>
              </a:rPr>
              <a:t>regime</a:t>
            </a:r>
            <a:r>
              <a:rPr lang="fr-FR" b="1" dirty="0" smtClean="0">
                <a:solidFill>
                  <a:srgbClr val="FF0000"/>
                </a:solidFill>
                <a:latin typeface="Lucinda"/>
              </a:rPr>
              <a:t> </a:t>
            </a:r>
            <a:r>
              <a:rPr lang="fr-FR" b="1" dirty="0" err="1" smtClean="0">
                <a:solidFill>
                  <a:srgbClr val="FF0000"/>
                </a:solidFill>
                <a:latin typeface="Lucinda"/>
              </a:rPr>
              <a:t>is</a:t>
            </a:r>
            <a:r>
              <a:rPr lang="fr-FR" b="1" dirty="0" smtClean="0">
                <a:solidFill>
                  <a:srgbClr val="FF0000"/>
                </a:solidFill>
                <a:latin typeface="Lucinda"/>
              </a:rPr>
              <a:t> </a:t>
            </a:r>
            <a:r>
              <a:rPr lang="fr-FR" b="1" dirty="0" err="1" smtClean="0">
                <a:solidFill>
                  <a:srgbClr val="FF0000"/>
                </a:solidFill>
                <a:latin typeface="Lucinda"/>
              </a:rPr>
              <a:t>favored</a:t>
            </a:r>
            <a:endParaRPr lang="fr-FR" b="1" dirty="0">
              <a:solidFill>
                <a:srgbClr val="FF0000"/>
              </a:solidFill>
              <a:latin typeface="Lucinda"/>
            </a:endParaRPr>
          </a:p>
        </p:txBody>
      </p:sp>
      <p:sp>
        <p:nvSpPr>
          <p:cNvPr id="33" name="Accolade fermante 32"/>
          <p:cNvSpPr/>
          <p:nvPr/>
        </p:nvSpPr>
        <p:spPr>
          <a:xfrm>
            <a:off x="5448085" y="5470568"/>
            <a:ext cx="216024" cy="947408"/>
          </a:xfrm>
          <a:prstGeom prst="rightBrace">
            <a:avLst/>
          </a:prstGeom>
          <a:ln w="25400">
            <a:solidFill>
              <a:srgbClr val="0000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4" name="Rectangle 33"/>
          <p:cNvSpPr/>
          <p:nvPr/>
        </p:nvSpPr>
        <p:spPr>
          <a:xfrm>
            <a:off x="5796136" y="5779784"/>
            <a:ext cx="327525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err="1" smtClean="0">
                <a:solidFill>
                  <a:srgbClr val="0000FF"/>
                </a:solidFill>
                <a:latin typeface="Lucinda"/>
              </a:rPr>
              <a:t>Electronic</a:t>
            </a:r>
            <a:r>
              <a:rPr lang="fr-FR" b="1" dirty="0" smtClean="0">
                <a:solidFill>
                  <a:srgbClr val="0000FF"/>
                </a:solidFill>
                <a:latin typeface="Lucinda"/>
              </a:rPr>
              <a:t> </a:t>
            </a:r>
            <a:r>
              <a:rPr lang="fr-FR" b="1" dirty="0" err="1" smtClean="0">
                <a:solidFill>
                  <a:srgbClr val="0000FF"/>
                </a:solidFill>
                <a:latin typeface="Lucinda"/>
              </a:rPr>
              <a:t>regime</a:t>
            </a:r>
            <a:r>
              <a:rPr lang="fr-FR" b="1" dirty="0" smtClean="0">
                <a:solidFill>
                  <a:srgbClr val="0000FF"/>
                </a:solidFill>
                <a:latin typeface="Lucinda"/>
              </a:rPr>
              <a:t> </a:t>
            </a:r>
            <a:r>
              <a:rPr lang="fr-FR" b="1" dirty="0" err="1" smtClean="0">
                <a:solidFill>
                  <a:srgbClr val="0000FF"/>
                </a:solidFill>
                <a:latin typeface="Lucinda"/>
              </a:rPr>
              <a:t>is</a:t>
            </a:r>
            <a:r>
              <a:rPr lang="fr-FR" b="1" dirty="0" smtClean="0">
                <a:solidFill>
                  <a:srgbClr val="0000FF"/>
                </a:solidFill>
                <a:latin typeface="Lucinda"/>
              </a:rPr>
              <a:t> </a:t>
            </a:r>
            <a:r>
              <a:rPr lang="fr-FR" b="1" dirty="0" err="1" smtClean="0">
                <a:solidFill>
                  <a:srgbClr val="0000FF"/>
                </a:solidFill>
                <a:latin typeface="Lucinda"/>
              </a:rPr>
              <a:t>favored</a:t>
            </a:r>
            <a:endParaRPr lang="fr-FR" b="1" dirty="0">
              <a:solidFill>
                <a:srgbClr val="0000FF"/>
              </a:solidFill>
              <a:latin typeface="Lucinda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1691680" y="3835568"/>
            <a:ext cx="5719836" cy="369332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fr-FR" altLang="fr-FR" b="1" dirty="0" smtClean="0">
                <a:latin typeface="Comic Sans MS" pitchFamily="66" charset="0"/>
              </a:rPr>
              <a:t>Ions </a:t>
            </a:r>
            <a:r>
              <a:rPr lang="fr-FR" altLang="fr-FR" b="1" dirty="0" err="1" smtClean="0">
                <a:latin typeface="Comic Sans MS" pitchFamily="66" charset="0"/>
              </a:rPr>
              <a:t>used</a:t>
            </a:r>
            <a:r>
              <a:rPr lang="fr-FR" altLang="fr-FR" b="1" dirty="0" smtClean="0">
                <a:latin typeface="Comic Sans MS" pitchFamily="66" charset="0"/>
              </a:rPr>
              <a:t> to </a:t>
            </a:r>
            <a:r>
              <a:rPr lang="fr-FR" altLang="fr-FR" b="1" dirty="0" err="1" smtClean="0">
                <a:latin typeface="Comic Sans MS" pitchFamily="66" charset="0"/>
              </a:rPr>
              <a:t>simulate</a:t>
            </a:r>
            <a:r>
              <a:rPr lang="fr-FR" altLang="fr-FR" b="1" dirty="0" smtClean="0">
                <a:latin typeface="Comic Sans MS" pitchFamily="66" charset="0"/>
              </a:rPr>
              <a:t> neutron irradiation </a:t>
            </a:r>
            <a:r>
              <a:rPr lang="fr-FR" altLang="fr-FR" b="1" dirty="0" err="1" smtClean="0">
                <a:latin typeface="Comic Sans MS" pitchFamily="66" charset="0"/>
              </a:rPr>
              <a:t>effects</a:t>
            </a:r>
            <a:endParaRPr lang="fr-FR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916" y="4483640"/>
            <a:ext cx="5219214" cy="19696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7" name="Titre 1"/>
          <p:cNvSpPr txBox="1">
            <a:spLocks/>
          </p:cNvSpPr>
          <p:nvPr/>
        </p:nvSpPr>
        <p:spPr>
          <a:xfrm>
            <a:off x="827584" y="2196480"/>
            <a:ext cx="7764484" cy="42762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fr-FR" sz="1800" b="1" dirty="0" smtClean="0">
                <a:solidFill>
                  <a:schemeClr val="bg1"/>
                </a:solidFill>
                <a:latin typeface="Lucida Sans" panose="020B0602030504020204" pitchFamily="34" charset="0"/>
              </a:rPr>
              <a:t>Method</a:t>
            </a:r>
            <a:endParaRPr lang="fr-FR" sz="1800" b="1" dirty="0">
              <a:solidFill>
                <a:schemeClr val="bg1"/>
              </a:solidFill>
              <a:latin typeface="Lucida Sans" panose="020B0602030504020204" pitchFamily="34" charset="0"/>
            </a:endParaRPr>
          </a:p>
        </p:txBody>
      </p:sp>
      <p:sp>
        <p:nvSpPr>
          <p:cNvPr id="180" name="Ellipse 179"/>
          <p:cNvSpPr/>
          <p:nvPr/>
        </p:nvSpPr>
        <p:spPr bwMode="auto">
          <a:xfrm>
            <a:off x="1107008" y="2112263"/>
            <a:ext cx="144463" cy="144463"/>
          </a:xfrm>
          <a:prstGeom prst="ellipse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81" name="Ellipse 180"/>
          <p:cNvSpPr/>
          <p:nvPr/>
        </p:nvSpPr>
        <p:spPr bwMode="auto">
          <a:xfrm>
            <a:off x="1419110" y="1813286"/>
            <a:ext cx="144463" cy="144463"/>
          </a:xfrm>
          <a:prstGeom prst="ellipse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82" name="Ellipse 181"/>
          <p:cNvSpPr/>
          <p:nvPr/>
        </p:nvSpPr>
        <p:spPr bwMode="auto">
          <a:xfrm>
            <a:off x="1691209" y="2184494"/>
            <a:ext cx="144462" cy="144463"/>
          </a:xfrm>
          <a:prstGeom prst="ellipse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83" name="Ellipse 182"/>
          <p:cNvSpPr/>
          <p:nvPr/>
        </p:nvSpPr>
        <p:spPr bwMode="auto">
          <a:xfrm>
            <a:off x="2324279" y="2454382"/>
            <a:ext cx="144462" cy="144463"/>
          </a:xfrm>
          <a:prstGeom prst="ellipse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84" name="Ellipse 183"/>
          <p:cNvSpPr/>
          <p:nvPr/>
        </p:nvSpPr>
        <p:spPr bwMode="auto">
          <a:xfrm>
            <a:off x="2627044" y="1739230"/>
            <a:ext cx="144463" cy="144463"/>
          </a:xfrm>
          <a:prstGeom prst="ellipse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85" name="Ellipse 184"/>
          <p:cNvSpPr/>
          <p:nvPr/>
        </p:nvSpPr>
        <p:spPr bwMode="auto">
          <a:xfrm>
            <a:off x="2570542" y="2139388"/>
            <a:ext cx="144462" cy="144463"/>
          </a:xfrm>
          <a:prstGeom prst="ellipse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86" name="Ellipse 185"/>
          <p:cNvSpPr/>
          <p:nvPr/>
        </p:nvSpPr>
        <p:spPr bwMode="auto">
          <a:xfrm>
            <a:off x="3002699" y="1947636"/>
            <a:ext cx="144462" cy="144463"/>
          </a:xfrm>
          <a:prstGeom prst="ellipse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87" name="Ellipse 186"/>
          <p:cNvSpPr/>
          <p:nvPr/>
        </p:nvSpPr>
        <p:spPr bwMode="auto">
          <a:xfrm>
            <a:off x="3325144" y="1732914"/>
            <a:ext cx="144463" cy="144463"/>
          </a:xfrm>
          <a:prstGeom prst="ellipse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88" name="Ellipse 187"/>
          <p:cNvSpPr/>
          <p:nvPr/>
        </p:nvSpPr>
        <p:spPr bwMode="auto">
          <a:xfrm>
            <a:off x="3180681" y="2006513"/>
            <a:ext cx="144463" cy="144463"/>
          </a:xfrm>
          <a:prstGeom prst="ellipse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89" name="Ellipse 188"/>
          <p:cNvSpPr/>
          <p:nvPr/>
        </p:nvSpPr>
        <p:spPr bwMode="auto">
          <a:xfrm>
            <a:off x="962546" y="2283851"/>
            <a:ext cx="144463" cy="144463"/>
          </a:xfrm>
          <a:prstGeom prst="ellipse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90" name="Ellipse 189"/>
          <p:cNvSpPr/>
          <p:nvPr/>
        </p:nvSpPr>
        <p:spPr bwMode="auto">
          <a:xfrm>
            <a:off x="1251471" y="2305466"/>
            <a:ext cx="144463" cy="144463"/>
          </a:xfrm>
          <a:prstGeom prst="ellipse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91" name="Ellipse 190"/>
          <p:cNvSpPr/>
          <p:nvPr/>
        </p:nvSpPr>
        <p:spPr bwMode="auto">
          <a:xfrm>
            <a:off x="1538809" y="2301306"/>
            <a:ext cx="144462" cy="142875"/>
          </a:xfrm>
          <a:prstGeom prst="ellipse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92" name="Ellipse 191"/>
          <p:cNvSpPr/>
          <p:nvPr/>
        </p:nvSpPr>
        <p:spPr bwMode="auto">
          <a:xfrm>
            <a:off x="1827734" y="2301306"/>
            <a:ext cx="144462" cy="142875"/>
          </a:xfrm>
          <a:prstGeom prst="ellipse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93" name="Ellipse 192"/>
          <p:cNvSpPr/>
          <p:nvPr/>
        </p:nvSpPr>
        <p:spPr bwMode="auto">
          <a:xfrm>
            <a:off x="2115071" y="2317579"/>
            <a:ext cx="144463" cy="142875"/>
          </a:xfrm>
          <a:prstGeom prst="ellipse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94" name="Ellipse 193"/>
          <p:cNvSpPr/>
          <p:nvPr/>
        </p:nvSpPr>
        <p:spPr bwMode="auto">
          <a:xfrm>
            <a:off x="2402413" y="2301306"/>
            <a:ext cx="144462" cy="142875"/>
          </a:xfrm>
          <a:prstGeom prst="ellipse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95" name="Ellipse 194"/>
          <p:cNvSpPr/>
          <p:nvPr/>
        </p:nvSpPr>
        <p:spPr bwMode="auto">
          <a:xfrm>
            <a:off x="2691334" y="2301136"/>
            <a:ext cx="144462" cy="142875"/>
          </a:xfrm>
          <a:prstGeom prst="ellipse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96" name="Ellipse 195"/>
          <p:cNvSpPr/>
          <p:nvPr/>
        </p:nvSpPr>
        <p:spPr bwMode="auto">
          <a:xfrm>
            <a:off x="3147161" y="2530717"/>
            <a:ext cx="144463" cy="142875"/>
          </a:xfrm>
          <a:prstGeom prst="ellipse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97" name="Ellipse 196"/>
          <p:cNvSpPr/>
          <p:nvPr/>
        </p:nvSpPr>
        <p:spPr bwMode="auto">
          <a:xfrm>
            <a:off x="3267596" y="2301306"/>
            <a:ext cx="144463" cy="142875"/>
          </a:xfrm>
          <a:prstGeom prst="ellipse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98" name="Rectangle 197"/>
          <p:cNvSpPr/>
          <p:nvPr/>
        </p:nvSpPr>
        <p:spPr>
          <a:xfrm>
            <a:off x="5354073" y="2087556"/>
            <a:ext cx="2952328" cy="220664"/>
          </a:xfrm>
          <a:prstGeom prst="rect">
            <a:avLst/>
          </a:prstGeom>
          <a:solidFill>
            <a:srgbClr val="FF0000">
              <a:alpha val="68000"/>
            </a:srgbClr>
          </a:solidFill>
          <a:ln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99" name="Titre 1"/>
          <p:cNvSpPr txBox="1">
            <a:spLocks/>
          </p:cNvSpPr>
          <p:nvPr/>
        </p:nvSpPr>
        <p:spPr>
          <a:xfrm>
            <a:off x="827584" y="1733619"/>
            <a:ext cx="7764484" cy="42762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fr-FR" sz="1800" b="1" dirty="0" smtClean="0">
                <a:solidFill>
                  <a:schemeClr val="bg1"/>
                </a:solidFill>
                <a:latin typeface="Lucida Sans" panose="020B0602030504020204" pitchFamily="34" charset="0"/>
              </a:rPr>
              <a:t>Method</a:t>
            </a:r>
            <a:endParaRPr lang="fr-FR" sz="1800" b="1" dirty="0">
              <a:solidFill>
                <a:schemeClr val="bg1"/>
              </a:solidFill>
              <a:latin typeface="Lucida Sans" panose="020B0602030504020204" pitchFamily="34" charset="0"/>
            </a:endParaRPr>
          </a:p>
        </p:txBody>
      </p:sp>
      <p:sp>
        <p:nvSpPr>
          <p:cNvPr id="200" name="Ellipse 199"/>
          <p:cNvSpPr/>
          <p:nvPr/>
        </p:nvSpPr>
        <p:spPr>
          <a:xfrm>
            <a:off x="3368973" y="1931985"/>
            <a:ext cx="96664" cy="101429"/>
          </a:xfrm>
          <a:prstGeom prst="ellipse">
            <a:avLst/>
          </a:prstGeom>
          <a:solidFill>
            <a:srgbClr val="00B050"/>
          </a:solidFill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201" name="Ellipse 200"/>
          <p:cNvSpPr/>
          <p:nvPr/>
        </p:nvSpPr>
        <p:spPr bwMode="auto">
          <a:xfrm>
            <a:off x="3002698" y="2283851"/>
            <a:ext cx="144463" cy="142875"/>
          </a:xfrm>
          <a:prstGeom prst="ellipse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202" name="Ellipse 201"/>
          <p:cNvSpPr/>
          <p:nvPr/>
        </p:nvSpPr>
        <p:spPr bwMode="auto">
          <a:xfrm>
            <a:off x="3039185" y="1493037"/>
            <a:ext cx="144463" cy="144463"/>
          </a:xfrm>
          <a:prstGeom prst="ellipse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204" name="Ellipse 203"/>
          <p:cNvSpPr/>
          <p:nvPr/>
        </p:nvSpPr>
        <p:spPr bwMode="auto">
          <a:xfrm>
            <a:off x="8016225" y="2277856"/>
            <a:ext cx="144463" cy="142875"/>
          </a:xfrm>
          <a:prstGeom prst="ellipse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205" name="Ellipse 204"/>
          <p:cNvSpPr/>
          <p:nvPr/>
        </p:nvSpPr>
        <p:spPr bwMode="auto">
          <a:xfrm>
            <a:off x="7714206" y="2234028"/>
            <a:ext cx="144463" cy="142875"/>
          </a:xfrm>
          <a:prstGeom prst="ellipse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206" name="Ellipse 205"/>
          <p:cNvSpPr/>
          <p:nvPr/>
        </p:nvSpPr>
        <p:spPr bwMode="auto">
          <a:xfrm>
            <a:off x="7452096" y="2273835"/>
            <a:ext cx="144463" cy="142875"/>
          </a:xfrm>
          <a:prstGeom prst="ellipse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207" name="Ellipse 206"/>
          <p:cNvSpPr/>
          <p:nvPr/>
        </p:nvSpPr>
        <p:spPr bwMode="auto">
          <a:xfrm>
            <a:off x="7223256" y="2311507"/>
            <a:ext cx="144463" cy="142875"/>
          </a:xfrm>
          <a:prstGeom prst="ellipse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208" name="Ellipse 207"/>
          <p:cNvSpPr/>
          <p:nvPr/>
        </p:nvSpPr>
        <p:spPr bwMode="auto">
          <a:xfrm>
            <a:off x="6926302" y="2326290"/>
            <a:ext cx="144463" cy="142875"/>
          </a:xfrm>
          <a:prstGeom prst="ellipse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209" name="Ellipse 208"/>
          <p:cNvSpPr/>
          <p:nvPr/>
        </p:nvSpPr>
        <p:spPr bwMode="auto">
          <a:xfrm>
            <a:off x="6610486" y="2256075"/>
            <a:ext cx="144463" cy="142875"/>
          </a:xfrm>
          <a:prstGeom prst="ellipse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210" name="Ellipse 209"/>
          <p:cNvSpPr/>
          <p:nvPr/>
        </p:nvSpPr>
        <p:spPr bwMode="auto">
          <a:xfrm>
            <a:off x="6372811" y="2345273"/>
            <a:ext cx="144463" cy="142875"/>
          </a:xfrm>
          <a:prstGeom prst="ellipse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211" name="Ellipse 210"/>
          <p:cNvSpPr/>
          <p:nvPr/>
        </p:nvSpPr>
        <p:spPr bwMode="auto">
          <a:xfrm>
            <a:off x="7856126" y="1955842"/>
            <a:ext cx="144463" cy="142875"/>
          </a:xfrm>
          <a:prstGeom prst="ellipse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212" name="Ellipse 211"/>
          <p:cNvSpPr/>
          <p:nvPr/>
        </p:nvSpPr>
        <p:spPr bwMode="auto">
          <a:xfrm>
            <a:off x="6120510" y="2311507"/>
            <a:ext cx="144463" cy="142875"/>
          </a:xfrm>
          <a:prstGeom prst="ellipse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213" name="Ellipse 212"/>
          <p:cNvSpPr/>
          <p:nvPr/>
        </p:nvSpPr>
        <p:spPr bwMode="auto">
          <a:xfrm>
            <a:off x="5724128" y="2228998"/>
            <a:ext cx="144463" cy="142875"/>
          </a:xfrm>
          <a:prstGeom prst="ellipse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214" name="Ellipse 213"/>
          <p:cNvSpPr/>
          <p:nvPr/>
        </p:nvSpPr>
        <p:spPr bwMode="auto">
          <a:xfrm>
            <a:off x="5492358" y="2308861"/>
            <a:ext cx="144463" cy="142875"/>
          </a:xfrm>
          <a:prstGeom prst="ellipse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215" name="Ellipse 214"/>
          <p:cNvSpPr/>
          <p:nvPr/>
        </p:nvSpPr>
        <p:spPr bwMode="auto">
          <a:xfrm>
            <a:off x="5427081" y="1923584"/>
            <a:ext cx="144463" cy="142875"/>
          </a:xfrm>
          <a:prstGeom prst="ellipse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216" name="Ellipse 215"/>
          <p:cNvSpPr/>
          <p:nvPr/>
        </p:nvSpPr>
        <p:spPr bwMode="auto">
          <a:xfrm>
            <a:off x="5795689" y="1920091"/>
            <a:ext cx="144463" cy="142875"/>
          </a:xfrm>
          <a:prstGeom prst="ellipse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217" name="Ellipse 216"/>
          <p:cNvSpPr/>
          <p:nvPr/>
        </p:nvSpPr>
        <p:spPr bwMode="auto">
          <a:xfrm>
            <a:off x="6067419" y="1886311"/>
            <a:ext cx="144463" cy="142875"/>
          </a:xfrm>
          <a:prstGeom prst="ellipse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218" name="Ellipse 217"/>
          <p:cNvSpPr/>
          <p:nvPr/>
        </p:nvSpPr>
        <p:spPr bwMode="auto">
          <a:xfrm>
            <a:off x="6372811" y="2008101"/>
            <a:ext cx="144463" cy="142875"/>
          </a:xfrm>
          <a:prstGeom prst="ellipse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219" name="Ellipse 218"/>
          <p:cNvSpPr/>
          <p:nvPr/>
        </p:nvSpPr>
        <p:spPr bwMode="auto">
          <a:xfrm>
            <a:off x="6732687" y="1991528"/>
            <a:ext cx="144463" cy="142875"/>
          </a:xfrm>
          <a:prstGeom prst="ellipse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220" name="Ellipse 219"/>
          <p:cNvSpPr/>
          <p:nvPr/>
        </p:nvSpPr>
        <p:spPr bwMode="auto">
          <a:xfrm>
            <a:off x="7122980" y="1999989"/>
            <a:ext cx="144463" cy="142875"/>
          </a:xfrm>
          <a:prstGeom prst="ellipse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221" name="Ellipse 220"/>
          <p:cNvSpPr/>
          <p:nvPr/>
        </p:nvSpPr>
        <p:spPr bwMode="auto">
          <a:xfrm>
            <a:off x="7596559" y="1877377"/>
            <a:ext cx="144463" cy="142875"/>
          </a:xfrm>
          <a:prstGeom prst="ellipse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222" name="Ellipse 221"/>
          <p:cNvSpPr/>
          <p:nvPr/>
        </p:nvSpPr>
        <p:spPr bwMode="auto">
          <a:xfrm>
            <a:off x="7374392" y="1883131"/>
            <a:ext cx="144463" cy="142875"/>
          </a:xfrm>
          <a:prstGeom prst="ellipse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61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059832" y="6480001"/>
            <a:ext cx="3026847" cy="333375"/>
          </a:xfrm>
        </p:spPr>
        <p:txBody>
          <a:bodyPr/>
          <a:lstStyle/>
          <a:p>
            <a:pPr algn="ctr"/>
            <a:r>
              <a:rPr lang="fr-FR" altLang="fr-FR" b="1" dirty="0" smtClean="0">
                <a:solidFill>
                  <a:schemeClr val="tx2"/>
                </a:solidFill>
              </a:rPr>
              <a:t>CAST Symposium </a:t>
            </a:r>
            <a:r>
              <a:rPr lang="fr-FR" altLang="fr-FR" b="1" dirty="0" err="1" smtClean="0">
                <a:solidFill>
                  <a:schemeClr val="tx2"/>
                </a:solidFill>
              </a:rPr>
              <a:t>January</a:t>
            </a:r>
            <a:r>
              <a:rPr lang="fr-FR" altLang="fr-FR" b="1" dirty="0" smtClean="0">
                <a:solidFill>
                  <a:schemeClr val="tx2"/>
                </a:solidFill>
              </a:rPr>
              <a:t> 16</a:t>
            </a:r>
            <a:r>
              <a:rPr lang="fr-FR" altLang="fr-FR" b="1" baseline="30000" dirty="0" smtClean="0">
                <a:solidFill>
                  <a:schemeClr val="tx2"/>
                </a:solidFill>
              </a:rPr>
              <a:t>th</a:t>
            </a:r>
            <a:r>
              <a:rPr lang="fr-FR" altLang="fr-FR" b="1" dirty="0" smtClean="0">
                <a:solidFill>
                  <a:schemeClr val="tx2"/>
                </a:solidFill>
              </a:rPr>
              <a:t> – 18</a:t>
            </a:r>
            <a:r>
              <a:rPr lang="fr-FR" altLang="fr-FR" b="1" baseline="30000" dirty="0" smtClean="0">
                <a:solidFill>
                  <a:schemeClr val="tx2"/>
                </a:solidFill>
              </a:rPr>
              <a:t>th</a:t>
            </a:r>
            <a:r>
              <a:rPr lang="fr-FR" altLang="fr-FR" b="1" dirty="0" smtClean="0">
                <a:solidFill>
                  <a:schemeClr val="tx2"/>
                </a:solidFill>
              </a:rPr>
              <a:t> 2018</a:t>
            </a:r>
            <a:endParaRPr lang="fr-FR" altLang="fr-FR" b="1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11016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numéro de diapositive 2"/>
          <p:cNvSpPr>
            <a:spLocks noGrp="1"/>
          </p:cNvSpPr>
          <p:nvPr>
            <p:ph type="sldNum" sz="quarter" idx="12"/>
          </p:nvPr>
        </p:nvSpPr>
        <p:spPr>
          <a:xfrm>
            <a:off x="6758880" y="6376243"/>
            <a:ext cx="2133600" cy="365125"/>
          </a:xfrm>
        </p:spPr>
        <p:txBody>
          <a:bodyPr/>
          <a:lstStyle/>
          <a:p>
            <a:fld id="{6775A431-3E80-4CB4-930B-399F0F770F94}" type="slidenum">
              <a:rPr lang="fr-FR" smtClean="0"/>
              <a:t>8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476672"/>
          </a:xfrm>
          <a:prstGeom prst="rect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Rectangle 9"/>
          <p:cNvSpPr/>
          <p:nvPr/>
        </p:nvSpPr>
        <p:spPr>
          <a:xfrm>
            <a:off x="3150609" y="53670"/>
            <a:ext cx="246093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fr-FR" b="1" dirty="0" smtClean="0">
                <a:solidFill>
                  <a:schemeClr val="bg1"/>
                </a:solidFill>
                <a:latin typeface="Lucida Sans" panose="020B0602030504020204" pitchFamily="34" charset="0"/>
              </a:rPr>
              <a:t>Structure </a:t>
            </a:r>
            <a:r>
              <a:rPr lang="fr-FR" b="1" dirty="0" err="1" smtClean="0">
                <a:solidFill>
                  <a:schemeClr val="bg1"/>
                </a:solidFill>
                <a:latin typeface="Lucida Sans" panose="020B0602030504020204" pitchFamily="34" charset="0"/>
              </a:rPr>
              <a:t>evolution</a:t>
            </a:r>
            <a:endParaRPr lang="fr-FR" b="1" dirty="0">
              <a:solidFill>
                <a:schemeClr val="bg1"/>
              </a:solidFill>
              <a:latin typeface="Lucida Sans" panose="020B0602030504020204" pitchFamily="34" charset="0"/>
            </a:endParaRP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982217"/>
            <a:ext cx="5025609" cy="35339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4" name="Groupe 3"/>
          <p:cNvGrpSpPr/>
          <p:nvPr/>
        </p:nvGrpSpPr>
        <p:grpSpPr>
          <a:xfrm>
            <a:off x="6023820" y="3465532"/>
            <a:ext cx="2914005" cy="2040758"/>
            <a:chOff x="5999113" y="1220216"/>
            <a:chExt cx="2914005" cy="2040758"/>
          </a:xfrm>
        </p:grpSpPr>
        <p:pic>
          <p:nvPicPr>
            <p:cNvPr id="3076" name="Picture 4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999113" y="1220216"/>
              <a:ext cx="2914005" cy="204075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15" name="Rectangle 14"/>
            <p:cNvSpPr/>
            <p:nvPr/>
          </p:nvSpPr>
          <p:spPr>
            <a:xfrm>
              <a:off x="6588224" y="1330895"/>
              <a:ext cx="906338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fr-FR" sz="1400" dirty="0" err="1" smtClean="0">
                  <a:solidFill>
                    <a:srgbClr val="0000FF"/>
                  </a:solidFill>
                </a:rPr>
                <a:t>Electronic</a:t>
              </a:r>
              <a:endParaRPr lang="fr-FR" sz="1400" dirty="0">
                <a:solidFill>
                  <a:srgbClr val="0000FF"/>
                </a:solidFill>
              </a:endParaRPr>
            </a:p>
          </p:txBody>
        </p:sp>
      </p:grpSp>
      <p:grpSp>
        <p:nvGrpSpPr>
          <p:cNvPr id="11" name="Groupe 10"/>
          <p:cNvGrpSpPr/>
          <p:nvPr/>
        </p:nvGrpSpPr>
        <p:grpSpPr>
          <a:xfrm>
            <a:off x="5965924" y="961678"/>
            <a:ext cx="2908300" cy="2036763"/>
            <a:chOff x="5999113" y="3643412"/>
            <a:chExt cx="2908300" cy="2036763"/>
          </a:xfrm>
        </p:grpSpPr>
        <p:pic>
          <p:nvPicPr>
            <p:cNvPr id="3077" name="Picture 5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999113" y="3643412"/>
              <a:ext cx="2908300" cy="203676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17" name="Rectangle 16"/>
            <p:cNvSpPr/>
            <p:nvPr/>
          </p:nvSpPr>
          <p:spPr>
            <a:xfrm>
              <a:off x="6671131" y="3861048"/>
              <a:ext cx="740524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fr-FR" sz="1400" dirty="0" err="1" smtClean="0">
                  <a:solidFill>
                    <a:srgbClr val="FF0000"/>
                  </a:solidFill>
                </a:rPr>
                <a:t>Ballistic</a:t>
              </a:r>
              <a:endParaRPr lang="fr-FR" sz="1400" dirty="0">
                <a:solidFill>
                  <a:srgbClr val="FF0000"/>
                </a:solidFill>
              </a:endParaRPr>
            </a:p>
          </p:txBody>
        </p:sp>
      </p:grpSp>
      <p:cxnSp>
        <p:nvCxnSpPr>
          <p:cNvPr id="19" name="Connecteur droit avec flèche 18"/>
          <p:cNvCxnSpPr/>
          <p:nvPr/>
        </p:nvCxnSpPr>
        <p:spPr>
          <a:xfrm>
            <a:off x="2915816" y="3789040"/>
            <a:ext cx="3456384" cy="94948"/>
          </a:xfrm>
          <a:prstGeom prst="straightConnector1">
            <a:avLst/>
          </a:prstGeom>
          <a:ln w="25400">
            <a:solidFill>
              <a:srgbClr val="0000FF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Connecteur droit avec flèche 23"/>
          <p:cNvCxnSpPr/>
          <p:nvPr/>
        </p:nvCxnSpPr>
        <p:spPr>
          <a:xfrm flipV="1">
            <a:off x="4716016" y="1568153"/>
            <a:ext cx="2520280" cy="62136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Rectangle 22"/>
          <p:cNvSpPr/>
          <p:nvPr/>
        </p:nvSpPr>
        <p:spPr>
          <a:xfrm>
            <a:off x="35496" y="5113928"/>
            <a:ext cx="6336704" cy="13388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ctr">
              <a:buFont typeface="Wingdings" panose="05000000000000000000" pitchFamily="2" charset="2"/>
              <a:buChar char="Ø"/>
            </a:pPr>
            <a:r>
              <a:rPr lang="fr-FR" sz="1500" dirty="0" err="1">
                <a:solidFill>
                  <a:srgbClr val="FF0000"/>
                </a:solidFill>
                <a:latin typeface="Lucinda"/>
              </a:rPr>
              <a:t>Ballistic</a:t>
            </a:r>
            <a:r>
              <a:rPr lang="fr-FR" sz="1500" dirty="0">
                <a:solidFill>
                  <a:srgbClr val="FF0000"/>
                </a:solidFill>
                <a:latin typeface="Lucinda"/>
              </a:rPr>
              <a:t> irradiation </a:t>
            </a:r>
            <a:r>
              <a:rPr lang="fr-FR" sz="1500" dirty="0" smtClean="0">
                <a:solidFill>
                  <a:srgbClr val="FF0000"/>
                </a:solidFill>
                <a:latin typeface="Lucinda"/>
              </a:rPr>
              <a:t>(dpa &gt;&gt; 1) : </a:t>
            </a:r>
            <a:r>
              <a:rPr lang="fr-FR" sz="1500" b="1" dirty="0" err="1" smtClean="0">
                <a:solidFill>
                  <a:srgbClr val="FF0000"/>
                </a:solidFill>
                <a:latin typeface="Lucinda"/>
              </a:rPr>
              <a:t>strong</a:t>
            </a:r>
            <a:r>
              <a:rPr lang="fr-FR" sz="1500" b="1" dirty="0" smtClean="0">
                <a:solidFill>
                  <a:srgbClr val="FF0000"/>
                </a:solidFill>
                <a:latin typeface="Lucinda"/>
              </a:rPr>
              <a:t> </a:t>
            </a:r>
            <a:r>
              <a:rPr lang="fr-FR" sz="1500" b="1" dirty="0" err="1" smtClean="0">
                <a:solidFill>
                  <a:srgbClr val="FF0000"/>
                </a:solidFill>
                <a:latin typeface="Lucinda"/>
              </a:rPr>
              <a:t>disordering</a:t>
            </a:r>
            <a:endParaRPr lang="fr-FR" sz="1500" b="1" dirty="0" smtClean="0">
              <a:solidFill>
                <a:srgbClr val="FF0000"/>
              </a:solidFill>
              <a:latin typeface="Lucinda"/>
            </a:endParaRPr>
          </a:p>
          <a:p>
            <a:pPr algn="ctr"/>
            <a:r>
              <a:rPr lang="fr-FR" sz="1500" dirty="0" err="1">
                <a:solidFill>
                  <a:srgbClr val="FF0000"/>
                </a:solidFill>
                <a:latin typeface="Lucinda"/>
              </a:rPr>
              <a:t>c</a:t>
            </a:r>
            <a:r>
              <a:rPr lang="fr-FR" sz="1500" dirty="0" err="1" smtClean="0">
                <a:solidFill>
                  <a:srgbClr val="FF0000"/>
                </a:solidFill>
                <a:latin typeface="Lucinda"/>
              </a:rPr>
              <a:t>ompensated</a:t>
            </a:r>
            <a:r>
              <a:rPr lang="fr-FR" sz="1500" dirty="0" smtClean="0">
                <a:solidFill>
                  <a:srgbClr val="FF0000"/>
                </a:solidFill>
                <a:latin typeface="Lucinda"/>
              </a:rPr>
              <a:t> by </a:t>
            </a:r>
            <a:r>
              <a:rPr lang="fr-FR" sz="1500" dirty="0" err="1" smtClean="0">
                <a:solidFill>
                  <a:srgbClr val="FF0000"/>
                </a:solidFill>
                <a:latin typeface="Lucinda"/>
              </a:rPr>
              <a:t>temperature</a:t>
            </a:r>
            <a:r>
              <a:rPr lang="fr-FR" sz="1500" dirty="0" smtClean="0">
                <a:solidFill>
                  <a:srgbClr val="FF0000"/>
                </a:solidFill>
                <a:latin typeface="Lucinda"/>
              </a:rPr>
              <a:t> </a:t>
            </a:r>
            <a:r>
              <a:rPr lang="fr-FR" sz="1500" dirty="0" err="1" smtClean="0">
                <a:solidFill>
                  <a:srgbClr val="FF0000"/>
                </a:solidFill>
                <a:latin typeface="Lucinda"/>
              </a:rPr>
              <a:t>annealing</a:t>
            </a:r>
            <a:r>
              <a:rPr lang="fr-FR" sz="1500" dirty="0" smtClean="0">
                <a:solidFill>
                  <a:srgbClr val="FF0000"/>
                </a:solidFill>
                <a:latin typeface="Lucinda"/>
              </a:rPr>
              <a:t> </a:t>
            </a:r>
            <a:r>
              <a:rPr lang="fr-FR" sz="1500" dirty="0" err="1" smtClean="0">
                <a:solidFill>
                  <a:srgbClr val="FF0000"/>
                </a:solidFill>
                <a:latin typeface="Lucinda"/>
              </a:rPr>
              <a:t>effects</a:t>
            </a:r>
            <a:endParaRPr lang="fr-FR" sz="1500" dirty="0" smtClean="0">
              <a:solidFill>
                <a:srgbClr val="FF0000"/>
              </a:solidFill>
              <a:latin typeface="Lucinda"/>
            </a:endParaRPr>
          </a:p>
          <a:p>
            <a:pPr marL="285750" indent="-285750" algn="ctr">
              <a:buFont typeface="Wingdings" panose="05000000000000000000" pitchFamily="2" charset="2"/>
              <a:buChar char="Ø"/>
            </a:pPr>
            <a:endParaRPr lang="fr-FR" sz="800" dirty="0" smtClean="0">
              <a:solidFill>
                <a:srgbClr val="FF0000"/>
              </a:solidFill>
              <a:latin typeface="Lucinda"/>
            </a:endParaRPr>
          </a:p>
          <a:p>
            <a:pPr algn="ctr"/>
            <a:r>
              <a:rPr lang="fr-FR" sz="1500" dirty="0">
                <a:solidFill>
                  <a:srgbClr val="FF0000"/>
                </a:solidFill>
                <a:latin typeface="Lucinda"/>
              </a:rPr>
              <a:t> </a:t>
            </a:r>
            <a:r>
              <a:rPr lang="fr-FR" sz="1500" dirty="0" smtClean="0">
                <a:solidFill>
                  <a:srgbClr val="FF0000"/>
                </a:solidFill>
                <a:latin typeface="Lucinda"/>
              </a:rPr>
              <a:t>    </a:t>
            </a:r>
            <a:endParaRPr lang="en-US" sz="800" dirty="0">
              <a:solidFill>
                <a:srgbClr val="FF0000"/>
              </a:solidFill>
              <a:latin typeface="Lucinda"/>
            </a:endParaRPr>
          </a:p>
          <a:p>
            <a:pPr marL="285750" indent="-285750" algn="ctr">
              <a:buFont typeface="Wingdings" panose="05000000000000000000" pitchFamily="2" charset="2"/>
              <a:buChar char="Ø"/>
            </a:pPr>
            <a:r>
              <a:rPr lang="fr-FR" sz="1400" dirty="0" err="1" smtClean="0">
                <a:solidFill>
                  <a:srgbClr val="0000FF"/>
                </a:solidFill>
                <a:latin typeface="Lucinda"/>
              </a:rPr>
              <a:t>Electronic</a:t>
            </a:r>
            <a:r>
              <a:rPr lang="fr-FR" sz="1400" dirty="0" smtClean="0">
                <a:solidFill>
                  <a:srgbClr val="0000FF"/>
                </a:solidFill>
                <a:latin typeface="Lucinda"/>
              </a:rPr>
              <a:t> </a:t>
            </a:r>
            <a:r>
              <a:rPr lang="fr-FR" sz="1400" dirty="0" err="1" smtClean="0">
                <a:solidFill>
                  <a:srgbClr val="0000FF"/>
                </a:solidFill>
                <a:latin typeface="Lucinda"/>
              </a:rPr>
              <a:t>regime</a:t>
            </a:r>
            <a:r>
              <a:rPr lang="fr-FR" sz="1400" dirty="0">
                <a:solidFill>
                  <a:srgbClr val="0000FF"/>
                </a:solidFill>
                <a:latin typeface="Lucinda"/>
              </a:rPr>
              <a:t> </a:t>
            </a:r>
            <a:r>
              <a:rPr lang="fr-FR" sz="1400" dirty="0" smtClean="0">
                <a:solidFill>
                  <a:srgbClr val="0000FF"/>
                </a:solidFill>
                <a:latin typeface="Lucinda"/>
              </a:rPr>
              <a:t>or </a:t>
            </a:r>
            <a:r>
              <a:rPr lang="fr-FR" sz="1400" dirty="0" err="1" smtClean="0">
                <a:solidFill>
                  <a:srgbClr val="0000FF"/>
                </a:solidFill>
                <a:latin typeface="Lucinda"/>
              </a:rPr>
              <a:t>ballistic</a:t>
            </a:r>
            <a:r>
              <a:rPr lang="fr-FR" sz="1400" dirty="0" smtClean="0">
                <a:solidFill>
                  <a:srgbClr val="0000FF"/>
                </a:solidFill>
                <a:latin typeface="Lucinda"/>
              </a:rPr>
              <a:t> at </a:t>
            </a:r>
            <a:r>
              <a:rPr lang="fr-FR" sz="1400" dirty="0" err="1" smtClean="0">
                <a:solidFill>
                  <a:srgbClr val="0000FF"/>
                </a:solidFill>
                <a:latin typeface="Lucinda"/>
              </a:rPr>
              <a:t>low</a:t>
            </a:r>
            <a:r>
              <a:rPr lang="fr-FR" sz="1400" dirty="0" smtClean="0">
                <a:solidFill>
                  <a:srgbClr val="0000FF"/>
                </a:solidFill>
                <a:latin typeface="Lucinda"/>
              </a:rPr>
              <a:t> dpa </a:t>
            </a:r>
            <a:r>
              <a:rPr lang="fr-FR" sz="1400" dirty="0" err="1" smtClean="0">
                <a:solidFill>
                  <a:srgbClr val="0000FF"/>
                </a:solidFill>
                <a:latin typeface="Lucinda"/>
              </a:rPr>
              <a:t>level</a:t>
            </a:r>
            <a:r>
              <a:rPr lang="fr-FR" sz="1400" dirty="0" smtClean="0">
                <a:solidFill>
                  <a:srgbClr val="0000FF"/>
                </a:solidFill>
                <a:latin typeface="Lucinda"/>
              </a:rPr>
              <a:t>  : </a:t>
            </a:r>
            <a:r>
              <a:rPr lang="fr-FR" sz="1400" dirty="0" err="1" smtClean="0">
                <a:solidFill>
                  <a:srgbClr val="0000FF"/>
                </a:solidFill>
                <a:latin typeface="Lucinda"/>
              </a:rPr>
              <a:t>almost</a:t>
            </a:r>
            <a:r>
              <a:rPr lang="fr-FR" sz="1400" dirty="0" smtClean="0">
                <a:solidFill>
                  <a:srgbClr val="0000FF"/>
                </a:solidFill>
                <a:latin typeface="Lucinda"/>
              </a:rPr>
              <a:t> no impact on </a:t>
            </a:r>
            <a:r>
              <a:rPr lang="fr-FR" sz="1400" dirty="0" err="1" smtClean="0">
                <a:solidFill>
                  <a:srgbClr val="0000FF"/>
                </a:solidFill>
                <a:latin typeface="Lucinda"/>
              </a:rPr>
              <a:t>disordering</a:t>
            </a:r>
            <a:endParaRPr lang="fr-FR" sz="1500" dirty="0">
              <a:solidFill>
                <a:srgbClr val="FF0000"/>
              </a:solidFill>
              <a:latin typeface="Lucinda"/>
            </a:endParaRPr>
          </a:p>
        </p:txBody>
      </p:sp>
      <p:sp>
        <p:nvSpPr>
          <p:cNvPr id="31" name="ZoneTexte 30"/>
          <p:cNvSpPr txBox="1"/>
          <p:nvPr/>
        </p:nvSpPr>
        <p:spPr>
          <a:xfrm>
            <a:off x="1156638" y="548680"/>
            <a:ext cx="6655722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fr-FR" b="1" dirty="0" err="1" smtClean="0"/>
              <a:t>Less</a:t>
            </a:r>
            <a:r>
              <a:rPr lang="fr-FR" b="1" dirty="0" smtClean="0"/>
              <a:t> </a:t>
            </a:r>
            <a:r>
              <a:rPr lang="fr-FR" b="1" dirty="0" err="1" smtClean="0"/>
              <a:t>disordered</a:t>
            </a:r>
            <a:r>
              <a:rPr lang="fr-FR" b="1" dirty="0" smtClean="0"/>
              <a:t> structure </a:t>
            </a:r>
            <a:r>
              <a:rPr lang="fr-FR" b="1" dirty="0" err="1" smtClean="0"/>
              <a:t>through</a:t>
            </a:r>
            <a:r>
              <a:rPr lang="fr-FR" b="1" dirty="0" smtClean="0"/>
              <a:t> implantation</a:t>
            </a:r>
            <a:endParaRPr lang="fr-FR" b="1" dirty="0"/>
          </a:p>
        </p:txBody>
      </p:sp>
      <p:grpSp>
        <p:nvGrpSpPr>
          <p:cNvPr id="13" name="Groupe 12"/>
          <p:cNvGrpSpPr/>
          <p:nvPr/>
        </p:nvGrpSpPr>
        <p:grpSpPr>
          <a:xfrm>
            <a:off x="1683564" y="1200364"/>
            <a:ext cx="2793023" cy="2675107"/>
            <a:chOff x="1683564" y="1200364"/>
            <a:chExt cx="2793023" cy="2675107"/>
          </a:xfrm>
        </p:grpSpPr>
        <p:sp>
          <p:nvSpPr>
            <p:cNvPr id="20" name="Ellipse 19"/>
            <p:cNvSpPr/>
            <p:nvPr/>
          </p:nvSpPr>
          <p:spPr>
            <a:xfrm rot="18494520">
              <a:off x="2966172" y="1986525"/>
              <a:ext cx="2296576" cy="724254"/>
            </a:xfrm>
            <a:prstGeom prst="ellipse">
              <a:avLst/>
            </a:prstGeom>
            <a:noFill/>
            <a:ln w="12700">
              <a:solidFill>
                <a:srgbClr val="FF0000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21" name="Ellipse 20"/>
            <p:cNvSpPr/>
            <p:nvPr/>
          </p:nvSpPr>
          <p:spPr>
            <a:xfrm rot="21090735">
              <a:off x="1683564" y="3485800"/>
              <a:ext cx="1455800" cy="389671"/>
            </a:xfrm>
            <a:prstGeom prst="ellipse">
              <a:avLst/>
            </a:prstGeom>
            <a:noFill/>
            <a:ln w="12700">
              <a:solidFill>
                <a:srgbClr val="0000FF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2" name="Rectangle 11"/>
            <p:cNvSpPr/>
            <p:nvPr/>
          </p:nvSpPr>
          <p:spPr>
            <a:xfrm>
              <a:off x="1907704" y="1333202"/>
              <a:ext cx="503760" cy="29708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cxnSp>
        <p:nvCxnSpPr>
          <p:cNvPr id="16" name="Connecteur droit avec flèche 15"/>
          <p:cNvCxnSpPr/>
          <p:nvPr/>
        </p:nvCxnSpPr>
        <p:spPr>
          <a:xfrm>
            <a:off x="481324" y="3490738"/>
            <a:ext cx="0" cy="1018382"/>
          </a:xfrm>
          <a:prstGeom prst="straightConnector1">
            <a:avLst/>
          </a:prstGeom>
          <a:ln w="25400">
            <a:solidFill>
              <a:srgbClr val="660066"/>
            </a:solidFill>
            <a:prstDash val="sysDot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Connecteur droit avec flèche 29"/>
          <p:cNvCxnSpPr/>
          <p:nvPr/>
        </p:nvCxnSpPr>
        <p:spPr>
          <a:xfrm flipH="1">
            <a:off x="1156638" y="4653136"/>
            <a:ext cx="912668" cy="0"/>
          </a:xfrm>
          <a:prstGeom prst="straightConnector1">
            <a:avLst/>
          </a:prstGeom>
          <a:ln w="25400">
            <a:solidFill>
              <a:srgbClr val="660066"/>
            </a:solidFill>
            <a:prstDash val="sysDot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Rectangle 27"/>
          <p:cNvSpPr/>
          <p:nvPr/>
        </p:nvSpPr>
        <p:spPr>
          <a:xfrm rot="16200000">
            <a:off x="-151281" y="2463650"/>
            <a:ext cx="1226618" cy="276999"/>
          </a:xfrm>
          <a:prstGeom prst="rect">
            <a:avLst/>
          </a:prstGeom>
          <a:ln>
            <a:solidFill>
              <a:srgbClr val="660066"/>
            </a:solidFill>
          </a:ln>
        </p:spPr>
        <p:txBody>
          <a:bodyPr wrap="none">
            <a:spAutoFit/>
          </a:bodyPr>
          <a:lstStyle/>
          <a:p>
            <a:r>
              <a:rPr lang="fr-FR" sz="1200" b="1" dirty="0" smtClean="0">
                <a:solidFill>
                  <a:srgbClr val="660066"/>
                </a:solidFill>
                <a:latin typeface="Comic Sans MS" panose="030F0702030302020204" pitchFamily="66" charset="0"/>
              </a:rPr>
              <a:t>3D </a:t>
            </a:r>
            <a:r>
              <a:rPr lang="fr-FR" sz="1200" b="1" dirty="0" err="1" smtClean="0">
                <a:solidFill>
                  <a:srgbClr val="660066"/>
                </a:solidFill>
                <a:latin typeface="Comic Sans MS" panose="030F0702030302020204" pitchFamily="66" charset="0"/>
              </a:rPr>
              <a:t>reordering</a:t>
            </a:r>
            <a:endParaRPr lang="fr-FR" sz="1200" b="1" dirty="0">
              <a:solidFill>
                <a:srgbClr val="660066"/>
              </a:solidFill>
            </a:endParaRPr>
          </a:p>
        </p:txBody>
      </p:sp>
      <p:sp>
        <p:nvSpPr>
          <p:cNvPr id="35" name="Rectangle 34"/>
          <p:cNvSpPr/>
          <p:nvPr/>
        </p:nvSpPr>
        <p:spPr>
          <a:xfrm>
            <a:off x="2440575" y="4571623"/>
            <a:ext cx="1627369" cy="276999"/>
          </a:xfrm>
          <a:prstGeom prst="rect">
            <a:avLst/>
          </a:prstGeom>
          <a:ln>
            <a:solidFill>
              <a:srgbClr val="660066"/>
            </a:solidFill>
          </a:ln>
        </p:spPr>
        <p:txBody>
          <a:bodyPr wrap="none">
            <a:spAutoFit/>
          </a:bodyPr>
          <a:lstStyle/>
          <a:p>
            <a:r>
              <a:rPr lang="fr-FR" sz="1200" b="1" dirty="0" smtClean="0">
                <a:solidFill>
                  <a:srgbClr val="660066"/>
                </a:solidFill>
                <a:latin typeface="Comic Sans MS" panose="030F0702030302020204" pitchFamily="66" charset="0"/>
              </a:rPr>
              <a:t>In plane </a:t>
            </a:r>
            <a:r>
              <a:rPr lang="fr-FR" sz="1200" b="1" dirty="0" err="1" smtClean="0">
                <a:solidFill>
                  <a:srgbClr val="660066"/>
                </a:solidFill>
                <a:latin typeface="Comic Sans MS" panose="030F0702030302020204" pitchFamily="66" charset="0"/>
              </a:rPr>
              <a:t>reordering</a:t>
            </a:r>
            <a:endParaRPr lang="fr-FR" sz="1200" b="1" dirty="0">
              <a:solidFill>
                <a:srgbClr val="660066"/>
              </a:solidFill>
            </a:endParaRPr>
          </a:p>
        </p:txBody>
      </p:sp>
      <p:sp>
        <p:nvSpPr>
          <p:cNvPr id="26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059832" y="6480001"/>
            <a:ext cx="3026847" cy="333375"/>
          </a:xfrm>
        </p:spPr>
        <p:txBody>
          <a:bodyPr/>
          <a:lstStyle/>
          <a:p>
            <a:pPr algn="ctr"/>
            <a:r>
              <a:rPr lang="fr-FR" altLang="fr-FR" b="1" dirty="0" smtClean="0">
                <a:solidFill>
                  <a:schemeClr val="tx2"/>
                </a:solidFill>
              </a:rPr>
              <a:t>CAST Symposium </a:t>
            </a:r>
            <a:r>
              <a:rPr lang="fr-FR" altLang="fr-FR" b="1" dirty="0" err="1" smtClean="0">
                <a:solidFill>
                  <a:schemeClr val="tx2"/>
                </a:solidFill>
              </a:rPr>
              <a:t>January</a:t>
            </a:r>
            <a:r>
              <a:rPr lang="fr-FR" altLang="fr-FR" b="1" dirty="0" smtClean="0">
                <a:solidFill>
                  <a:schemeClr val="tx2"/>
                </a:solidFill>
              </a:rPr>
              <a:t> 16</a:t>
            </a:r>
            <a:r>
              <a:rPr lang="fr-FR" altLang="fr-FR" b="1" baseline="30000" dirty="0" smtClean="0">
                <a:solidFill>
                  <a:schemeClr val="tx2"/>
                </a:solidFill>
              </a:rPr>
              <a:t>th</a:t>
            </a:r>
            <a:r>
              <a:rPr lang="fr-FR" altLang="fr-FR" b="1" dirty="0" smtClean="0">
                <a:solidFill>
                  <a:schemeClr val="tx2"/>
                </a:solidFill>
              </a:rPr>
              <a:t> – 18</a:t>
            </a:r>
            <a:r>
              <a:rPr lang="fr-FR" altLang="fr-FR" b="1" baseline="30000" dirty="0" smtClean="0">
                <a:solidFill>
                  <a:schemeClr val="tx2"/>
                </a:solidFill>
              </a:rPr>
              <a:t>th</a:t>
            </a:r>
            <a:r>
              <a:rPr lang="fr-FR" altLang="fr-FR" b="1" dirty="0" smtClean="0">
                <a:solidFill>
                  <a:schemeClr val="tx2"/>
                </a:solidFill>
              </a:rPr>
              <a:t> 2018</a:t>
            </a:r>
            <a:endParaRPr lang="fr-FR" altLang="fr-FR" b="1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25858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21"/>
          <p:cNvSpPr/>
          <p:nvPr/>
        </p:nvSpPr>
        <p:spPr>
          <a:xfrm>
            <a:off x="0" y="0"/>
            <a:ext cx="9144000" cy="476672"/>
          </a:xfrm>
          <a:prstGeom prst="rect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640" y="1722798"/>
            <a:ext cx="5554488" cy="338730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8" name="Espace réservé du numéro de diapositive 4"/>
          <p:cNvSpPr>
            <a:spLocks noGrp="1"/>
          </p:cNvSpPr>
          <p:nvPr>
            <p:ph type="sldNum" sz="quarter" idx="12"/>
          </p:nvPr>
        </p:nvSpPr>
        <p:spPr>
          <a:xfrm>
            <a:off x="6830888" y="6376243"/>
            <a:ext cx="2133600" cy="365125"/>
          </a:xfrm>
        </p:spPr>
        <p:txBody>
          <a:bodyPr/>
          <a:lstStyle/>
          <a:p>
            <a:fld id="{6775A431-3E80-4CB4-930B-399F0F770F94}" type="slidenum">
              <a:rPr lang="fr-FR" smtClean="0"/>
              <a:t>9</a:t>
            </a:fld>
            <a:endParaRPr lang="fr-FR" dirty="0"/>
          </a:p>
        </p:txBody>
      </p:sp>
      <p:sp>
        <p:nvSpPr>
          <p:cNvPr id="15" name="Rectangle 14"/>
          <p:cNvSpPr/>
          <p:nvPr/>
        </p:nvSpPr>
        <p:spPr>
          <a:xfrm>
            <a:off x="3263198" y="53670"/>
            <a:ext cx="246093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fr-FR" b="1" dirty="0" smtClean="0">
                <a:solidFill>
                  <a:schemeClr val="bg1"/>
                </a:solidFill>
                <a:latin typeface="Lucida Sans" panose="020B0602030504020204" pitchFamily="34" charset="0"/>
              </a:rPr>
              <a:t>Structure </a:t>
            </a:r>
            <a:r>
              <a:rPr lang="fr-FR" b="1" dirty="0" err="1" smtClean="0">
                <a:solidFill>
                  <a:schemeClr val="bg1"/>
                </a:solidFill>
                <a:latin typeface="Lucida Sans" panose="020B0602030504020204" pitchFamily="34" charset="0"/>
              </a:rPr>
              <a:t>evolution</a:t>
            </a:r>
            <a:endParaRPr lang="fr-FR" b="1" dirty="0">
              <a:solidFill>
                <a:schemeClr val="bg1"/>
              </a:solidFill>
              <a:latin typeface="Lucida Sans" panose="020B0602030504020204" pitchFamily="34" charset="0"/>
            </a:endParaRPr>
          </a:p>
        </p:txBody>
      </p:sp>
      <p:sp>
        <p:nvSpPr>
          <p:cNvPr id="16" name="Ellipse 15"/>
          <p:cNvSpPr/>
          <p:nvPr/>
        </p:nvSpPr>
        <p:spPr>
          <a:xfrm>
            <a:off x="3347864" y="2222708"/>
            <a:ext cx="891374" cy="652219"/>
          </a:xfrm>
          <a:prstGeom prst="ellipse">
            <a:avLst/>
          </a:prstGeom>
          <a:noFill/>
          <a:ln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0" name="ZoneTexte 19"/>
          <p:cNvSpPr txBox="1"/>
          <p:nvPr/>
        </p:nvSpPr>
        <p:spPr>
          <a:xfrm>
            <a:off x="1588686" y="548680"/>
            <a:ext cx="5935642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fr-FR" b="1" dirty="0" err="1" smtClean="0"/>
              <a:t>Highly</a:t>
            </a:r>
            <a:r>
              <a:rPr lang="fr-FR" b="1" dirty="0" smtClean="0"/>
              <a:t> </a:t>
            </a:r>
            <a:r>
              <a:rPr lang="fr-FR" b="1" dirty="0" err="1" smtClean="0"/>
              <a:t>disordered</a:t>
            </a:r>
            <a:r>
              <a:rPr lang="fr-FR" b="1" dirty="0" smtClean="0"/>
              <a:t> structure </a:t>
            </a:r>
            <a:r>
              <a:rPr lang="fr-FR" b="1" dirty="0" err="1" smtClean="0"/>
              <a:t>through</a:t>
            </a:r>
            <a:r>
              <a:rPr lang="fr-FR" b="1" dirty="0" smtClean="0"/>
              <a:t> implantation</a:t>
            </a:r>
            <a:endParaRPr lang="fr-FR" b="1" dirty="0"/>
          </a:p>
        </p:txBody>
      </p:sp>
      <p:sp>
        <p:nvSpPr>
          <p:cNvPr id="18" name="Rectangle 17"/>
          <p:cNvSpPr/>
          <p:nvPr/>
        </p:nvSpPr>
        <p:spPr>
          <a:xfrm>
            <a:off x="323528" y="5265023"/>
            <a:ext cx="5184576" cy="3231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ctr">
              <a:buFont typeface="Wingdings" panose="05000000000000000000" pitchFamily="2" charset="2"/>
              <a:buChar char="Ø"/>
            </a:pPr>
            <a:r>
              <a:rPr lang="fr-FR" sz="1500" dirty="0" err="1" smtClean="0">
                <a:solidFill>
                  <a:srgbClr val="0000FF"/>
                </a:solidFill>
                <a:latin typeface="Lucinda"/>
              </a:rPr>
              <a:t>Temperature</a:t>
            </a:r>
            <a:r>
              <a:rPr lang="fr-FR" sz="1500" dirty="0" smtClean="0">
                <a:solidFill>
                  <a:srgbClr val="0000FF"/>
                </a:solidFill>
                <a:latin typeface="Lucinda"/>
              </a:rPr>
              <a:t> </a:t>
            </a:r>
            <a:r>
              <a:rPr lang="fr-FR" sz="1500" dirty="0" err="1" smtClean="0">
                <a:solidFill>
                  <a:srgbClr val="0000FF"/>
                </a:solidFill>
                <a:latin typeface="Lucinda"/>
              </a:rPr>
              <a:t>alone</a:t>
            </a:r>
            <a:r>
              <a:rPr lang="fr-FR" sz="1500" dirty="0" smtClean="0">
                <a:solidFill>
                  <a:srgbClr val="0000FF"/>
                </a:solidFill>
                <a:latin typeface="Lucinda"/>
              </a:rPr>
              <a:t> or </a:t>
            </a:r>
            <a:r>
              <a:rPr lang="fr-FR" sz="1500" dirty="0" err="1">
                <a:solidFill>
                  <a:srgbClr val="0000FF"/>
                </a:solidFill>
                <a:latin typeface="Lucinda"/>
              </a:rPr>
              <a:t>e</a:t>
            </a:r>
            <a:r>
              <a:rPr lang="fr-FR" sz="1500" dirty="0" err="1" smtClean="0">
                <a:solidFill>
                  <a:srgbClr val="0000FF"/>
                </a:solidFill>
                <a:latin typeface="Lucinda"/>
              </a:rPr>
              <a:t>lectronic</a:t>
            </a:r>
            <a:r>
              <a:rPr lang="fr-FR" sz="1500" dirty="0" smtClean="0">
                <a:solidFill>
                  <a:srgbClr val="0000FF"/>
                </a:solidFill>
                <a:latin typeface="Lucinda"/>
              </a:rPr>
              <a:t> </a:t>
            </a:r>
            <a:r>
              <a:rPr lang="fr-FR" sz="1500" smtClean="0">
                <a:solidFill>
                  <a:srgbClr val="0000FF"/>
                </a:solidFill>
                <a:latin typeface="Lucinda"/>
              </a:rPr>
              <a:t>regime </a:t>
            </a:r>
            <a:r>
              <a:rPr lang="fr-FR" sz="1500" dirty="0" smtClean="0">
                <a:solidFill>
                  <a:srgbClr val="0000FF"/>
                </a:solidFill>
                <a:latin typeface="Lucinda"/>
              </a:rPr>
              <a:t>: no impact</a:t>
            </a:r>
            <a:endParaRPr lang="fr-FR" sz="1500" dirty="0">
              <a:solidFill>
                <a:srgbClr val="0000FF"/>
              </a:solidFill>
              <a:latin typeface="Lucinda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-180528" y="5694347"/>
            <a:ext cx="662473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ctr">
              <a:buFont typeface="Wingdings" panose="05000000000000000000" pitchFamily="2" charset="2"/>
              <a:buChar char="Ø"/>
            </a:pPr>
            <a:r>
              <a:rPr lang="fr-FR" sz="1500" b="1" dirty="0" err="1" smtClean="0">
                <a:solidFill>
                  <a:srgbClr val="FF0000"/>
                </a:solidFill>
                <a:latin typeface="Lucinda"/>
              </a:rPr>
              <a:t>Ballistic</a:t>
            </a:r>
            <a:r>
              <a:rPr lang="fr-FR" sz="1500" b="1" dirty="0" smtClean="0">
                <a:solidFill>
                  <a:srgbClr val="FF0000"/>
                </a:solidFill>
                <a:latin typeface="Lucinda"/>
              </a:rPr>
              <a:t> irradiation + </a:t>
            </a:r>
            <a:r>
              <a:rPr lang="fr-FR" sz="1500" b="1" dirty="0" err="1" smtClean="0">
                <a:solidFill>
                  <a:srgbClr val="FF0000"/>
                </a:solidFill>
                <a:latin typeface="Lucinda"/>
              </a:rPr>
              <a:t>temperature</a:t>
            </a:r>
            <a:r>
              <a:rPr lang="fr-FR" sz="1500" b="1" dirty="0" smtClean="0">
                <a:solidFill>
                  <a:srgbClr val="FF0000"/>
                </a:solidFill>
                <a:latin typeface="Lucinda"/>
              </a:rPr>
              <a:t> : </a:t>
            </a:r>
            <a:r>
              <a:rPr lang="fr-FR" sz="1400" b="1" dirty="0" err="1">
                <a:solidFill>
                  <a:srgbClr val="FF0000"/>
                </a:solidFill>
                <a:latin typeface="Lucinda"/>
              </a:rPr>
              <a:t>three</a:t>
            </a:r>
            <a:r>
              <a:rPr lang="fr-FR" sz="1400" b="1" dirty="0">
                <a:solidFill>
                  <a:srgbClr val="FF0000"/>
                </a:solidFill>
                <a:latin typeface="Lucinda"/>
              </a:rPr>
              <a:t> </a:t>
            </a:r>
            <a:r>
              <a:rPr lang="fr-FR" sz="1400" b="1" dirty="0" err="1">
                <a:solidFill>
                  <a:srgbClr val="FF0000"/>
                </a:solidFill>
                <a:latin typeface="Lucinda"/>
              </a:rPr>
              <a:t>dimensional</a:t>
            </a:r>
            <a:r>
              <a:rPr lang="fr-FR" sz="1400" b="1" dirty="0">
                <a:solidFill>
                  <a:srgbClr val="FF0000"/>
                </a:solidFill>
                <a:latin typeface="Lucinda"/>
              </a:rPr>
              <a:t> </a:t>
            </a:r>
          </a:p>
          <a:p>
            <a:pPr algn="ctr"/>
            <a:endParaRPr lang="fr-FR" sz="400" b="1" dirty="0">
              <a:solidFill>
                <a:srgbClr val="FF0000"/>
              </a:solidFill>
              <a:latin typeface="Lucinda"/>
            </a:endParaRPr>
          </a:p>
          <a:p>
            <a:pPr algn="ctr"/>
            <a:r>
              <a:rPr lang="fr-FR" sz="1400" b="1" dirty="0" err="1">
                <a:solidFill>
                  <a:srgbClr val="FF0000"/>
                </a:solidFill>
                <a:latin typeface="Lucinda"/>
              </a:rPr>
              <a:t>reordering</a:t>
            </a:r>
            <a:r>
              <a:rPr lang="fr-FR" sz="1400" b="1" dirty="0">
                <a:solidFill>
                  <a:srgbClr val="FF0000"/>
                </a:solidFill>
                <a:latin typeface="Lucinda"/>
              </a:rPr>
              <a:t> of the structure</a:t>
            </a:r>
          </a:p>
          <a:p>
            <a:pPr marL="285750" indent="-285750" algn="ctr">
              <a:buFont typeface="Wingdings" panose="05000000000000000000" pitchFamily="2" charset="2"/>
              <a:buChar char="Ø"/>
            </a:pPr>
            <a:endParaRPr lang="fr-FR" sz="1500" dirty="0">
              <a:solidFill>
                <a:srgbClr val="FF0000"/>
              </a:solidFill>
              <a:latin typeface="Lucinda"/>
            </a:endParaRPr>
          </a:p>
        </p:txBody>
      </p:sp>
      <p:pic>
        <p:nvPicPr>
          <p:cNvPr id="23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1373867"/>
            <a:ext cx="2474678" cy="3692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4" name="Rectangle 23"/>
          <p:cNvSpPr/>
          <p:nvPr/>
        </p:nvSpPr>
        <p:spPr>
          <a:xfrm>
            <a:off x="7020272" y="5243135"/>
            <a:ext cx="198358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1400" dirty="0" err="1" smtClean="0">
                <a:latin typeface="Lucinda"/>
              </a:rPr>
              <a:t>Increase</a:t>
            </a:r>
            <a:r>
              <a:rPr lang="fr-FR" sz="1400" dirty="0" smtClean="0">
                <a:latin typeface="Lucinda"/>
              </a:rPr>
              <a:t> of the size of the </a:t>
            </a:r>
            <a:r>
              <a:rPr lang="fr-FR" sz="1400" dirty="0" err="1" smtClean="0">
                <a:latin typeface="Lucinda"/>
              </a:rPr>
              <a:t>coherent</a:t>
            </a:r>
            <a:r>
              <a:rPr lang="fr-FR" sz="1400" dirty="0" smtClean="0">
                <a:latin typeface="Lucinda"/>
              </a:rPr>
              <a:t> </a:t>
            </a:r>
            <a:r>
              <a:rPr lang="fr-FR" sz="1400" dirty="0" err="1" smtClean="0">
                <a:latin typeface="Lucinda"/>
              </a:rPr>
              <a:t>domains</a:t>
            </a:r>
            <a:endParaRPr lang="fr-FR" sz="1400" dirty="0">
              <a:latin typeface="Lucinda"/>
            </a:endParaRPr>
          </a:p>
        </p:txBody>
      </p:sp>
      <p:sp>
        <p:nvSpPr>
          <p:cNvPr id="25" name="Accolade fermante 24"/>
          <p:cNvSpPr/>
          <p:nvPr/>
        </p:nvSpPr>
        <p:spPr>
          <a:xfrm rot="5400000">
            <a:off x="7848421" y="4567220"/>
            <a:ext cx="199398" cy="1138925"/>
          </a:xfrm>
          <a:prstGeom prst="rightBrac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 b="1" dirty="0"/>
          </a:p>
        </p:txBody>
      </p:sp>
      <p:cxnSp>
        <p:nvCxnSpPr>
          <p:cNvPr id="26" name="Connecteur droit avec flèche 25"/>
          <p:cNvCxnSpPr/>
          <p:nvPr/>
        </p:nvCxnSpPr>
        <p:spPr>
          <a:xfrm>
            <a:off x="5645108" y="2788110"/>
            <a:ext cx="583076" cy="432048"/>
          </a:xfrm>
          <a:prstGeom prst="straightConnector1">
            <a:avLst/>
          </a:prstGeom>
          <a:ln w="25400">
            <a:solidFill>
              <a:srgbClr val="1CEA3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Connecteur droit avec flèche 26"/>
          <p:cNvCxnSpPr/>
          <p:nvPr/>
        </p:nvCxnSpPr>
        <p:spPr>
          <a:xfrm>
            <a:off x="3347864" y="3940238"/>
            <a:ext cx="2880320" cy="648072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Rectangle 29"/>
          <p:cNvSpPr/>
          <p:nvPr/>
        </p:nvSpPr>
        <p:spPr>
          <a:xfrm>
            <a:off x="5728277" y="1050702"/>
            <a:ext cx="2948179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400" dirty="0" smtClean="0">
                <a:latin typeface="Lucinda"/>
              </a:rPr>
              <a:t>HRTEM and </a:t>
            </a:r>
            <a:r>
              <a:rPr lang="fr-FR" sz="1400" dirty="0" err="1" smtClean="0">
                <a:latin typeface="Lucinda"/>
              </a:rPr>
              <a:t>squeletonized</a:t>
            </a:r>
            <a:r>
              <a:rPr lang="fr-FR" sz="1400" dirty="0" smtClean="0">
                <a:latin typeface="Lucinda"/>
              </a:rPr>
              <a:t> images</a:t>
            </a:r>
            <a:endParaRPr lang="fr-FR" sz="1400" dirty="0">
              <a:latin typeface="Lucinda"/>
            </a:endParaRPr>
          </a:p>
        </p:txBody>
      </p:sp>
      <p:sp>
        <p:nvSpPr>
          <p:cNvPr id="17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059832" y="6388100"/>
            <a:ext cx="3026847" cy="333375"/>
          </a:xfrm>
        </p:spPr>
        <p:txBody>
          <a:bodyPr/>
          <a:lstStyle/>
          <a:p>
            <a:pPr algn="ctr"/>
            <a:r>
              <a:rPr lang="fr-FR" altLang="fr-FR" b="1" dirty="0" smtClean="0">
                <a:solidFill>
                  <a:schemeClr val="tx2"/>
                </a:solidFill>
              </a:rPr>
              <a:t>CAST Symposium </a:t>
            </a:r>
            <a:r>
              <a:rPr lang="fr-FR" altLang="fr-FR" b="1" dirty="0" err="1" smtClean="0">
                <a:solidFill>
                  <a:schemeClr val="tx2"/>
                </a:solidFill>
              </a:rPr>
              <a:t>January</a:t>
            </a:r>
            <a:r>
              <a:rPr lang="fr-FR" altLang="fr-FR" b="1" dirty="0" smtClean="0">
                <a:solidFill>
                  <a:schemeClr val="tx2"/>
                </a:solidFill>
              </a:rPr>
              <a:t> 16</a:t>
            </a:r>
            <a:r>
              <a:rPr lang="fr-FR" altLang="fr-FR" b="1" baseline="30000" dirty="0" smtClean="0">
                <a:solidFill>
                  <a:schemeClr val="tx2"/>
                </a:solidFill>
              </a:rPr>
              <a:t>th</a:t>
            </a:r>
            <a:r>
              <a:rPr lang="fr-FR" altLang="fr-FR" b="1" dirty="0" smtClean="0">
                <a:solidFill>
                  <a:schemeClr val="tx2"/>
                </a:solidFill>
              </a:rPr>
              <a:t> – 18</a:t>
            </a:r>
            <a:r>
              <a:rPr lang="fr-FR" altLang="fr-FR" b="1" baseline="30000" dirty="0" smtClean="0">
                <a:solidFill>
                  <a:schemeClr val="tx2"/>
                </a:solidFill>
              </a:rPr>
              <a:t>th</a:t>
            </a:r>
            <a:r>
              <a:rPr lang="fr-FR" altLang="fr-FR" b="1" dirty="0" smtClean="0">
                <a:solidFill>
                  <a:schemeClr val="tx2"/>
                </a:solidFill>
              </a:rPr>
              <a:t> 2018</a:t>
            </a:r>
            <a:endParaRPr lang="fr-FR" altLang="fr-FR" b="1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587349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098029"/>
            <a:ext cx="4718050" cy="326707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Rectangle 4"/>
          <p:cNvSpPr/>
          <p:nvPr/>
        </p:nvSpPr>
        <p:spPr>
          <a:xfrm>
            <a:off x="3747126" y="4934489"/>
            <a:ext cx="514535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1600" dirty="0" smtClean="0">
                <a:solidFill>
                  <a:srgbClr val="FF0000"/>
                </a:solidFill>
                <a:latin typeface="Lucinda"/>
              </a:rPr>
              <a:t>Athermal radiation </a:t>
            </a:r>
            <a:r>
              <a:rPr lang="fr-FR" sz="1600" dirty="0" err="1" smtClean="0">
                <a:solidFill>
                  <a:srgbClr val="FF0000"/>
                </a:solidFill>
                <a:latin typeface="Lucinda"/>
              </a:rPr>
              <a:t>enhanced</a:t>
            </a:r>
            <a:r>
              <a:rPr lang="fr-FR" sz="1600" dirty="0" smtClean="0">
                <a:solidFill>
                  <a:srgbClr val="FF0000"/>
                </a:solidFill>
                <a:latin typeface="Lucinda"/>
              </a:rPr>
              <a:t> </a:t>
            </a:r>
            <a:r>
              <a:rPr lang="fr-FR" sz="1600" dirty="0" err="1" smtClean="0">
                <a:solidFill>
                  <a:srgbClr val="FF0000"/>
                </a:solidFill>
                <a:latin typeface="Lucinda"/>
              </a:rPr>
              <a:t>annealing</a:t>
            </a:r>
            <a:r>
              <a:rPr lang="fr-FR" sz="1600" dirty="0" smtClean="0">
                <a:solidFill>
                  <a:srgbClr val="FF0000"/>
                </a:solidFill>
                <a:latin typeface="Lucinda"/>
              </a:rPr>
              <a:t> </a:t>
            </a:r>
            <a:r>
              <a:rPr lang="fr-FR" sz="1600" dirty="0" err="1" smtClean="0">
                <a:solidFill>
                  <a:srgbClr val="FF0000"/>
                </a:solidFill>
                <a:latin typeface="Lucinda"/>
              </a:rPr>
              <a:t>process</a:t>
            </a:r>
            <a:endParaRPr lang="fr-FR" sz="1600" dirty="0" smtClean="0">
              <a:solidFill>
                <a:srgbClr val="FF0000"/>
              </a:solidFill>
              <a:latin typeface="Lucinda"/>
            </a:endParaRPr>
          </a:p>
          <a:p>
            <a:pPr algn="ctr"/>
            <a:endParaRPr lang="fr-FR" sz="400" dirty="0">
              <a:solidFill>
                <a:srgbClr val="FF0000"/>
              </a:solidFill>
              <a:latin typeface="Lucinda"/>
            </a:endParaRPr>
          </a:p>
          <a:p>
            <a:pPr algn="ctr"/>
            <a:r>
              <a:rPr lang="fr-FR" sz="1600" dirty="0" smtClean="0">
                <a:solidFill>
                  <a:srgbClr val="FF0000"/>
                </a:solidFill>
                <a:latin typeface="Lucinda"/>
              </a:rPr>
              <a:t> </a:t>
            </a:r>
            <a:r>
              <a:rPr lang="fr-FR" sz="1600" dirty="0">
                <a:solidFill>
                  <a:srgbClr val="FF0000"/>
                </a:solidFill>
                <a:latin typeface="Lucinda"/>
              </a:rPr>
              <a:t>(break-up of clusters and </a:t>
            </a:r>
            <a:r>
              <a:rPr lang="fr-FR" sz="1600" dirty="0" err="1">
                <a:solidFill>
                  <a:srgbClr val="FF0000"/>
                </a:solidFill>
                <a:latin typeface="Lucinda"/>
              </a:rPr>
              <a:t>vacancy-interstitial</a:t>
            </a:r>
            <a:r>
              <a:rPr lang="fr-FR" sz="1600" dirty="0">
                <a:solidFill>
                  <a:srgbClr val="FF0000"/>
                </a:solidFill>
                <a:latin typeface="Lucinda"/>
              </a:rPr>
              <a:t> </a:t>
            </a:r>
            <a:endParaRPr lang="fr-FR" sz="1600" dirty="0" smtClean="0">
              <a:solidFill>
                <a:srgbClr val="FF0000"/>
              </a:solidFill>
              <a:latin typeface="Lucinda"/>
            </a:endParaRPr>
          </a:p>
          <a:p>
            <a:pPr algn="ctr"/>
            <a:endParaRPr lang="fr-FR" sz="400" dirty="0">
              <a:solidFill>
                <a:srgbClr val="FF0000"/>
              </a:solidFill>
              <a:latin typeface="Lucinda"/>
            </a:endParaRPr>
          </a:p>
          <a:p>
            <a:pPr algn="ctr"/>
            <a:r>
              <a:rPr lang="fr-FR" sz="1600" dirty="0" smtClean="0">
                <a:solidFill>
                  <a:srgbClr val="FF0000"/>
                </a:solidFill>
                <a:latin typeface="Lucinda"/>
              </a:rPr>
              <a:t>annihilation)</a:t>
            </a:r>
            <a:endParaRPr lang="fr-FR" sz="1600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3707904" y="4833156"/>
            <a:ext cx="5184576" cy="111612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476672"/>
          </a:xfrm>
          <a:prstGeom prst="rect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6010300" y="2996952"/>
            <a:ext cx="266429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1600" dirty="0" err="1" smtClean="0">
                <a:latin typeface="Lucinda"/>
              </a:rPr>
              <a:t>Higher</a:t>
            </a:r>
            <a:r>
              <a:rPr lang="fr-FR" sz="1600" dirty="0" smtClean="0">
                <a:latin typeface="Lucinda"/>
              </a:rPr>
              <a:t> </a:t>
            </a:r>
            <a:r>
              <a:rPr lang="fr-FR" sz="1600" dirty="0" err="1" smtClean="0">
                <a:latin typeface="Lucinda"/>
              </a:rPr>
              <a:t>Ea</a:t>
            </a:r>
            <a:r>
              <a:rPr lang="fr-FR" sz="1600" dirty="0" smtClean="0">
                <a:latin typeface="Lucinda"/>
              </a:rPr>
              <a:t> values </a:t>
            </a:r>
            <a:r>
              <a:rPr lang="fr-FR" sz="1600" dirty="0" err="1" smtClean="0">
                <a:latin typeface="Lucinda"/>
              </a:rPr>
              <a:t>reported</a:t>
            </a:r>
            <a:r>
              <a:rPr lang="fr-FR" sz="1600" dirty="0" smtClean="0">
                <a:latin typeface="Lucinda"/>
              </a:rPr>
              <a:t> in the </a:t>
            </a:r>
            <a:r>
              <a:rPr lang="fr-FR" sz="1600" dirty="0" err="1" smtClean="0">
                <a:latin typeface="Lucinda"/>
              </a:rPr>
              <a:t>literature</a:t>
            </a:r>
            <a:r>
              <a:rPr lang="fr-FR" sz="1600" dirty="0" smtClean="0">
                <a:latin typeface="Lucinda"/>
              </a:rPr>
              <a:t> to </a:t>
            </a:r>
            <a:r>
              <a:rPr lang="fr-FR" sz="1600" dirty="0" err="1" smtClean="0">
                <a:latin typeface="Lucinda"/>
              </a:rPr>
              <a:t>achieve</a:t>
            </a:r>
            <a:r>
              <a:rPr lang="fr-FR" sz="1600" dirty="0" smtClean="0">
                <a:latin typeface="Lucinda"/>
              </a:rPr>
              <a:t> </a:t>
            </a:r>
            <a:r>
              <a:rPr lang="fr-FR" sz="1600" dirty="0" err="1" smtClean="0">
                <a:latin typeface="Lucinda"/>
              </a:rPr>
              <a:t>three</a:t>
            </a:r>
            <a:r>
              <a:rPr lang="fr-FR" sz="1600" dirty="0" smtClean="0">
                <a:latin typeface="Lucinda"/>
              </a:rPr>
              <a:t> </a:t>
            </a:r>
            <a:r>
              <a:rPr lang="fr-FR" sz="1600" dirty="0" err="1" smtClean="0">
                <a:latin typeface="Lucinda"/>
              </a:rPr>
              <a:t>dimensional</a:t>
            </a:r>
            <a:r>
              <a:rPr lang="fr-FR" sz="1600" dirty="0" smtClean="0">
                <a:latin typeface="Lucinda"/>
              </a:rPr>
              <a:t> </a:t>
            </a:r>
            <a:r>
              <a:rPr lang="fr-FR" sz="1600" dirty="0" err="1" smtClean="0">
                <a:latin typeface="Lucinda"/>
              </a:rPr>
              <a:t>temperature</a:t>
            </a:r>
            <a:r>
              <a:rPr lang="fr-FR" sz="1600" dirty="0" smtClean="0">
                <a:latin typeface="Lucinda"/>
              </a:rPr>
              <a:t> </a:t>
            </a:r>
            <a:r>
              <a:rPr lang="fr-FR" sz="1600" dirty="0" err="1" smtClean="0">
                <a:latin typeface="Lucinda"/>
              </a:rPr>
              <a:t>reordering</a:t>
            </a:r>
            <a:endParaRPr lang="fr-FR" dirty="0"/>
          </a:p>
        </p:txBody>
      </p:sp>
      <p:sp>
        <p:nvSpPr>
          <p:cNvPr id="13" name="Espace réservé du numéro de diapositive 4"/>
          <p:cNvSpPr txBox="1">
            <a:spLocks/>
          </p:cNvSpPr>
          <p:nvPr/>
        </p:nvSpPr>
        <p:spPr>
          <a:xfrm>
            <a:off x="6948264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fr-FR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6775A431-3E80-4CB4-930B-399F0F770F94}" type="slidenum">
              <a:rPr lang="fr-FR" smtClean="0"/>
              <a:pPr/>
              <a:t>10</a:t>
            </a:fld>
            <a:endParaRPr lang="fr-FR" dirty="0"/>
          </a:p>
        </p:txBody>
      </p:sp>
      <p:sp>
        <p:nvSpPr>
          <p:cNvPr id="12" name="ZoneTexte 11"/>
          <p:cNvSpPr txBox="1"/>
          <p:nvPr/>
        </p:nvSpPr>
        <p:spPr>
          <a:xfrm>
            <a:off x="1588686" y="548680"/>
            <a:ext cx="5935642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fr-FR" b="1" dirty="0" err="1" smtClean="0"/>
              <a:t>Highly</a:t>
            </a:r>
            <a:r>
              <a:rPr lang="fr-FR" b="1" dirty="0" smtClean="0"/>
              <a:t> </a:t>
            </a:r>
            <a:r>
              <a:rPr lang="fr-FR" b="1" dirty="0" err="1" smtClean="0"/>
              <a:t>disordered</a:t>
            </a:r>
            <a:r>
              <a:rPr lang="fr-FR" b="1" dirty="0" smtClean="0"/>
              <a:t> structure </a:t>
            </a:r>
            <a:r>
              <a:rPr lang="fr-FR" b="1" dirty="0" err="1" smtClean="0"/>
              <a:t>through</a:t>
            </a:r>
            <a:r>
              <a:rPr lang="fr-FR" b="1" dirty="0" smtClean="0"/>
              <a:t> implantation</a:t>
            </a:r>
            <a:endParaRPr lang="fr-FR" b="1" dirty="0"/>
          </a:p>
        </p:txBody>
      </p:sp>
      <p:sp>
        <p:nvSpPr>
          <p:cNvPr id="14" name="Rectangle 13"/>
          <p:cNvSpPr/>
          <p:nvPr/>
        </p:nvSpPr>
        <p:spPr>
          <a:xfrm>
            <a:off x="3245567" y="53670"/>
            <a:ext cx="249619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fr-FR" b="1" dirty="0" err="1" smtClean="0">
                <a:solidFill>
                  <a:schemeClr val="bg1"/>
                </a:solidFill>
                <a:latin typeface="Lucida Sans" panose="020B0602030504020204" pitchFamily="34" charset="0"/>
              </a:rPr>
              <a:t>Reordering</a:t>
            </a:r>
            <a:r>
              <a:rPr lang="fr-FR" b="1" dirty="0" smtClean="0">
                <a:solidFill>
                  <a:schemeClr val="bg1"/>
                </a:solidFill>
                <a:latin typeface="Lucida Sans" panose="020B0602030504020204" pitchFamily="34" charset="0"/>
              </a:rPr>
              <a:t> </a:t>
            </a:r>
            <a:r>
              <a:rPr lang="fr-FR" b="1" dirty="0" err="1" smtClean="0">
                <a:solidFill>
                  <a:schemeClr val="bg1"/>
                </a:solidFill>
                <a:latin typeface="Lucida Sans" panose="020B0602030504020204" pitchFamily="34" charset="0"/>
              </a:rPr>
              <a:t>process</a:t>
            </a:r>
            <a:endParaRPr lang="fr-FR" b="1" dirty="0">
              <a:solidFill>
                <a:schemeClr val="bg1"/>
              </a:solidFill>
              <a:latin typeface="Lucida Sans" panose="020B0602030504020204" pitchFamily="34" charset="0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6736493" y="2320281"/>
            <a:ext cx="155042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dirty="0" err="1">
                <a:latin typeface="Comic Sans MS" panose="030F0702030302020204" pitchFamily="66" charset="0"/>
              </a:rPr>
              <a:t>Ea</a:t>
            </a:r>
            <a:r>
              <a:rPr lang="fr-FR" dirty="0">
                <a:latin typeface="Comic Sans MS" panose="030F0702030302020204" pitchFamily="66" charset="0"/>
              </a:rPr>
              <a:t> </a:t>
            </a:r>
            <a:r>
              <a:rPr lang="fr-FR" dirty="0" smtClean="0">
                <a:latin typeface="Comic Sans MS" panose="030F0702030302020204" pitchFamily="66" charset="0"/>
              </a:rPr>
              <a:t>~ 0.09 </a:t>
            </a:r>
            <a:r>
              <a:rPr lang="fr-FR" dirty="0">
                <a:latin typeface="Comic Sans MS" panose="030F0702030302020204" pitchFamily="66" charset="0"/>
              </a:rPr>
              <a:t>eV</a:t>
            </a:r>
          </a:p>
        </p:txBody>
      </p:sp>
      <p:grpSp>
        <p:nvGrpSpPr>
          <p:cNvPr id="21" name="Groupe 20"/>
          <p:cNvGrpSpPr/>
          <p:nvPr/>
        </p:nvGrpSpPr>
        <p:grpSpPr>
          <a:xfrm>
            <a:off x="5796136" y="1412776"/>
            <a:ext cx="3267000" cy="646331"/>
            <a:chOff x="6012160" y="1207876"/>
            <a:chExt cx="3267000" cy="646331"/>
          </a:xfrm>
        </p:grpSpPr>
        <p:sp>
          <p:nvSpPr>
            <p:cNvPr id="3" name="ZoneTexte 2"/>
            <p:cNvSpPr txBox="1"/>
            <p:nvPr/>
          </p:nvSpPr>
          <p:spPr>
            <a:xfrm>
              <a:off x="6974904" y="1207876"/>
              <a:ext cx="2304256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r-FR" sz="1200" dirty="0" smtClean="0">
                  <a:latin typeface="Comic Sans MS" panose="030F0702030302020204" pitchFamily="66" charset="0"/>
                </a:rPr>
                <a:t>FWHM </a:t>
              </a:r>
              <a:r>
                <a:rPr lang="fr-FR" sz="1200" dirty="0" err="1" smtClean="0">
                  <a:latin typeface="Comic Sans MS" panose="030F0702030302020204" pitchFamily="66" charset="0"/>
                </a:rPr>
                <a:t>irradiated</a:t>
              </a:r>
              <a:endParaRPr lang="fr-FR" sz="1200" dirty="0">
                <a:latin typeface="Comic Sans MS" panose="030F0702030302020204" pitchFamily="66" charset="0"/>
              </a:endParaRPr>
            </a:p>
            <a:p>
              <a:endParaRPr lang="fr-FR" sz="1200" dirty="0" smtClean="0">
                <a:latin typeface="Comic Sans MS" panose="030F0702030302020204" pitchFamily="66" charset="0"/>
              </a:endParaRPr>
            </a:p>
            <a:p>
              <a:r>
                <a:rPr lang="fr-FR" sz="1200" dirty="0" smtClean="0">
                  <a:latin typeface="Comic Sans MS" panose="030F0702030302020204" pitchFamily="66" charset="0"/>
                </a:rPr>
                <a:t>FWHM </a:t>
              </a:r>
              <a:r>
                <a:rPr lang="fr-FR" sz="1200" dirty="0" err="1" smtClean="0">
                  <a:latin typeface="Comic Sans MS" panose="030F0702030302020204" pitchFamily="66" charset="0"/>
                </a:rPr>
                <a:t>unirradiated</a:t>
              </a:r>
              <a:r>
                <a:rPr lang="fr-FR" sz="1200" dirty="0" smtClean="0">
                  <a:latin typeface="Symbol" panose="05050102010706020507" pitchFamily="18" charset="2"/>
                </a:rPr>
                <a:t> </a:t>
              </a:r>
              <a:endParaRPr lang="fr-FR" sz="1200" dirty="0">
                <a:latin typeface="Symbol" panose="05050102010706020507" pitchFamily="18" charset="2"/>
              </a:endParaRPr>
            </a:p>
          </p:txBody>
        </p:sp>
        <p:sp>
          <p:nvSpPr>
            <p:cNvPr id="15" name="Rectangle 14"/>
            <p:cNvSpPr/>
            <p:nvPr/>
          </p:nvSpPr>
          <p:spPr>
            <a:xfrm>
              <a:off x="6012160" y="1300210"/>
              <a:ext cx="1005403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fr-FR" sz="1200" dirty="0" smtClean="0">
                  <a:latin typeface="Symbol" panose="05050102010706020507" pitchFamily="18" charset="2"/>
                </a:rPr>
                <a:t>D</a:t>
              </a:r>
              <a:r>
                <a:rPr lang="fr-FR" sz="1200" dirty="0" smtClean="0">
                  <a:latin typeface="Comic Sans MS" panose="030F0702030302020204" pitchFamily="66" charset="0"/>
                </a:rPr>
                <a:t> FWHM = </a:t>
              </a:r>
              <a:endParaRPr lang="fr-FR" sz="1200" dirty="0"/>
            </a:p>
          </p:txBody>
        </p:sp>
        <p:cxnSp>
          <p:nvCxnSpPr>
            <p:cNvPr id="20" name="Connecteur droit 19"/>
            <p:cNvCxnSpPr>
              <a:stCxn id="3" idx="1"/>
            </p:cNvCxnSpPr>
            <p:nvPr/>
          </p:nvCxnSpPr>
          <p:spPr>
            <a:xfrm flipV="1">
              <a:off x="6974904" y="1531041"/>
              <a:ext cx="1472992" cy="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3" name="Flèche droite 22"/>
          <p:cNvSpPr/>
          <p:nvPr/>
        </p:nvSpPr>
        <p:spPr>
          <a:xfrm>
            <a:off x="2843808" y="5337212"/>
            <a:ext cx="515281" cy="112658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4" name="Flèche courbée vers la droite 23"/>
          <p:cNvSpPr/>
          <p:nvPr/>
        </p:nvSpPr>
        <p:spPr>
          <a:xfrm>
            <a:off x="6012160" y="2312097"/>
            <a:ext cx="251397" cy="385699"/>
          </a:xfrm>
          <a:prstGeom prst="curvedRight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323529" y="5087682"/>
            <a:ext cx="230425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1600" dirty="0" err="1" smtClean="0">
                <a:latin typeface="Lucinda"/>
              </a:rPr>
              <a:t>Very</a:t>
            </a:r>
            <a:r>
              <a:rPr lang="fr-FR" sz="1600" dirty="0" smtClean="0">
                <a:latin typeface="Lucinda"/>
              </a:rPr>
              <a:t> </a:t>
            </a:r>
            <a:r>
              <a:rPr lang="fr-FR" sz="1600" dirty="0" err="1" smtClean="0">
                <a:latin typeface="Lucinda"/>
              </a:rPr>
              <a:t>low</a:t>
            </a:r>
            <a:r>
              <a:rPr lang="fr-FR" sz="1600" dirty="0" smtClean="0">
                <a:latin typeface="Lucinda"/>
              </a:rPr>
              <a:t> </a:t>
            </a:r>
            <a:r>
              <a:rPr lang="fr-FR" sz="1600" dirty="0" err="1" smtClean="0">
                <a:latin typeface="Lucinda"/>
              </a:rPr>
              <a:t>reordering</a:t>
            </a:r>
            <a:r>
              <a:rPr lang="fr-FR" sz="1600" dirty="0" smtClean="0">
                <a:latin typeface="Lucinda"/>
              </a:rPr>
              <a:t> activation </a:t>
            </a:r>
            <a:r>
              <a:rPr lang="fr-FR" sz="1600" dirty="0" err="1" smtClean="0">
                <a:latin typeface="Lucinda"/>
              </a:rPr>
              <a:t>energy</a:t>
            </a:r>
            <a:endParaRPr lang="fr-FR" sz="1600" dirty="0"/>
          </a:p>
        </p:txBody>
      </p:sp>
      <p:sp>
        <p:nvSpPr>
          <p:cNvPr id="19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059832" y="6388100"/>
            <a:ext cx="3026847" cy="333375"/>
          </a:xfrm>
        </p:spPr>
        <p:txBody>
          <a:bodyPr/>
          <a:lstStyle/>
          <a:p>
            <a:pPr algn="ctr"/>
            <a:r>
              <a:rPr lang="fr-FR" altLang="fr-FR" b="1" dirty="0" smtClean="0">
                <a:solidFill>
                  <a:schemeClr val="tx2"/>
                </a:solidFill>
              </a:rPr>
              <a:t>CAST Symposium </a:t>
            </a:r>
            <a:r>
              <a:rPr lang="fr-FR" altLang="fr-FR" b="1" dirty="0" err="1" smtClean="0">
                <a:solidFill>
                  <a:schemeClr val="tx2"/>
                </a:solidFill>
              </a:rPr>
              <a:t>January</a:t>
            </a:r>
            <a:r>
              <a:rPr lang="fr-FR" altLang="fr-FR" b="1" dirty="0" smtClean="0">
                <a:solidFill>
                  <a:schemeClr val="tx2"/>
                </a:solidFill>
              </a:rPr>
              <a:t> 16</a:t>
            </a:r>
            <a:r>
              <a:rPr lang="fr-FR" altLang="fr-FR" b="1" baseline="30000" dirty="0" smtClean="0">
                <a:solidFill>
                  <a:schemeClr val="tx2"/>
                </a:solidFill>
              </a:rPr>
              <a:t>th</a:t>
            </a:r>
            <a:r>
              <a:rPr lang="fr-FR" altLang="fr-FR" b="1" dirty="0" smtClean="0">
                <a:solidFill>
                  <a:schemeClr val="tx2"/>
                </a:solidFill>
              </a:rPr>
              <a:t> – 18</a:t>
            </a:r>
            <a:r>
              <a:rPr lang="fr-FR" altLang="fr-FR" b="1" baseline="30000" dirty="0" smtClean="0">
                <a:solidFill>
                  <a:schemeClr val="tx2"/>
                </a:solidFill>
              </a:rPr>
              <a:t>th</a:t>
            </a:r>
            <a:r>
              <a:rPr lang="fr-FR" altLang="fr-FR" b="1" dirty="0" smtClean="0">
                <a:solidFill>
                  <a:schemeClr val="tx2"/>
                </a:solidFill>
              </a:rPr>
              <a:t> 2018</a:t>
            </a:r>
            <a:endParaRPr lang="fr-FR" altLang="fr-FR" b="1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9120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numéro de diapositive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75A431-3E80-4CB4-930B-399F0F770F94}" type="slidenum">
              <a:rPr lang="fr-FR" smtClean="0"/>
              <a:t>11</a:t>
            </a:fld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116631"/>
            <a:ext cx="4647364" cy="3244155"/>
          </a:xfrm>
          <a:prstGeom prst="rect">
            <a:avLst/>
          </a:prstGeom>
        </p:spPr>
      </p:pic>
      <p:grpSp>
        <p:nvGrpSpPr>
          <p:cNvPr id="14" name="Groupe 13"/>
          <p:cNvGrpSpPr/>
          <p:nvPr/>
        </p:nvGrpSpPr>
        <p:grpSpPr>
          <a:xfrm>
            <a:off x="683568" y="3356994"/>
            <a:ext cx="1943616" cy="1656183"/>
            <a:chOff x="827584" y="4077073"/>
            <a:chExt cx="2303656" cy="1800200"/>
          </a:xfrm>
        </p:grpSpPr>
        <p:pic>
          <p:nvPicPr>
            <p:cNvPr id="5" name="Image 4" descr="D:\Mes_documents_locaux\Desktop\clichés manuscrit\Imp Cl irr Ar 200°C.jpg"/>
            <p:cNvPicPr/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27584" y="4077073"/>
              <a:ext cx="2303656" cy="1800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0" name="Zone de texte 2"/>
            <p:cNvSpPr txBox="1">
              <a:spLocks noChangeArrowheads="1"/>
            </p:cNvSpPr>
            <p:nvPr/>
          </p:nvSpPr>
          <p:spPr bwMode="auto">
            <a:xfrm>
              <a:off x="1851747" y="4077073"/>
              <a:ext cx="1279493" cy="332105"/>
            </a:xfrm>
            <a:prstGeom prst="rect">
              <a:avLst/>
            </a:prstGeom>
            <a:solidFill>
              <a:sysClr val="window" lastClr="FFFFFF">
                <a:lumMod val="75000"/>
              </a:sysClr>
            </a:solidFill>
            <a:ln w="9525">
              <a:noFill/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>
              <a:noAutofit/>
            </a:bodyPr>
            <a:lstStyle/>
            <a:p>
              <a:pPr algn="ctr">
                <a:lnSpc>
                  <a:spcPct val="115000"/>
                </a:lnSpc>
                <a:spcAft>
                  <a:spcPts val="1000"/>
                </a:spcAft>
              </a:pPr>
              <a:r>
                <a:rPr lang="fr-FR" sz="1000" b="1" kern="1200" dirty="0">
                  <a:solidFill>
                    <a:srgbClr val="FF0000"/>
                  </a:solidFill>
                  <a:effectLst/>
                  <a:latin typeface="Times New Roman"/>
                  <a:ea typeface="Calibri"/>
                </a:rPr>
                <a:t>Ar</a:t>
              </a:r>
              <a:r>
                <a:rPr lang="fr-FR" sz="1000" b="1" kern="1200" baseline="30000" dirty="0">
                  <a:solidFill>
                    <a:srgbClr val="FF0000"/>
                  </a:solidFill>
                  <a:effectLst/>
                  <a:latin typeface="Times New Roman"/>
                  <a:ea typeface="Calibri"/>
                </a:rPr>
                <a:t>+</a:t>
              </a:r>
              <a:r>
                <a:rPr lang="fr-FR" sz="1000" b="1" kern="1200" dirty="0">
                  <a:solidFill>
                    <a:srgbClr val="FF0000"/>
                  </a:solidFill>
                  <a:effectLst/>
                  <a:latin typeface="Times New Roman"/>
                  <a:ea typeface="Calibri"/>
                </a:rPr>
                <a:t> </a:t>
              </a:r>
              <a:r>
                <a:rPr lang="fr-FR" sz="1000" b="1" kern="1200" dirty="0" err="1">
                  <a:solidFill>
                    <a:srgbClr val="FF0000"/>
                  </a:solidFill>
                  <a:effectLst/>
                  <a:latin typeface="Times New Roman"/>
                  <a:ea typeface="Calibri"/>
                </a:rPr>
                <a:t>Irr</a:t>
              </a:r>
              <a:r>
                <a:rPr lang="fr-FR" sz="1000" b="1" kern="1200" dirty="0">
                  <a:solidFill>
                    <a:srgbClr val="FF0000"/>
                  </a:solidFill>
                  <a:effectLst/>
                  <a:latin typeface="Times New Roman"/>
                  <a:ea typeface="Calibri"/>
                </a:rPr>
                <a:t>. 200°C</a:t>
              </a:r>
              <a:endParaRPr lang="fr-FR" sz="1000" dirty="0">
                <a:effectLst/>
                <a:latin typeface="Times New Roman"/>
                <a:ea typeface="Times New Roman"/>
              </a:endParaRPr>
            </a:p>
          </p:txBody>
        </p:sp>
      </p:grpSp>
      <p:grpSp>
        <p:nvGrpSpPr>
          <p:cNvPr id="15" name="Groupe 14"/>
          <p:cNvGrpSpPr/>
          <p:nvPr/>
        </p:nvGrpSpPr>
        <p:grpSpPr>
          <a:xfrm>
            <a:off x="3419872" y="3356994"/>
            <a:ext cx="1944217" cy="1584175"/>
            <a:chOff x="3635896" y="4077073"/>
            <a:chExt cx="2232249" cy="1800200"/>
          </a:xfrm>
        </p:grpSpPr>
        <p:pic>
          <p:nvPicPr>
            <p:cNvPr id="6" name="Image 5" descr="D:\Mes_documents_locaux\Desktop\clichés manuscrit\Imp Cl irr Ar 500°C.jpg"/>
            <p:cNvPicPr/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4077073"/>
              <a:ext cx="2232248" cy="1800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1" name="Zone de texte 2"/>
            <p:cNvSpPr txBox="1">
              <a:spLocks noChangeArrowheads="1"/>
            </p:cNvSpPr>
            <p:nvPr/>
          </p:nvSpPr>
          <p:spPr bwMode="auto">
            <a:xfrm>
              <a:off x="4628007" y="4085600"/>
              <a:ext cx="1240138" cy="338673"/>
            </a:xfrm>
            <a:prstGeom prst="rect">
              <a:avLst/>
            </a:prstGeom>
            <a:solidFill>
              <a:sysClr val="window" lastClr="FFFFFF">
                <a:lumMod val="75000"/>
              </a:sysClr>
            </a:solidFill>
            <a:ln w="9525">
              <a:noFill/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>
              <a:noAutofit/>
            </a:bodyPr>
            <a:lstStyle/>
            <a:p>
              <a:pPr algn="ctr">
                <a:lnSpc>
                  <a:spcPct val="115000"/>
                </a:lnSpc>
                <a:spcAft>
                  <a:spcPts val="1000"/>
                </a:spcAft>
              </a:pPr>
              <a:r>
                <a:rPr lang="fr-FR" sz="1000" b="1" kern="1200" dirty="0">
                  <a:solidFill>
                    <a:srgbClr val="FF0000"/>
                  </a:solidFill>
                  <a:effectLst/>
                  <a:latin typeface="Times New Roman"/>
                  <a:ea typeface="Calibri"/>
                </a:rPr>
                <a:t>Ar</a:t>
              </a:r>
              <a:r>
                <a:rPr lang="fr-FR" sz="1000" b="1" kern="1200" baseline="30000" dirty="0">
                  <a:solidFill>
                    <a:srgbClr val="FF0000"/>
                  </a:solidFill>
                  <a:effectLst/>
                  <a:latin typeface="Times New Roman"/>
                  <a:ea typeface="Calibri"/>
                </a:rPr>
                <a:t> +</a:t>
              </a:r>
              <a:r>
                <a:rPr lang="fr-FR" sz="1000" b="1" kern="1200" dirty="0">
                  <a:solidFill>
                    <a:srgbClr val="FF0000"/>
                  </a:solidFill>
                  <a:effectLst/>
                  <a:latin typeface="Times New Roman"/>
                  <a:ea typeface="Calibri"/>
                </a:rPr>
                <a:t> </a:t>
              </a:r>
              <a:r>
                <a:rPr lang="fr-FR" sz="1000" b="1" kern="1200" dirty="0" err="1">
                  <a:solidFill>
                    <a:srgbClr val="FF0000"/>
                  </a:solidFill>
                  <a:effectLst/>
                  <a:latin typeface="Times New Roman"/>
                  <a:ea typeface="Calibri"/>
                </a:rPr>
                <a:t>Irr</a:t>
              </a:r>
              <a:r>
                <a:rPr lang="fr-FR" sz="1000" b="1" kern="1200" dirty="0">
                  <a:solidFill>
                    <a:srgbClr val="FF0000"/>
                  </a:solidFill>
                  <a:effectLst/>
                  <a:latin typeface="Times New Roman"/>
                  <a:ea typeface="Calibri"/>
                </a:rPr>
                <a:t>. 500°C</a:t>
              </a:r>
              <a:endParaRPr lang="fr-FR" sz="1000" dirty="0">
                <a:effectLst/>
                <a:latin typeface="Times New Roman"/>
                <a:ea typeface="Times New Roman"/>
              </a:endParaRPr>
            </a:p>
          </p:txBody>
        </p:sp>
      </p:grpSp>
      <p:grpSp>
        <p:nvGrpSpPr>
          <p:cNvPr id="17" name="Groupe 16"/>
          <p:cNvGrpSpPr/>
          <p:nvPr/>
        </p:nvGrpSpPr>
        <p:grpSpPr>
          <a:xfrm>
            <a:off x="6156176" y="3356992"/>
            <a:ext cx="1944216" cy="1584177"/>
            <a:chOff x="4878184" y="1196751"/>
            <a:chExt cx="2358112" cy="1728193"/>
          </a:xfrm>
        </p:grpSpPr>
        <p:pic>
          <p:nvPicPr>
            <p:cNvPr id="7" name="Image 6" descr="D:\Mes_documents_locaux\Desktop\clichés manuscrit\Imp Cl irr Ar 1000°C.jpg"/>
            <p:cNvPicPr/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78184" y="1196751"/>
              <a:ext cx="2358112" cy="1728193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2" name="Zone de texte 2"/>
            <p:cNvSpPr txBox="1">
              <a:spLocks noChangeArrowheads="1"/>
            </p:cNvSpPr>
            <p:nvPr/>
          </p:nvSpPr>
          <p:spPr bwMode="auto">
            <a:xfrm>
              <a:off x="5838896" y="1199664"/>
              <a:ext cx="1397400" cy="332105"/>
            </a:xfrm>
            <a:prstGeom prst="rect">
              <a:avLst/>
            </a:prstGeom>
            <a:solidFill>
              <a:sysClr val="window" lastClr="FFFFFF">
                <a:lumMod val="75000"/>
              </a:sysClr>
            </a:solidFill>
            <a:ln w="9525">
              <a:noFill/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>
              <a:noAutofit/>
            </a:bodyPr>
            <a:lstStyle/>
            <a:p>
              <a:pPr algn="ctr">
                <a:lnSpc>
                  <a:spcPct val="115000"/>
                </a:lnSpc>
                <a:spcAft>
                  <a:spcPts val="1000"/>
                </a:spcAft>
              </a:pPr>
              <a:r>
                <a:rPr lang="fr-FR" sz="1000" b="1" kern="1200" dirty="0">
                  <a:solidFill>
                    <a:srgbClr val="FF0000"/>
                  </a:solidFill>
                  <a:effectLst/>
                  <a:latin typeface="Times New Roman"/>
                  <a:ea typeface="Calibri"/>
                </a:rPr>
                <a:t>Ar</a:t>
              </a:r>
              <a:r>
                <a:rPr lang="fr-FR" sz="1000" b="1" kern="1200" baseline="30000" dirty="0">
                  <a:solidFill>
                    <a:srgbClr val="FF0000"/>
                  </a:solidFill>
                  <a:effectLst/>
                  <a:latin typeface="Times New Roman"/>
                  <a:ea typeface="Calibri"/>
                </a:rPr>
                <a:t> +</a:t>
              </a:r>
              <a:r>
                <a:rPr lang="fr-FR" sz="1000" b="1" kern="1200" dirty="0">
                  <a:solidFill>
                    <a:srgbClr val="FF0000"/>
                  </a:solidFill>
                  <a:effectLst/>
                  <a:latin typeface="Times New Roman"/>
                  <a:ea typeface="Calibri"/>
                </a:rPr>
                <a:t> </a:t>
              </a:r>
              <a:r>
                <a:rPr lang="fr-FR" sz="1000" b="1" kern="1200" dirty="0" err="1">
                  <a:solidFill>
                    <a:srgbClr val="FF0000"/>
                  </a:solidFill>
                  <a:effectLst/>
                  <a:latin typeface="Times New Roman"/>
                  <a:ea typeface="Calibri"/>
                </a:rPr>
                <a:t>Irr</a:t>
              </a:r>
              <a:r>
                <a:rPr lang="fr-FR" sz="1000" b="1" kern="1200" dirty="0">
                  <a:solidFill>
                    <a:srgbClr val="FF0000"/>
                  </a:solidFill>
                  <a:effectLst/>
                  <a:latin typeface="Times New Roman"/>
                  <a:ea typeface="Calibri"/>
                </a:rPr>
                <a:t>. 1000°C</a:t>
              </a:r>
              <a:endParaRPr lang="fr-FR" sz="1000" dirty="0">
                <a:effectLst/>
                <a:latin typeface="Times New Roman"/>
                <a:ea typeface="Times New Roman"/>
              </a:endParaRPr>
            </a:p>
          </p:txBody>
        </p:sp>
      </p:grpSp>
      <p:grpSp>
        <p:nvGrpSpPr>
          <p:cNvPr id="16" name="Groupe 15"/>
          <p:cNvGrpSpPr/>
          <p:nvPr/>
        </p:nvGrpSpPr>
        <p:grpSpPr>
          <a:xfrm>
            <a:off x="5652120" y="962353"/>
            <a:ext cx="2088232" cy="1552713"/>
            <a:chOff x="6228184" y="4108535"/>
            <a:chExt cx="2232248" cy="1696729"/>
          </a:xfrm>
        </p:grpSpPr>
        <p:pic>
          <p:nvPicPr>
            <p:cNvPr id="8" name="Image 7" descr="D:\Mes_documents_locaux\Desktop\clichés manuscrit\Imp Cl irr C 200°C.jpg"/>
            <p:cNvPicPr/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228184" y="4108535"/>
              <a:ext cx="2232248" cy="1696729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3" name="Zone de texte 2"/>
            <p:cNvSpPr txBox="1">
              <a:spLocks noChangeArrowheads="1"/>
            </p:cNvSpPr>
            <p:nvPr/>
          </p:nvSpPr>
          <p:spPr bwMode="auto">
            <a:xfrm>
              <a:off x="6979366" y="4115480"/>
              <a:ext cx="1477010" cy="332105"/>
            </a:xfrm>
            <a:prstGeom prst="rect">
              <a:avLst/>
            </a:prstGeom>
            <a:solidFill>
              <a:sysClr val="window" lastClr="FFFFFF">
                <a:lumMod val="75000"/>
              </a:sysClr>
            </a:solidFill>
            <a:ln w="9525">
              <a:noFill/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>
              <a:noAutofit/>
            </a:bodyPr>
            <a:lstStyle/>
            <a:p>
              <a:pPr algn="ctr">
                <a:lnSpc>
                  <a:spcPct val="115000"/>
                </a:lnSpc>
                <a:spcAft>
                  <a:spcPts val="1000"/>
                </a:spcAft>
              </a:pPr>
              <a:r>
                <a:rPr lang="fr-FR" sz="1000" b="1" kern="1200" dirty="0">
                  <a:solidFill>
                    <a:srgbClr val="FF0000"/>
                  </a:solidFill>
                  <a:effectLst/>
                  <a:latin typeface="Times New Roman"/>
                  <a:ea typeface="Calibri"/>
                </a:rPr>
                <a:t>C</a:t>
              </a:r>
              <a:r>
                <a:rPr lang="fr-FR" sz="1000" b="1" kern="1200" baseline="30000" dirty="0">
                  <a:solidFill>
                    <a:srgbClr val="FF0000"/>
                  </a:solidFill>
                  <a:effectLst/>
                  <a:latin typeface="Times New Roman"/>
                  <a:ea typeface="Calibri"/>
                </a:rPr>
                <a:t> +</a:t>
              </a:r>
              <a:r>
                <a:rPr lang="fr-FR" sz="1000" b="1" kern="1200" dirty="0">
                  <a:solidFill>
                    <a:srgbClr val="FF0000"/>
                  </a:solidFill>
                  <a:effectLst/>
                  <a:latin typeface="Times New Roman"/>
                  <a:ea typeface="Calibri"/>
                </a:rPr>
                <a:t> </a:t>
              </a:r>
              <a:r>
                <a:rPr lang="fr-FR" sz="1000" b="1" kern="1200" dirty="0" err="1">
                  <a:solidFill>
                    <a:srgbClr val="FF0000"/>
                  </a:solidFill>
                  <a:effectLst/>
                  <a:latin typeface="Times New Roman"/>
                  <a:ea typeface="Calibri"/>
                </a:rPr>
                <a:t>Irr</a:t>
              </a:r>
              <a:r>
                <a:rPr lang="fr-FR" sz="1000" b="1" kern="1200" dirty="0">
                  <a:solidFill>
                    <a:srgbClr val="FF0000"/>
                  </a:solidFill>
                  <a:effectLst/>
                  <a:latin typeface="Times New Roman"/>
                  <a:ea typeface="Calibri"/>
                </a:rPr>
                <a:t>. 500°C</a:t>
              </a:r>
              <a:endParaRPr lang="fr-FR" sz="1000" dirty="0">
                <a:effectLst/>
                <a:latin typeface="Times New Roman"/>
                <a:ea typeface="Times New Roman"/>
              </a:endParaRPr>
            </a:p>
          </p:txBody>
        </p:sp>
      </p:grpSp>
      <p:sp>
        <p:nvSpPr>
          <p:cNvPr id="18" name="Rectangle 17"/>
          <p:cNvSpPr/>
          <p:nvPr/>
        </p:nvSpPr>
        <p:spPr>
          <a:xfrm>
            <a:off x="0" y="0"/>
            <a:ext cx="9144000" cy="404664"/>
          </a:xfrm>
          <a:prstGeom prst="rect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9" name="Rectangle 18"/>
          <p:cNvSpPr/>
          <p:nvPr/>
        </p:nvSpPr>
        <p:spPr>
          <a:xfrm>
            <a:off x="2511816" y="-12525"/>
            <a:ext cx="373852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fr-FR" b="1" baseline="30000" dirty="0" smtClean="0">
                <a:solidFill>
                  <a:schemeClr val="bg1"/>
                </a:solidFill>
                <a:latin typeface="Lucida Sans" panose="020B0602030504020204" pitchFamily="34" charset="0"/>
              </a:rPr>
              <a:t>37</a:t>
            </a:r>
            <a:r>
              <a:rPr lang="fr-FR" b="1" dirty="0" smtClean="0">
                <a:solidFill>
                  <a:schemeClr val="bg1"/>
                </a:solidFill>
                <a:latin typeface="Lucida Sans" panose="020B0602030504020204" pitchFamily="34" charset="0"/>
              </a:rPr>
              <a:t>Cl release </a:t>
            </a:r>
            <a:r>
              <a:rPr lang="fr-FR" b="1" dirty="0" err="1" smtClean="0">
                <a:solidFill>
                  <a:schemeClr val="bg1"/>
                </a:solidFill>
                <a:latin typeface="Lucida Sans" panose="020B0602030504020204" pitchFamily="34" charset="0"/>
              </a:rPr>
              <a:t>under</a:t>
            </a:r>
            <a:r>
              <a:rPr lang="fr-FR" b="1" dirty="0" smtClean="0">
                <a:solidFill>
                  <a:schemeClr val="bg1"/>
                </a:solidFill>
                <a:latin typeface="Lucida Sans" panose="020B0602030504020204" pitchFamily="34" charset="0"/>
              </a:rPr>
              <a:t> irradiation</a:t>
            </a:r>
            <a:endParaRPr lang="fr-FR" b="1" dirty="0">
              <a:solidFill>
                <a:schemeClr val="bg1"/>
              </a:solidFill>
              <a:latin typeface="Lucida Sans" panose="020B0602030504020204" pitchFamily="34" charset="0"/>
            </a:endParaRPr>
          </a:p>
        </p:txBody>
      </p:sp>
      <p:sp>
        <p:nvSpPr>
          <p:cNvPr id="20" name="Ellipse 19"/>
          <p:cNvSpPr/>
          <p:nvPr/>
        </p:nvSpPr>
        <p:spPr>
          <a:xfrm rot="366776">
            <a:off x="1763687" y="1632005"/>
            <a:ext cx="2617383" cy="360040"/>
          </a:xfrm>
          <a:prstGeom prst="ellipse">
            <a:avLst/>
          </a:prstGeom>
          <a:noFill/>
          <a:ln w="12700">
            <a:solidFill>
              <a:srgbClr val="FF66FF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cxnSp>
        <p:nvCxnSpPr>
          <p:cNvPr id="9" name="Connecteur droit avec flèche 8"/>
          <p:cNvCxnSpPr/>
          <p:nvPr/>
        </p:nvCxnSpPr>
        <p:spPr>
          <a:xfrm flipH="1">
            <a:off x="1655376" y="1970465"/>
            <a:ext cx="432048" cy="1390321"/>
          </a:xfrm>
          <a:prstGeom prst="straightConnector1">
            <a:avLst/>
          </a:prstGeom>
          <a:ln>
            <a:solidFill>
              <a:srgbClr val="FF66FF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Connecteur droit avec flèche 20"/>
          <p:cNvCxnSpPr/>
          <p:nvPr/>
        </p:nvCxnSpPr>
        <p:spPr>
          <a:xfrm>
            <a:off x="2900782" y="1970465"/>
            <a:ext cx="807122" cy="1390321"/>
          </a:xfrm>
          <a:prstGeom prst="straightConnector1">
            <a:avLst/>
          </a:prstGeom>
          <a:ln>
            <a:solidFill>
              <a:srgbClr val="FF66FF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Connecteur droit avec flèche 21"/>
          <p:cNvCxnSpPr/>
          <p:nvPr/>
        </p:nvCxnSpPr>
        <p:spPr>
          <a:xfrm>
            <a:off x="4139952" y="2110485"/>
            <a:ext cx="1944216" cy="1250301"/>
          </a:xfrm>
          <a:prstGeom prst="straightConnector1">
            <a:avLst/>
          </a:prstGeom>
          <a:ln>
            <a:solidFill>
              <a:srgbClr val="FF66FF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3" name="Groupe 32"/>
          <p:cNvGrpSpPr/>
          <p:nvPr/>
        </p:nvGrpSpPr>
        <p:grpSpPr>
          <a:xfrm>
            <a:off x="1643439" y="5301209"/>
            <a:ext cx="2352497" cy="1224136"/>
            <a:chOff x="1532442" y="5373216"/>
            <a:chExt cx="2352497" cy="1224136"/>
          </a:xfrm>
        </p:grpSpPr>
        <p:pic>
          <p:nvPicPr>
            <p:cNvPr id="30" name="Picture 57"/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32442" y="5373216"/>
              <a:ext cx="2352497" cy="1224136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32" name="Rectangle 31"/>
            <p:cNvSpPr/>
            <p:nvPr/>
          </p:nvSpPr>
          <p:spPr>
            <a:xfrm>
              <a:off x="1685188" y="6237312"/>
              <a:ext cx="702719" cy="25202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1" name="Rectangle 30"/>
            <p:cNvSpPr/>
            <p:nvPr/>
          </p:nvSpPr>
          <p:spPr>
            <a:xfrm>
              <a:off x="1691680" y="6243398"/>
              <a:ext cx="870688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fr-FR" sz="1200" b="1" dirty="0" smtClean="0">
                  <a:solidFill>
                    <a:srgbClr val="FF0000"/>
                  </a:solidFill>
                  <a:latin typeface="+mj-lt"/>
                </a:rPr>
                <a:t>Argon ions</a:t>
              </a:r>
              <a:endParaRPr lang="fr-FR" sz="1200" b="1" dirty="0">
                <a:solidFill>
                  <a:srgbClr val="FF0000"/>
                </a:solidFill>
                <a:latin typeface="+mj-lt"/>
              </a:endParaRPr>
            </a:p>
          </p:txBody>
        </p:sp>
      </p:grpSp>
      <p:sp>
        <p:nvSpPr>
          <p:cNvPr id="34" name="Rectangle 33"/>
          <p:cNvSpPr/>
          <p:nvPr/>
        </p:nvSpPr>
        <p:spPr>
          <a:xfrm>
            <a:off x="4788024" y="5157193"/>
            <a:ext cx="334837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1600" dirty="0" smtClean="0">
                <a:solidFill>
                  <a:srgbClr val="FF0000"/>
                </a:solidFill>
                <a:latin typeface="Lucinda"/>
              </a:rPr>
              <a:t>Argon irradiation (dpa &gt;&gt; 1) break the </a:t>
            </a:r>
            <a:r>
              <a:rPr lang="fr-FR" sz="1600" dirty="0" err="1" smtClean="0">
                <a:solidFill>
                  <a:srgbClr val="FF0000"/>
                </a:solidFill>
                <a:latin typeface="Lucinda"/>
              </a:rPr>
              <a:t>graphene</a:t>
            </a:r>
            <a:r>
              <a:rPr lang="fr-FR" sz="1600" dirty="0" smtClean="0">
                <a:solidFill>
                  <a:srgbClr val="FF0000"/>
                </a:solidFill>
                <a:latin typeface="Lucinda"/>
              </a:rPr>
              <a:t> planes </a:t>
            </a:r>
            <a:endParaRPr lang="fr-FR" sz="1600" dirty="0">
              <a:latin typeface="Lucinda"/>
            </a:endParaRPr>
          </a:p>
        </p:txBody>
      </p:sp>
      <p:sp>
        <p:nvSpPr>
          <p:cNvPr id="36" name="Flèche courbée vers la droite 35"/>
          <p:cNvSpPr/>
          <p:nvPr/>
        </p:nvSpPr>
        <p:spPr>
          <a:xfrm rot="19089026">
            <a:off x="734133" y="5078467"/>
            <a:ext cx="443760" cy="1278142"/>
          </a:xfrm>
          <a:prstGeom prst="curved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  <p:sp>
        <p:nvSpPr>
          <p:cNvPr id="37" name="Rectangle 36"/>
          <p:cNvSpPr/>
          <p:nvPr/>
        </p:nvSpPr>
        <p:spPr>
          <a:xfrm>
            <a:off x="4572000" y="5970767"/>
            <a:ext cx="407515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600" baseline="30000" dirty="0" smtClean="0">
                <a:solidFill>
                  <a:srgbClr val="FF0000"/>
                </a:solidFill>
                <a:latin typeface="Lucinda"/>
              </a:rPr>
              <a:t>37</a:t>
            </a:r>
            <a:r>
              <a:rPr lang="fr-FR" sz="1600" dirty="0" smtClean="0">
                <a:solidFill>
                  <a:srgbClr val="FF0000"/>
                </a:solidFill>
                <a:latin typeface="Lucinda"/>
              </a:rPr>
              <a:t>Cl at </a:t>
            </a:r>
            <a:r>
              <a:rPr lang="fr-FR" sz="1600" dirty="0" err="1" smtClean="0">
                <a:solidFill>
                  <a:srgbClr val="FF0000"/>
                </a:solidFill>
                <a:latin typeface="Lucinda"/>
              </a:rPr>
              <a:t>broken</a:t>
            </a:r>
            <a:r>
              <a:rPr lang="fr-FR" sz="1600" dirty="0" smtClean="0">
                <a:solidFill>
                  <a:srgbClr val="FF0000"/>
                </a:solidFill>
                <a:latin typeface="Lucinda"/>
              </a:rPr>
              <a:t> </a:t>
            </a:r>
            <a:r>
              <a:rPr lang="fr-FR" sz="1600" dirty="0" err="1" smtClean="0">
                <a:solidFill>
                  <a:srgbClr val="FF0000"/>
                </a:solidFill>
                <a:latin typeface="Lucinda"/>
              </a:rPr>
              <a:t>crystallite</a:t>
            </a:r>
            <a:r>
              <a:rPr lang="fr-FR" sz="1600" dirty="0" smtClean="0">
                <a:solidFill>
                  <a:srgbClr val="FF0000"/>
                </a:solidFill>
                <a:latin typeface="Lucinda"/>
              </a:rPr>
              <a:t> </a:t>
            </a:r>
            <a:r>
              <a:rPr lang="fr-FR" sz="1600" dirty="0" err="1" smtClean="0">
                <a:solidFill>
                  <a:srgbClr val="FF0000"/>
                </a:solidFill>
                <a:latin typeface="Lucinda"/>
              </a:rPr>
              <a:t>edges</a:t>
            </a:r>
            <a:r>
              <a:rPr lang="fr-FR" sz="1600" dirty="0" smtClean="0">
                <a:solidFill>
                  <a:srgbClr val="FF0000"/>
                </a:solidFill>
                <a:latin typeface="Lucinda"/>
              </a:rPr>
              <a:t> </a:t>
            </a:r>
            <a:r>
              <a:rPr lang="fr-FR" sz="1600" dirty="0" err="1" smtClean="0">
                <a:solidFill>
                  <a:srgbClr val="FF0000"/>
                </a:solidFill>
                <a:latin typeface="Lucinda"/>
              </a:rPr>
              <a:t>is</a:t>
            </a:r>
            <a:r>
              <a:rPr lang="fr-FR" sz="1600" dirty="0" smtClean="0">
                <a:solidFill>
                  <a:srgbClr val="FF0000"/>
                </a:solidFill>
                <a:latin typeface="Lucinda"/>
              </a:rPr>
              <a:t> </a:t>
            </a:r>
            <a:r>
              <a:rPr lang="fr-FR" sz="1600" dirty="0" err="1" smtClean="0">
                <a:solidFill>
                  <a:srgbClr val="FF0000"/>
                </a:solidFill>
                <a:latin typeface="Lucinda"/>
              </a:rPr>
              <a:t>released</a:t>
            </a:r>
            <a:r>
              <a:rPr lang="fr-FR" sz="1600" dirty="0" smtClean="0">
                <a:solidFill>
                  <a:srgbClr val="FF0000"/>
                </a:solidFill>
                <a:latin typeface="Lucinda"/>
              </a:rPr>
              <a:t> </a:t>
            </a:r>
            <a:endParaRPr lang="fr-FR" sz="1600" dirty="0">
              <a:latin typeface="Lucinda"/>
            </a:endParaRPr>
          </a:p>
        </p:txBody>
      </p:sp>
      <p:sp>
        <p:nvSpPr>
          <p:cNvPr id="38" name="Flèche vers le bas 37"/>
          <p:cNvSpPr/>
          <p:nvPr/>
        </p:nvSpPr>
        <p:spPr>
          <a:xfrm>
            <a:off x="6354839" y="5741968"/>
            <a:ext cx="107370" cy="228799"/>
          </a:xfrm>
          <a:prstGeom prst="down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5" name="Ellipse 34"/>
          <p:cNvSpPr/>
          <p:nvPr/>
        </p:nvSpPr>
        <p:spPr>
          <a:xfrm>
            <a:off x="1958844" y="2391543"/>
            <a:ext cx="1080120" cy="360040"/>
          </a:xfrm>
          <a:prstGeom prst="ellipse">
            <a:avLst/>
          </a:prstGeom>
          <a:noFill/>
          <a:ln w="12700">
            <a:solidFill>
              <a:srgbClr val="0000FF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cxnSp>
        <p:nvCxnSpPr>
          <p:cNvPr id="39" name="Connecteur droit avec flèche 38"/>
          <p:cNvCxnSpPr/>
          <p:nvPr/>
        </p:nvCxnSpPr>
        <p:spPr>
          <a:xfrm flipV="1">
            <a:off x="3112049" y="1970466"/>
            <a:ext cx="2592288" cy="544600"/>
          </a:xfrm>
          <a:prstGeom prst="straightConnector1">
            <a:avLst/>
          </a:prstGeom>
          <a:ln>
            <a:solidFill>
              <a:srgbClr val="0000FF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059832" y="6552009"/>
            <a:ext cx="3026847" cy="333375"/>
          </a:xfrm>
        </p:spPr>
        <p:txBody>
          <a:bodyPr/>
          <a:lstStyle/>
          <a:p>
            <a:pPr algn="ctr"/>
            <a:r>
              <a:rPr lang="fr-FR" altLang="fr-FR" b="1" dirty="0" smtClean="0">
                <a:solidFill>
                  <a:schemeClr val="tx2"/>
                </a:solidFill>
              </a:rPr>
              <a:t>CAST Symposium </a:t>
            </a:r>
            <a:r>
              <a:rPr lang="fr-FR" altLang="fr-FR" b="1" dirty="0" err="1" smtClean="0">
                <a:solidFill>
                  <a:schemeClr val="tx2"/>
                </a:solidFill>
              </a:rPr>
              <a:t>January</a:t>
            </a:r>
            <a:r>
              <a:rPr lang="fr-FR" altLang="fr-FR" b="1" dirty="0" smtClean="0">
                <a:solidFill>
                  <a:schemeClr val="tx2"/>
                </a:solidFill>
              </a:rPr>
              <a:t> 16</a:t>
            </a:r>
            <a:r>
              <a:rPr lang="fr-FR" altLang="fr-FR" b="1" baseline="30000" dirty="0" smtClean="0">
                <a:solidFill>
                  <a:schemeClr val="tx2"/>
                </a:solidFill>
              </a:rPr>
              <a:t>th</a:t>
            </a:r>
            <a:r>
              <a:rPr lang="fr-FR" altLang="fr-FR" b="1" dirty="0" smtClean="0">
                <a:solidFill>
                  <a:schemeClr val="tx2"/>
                </a:solidFill>
              </a:rPr>
              <a:t> – 18</a:t>
            </a:r>
            <a:r>
              <a:rPr lang="fr-FR" altLang="fr-FR" b="1" baseline="30000" dirty="0" smtClean="0">
                <a:solidFill>
                  <a:schemeClr val="tx2"/>
                </a:solidFill>
              </a:rPr>
              <a:t>th</a:t>
            </a:r>
            <a:r>
              <a:rPr lang="fr-FR" altLang="fr-FR" b="1" dirty="0" smtClean="0">
                <a:solidFill>
                  <a:schemeClr val="tx2"/>
                </a:solidFill>
              </a:rPr>
              <a:t> 2018</a:t>
            </a:r>
            <a:endParaRPr lang="fr-FR" altLang="fr-FR" b="1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44012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numéro de diapositive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75A431-3E80-4CB4-930B-399F0F770F94}" type="slidenum">
              <a:rPr lang="fr-FR" smtClean="0"/>
              <a:t>12</a:t>
            </a:fld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0" y="0"/>
            <a:ext cx="9144000" cy="476672"/>
          </a:xfrm>
          <a:prstGeom prst="rect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6" name="Image 5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8422" y="548680"/>
            <a:ext cx="5184576" cy="3168352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4346112"/>
            <a:ext cx="3876675" cy="185261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7" name="Rectangle 16"/>
          <p:cNvSpPr/>
          <p:nvPr/>
        </p:nvSpPr>
        <p:spPr>
          <a:xfrm>
            <a:off x="4860032" y="4869160"/>
            <a:ext cx="374441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1600" baseline="30000" dirty="0" smtClean="0">
                <a:latin typeface="Lucinda"/>
              </a:rPr>
              <a:t>13</a:t>
            </a:r>
            <a:r>
              <a:rPr lang="fr-FR" sz="1600" dirty="0" smtClean="0">
                <a:latin typeface="Lucinda"/>
              </a:rPr>
              <a:t>C </a:t>
            </a:r>
            <a:r>
              <a:rPr lang="fr-FR" sz="1600" dirty="0" err="1" smtClean="0">
                <a:latin typeface="Lucinda"/>
              </a:rPr>
              <a:t>might</a:t>
            </a:r>
            <a:r>
              <a:rPr lang="fr-FR" sz="1600" dirty="0" smtClean="0">
                <a:latin typeface="Lucinda"/>
              </a:rPr>
              <a:t> </a:t>
            </a:r>
            <a:r>
              <a:rPr lang="fr-FR" sz="1600" dirty="0" err="1" smtClean="0">
                <a:latin typeface="Lucinda"/>
              </a:rPr>
              <a:t>be</a:t>
            </a:r>
            <a:r>
              <a:rPr lang="fr-FR" sz="1600" dirty="0" smtClean="0">
                <a:latin typeface="Lucinda"/>
              </a:rPr>
              <a:t> </a:t>
            </a:r>
            <a:r>
              <a:rPr lang="fr-FR" sz="1600" dirty="0" err="1" smtClean="0">
                <a:latin typeface="Lucinda"/>
              </a:rPr>
              <a:t>stabilized</a:t>
            </a:r>
            <a:r>
              <a:rPr lang="fr-FR" sz="1600" dirty="0" smtClean="0">
                <a:latin typeface="Lucinda"/>
              </a:rPr>
              <a:t> </a:t>
            </a:r>
            <a:r>
              <a:rPr lang="fr-FR" sz="1600" dirty="0" err="1" smtClean="0">
                <a:latin typeface="Lucinda"/>
              </a:rPr>
              <a:t>into</a:t>
            </a:r>
            <a:r>
              <a:rPr lang="fr-FR" sz="1600" dirty="0" smtClean="0">
                <a:latin typeface="Lucinda"/>
              </a:rPr>
              <a:t> new</a:t>
            </a:r>
          </a:p>
          <a:p>
            <a:pPr algn="ctr"/>
            <a:endParaRPr lang="fr-FR" sz="1600" dirty="0">
              <a:latin typeface="Lucinda"/>
            </a:endParaRPr>
          </a:p>
          <a:p>
            <a:pPr algn="ctr"/>
            <a:r>
              <a:rPr lang="fr-FR" sz="1600" dirty="0" smtClean="0">
                <a:latin typeface="Lucinda"/>
              </a:rPr>
              <a:t> </a:t>
            </a:r>
            <a:r>
              <a:rPr lang="fr-FR" sz="1600" dirty="0" err="1" smtClean="0">
                <a:latin typeface="Lucinda"/>
              </a:rPr>
              <a:t>formed</a:t>
            </a:r>
            <a:r>
              <a:rPr lang="fr-FR" sz="1600" dirty="0" smtClean="0">
                <a:latin typeface="Lucinda"/>
              </a:rPr>
              <a:t> </a:t>
            </a:r>
            <a:r>
              <a:rPr lang="fr-FR" sz="1600" dirty="0" err="1" smtClean="0">
                <a:latin typeface="Lucinda"/>
              </a:rPr>
              <a:t>carbon</a:t>
            </a:r>
            <a:r>
              <a:rPr lang="fr-FR" sz="1600" dirty="0" smtClean="0">
                <a:latin typeface="Lucinda"/>
              </a:rPr>
              <a:t> clusters?</a:t>
            </a:r>
            <a:endParaRPr lang="fr-FR" sz="1600" dirty="0">
              <a:latin typeface="Lucinda"/>
            </a:endParaRPr>
          </a:p>
        </p:txBody>
      </p:sp>
      <p:sp>
        <p:nvSpPr>
          <p:cNvPr id="18" name="Flèche droite 17"/>
          <p:cNvSpPr/>
          <p:nvPr/>
        </p:nvSpPr>
        <p:spPr>
          <a:xfrm>
            <a:off x="4381071" y="5226699"/>
            <a:ext cx="406953" cy="146517"/>
          </a:xfrm>
          <a:prstGeom prst="right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0" name="Rectangle 19"/>
          <p:cNvSpPr/>
          <p:nvPr/>
        </p:nvSpPr>
        <p:spPr>
          <a:xfrm>
            <a:off x="395536" y="1844824"/>
            <a:ext cx="2502070" cy="9848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1600" dirty="0" err="1" smtClean="0">
                <a:latin typeface="Lucinda"/>
              </a:rPr>
              <a:t>Almost</a:t>
            </a:r>
            <a:r>
              <a:rPr lang="fr-FR" sz="1600" dirty="0" smtClean="0">
                <a:latin typeface="Lucinda"/>
              </a:rPr>
              <a:t> no </a:t>
            </a:r>
            <a:r>
              <a:rPr lang="fr-FR" sz="1600" baseline="30000" dirty="0" smtClean="0">
                <a:latin typeface="Lucinda"/>
              </a:rPr>
              <a:t>13</a:t>
            </a:r>
            <a:r>
              <a:rPr lang="fr-FR" sz="1600" dirty="0" smtClean="0">
                <a:latin typeface="Lucinda"/>
              </a:rPr>
              <a:t>C release</a:t>
            </a:r>
          </a:p>
          <a:p>
            <a:pPr algn="ctr"/>
            <a:endParaRPr lang="fr-FR" sz="500" dirty="0">
              <a:latin typeface="Lucinda"/>
            </a:endParaRPr>
          </a:p>
          <a:p>
            <a:pPr algn="ctr"/>
            <a:r>
              <a:rPr lang="fr-FR" sz="1600" dirty="0" smtClean="0">
                <a:latin typeface="Lucinda"/>
              </a:rPr>
              <a:t> </a:t>
            </a:r>
            <a:r>
              <a:rPr lang="fr-FR" sz="1600" dirty="0" err="1" smtClean="0">
                <a:latin typeface="Lucinda"/>
              </a:rPr>
              <a:t>whatever</a:t>
            </a:r>
            <a:r>
              <a:rPr lang="fr-FR" sz="1600" dirty="0" smtClean="0">
                <a:latin typeface="Lucinda"/>
              </a:rPr>
              <a:t> the </a:t>
            </a:r>
          </a:p>
          <a:p>
            <a:pPr algn="ctr"/>
            <a:endParaRPr lang="fr-FR" sz="500" dirty="0">
              <a:latin typeface="Lucinda"/>
            </a:endParaRPr>
          </a:p>
          <a:p>
            <a:pPr algn="ctr"/>
            <a:r>
              <a:rPr lang="fr-FR" sz="1600" dirty="0" smtClean="0">
                <a:latin typeface="Lucinda"/>
              </a:rPr>
              <a:t>irradiation conditions  </a:t>
            </a:r>
            <a:endParaRPr lang="fr-FR" sz="1600" dirty="0">
              <a:latin typeface="Lucinda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2561509" y="-12525"/>
            <a:ext cx="363913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fr-FR" b="1" baseline="30000" dirty="0" smtClean="0">
                <a:solidFill>
                  <a:schemeClr val="bg1"/>
                </a:solidFill>
                <a:latin typeface="Lucida Sans" panose="020B0602030504020204" pitchFamily="34" charset="0"/>
              </a:rPr>
              <a:t>13</a:t>
            </a:r>
            <a:r>
              <a:rPr lang="fr-FR" b="1" dirty="0" smtClean="0">
                <a:solidFill>
                  <a:schemeClr val="bg1"/>
                </a:solidFill>
                <a:latin typeface="Lucida Sans" panose="020B0602030504020204" pitchFamily="34" charset="0"/>
              </a:rPr>
              <a:t>C release </a:t>
            </a:r>
            <a:r>
              <a:rPr lang="fr-FR" b="1" dirty="0" err="1" smtClean="0">
                <a:solidFill>
                  <a:schemeClr val="bg1"/>
                </a:solidFill>
                <a:latin typeface="Lucida Sans" panose="020B0602030504020204" pitchFamily="34" charset="0"/>
              </a:rPr>
              <a:t>under</a:t>
            </a:r>
            <a:r>
              <a:rPr lang="fr-FR" b="1" dirty="0" smtClean="0">
                <a:solidFill>
                  <a:schemeClr val="bg1"/>
                </a:solidFill>
                <a:latin typeface="Lucida Sans" panose="020B0602030504020204" pitchFamily="34" charset="0"/>
              </a:rPr>
              <a:t> irradiation</a:t>
            </a:r>
            <a:endParaRPr lang="fr-FR" b="1" dirty="0">
              <a:solidFill>
                <a:schemeClr val="bg1"/>
              </a:solidFill>
              <a:latin typeface="Lucida Sans" panose="020B0602030504020204" pitchFamily="34" charset="0"/>
            </a:endParaRPr>
          </a:p>
        </p:txBody>
      </p:sp>
      <p:sp>
        <p:nvSpPr>
          <p:cNvPr id="11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059832" y="6388100"/>
            <a:ext cx="3026847" cy="333375"/>
          </a:xfrm>
        </p:spPr>
        <p:txBody>
          <a:bodyPr/>
          <a:lstStyle/>
          <a:p>
            <a:pPr algn="ctr"/>
            <a:r>
              <a:rPr lang="fr-FR" altLang="fr-FR" b="1" dirty="0" smtClean="0">
                <a:solidFill>
                  <a:schemeClr val="tx2"/>
                </a:solidFill>
              </a:rPr>
              <a:t>CAST Symposium </a:t>
            </a:r>
            <a:r>
              <a:rPr lang="fr-FR" altLang="fr-FR" b="1" dirty="0" err="1" smtClean="0">
                <a:solidFill>
                  <a:schemeClr val="tx2"/>
                </a:solidFill>
              </a:rPr>
              <a:t>January</a:t>
            </a:r>
            <a:r>
              <a:rPr lang="fr-FR" altLang="fr-FR" b="1" dirty="0" smtClean="0">
                <a:solidFill>
                  <a:schemeClr val="tx2"/>
                </a:solidFill>
              </a:rPr>
              <a:t> 16</a:t>
            </a:r>
            <a:r>
              <a:rPr lang="fr-FR" altLang="fr-FR" b="1" baseline="30000" dirty="0" smtClean="0">
                <a:solidFill>
                  <a:schemeClr val="tx2"/>
                </a:solidFill>
              </a:rPr>
              <a:t>th</a:t>
            </a:r>
            <a:r>
              <a:rPr lang="fr-FR" altLang="fr-FR" b="1" dirty="0" smtClean="0">
                <a:solidFill>
                  <a:schemeClr val="tx2"/>
                </a:solidFill>
              </a:rPr>
              <a:t> – 18</a:t>
            </a:r>
            <a:r>
              <a:rPr lang="fr-FR" altLang="fr-FR" b="1" baseline="30000" dirty="0" smtClean="0">
                <a:solidFill>
                  <a:schemeClr val="tx2"/>
                </a:solidFill>
              </a:rPr>
              <a:t>th</a:t>
            </a:r>
            <a:r>
              <a:rPr lang="fr-FR" altLang="fr-FR" b="1" dirty="0" smtClean="0">
                <a:solidFill>
                  <a:schemeClr val="tx2"/>
                </a:solidFill>
              </a:rPr>
              <a:t> 2018</a:t>
            </a:r>
            <a:endParaRPr lang="fr-FR" altLang="fr-FR" b="1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894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numéro de diapositive 2"/>
          <p:cNvSpPr>
            <a:spLocks noGrp="1"/>
          </p:cNvSpPr>
          <p:nvPr>
            <p:ph type="sldNum" sz="quarter" idx="12"/>
          </p:nvPr>
        </p:nvSpPr>
        <p:spPr>
          <a:xfrm>
            <a:off x="6830888" y="6376243"/>
            <a:ext cx="2133600" cy="365125"/>
          </a:xfrm>
        </p:spPr>
        <p:txBody>
          <a:bodyPr/>
          <a:lstStyle/>
          <a:p>
            <a:fld id="{6775A431-3E80-4CB4-930B-399F0F770F94}" type="slidenum">
              <a:rPr lang="fr-FR" smtClean="0"/>
              <a:t>13</a:t>
            </a:fld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611559" y="803320"/>
            <a:ext cx="2146819" cy="969496"/>
          </a:xfrm>
          <a:prstGeom prst="rect">
            <a:avLst/>
          </a:prstGeom>
          <a:ln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fr-FR" sz="1600" dirty="0" smtClean="0">
                <a:solidFill>
                  <a:srgbClr val="FF0000"/>
                </a:solidFill>
                <a:latin typeface="Lucinda"/>
              </a:rPr>
              <a:t>Irradiation (</a:t>
            </a:r>
            <a:r>
              <a:rPr lang="fr-FR" sz="1600" dirty="0" err="1" smtClean="0">
                <a:solidFill>
                  <a:srgbClr val="FF0000"/>
                </a:solidFill>
                <a:latin typeface="Lucinda"/>
              </a:rPr>
              <a:t>ballistic</a:t>
            </a:r>
            <a:endParaRPr lang="fr-FR" sz="1600" dirty="0" smtClean="0">
              <a:solidFill>
                <a:srgbClr val="FF0000"/>
              </a:solidFill>
              <a:latin typeface="Lucinda"/>
            </a:endParaRPr>
          </a:p>
          <a:p>
            <a:pPr algn="ctr"/>
            <a:endParaRPr lang="fr-FR" sz="400" dirty="0">
              <a:solidFill>
                <a:srgbClr val="FF0000"/>
              </a:solidFill>
              <a:latin typeface="Lucinda"/>
            </a:endParaRPr>
          </a:p>
          <a:p>
            <a:pPr algn="ctr"/>
            <a:r>
              <a:rPr lang="fr-FR" sz="1600" dirty="0" smtClean="0">
                <a:solidFill>
                  <a:srgbClr val="FF0000"/>
                </a:solidFill>
                <a:latin typeface="Lucinda"/>
              </a:rPr>
              <a:t> damage)  +</a:t>
            </a:r>
          </a:p>
          <a:p>
            <a:pPr algn="ctr"/>
            <a:endParaRPr lang="fr-FR" sz="400" dirty="0" smtClean="0">
              <a:solidFill>
                <a:srgbClr val="FF0000"/>
              </a:solidFill>
              <a:latin typeface="Lucinda"/>
            </a:endParaRPr>
          </a:p>
          <a:p>
            <a:pPr algn="ctr"/>
            <a:r>
              <a:rPr lang="fr-FR" sz="1600" dirty="0" err="1" smtClean="0">
                <a:solidFill>
                  <a:srgbClr val="FF0000"/>
                </a:solidFill>
                <a:latin typeface="Lucinda"/>
              </a:rPr>
              <a:t>Temperature</a:t>
            </a:r>
            <a:endParaRPr lang="fr-FR" sz="1600" dirty="0">
              <a:solidFill>
                <a:srgbClr val="FF0000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4113021" y="611977"/>
            <a:ext cx="261921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1600" dirty="0" err="1" smtClean="0">
                <a:latin typeface="Lucinda"/>
              </a:rPr>
              <a:t>Favor</a:t>
            </a:r>
            <a:r>
              <a:rPr lang="fr-FR" sz="1600" dirty="0" smtClean="0">
                <a:latin typeface="Lucinda"/>
              </a:rPr>
              <a:t> </a:t>
            </a:r>
            <a:r>
              <a:rPr lang="fr-FR" sz="1600" baseline="30000" dirty="0" smtClean="0">
                <a:latin typeface="Lucinda"/>
              </a:rPr>
              <a:t>14</a:t>
            </a:r>
            <a:r>
              <a:rPr lang="fr-FR" sz="1600" dirty="0" smtClean="0">
                <a:latin typeface="Lucinda"/>
              </a:rPr>
              <a:t>C incorporation </a:t>
            </a:r>
            <a:r>
              <a:rPr lang="fr-FR" sz="1600" dirty="0" err="1" smtClean="0">
                <a:latin typeface="Lucinda"/>
              </a:rPr>
              <a:t>into</a:t>
            </a:r>
            <a:r>
              <a:rPr lang="fr-FR" sz="1600" dirty="0" smtClean="0">
                <a:latin typeface="Lucinda"/>
              </a:rPr>
              <a:t> new </a:t>
            </a:r>
            <a:r>
              <a:rPr lang="fr-FR" sz="1600" dirty="0" err="1" smtClean="0">
                <a:latin typeface="Lucinda"/>
              </a:rPr>
              <a:t>carbon</a:t>
            </a:r>
            <a:r>
              <a:rPr lang="fr-FR" sz="1600" dirty="0" smtClean="0">
                <a:latin typeface="Lucinda"/>
              </a:rPr>
              <a:t> structures  </a:t>
            </a:r>
            <a:endParaRPr lang="fr-FR" sz="1600" dirty="0">
              <a:latin typeface="Lucinda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3899313" y="1476073"/>
            <a:ext cx="520919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1600" baseline="30000" dirty="0" smtClean="0">
                <a:latin typeface="Lucinda"/>
              </a:rPr>
              <a:t> </a:t>
            </a:r>
            <a:r>
              <a:rPr lang="fr-FR" sz="1600" dirty="0" err="1" smtClean="0">
                <a:latin typeface="Lucinda"/>
              </a:rPr>
              <a:t>Favor</a:t>
            </a:r>
            <a:r>
              <a:rPr lang="fr-FR" sz="1600" dirty="0" smtClean="0">
                <a:latin typeface="Lucinda"/>
              </a:rPr>
              <a:t> </a:t>
            </a:r>
            <a:r>
              <a:rPr lang="fr-FR" sz="1600" baseline="30000" dirty="0" smtClean="0">
                <a:latin typeface="Lucinda"/>
              </a:rPr>
              <a:t>36</a:t>
            </a:r>
            <a:r>
              <a:rPr lang="fr-FR" sz="1600" dirty="0" smtClean="0">
                <a:latin typeface="Lucinda"/>
              </a:rPr>
              <a:t>Cl release </a:t>
            </a:r>
            <a:r>
              <a:rPr lang="fr-FR" sz="1600" dirty="0">
                <a:latin typeface="Lucinda"/>
              </a:rPr>
              <a:t>(more </a:t>
            </a:r>
            <a:r>
              <a:rPr lang="fr-FR" sz="1600" dirty="0" err="1">
                <a:latin typeface="Lucinda"/>
              </a:rPr>
              <a:t>than</a:t>
            </a:r>
            <a:r>
              <a:rPr lang="fr-FR" sz="1600" dirty="0">
                <a:latin typeface="Lucinda"/>
              </a:rPr>
              <a:t> 30% </a:t>
            </a:r>
            <a:r>
              <a:rPr lang="fr-FR" sz="1600" dirty="0" err="1">
                <a:latin typeface="Lucinda"/>
              </a:rPr>
              <a:t>released</a:t>
            </a:r>
            <a:r>
              <a:rPr lang="fr-FR" sz="1600" dirty="0">
                <a:latin typeface="Lucinda"/>
              </a:rPr>
              <a:t> in hot and </a:t>
            </a:r>
            <a:r>
              <a:rPr lang="fr-FR" sz="1600" dirty="0" err="1">
                <a:latin typeface="Lucinda"/>
              </a:rPr>
              <a:t>highly</a:t>
            </a:r>
            <a:r>
              <a:rPr lang="fr-FR" sz="1600" dirty="0">
                <a:latin typeface="Lucinda"/>
              </a:rPr>
              <a:t> </a:t>
            </a:r>
            <a:r>
              <a:rPr lang="fr-FR" sz="1600" dirty="0" err="1">
                <a:latin typeface="Lucinda"/>
              </a:rPr>
              <a:t>irradiated</a:t>
            </a:r>
            <a:r>
              <a:rPr lang="fr-FR" sz="1600" dirty="0">
                <a:latin typeface="Lucinda"/>
              </a:rPr>
              <a:t> areas</a:t>
            </a:r>
            <a:r>
              <a:rPr lang="fr-FR" sz="1600" dirty="0" smtClean="0">
                <a:latin typeface="Lucinda"/>
              </a:rPr>
              <a:t>)   </a:t>
            </a:r>
            <a:endParaRPr lang="fr-FR" sz="1600" dirty="0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91103"/>
          </a:xfrm>
          <a:prstGeom prst="rect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Rectangle 9"/>
          <p:cNvSpPr/>
          <p:nvPr/>
        </p:nvSpPr>
        <p:spPr>
          <a:xfrm>
            <a:off x="1260058" y="21771"/>
            <a:ext cx="684033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fr-FR" b="1" dirty="0" err="1" smtClean="0">
                <a:solidFill>
                  <a:schemeClr val="bg1"/>
                </a:solidFill>
                <a:latin typeface="Lucida Sans" panose="020B0602030504020204" pitchFamily="34" charset="0"/>
              </a:rPr>
              <a:t>Inferred</a:t>
            </a:r>
            <a:r>
              <a:rPr lang="fr-FR" b="1" dirty="0" smtClean="0">
                <a:solidFill>
                  <a:schemeClr val="bg1"/>
                </a:solidFill>
                <a:latin typeface="Lucida Sans" panose="020B0602030504020204" pitchFamily="34" charset="0"/>
              </a:rPr>
              <a:t> </a:t>
            </a:r>
            <a:r>
              <a:rPr lang="fr-FR" b="1" dirty="0" err="1" smtClean="0">
                <a:solidFill>
                  <a:schemeClr val="bg1"/>
                </a:solidFill>
                <a:latin typeface="Lucida Sans" panose="020B0602030504020204" pitchFamily="34" charset="0"/>
              </a:rPr>
              <a:t>behavior</a:t>
            </a:r>
            <a:r>
              <a:rPr lang="fr-FR" b="1" dirty="0" smtClean="0">
                <a:solidFill>
                  <a:schemeClr val="bg1"/>
                </a:solidFill>
                <a:latin typeface="Lucida Sans" panose="020B0602030504020204" pitchFamily="34" charset="0"/>
              </a:rPr>
              <a:t> for </a:t>
            </a:r>
            <a:r>
              <a:rPr lang="fr-FR" b="1" baseline="30000" dirty="0" smtClean="0">
                <a:solidFill>
                  <a:schemeClr val="bg1"/>
                </a:solidFill>
                <a:latin typeface="Lucida Sans" panose="020B0602030504020204" pitchFamily="34" charset="0"/>
              </a:rPr>
              <a:t>14</a:t>
            </a:r>
            <a:r>
              <a:rPr lang="fr-FR" b="1" dirty="0" smtClean="0">
                <a:solidFill>
                  <a:schemeClr val="bg1"/>
                </a:solidFill>
                <a:latin typeface="Lucida Sans" panose="020B0602030504020204" pitchFamily="34" charset="0"/>
              </a:rPr>
              <a:t>C and </a:t>
            </a:r>
            <a:r>
              <a:rPr lang="fr-FR" b="1" baseline="30000" dirty="0" smtClean="0">
                <a:solidFill>
                  <a:schemeClr val="bg1"/>
                </a:solidFill>
                <a:latin typeface="Lucida Sans" panose="020B0602030504020204" pitchFamily="34" charset="0"/>
              </a:rPr>
              <a:t>36</a:t>
            </a:r>
            <a:r>
              <a:rPr lang="fr-FR" b="1" dirty="0" smtClean="0">
                <a:solidFill>
                  <a:schemeClr val="bg1"/>
                </a:solidFill>
                <a:latin typeface="Lucida Sans" panose="020B0602030504020204" pitchFamily="34" charset="0"/>
              </a:rPr>
              <a:t>Cl in </a:t>
            </a:r>
            <a:r>
              <a:rPr lang="fr-FR" b="1" dirty="0" err="1" smtClean="0">
                <a:solidFill>
                  <a:schemeClr val="bg1"/>
                </a:solidFill>
                <a:latin typeface="Lucida Sans" panose="020B0602030504020204" pitchFamily="34" charset="0"/>
              </a:rPr>
              <a:t>irradiated</a:t>
            </a:r>
            <a:r>
              <a:rPr lang="fr-FR" b="1" dirty="0" smtClean="0">
                <a:solidFill>
                  <a:schemeClr val="bg1"/>
                </a:solidFill>
                <a:latin typeface="Lucida Sans" panose="020B0602030504020204" pitchFamily="34" charset="0"/>
              </a:rPr>
              <a:t> graphite</a:t>
            </a:r>
            <a:endParaRPr lang="fr-FR" b="1" dirty="0">
              <a:solidFill>
                <a:schemeClr val="bg1"/>
              </a:solidFill>
              <a:latin typeface="Lucida Sans" panose="020B0602030504020204" pitchFamily="34" charset="0"/>
            </a:endParaRPr>
          </a:p>
        </p:txBody>
      </p:sp>
      <p:sp>
        <p:nvSpPr>
          <p:cNvPr id="11" name="Flèche courbée vers la droite 10"/>
          <p:cNvSpPr/>
          <p:nvPr/>
        </p:nvSpPr>
        <p:spPr>
          <a:xfrm>
            <a:off x="179512" y="1027077"/>
            <a:ext cx="251397" cy="385699"/>
          </a:xfrm>
          <a:prstGeom prst="curvedRightArrow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cxnSp>
        <p:nvCxnSpPr>
          <p:cNvPr id="12" name="Connecteur droit avec flèche 11"/>
          <p:cNvCxnSpPr/>
          <p:nvPr/>
        </p:nvCxnSpPr>
        <p:spPr>
          <a:xfrm flipV="1">
            <a:off x="2840993" y="840350"/>
            <a:ext cx="1154943" cy="284394"/>
          </a:xfrm>
          <a:prstGeom prst="straightConnector1">
            <a:avLst/>
          </a:prstGeom>
          <a:ln w="2540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Connecteur droit avec flèche 16"/>
          <p:cNvCxnSpPr/>
          <p:nvPr/>
        </p:nvCxnSpPr>
        <p:spPr>
          <a:xfrm>
            <a:off x="2840993" y="1388095"/>
            <a:ext cx="938919" cy="240705"/>
          </a:xfrm>
          <a:prstGeom prst="straightConnector1">
            <a:avLst/>
          </a:prstGeom>
          <a:ln w="2540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Rectangle 19"/>
          <p:cNvSpPr/>
          <p:nvPr/>
        </p:nvSpPr>
        <p:spPr>
          <a:xfrm>
            <a:off x="971599" y="2656383"/>
            <a:ext cx="3672409" cy="1323439"/>
          </a:xfrm>
          <a:prstGeom prst="rect">
            <a:avLst/>
          </a:prstGeom>
          <a:ln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fr-FR" sz="1600" dirty="0" smtClean="0">
                <a:solidFill>
                  <a:srgbClr val="FF0000"/>
                </a:solidFill>
                <a:latin typeface="Lucinda"/>
              </a:rPr>
              <a:t>Nature and initial structural state (binder, coke), irradiation </a:t>
            </a:r>
            <a:r>
              <a:rPr lang="fr-FR" sz="1600" dirty="0" err="1" smtClean="0">
                <a:solidFill>
                  <a:srgbClr val="FF0000"/>
                </a:solidFill>
                <a:latin typeface="Lucinda"/>
              </a:rPr>
              <a:t>history</a:t>
            </a:r>
            <a:r>
              <a:rPr lang="fr-FR" sz="1600" dirty="0" smtClean="0">
                <a:solidFill>
                  <a:srgbClr val="FF0000"/>
                </a:solidFill>
                <a:latin typeface="Lucinda"/>
              </a:rPr>
              <a:t> and position of graphite in the </a:t>
            </a:r>
            <a:r>
              <a:rPr lang="fr-FR" sz="1600" dirty="0" err="1" smtClean="0">
                <a:solidFill>
                  <a:srgbClr val="FF0000"/>
                </a:solidFill>
                <a:latin typeface="Lucinda"/>
              </a:rPr>
              <a:t>reactor</a:t>
            </a:r>
            <a:r>
              <a:rPr lang="fr-FR" sz="1600" dirty="0" smtClean="0">
                <a:solidFill>
                  <a:srgbClr val="FF0000"/>
                </a:solidFill>
                <a:latin typeface="Lucinda"/>
              </a:rPr>
              <a:t> </a:t>
            </a:r>
            <a:r>
              <a:rPr lang="fr-FR" sz="1600" dirty="0" err="1" smtClean="0">
                <a:solidFill>
                  <a:srgbClr val="FF0000"/>
                </a:solidFill>
                <a:latin typeface="Lucinda"/>
              </a:rPr>
              <a:t>will</a:t>
            </a:r>
            <a:r>
              <a:rPr lang="fr-FR" sz="1600" dirty="0" smtClean="0">
                <a:solidFill>
                  <a:srgbClr val="FF0000"/>
                </a:solidFill>
                <a:latin typeface="Lucinda"/>
              </a:rPr>
              <a:t> lead to </a:t>
            </a:r>
            <a:r>
              <a:rPr lang="fr-FR" sz="1600" dirty="0" err="1" smtClean="0">
                <a:solidFill>
                  <a:srgbClr val="FF0000"/>
                </a:solidFill>
                <a:latin typeface="Lucinda"/>
              </a:rPr>
              <a:t>significant</a:t>
            </a:r>
            <a:r>
              <a:rPr lang="fr-FR" sz="1600" dirty="0" smtClean="0">
                <a:solidFill>
                  <a:srgbClr val="FF0000"/>
                </a:solidFill>
                <a:latin typeface="Lucinda"/>
              </a:rPr>
              <a:t> structural </a:t>
            </a:r>
            <a:r>
              <a:rPr lang="fr-FR" sz="1600" dirty="0" err="1" smtClean="0">
                <a:solidFill>
                  <a:srgbClr val="FF0000"/>
                </a:solidFill>
                <a:latin typeface="Lucinda"/>
              </a:rPr>
              <a:t>heteroneneities</a:t>
            </a:r>
            <a:endParaRPr lang="fr-FR" sz="1600" dirty="0">
              <a:solidFill>
                <a:srgbClr val="FF0000"/>
              </a:solidFill>
              <a:latin typeface="Lucinda"/>
            </a:endParaRPr>
          </a:p>
        </p:txBody>
      </p:sp>
      <p:sp>
        <p:nvSpPr>
          <p:cNvPr id="21" name="Flèche courbée vers la droite 20"/>
          <p:cNvSpPr/>
          <p:nvPr/>
        </p:nvSpPr>
        <p:spPr>
          <a:xfrm>
            <a:off x="251528" y="2979475"/>
            <a:ext cx="251397" cy="385699"/>
          </a:xfrm>
          <a:prstGeom prst="curvedRightArrow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grpSp>
        <p:nvGrpSpPr>
          <p:cNvPr id="2" name="Groupe 1"/>
          <p:cNvGrpSpPr/>
          <p:nvPr/>
        </p:nvGrpSpPr>
        <p:grpSpPr>
          <a:xfrm>
            <a:off x="5050590" y="2437253"/>
            <a:ext cx="3985906" cy="1855843"/>
            <a:chOff x="2915816" y="2762606"/>
            <a:chExt cx="3985906" cy="1855843"/>
          </a:xfrm>
        </p:grpSpPr>
        <p:grpSp>
          <p:nvGrpSpPr>
            <p:cNvPr id="30" name="Groupe 29"/>
            <p:cNvGrpSpPr/>
            <p:nvPr/>
          </p:nvGrpSpPr>
          <p:grpSpPr>
            <a:xfrm>
              <a:off x="2915816" y="2762606"/>
              <a:ext cx="2268253" cy="1855843"/>
              <a:chOff x="3215810" y="3140968"/>
              <a:chExt cx="2268253" cy="1855843"/>
            </a:xfrm>
          </p:grpSpPr>
          <p:pic>
            <p:nvPicPr>
              <p:cNvPr id="22" name="Image 21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215810" y="3140968"/>
                <a:ext cx="2268253" cy="1855843"/>
              </a:xfrm>
              <a:prstGeom prst="rect">
                <a:avLst/>
              </a:prstGeom>
              <a:ln>
                <a:solidFill>
                  <a:schemeClr val="tx2"/>
                </a:solidFill>
              </a:ln>
            </p:spPr>
          </p:pic>
          <p:sp>
            <p:nvSpPr>
              <p:cNvPr id="23" name="Rectangle à coins arrondis 22"/>
              <p:cNvSpPr/>
              <p:nvPr/>
            </p:nvSpPr>
            <p:spPr>
              <a:xfrm>
                <a:off x="4187577" y="4293096"/>
                <a:ext cx="297557" cy="504056"/>
              </a:xfrm>
              <a:prstGeom prst="roundRect">
                <a:avLst/>
              </a:prstGeom>
              <a:no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/>
              </a:p>
            </p:txBody>
          </p:sp>
          <p:sp>
            <p:nvSpPr>
              <p:cNvPr id="24" name="Rectangle 23"/>
              <p:cNvSpPr/>
              <p:nvPr/>
            </p:nvSpPr>
            <p:spPr>
              <a:xfrm>
                <a:off x="4126808" y="4192850"/>
                <a:ext cx="261610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fr-FR" b="1" dirty="0" smtClean="0">
                    <a:latin typeface="Lucinda"/>
                  </a:rPr>
                  <a:t>-</a:t>
                </a:r>
                <a:endParaRPr lang="fr-FR" b="1" dirty="0"/>
              </a:p>
            </p:txBody>
          </p:sp>
          <p:sp>
            <p:nvSpPr>
              <p:cNvPr id="25" name="Rectangle 24"/>
              <p:cNvSpPr/>
              <p:nvPr/>
            </p:nvSpPr>
            <p:spPr>
              <a:xfrm>
                <a:off x="4279208" y="4345250"/>
                <a:ext cx="261610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fr-FR" b="1" dirty="0" smtClean="0">
                    <a:latin typeface="Lucinda"/>
                  </a:rPr>
                  <a:t>-</a:t>
                </a:r>
                <a:endParaRPr lang="fr-FR" b="1" dirty="0"/>
              </a:p>
            </p:txBody>
          </p:sp>
          <p:sp>
            <p:nvSpPr>
              <p:cNvPr id="26" name="Rectangle 25"/>
              <p:cNvSpPr/>
              <p:nvPr/>
            </p:nvSpPr>
            <p:spPr>
              <a:xfrm>
                <a:off x="4139952" y="4497650"/>
                <a:ext cx="261610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fr-FR" b="1" dirty="0" smtClean="0">
                    <a:latin typeface="Lucinda"/>
                  </a:rPr>
                  <a:t>-</a:t>
                </a:r>
                <a:endParaRPr lang="fr-FR" b="1" dirty="0"/>
              </a:p>
            </p:txBody>
          </p:sp>
          <p:sp>
            <p:nvSpPr>
              <p:cNvPr id="27" name="Rectangle 26"/>
              <p:cNvSpPr/>
              <p:nvPr/>
            </p:nvSpPr>
            <p:spPr>
              <a:xfrm>
                <a:off x="4283968" y="4528170"/>
                <a:ext cx="261610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fr-FR" b="1" dirty="0" smtClean="0">
                    <a:latin typeface="Lucinda"/>
                  </a:rPr>
                  <a:t>-</a:t>
                </a:r>
                <a:endParaRPr lang="fr-FR" b="1" dirty="0"/>
              </a:p>
            </p:txBody>
          </p:sp>
          <p:sp>
            <p:nvSpPr>
              <p:cNvPr id="28" name="Rectangle 27"/>
              <p:cNvSpPr/>
              <p:nvPr/>
            </p:nvSpPr>
            <p:spPr>
              <a:xfrm>
                <a:off x="4139952" y="4365104"/>
                <a:ext cx="261610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fr-FR" b="1" dirty="0" smtClean="0">
                    <a:latin typeface="Lucinda"/>
                  </a:rPr>
                  <a:t>-</a:t>
                </a:r>
                <a:endParaRPr lang="fr-FR" b="1" dirty="0"/>
              </a:p>
            </p:txBody>
          </p:sp>
          <p:sp>
            <p:nvSpPr>
              <p:cNvPr id="29" name="Rectangle 28"/>
              <p:cNvSpPr/>
              <p:nvPr/>
            </p:nvSpPr>
            <p:spPr>
              <a:xfrm>
                <a:off x="4292352" y="4221088"/>
                <a:ext cx="261610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fr-FR" b="1" dirty="0" smtClean="0">
                    <a:latin typeface="Lucinda"/>
                  </a:rPr>
                  <a:t>-</a:t>
                </a:r>
                <a:endParaRPr lang="fr-FR" b="1" dirty="0"/>
              </a:p>
            </p:txBody>
          </p:sp>
        </p:grpSp>
        <p:sp>
          <p:nvSpPr>
            <p:cNvPr id="37" name="Rectangle 36"/>
            <p:cNvSpPr/>
            <p:nvPr/>
          </p:nvSpPr>
          <p:spPr>
            <a:xfrm>
              <a:off x="5275956" y="3814488"/>
              <a:ext cx="1625766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fr-FR" sz="1200" b="1" dirty="0" err="1" smtClean="0">
                  <a:latin typeface="Lucinda"/>
                </a:rPr>
                <a:t>Depleted</a:t>
              </a:r>
              <a:r>
                <a:rPr lang="fr-FR" sz="1200" b="1" dirty="0" smtClean="0">
                  <a:latin typeface="Lucinda"/>
                </a:rPr>
                <a:t> </a:t>
              </a:r>
              <a:r>
                <a:rPr lang="fr-FR" sz="1200" b="1" baseline="30000" dirty="0" smtClean="0">
                  <a:latin typeface="Lucinda"/>
                </a:rPr>
                <a:t>36</a:t>
              </a:r>
              <a:r>
                <a:rPr lang="fr-FR" sz="1200" b="1" dirty="0" smtClean="0">
                  <a:latin typeface="Lucinda"/>
                </a:rPr>
                <a:t>Cl zones</a:t>
              </a:r>
              <a:endParaRPr lang="fr-FR" sz="1200" b="1" dirty="0"/>
            </a:p>
          </p:txBody>
        </p:sp>
        <p:cxnSp>
          <p:nvCxnSpPr>
            <p:cNvPr id="39" name="Connecteur droit avec flèche 38"/>
            <p:cNvCxnSpPr/>
            <p:nvPr/>
          </p:nvCxnSpPr>
          <p:spPr>
            <a:xfrm flipH="1">
              <a:off x="4201423" y="4005997"/>
              <a:ext cx="1074533" cy="6843"/>
            </a:xfrm>
            <a:prstGeom prst="straightConnector1">
              <a:avLst/>
            </a:prstGeom>
            <a:ln w="15875">
              <a:solidFill>
                <a:schemeClr val="tx1"/>
              </a:solidFill>
              <a:prstDash val="sysDot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2" name="Rectangle 41"/>
          <p:cNvSpPr/>
          <p:nvPr/>
        </p:nvSpPr>
        <p:spPr>
          <a:xfrm>
            <a:off x="539552" y="4653136"/>
            <a:ext cx="8424937" cy="338554"/>
          </a:xfrm>
          <a:prstGeom prst="rect">
            <a:avLst/>
          </a:prstGeom>
          <a:ln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US" sz="1600" dirty="0" smtClean="0">
                <a:solidFill>
                  <a:srgbClr val="FF0000"/>
                </a:solidFill>
                <a:latin typeface="Lucinda"/>
              </a:rPr>
              <a:t>High </a:t>
            </a:r>
            <a:r>
              <a:rPr lang="en-US" sz="1600" dirty="0">
                <a:solidFill>
                  <a:srgbClr val="FF0000"/>
                </a:solidFill>
                <a:latin typeface="Lucinda"/>
              </a:rPr>
              <a:t>temperature </a:t>
            </a:r>
            <a:r>
              <a:rPr lang="en-US" sz="1600" dirty="0" smtClean="0">
                <a:solidFill>
                  <a:srgbClr val="FF0000"/>
                </a:solidFill>
                <a:latin typeface="Lucinda"/>
              </a:rPr>
              <a:t>annealing (T &gt; 1300°C) prior to disposal </a:t>
            </a:r>
            <a:r>
              <a:rPr lang="en-US" sz="1600" dirty="0">
                <a:solidFill>
                  <a:srgbClr val="FF0000"/>
                </a:solidFill>
                <a:latin typeface="Lucinda"/>
              </a:rPr>
              <a:t>should </a:t>
            </a:r>
            <a:r>
              <a:rPr lang="en-US" sz="1600" dirty="0" smtClean="0">
                <a:solidFill>
                  <a:srgbClr val="FF0000"/>
                </a:solidFill>
                <a:latin typeface="Lucinda"/>
              </a:rPr>
              <a:t>in any case be beneficial</a:t>
            </a:r>
            <a:endParaRPr lang="en-US" sz="1600" dirty="0">
              <a:solidFill>
                <a:srgbClr val="FF0000"/>
              </a:solidFill>
              <a:latin typeface="Lucinda"/>
            </a:endParaRPr>
          </a:p>
        </p:txBody>
      </p:sp>
      <p:sp>
        <p:nvSpPr>
          <p:cNvPr id="43" name="Flèche courbée vers la droite 42"/>
          <p:cNvSpPr/>
          <p:nvPr/>
        </p:nvSpPr>
        <p:spPr>
          <a:xfrm>
            <a:off x="179512" y="4655418"/>
            <a:ext cx="251397" cy="385699"/>
          </a:xfrm>
          <a:prstGeom prst="curvedRightArrow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46" name="Flèche droite 45"/>
          <p:cNvSpPr/>
          <p:nvPr/>
        </p:nvSpPr>
        <p:spPr>
          <a:xfrm>
            <a:off x="899592" y="5383882"/>
            <a:ext cx="461764" cy="144016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7" name="Rectangle 46"/>
          <p:cNvSpPr/>
          <p:nvPr/>
        </p:nvSpPr>
        <p:spPr>
          <a:xfrm>
            <a:off x="1952870" y="5271224"/>
            <a:ext cx="1611018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600" dirty="0" smtClean="0">
                <a:latin typeface="Lucinda"/>
              </a:rPr>
              <a:t>To </a:t>
            </a:r>
            <a:r>
              <a:rPr lang="fr-FR" sz="1600" dirty="0" err="1" smtClean="0">
                <a:latin typeface="Lucinda"/>
              </a:rPr>
              <a:t>stabilize</a:t>
            </a:r>
            <a:r>
              <a:rPr lang="fr-FR" sz="1600" dirty="0" smtClean="0">
                <a:latin typeface="Lucinda"/>
              </a:rPr>
              <a:t> </a:t>
            </a:r>
            <a:r>
              <a:rPr lang="fr-FR" sz="1600" baseline="30000" dirty="0" smtClean="0">
                <a:latin typeface="Lucinda"/>
              </a:rPr>
              <a:t>14</a:t>
            </a:r>
            <a:r>
              <a:rPr lang="fr-FR" sz="1600" dirty="0" smtClean="0">
                <a:latin typeface="Lucinda"/>
              </a:rPr>
              <a:t>C </a:t>
            </a:r>
            <a:endParaRPr lang="fr-FR" sz="1600" dirty="0"/>
          </a:p>
        </p:txBody>
      </p:sp>
      <p:pic>
        <p:nvPicPr>
          <p:cNvPr id="52" name="Image 5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89986" y="5301208"/>
            <a:ext cx="2217416" cy="1289014"/>
          </a:xfrm>
          <a:prstGeom prst="rect">
            <a:avLst/>
          </a:prstGeom>
          <a:ln>
            <a:solidFill>
              <a:schemeClr val="tx2"/>
            </a:solidFill>
          </a:ln>
        </p:spPr>
      </p:pic>
      <p:cxnSp>
        <p:nvCxnSpPr>
          <p:cNvPr id="53" name="Connecteur droit avec flèche 52"/>
          <p:cNvCxnSpPr/>
          <p:nvPr/>
        </p:nvCxnSpPr>
        <p:spPr>
          <a:xfrm>
            <a:off x="4355976" y="5838024"/>
            <a:ext cx="1642718" cy="254666"/>
          </a:xfrm>
          <a:prstGeom prst="straightConnector1">
            <a:avLst/>
          </a:prstGeom>
          <a:ln w="2540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5" name="Rectangle 54"/>
          <p:cNvSpPr/>
          <p:nvPr/>
        </p:nvSpPr>
        <p:spPr>
          <a:xfrm>
            <a:off x="1475656" y="5661248"/>
            <a:ext cx="3060553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1600" dirty="0" smtClean="0">
                <a:latin typeface="Lucinda"/>
              </a:rPr>
              <a:t>To release </a:t>
            </a:r>
            <a:r>
              <a:rPr lang="fr-FR" sz="1600" baseline="30000" dirty="0" smtClean="0">
                <a:latin typeface="Lucinda"/>
              </a:rPr>
              <a:t>36</a:t>
            </a:r>
            <a:r>
              <a:rPr lang="fr-FR" sz="1600" dirty="0" smtClean="0">
                <a:latin typeface="Lucinda"/>
              </a:rPr>
              <a:t>Cl </a:t>
            </a:r>
            <a:r>
              <a:rPr lang="fr-FR" sz="1600" dirty="0" err="1">
                <a:latin typeface="Lucinda"/>
              </a:rPr>
              <a:t>bound</a:t>
            </a:r>
            <a:r>
              <a:rPr lang="fr-FR" sz="1600" dirty="0">
                <a:latin typeface="Lucinda"/>
              </a:rPr>
              <a:t> to </a:t>
            </a:r>
            <a:r>
              <a:rPr lang="fr-FR" sz="1600" dirty="0" err="1">
                <a:latin typeface="Lucinda"/>
              </a:rPr>
              <a:t>edge</a:t>
            </a:r>
            <a:r>
              <a:rPr lang="fr-FR" sz="1600" dirty="0">
                <a:latin typeface="Lucinda"/>
              </a:rPr>
              <a:t> planes </a:t>
            </a:r>
            <a:r>
              <a:rPr lang="fr-FR" sz="1600" dirty="0" smtClean="0">
                <a:latin typeface="Lucinda"/>
              </a:rPr>
              <a:t>(</a:t>
            </a:r>
            <a:r>
              <a:rPr lang="fr-FR" sz="1600" dirty="0" err="1" smtClean="0">
                <a:latin typeface="Lucinda"/>
              </a:rPr>
              <a:t>which</a:t>
            </a:r>
            <a:r>
              <a:rPr lang="fr-FR" sz="1600" dirty="0" smtClean="0">
                <a:latin typeface="Lucinda"/>
              </a:rPr>
              <a:t> </a:t>
            </a:r>
            <a:r>
              <a:rPr lang="fr-FR" sz="1600" dirty="0" err="1">
                <a:latin typeface="Lucinda"/>
              </a:rPr>
              <a:t>should</a:t>
            </a:r>
            <a:r>
              <a:rPr lang="fr-FR" sz="1600" dirty="0">
                <a:latin typeface="Lucinda"/>
              </a:rPr>
              <a:t> </a:t>
            </a:r>
            <a:r>
              <a:rPr lang="fr-FR" sz="1600" dirty="0" err="1">
                <a:latin typeface="Lucinda"/>
              </a:rPr>
              <a:t>be</a:t>
            </a:r>
            <a:r>
              <a:rPr lang="fr-FR" sz="1600" dirty="0">
                <a:latin typeface="Lucinda"/>
              </a:rPr>
              <a:t> more accessible to </a:t>
            </a:r>
            <a:r>
              <a:rPr lang="fr-FR" sz="1600" dirty="0" err="1" smtClean="0">
                <a:latin typeface="Lucinda"/>
              </a:rPr>
              <a:t>leaching</a:t>
            </a:r>
            <a:r>
              <a:rPr lang="fr-FR" sz="1600" dirty="0">
                <a:latin typeface="Lucinda"/>
              </a:rPr>
              <a:t>)</a:t>
            </a:r>
            <a:endParaRPr lang="fr-FR" sz="1600" dirty="0"/>
          </a:p>
        </p:txBody>
      </p:sp>
      <p:sp>
        <p:nvSpPr>
          <p:cNvPr id="56" name="Flèche droite 55"/>
          <p:cNvSpPr/>
          <p:nvPr/>
        </p:nvSpPr>
        <p:spPr>
          <a:xfrm>
            <a:off x="899592" y="5949280"/>
            <a:ext cx="461764" cy="144016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2" name="Image 3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2565" y="597446"/>
            <a:ext cx="923771" cy="648072"/>
          </a:xfrm>
          <a:prstGeom prst="rect">
            <a:avLst/>
          </a:prstGeom>
        </p:spPr>
      </p:pic>
      <p:pic>
        <p:nvPicPr>
          <p:cNvPr id="33" name="Image 3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3548" y="628875"/>
            <a:ext cx="686884" cy="6115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631839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31640" y="965627"/>
            <a:ext cx="6552728" cy="830997"/>
          </a:xfrm>
          <a:prstGeom prst="rect">
            <a:avLst/>
          </a:prstGeom>
          <a:ln w="25400"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fr-FR" sz="1600" dirty="0" smtClean="0">
                <a:solidFill>
                  <a:schemeClr val="tx2"/>
                </a:solidFill>
                <a:latin typeface="Lucida Sans" panose="020B0602030504020204" pitchFamily="34" charset="0"/>
              </a:rPr>
              <a:t>This </a:t>
            </a:r>
            <a:r>
              <a:rPr lang="fr-FR" sz="1600" dirty="0" err="1" smtClean="0">
                <a:solidFill>
                  <a:schemeClr val="tx2"/>
                </a:solidFill>
                <a:latin typeface="Lucida Sans" panose="020B0602030504020204" pitchFamily="34" charset="0"/>
              </a:rPr>
              <a:t>presentation</a:t>
            </a:r>
            <a:r>
              <a:rPr lang="fr-FR" sz="1600" dirty="0" smtClean="0">
                <a:solidFill>
                  <a:schemeClr val="tx2"/>
                </a:solidFill>
                <a:latin typeface="Lucida Sans" panose="020B0602030504020204" pitchFamily="34" charset="0"/>
              </a:rPr>
              <a:t> </a:t>
            </a:r>
            <a:r>
              <a:rPr lang="fr-FR" sz="1600" dirty="0" err="1" smtClean="0">
                <a:solidFill>
                  <a:schemeClr val="tx2"/>
                </a:solidFill>
                <a:latin typeface="Lucida Sans" panose="020B0602030504020204" pitchFamily="34" charset="0"/>
              </a:rPr>
              <a:t>is</a:t>
            </a:r>
            <a:r>
              <a:rPr lang="fr-FR" sz="1600" dirty="0" smtClean="0">
                <a:solidFill>
                  <a:schemeClr val="tx2"/>
                </a:solidFill>
                <a:latin typeface="Lucida Sans" panose="020B0602030504020204" pitchFamily="34" charset="0"/>
              </a:rPr>
              <a:t> </a:t>
            </a:r>
            <a:r>
              <a:rPr lang="fr-FR" sz="1600" dirty="0" err="1" smtClean="0">
                <a:solidFill>
                  <a:schemeClr val="tx2"/>
                </a:solidFill>
                <a:latin typeface="Lucida Sans" panose="020B0602030504020204" pitchFamily="34" charset="0"/>
              </a:rPr>
              <a:t>mainly</a:t>
            </a:r>
            <a:r>
              <a:rPr lang="fr-FR" sz="1600" dirty="0" smtClean="0">
                <a:solidFill>
                  <a:schemeClr val="tx2"/>
                </a:solidFill>
                <a:latin typeface="Lucida Sans" panose="020B0602030504020204" pitchFamily="34" charset="0"/>
              </a:rPr>
              <a:t> </a:t>
            </a:r>
            <a:r>
              <a:rPr lang="fr-FR" sz="1600" dirty="0" err="1" smtClean="0">
                <a:solidFill>
                  <a:schemeClr val="tx2"/>
                </a:solidFill>
                <a:latin typeface="Lucida Sans" panose="020B0602030504020204" pitchFamily="34" charset="0"/>
              </a:rPr>
              <a:t>based</a:t>
            </a:r>
            <a:r>
              <a:rPr lang="fr-FR" sz="1600" dirty="0" smtClean="0">
                <a:solidFill>
                  <a:schemeClr val="tx2"/>
                </a:solidFill>
                <a:latin typeface="Lucida Sans" panose="020B0602030504020204" pitchFamily="34" charset="0"/>
              </a:rPr>
              <a:t> on </a:t>
            </a:r>
            <a:r>
              <a:rPr lang="fr-FR" sz="1600" dirty="0" err="1" smtClean="0">
                <a:solidFill>
                  <a:schemeClr val="tx2"/>
                </a:solidFill>
                <a:latin typeface="Lucida Sans" panose="020B0602030504020204" pitchFamily="34" charset="0"/>
              </a:rPr>
              <a:t>results</a:t>
            </a:r>
            <a:r>
              <a:rPr lang="fr-FR" sz="1600" dirty="0" smtClean="0">
                <a:solidFill>
                  <a:schemeClr val="tx2"/>
                </a:solidFill>
                <a:latin typeface="Lucida Sans" panose="020B0602030504020204" pitchFamily="34" charset="0"/>
              </a:rPr>
              <a:t> </a:t>
            </a:r>
            <a:r>
              <a:rPr lang="fr-FR" sz="1600" dirty="0" err="1" smtClean="0">
                <a:solidFill>
                  <a:schemeClr val="tx2"/>
                </a:solidFill>
                <a:latin typeface="Lucida Sans" panose="020B0602030504020204" pitchFamily="34" charset="0"/>
              </a:rPr>
              <a:t>issued</a:t>
            </a:r>
            <a:r>
              <a:rPr lang="fr-FR" sz="1600" dirty="0" smtClean="0">
                <a:solidFill>
                  <a:schemeClr val="tx2"/>
                </a:solidFill>
                <a:latin typeface="Lucida Sans" panose="020B0602030504020204" pitchFamily="34" charset="0"/>
              </a:rPr>
              <a:t> </a:t>
            </a:r>
            <a:r>
              <a:rPr lang="fr-FR" sz="1600" dirty="0" err="1" smtClean="0">
                <a:solidFill>
                  <a:schemeClr val="tx2"/>
                </a:solidFill>
                <a:latin typeface="Lucida Sans" panose="020B0602030504020204" pitchFamily="34" charset="0"/>
              </a:rPr>
              <a:t>from</a:t>
            </a:r>
            <a:r>
              <a:rPr lang="fr-FR" sz="1600" dirty="0" smtClean="0">
                <a:solidFill>
                  <a:schemeClr val="tx2"/>
                </a:solidFill>
                <a:latin typeface="Lucida Sans" panose="020B0602030504020204" pitchFamily="34" charset="0"/>
              </a:rPr>
              <a:t> the </a:t>
            </a:r>
            <a:r>
              <a:rPr lang="fr-FR" sz="1600" dirty="0">
                <a:solidFill>
                  <a:schemeClr val="tx2"/>
                </a:solidFill>
                <a:latin typeface="Lucida Sans" panose="020B0602030504020204" pitchFamily="34" charset="0"/>
              </a:rPr>
              <a:t>PhD of N. </a:t>
            </a:r>
            <a:r>
              <a:rPr lang="fr-FR" sz="1600" dirty="0" err="1">
                <a:solidFill>
                  <a:schemeClr val="tx2"/>
                </a:solidFill>
                <a:latin typeface="Lucida Sans" panose="020B0602030504020204" pitchFamily="34" charset="0"/>
              </a:rPr>
              <a:t>Galy</a:t>
            </a:r>
            <a:r>
              <a:rPr lang="fr-FR" sz="1600" dirty="0">
                <a:solidFill>
                  <a:schemeClr val="tx2"/>
                </a:solidFill>
                <a:latin typeface="Lucida Sans" panose="020B0602030504020204" pitchFamily="34" charset="0"/>
              </a:rPr>
              <a:t> </a:t>
            </a:r>
            <a:r>
              <a:rPr lang="fr-FR" sz="1600" dirty="0" smtClean="0">
                <a:solidFill>
                  <a:schemeClr val="tx2"/>
                </a:solidFill>
                <a:latin typeface="Lucida Sans" panose="020B0602030504020204" pitchFamily="34" charset="0"/>
              </a:rPr>
              <a:t>(2013 - 2016</a:t>
            </a:r>
            <a:r>
              <a:rPr lang="fr-FR" sz="1600" dirty="0">
                <a:solidFill>
                  <a:schemeClr val="tx2"/>
                </a:solidFill>
                <a:latin typeface="Lucida Sans" panose="020B0602030504020204" pitchFamily="34" charset="0"/>
              </a:rPr>
              <a:t>) </a:t>
            </a:r>
            <a:endParaRPr lang="fr-FR" sz="1600" dirty="0">
              <a:solidFill>
                <a:schemeClr val="tx2"/>
              </a:solidFill>
            </a:endParaRPr>
          </a:p>
          <a:p>
            <a:pPr algn="ctr"/>
            <a:r>
              <a:rPr lang="fr-FR" sz="1600" dirty="0" smtClean="0">
                <a:solidFill>
                  <a:schemeClr val="tx2"/>
                </a:solidFill>
                <a:latin typeface="Lucida Sans" panose="020B0602030504020204" pitchFamily="34" charset="0"/>
              </a:rPr>
              <a:t> </a:t>
            </a:r>
            <a:endParaRPr lang="fr-FR" sz="800" dirty="0">
              <a:solidFill>
                <a:schemeClr val="tx2"/>
              </a:solidFill>
              <a:latin typeface="Lucida Sans" panose="020B0602030504020204" pitchFamily="34" charset="0"/>
            </a:endParaRPr>
          </a:p>
        </p:txBody>
      </p:sp>
      <p:sp>
        <p:nvSpPr>
          <p:cNvPr id="1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094580" y="6381328"/>
            <a:ext cx="3026847" cy="333375"/>
          </a:xfrm>
        </p:spPr>
        <p:txBody>
          <a:bodyPr/>
          <a:lstStyle/>
          <a:p>
            <a:pPr algn="ctr"/>
            <a:r>
              <a:rPr lang="fr-FR" altLang="fr-FR" b="1" dirty="0" smtClean="0">
                <a:solidFill>
                  <a:schemeClr val="tx2"/>
                </a:solidFill>
              </a:rPr>
              <a:t>CAST Symposium </a:t>
            </a:r>
            <a:r>
              <a:rPr lang="fr-FR" altLang="fr-FR" b="1" dirty="0" err="1" smtClean="0">
                <a:solidFill>
                  <a:schemeClr val="tx2"/>
                </a:solidFill>
              </a:rPr>
              <a:t>January</a:t>
            </a:r>
            <a:r>
              <a:rPr lang="fr-FR" altLang="fr-FR" b="1" dirty="0" smtClean="0">
                <a:solidFill>
                  <a:schemeClr val="tx2"/>
                </a:solidFill>
              </a:rPr>
              <a:t> 16</a:t>
            </a:r>
            <a:r>
              <a:rPr lang="fr-FR" altLang="fr-FR" b="1" baseline="30000" dirty="0" smtClean="0">
                <a:solidFill>
                  <a:schemeClr val="tx2"/>
                </a:solidFill>
              </a:rPr>
              <a:t>th</a:t>
            </a:r>
            <a:r>
              <a:rPr lang="fr-FR" altLang="fr-FR" b="1" dirty="0" smtClean="0">
                <a:solidFill>
                  <a:schemeClr val="tx2"/>
                </a:solidFill>
              </a:rPr>
              <a:t> – 18</a:t>
            </a:r>
            <a:r>
              <a:rPr lang="fr-FR" altLang="fr-FR" b="1" baseline="30000" dirty="0" smtClean="0">
                <a:solidFill>
                  <a:schemeClr val="tx2"/>
                </a:solidFill>
              </a:rPr>
              <a:t>th</a:t>
            </a:r>
            <a:r>
              <a:rPr lang="fr-FR" altLang="fr-FR" b="1" dirty="0" smtClean="0">
                <a:solidFill>
                  <a:schemeClr val="tx2"/>
                </a:solidFill>
              </a:rPr>
              <a:t> 2018</a:t>
            </a:r>
            <a:endParaRPr lang="fr-FR" altLang="fr-FR" b="1" dirty="0">
              <a:solidFill>
                <a:schemeClr val="tx2"/>
              </a:solidFill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1403648" y="2363976"/>
            <a:ext cx="6552728" cy="338554"/>
          </a:xfrm>
          <a:prstGeom prst="rect">
            <a:avLst/>
          </a:prstGeom>
          <a:ln w="25400"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fr-FR" sz="1600" dirty="0" smtClean="0">
                <a:solidFill>
                  <a:schemeClr val="tx2"/>
                </a:solidFill>
                <a:latin typeface="Lucida Sans" panose="020B0602030504020204" pitchFamily="34" charset="0"/>
              </a:rPr>
              <a:t>Our </a:t>
            </a:r>
            <a:r>
              <a:rPr lang="fr-FR" sz="1600" dirty="0" err="1" smtClean="0">
                <a:solidFill>
                  <a:schemeClr val="tx2"/>
                </a:solidFill>
                <a:latin typeface="Lucida Sans" panose="020B0602030504020204" pitchFamily="34" charset="0"/>
              </a:rPr>
              <a:t>results</a:t>
            </a:r>
            <a:r>
              <a:rPr lang="fr-FR" sz="1600" dirty="0" smtClean="0">
                <a:solidFill>
                  <a:schemeClr val="tx2"/>
                </a:solidFill>
                <a:latin typeface="Lucida Sans" panose="020B0602030504020204" pitchFamily="34" charset="0"/>
              </a:rPr>
              <a:t>  are </a:t>
            </a:r>
            <a:r>
              <a:rPr lang="fr-FR" sz="1600" dirty="0" err="1" smtClean="0">
                <a:solidFill>
                  <a:schemeClr val="tx2"/>
                </a:solidFill>
                <a:latin typeface="Lucida Sans" panose="020B0602030504020204" pitchFamily="34" charset="0"/>
              </a:rPr>
              <a:t>also</a:t>
            </a:r>
            <a:r>
              <a:rPr lang="fr-FR" sz="1600" dirty="0" smtClean="0">
                <a:solidFill>
                  <a:schemeClr val="tx2"/>
                </a:solidFill>
                <a:latin typeface="Lucida Sans" panose="020B0602030504020204" pitchFamily="34" charset="0"/>
              </a:rPr>
              <a:t> the fruit of </a:t>
            </a:r>
            <a:r>
              <a:rPr lang="fr-FR" sz="1600" dirty="0" err="1" smtClean="0">
                <a:solidFill>
                  <a:schemeClr val="tx2"/>
                </a:solidFill>
                <a:latin typeface="Lucida Sans" panose="020B0602030504020204" pitchFamily="34" charset="0"/>
              </a:rPr>
              <a:t>cooperation</a:t>
            </a:r>
            <a:r>
              <a:rPr lang="fr-FR" sz="1600" dirty="0" smtClean="0">
                <a:solidFill>
                  <a:schemeClr val="tx2"/>
                </a:solidFill>
                <a:latin typeface="Lucida Sans" panose="020B0602030504020204" pitchFamily="34" charset="0"/>
              </a:rPr>
              <a:t> </a:t>
            </a:r>
            <a:r>
              <a:rPr lang="fr-FR" sz="1600" dirty="0" err="1" smtClean="0">
                <a:solidFill>
                  <a:schemeClr val="tx2"/>
                </a:solidFill>
                <a:latin typeface="Lucida Sans" panose="020B0602030504020204" pitchFamily="34" charset="0"/>
              </a:rPr>
              <a:t>with</a:t>
            </a:r>
            <a:r>
              <a:rPr lang="fr-FR" sz="1600" dirty="0" smtClean="0">
                <a:solidFill>
                  <a:schemeClr val="tx2"/>
                </a:solidFill>
                <a:latin typeface="Lucida Sans" panose="020B0602030504020204" pitchFamily="34" charset="0"/>
              </a:rPr>
              <a:t> </a:t>
            </a:r>
            <a:endParaRPr lang="fr-FR" sz="800" dirty="0">
              <a:solidFill>
                <a:schemeClr val="tx2"/>
              </a:solidFill>
              <a:latin typeface="Lucida Sans" panose="020B0602030504020204" pitchFamily="34" charset="0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1374726" y="3494618"/>
            <a:ext cx="6552728" cy="2185214"/>
          </a:xfrm>
          <a:prstGeom prst="rect">
            <a:avLst/>
          </a:prstGeom>
          <a:ln w="25400"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fr-FR" sz="1600" dirty="0" smtClean="0">
                <a:solidFill>
                  <a:schemeClr val="tx2"/>
                </a:solidFill>
                <a:latin typeface="Lucida Sans" panose="020B0602030504020204" pitchFamily="34" charset="0"/>
              </a:rPr>
              <a:t>M.R Ammar and P. Simon </a:t>
            </a:r>
            <a:r>
              <a:rPr lang="fr-FR" sz="1600" dirty="0" err="1" smtClean="0">
                <a:solidFill>
                  <a:schemeClr val="tx2"/>
                </a:solidFill>
                <a:latin typeface="Lucida Sans" panose="020B0602030504020204" pitchFamily="34" charset="0"/>
              </a:rPr>
              <a:t>from</a:t>
            </a:r>
            <a:r>
              <a:rPr lang="fr-FR" sz="1600" dirty="0" smtClean="0">
                <a:solidFill>
                  <a:schemeClr val="tx2"/>
                </a:solidFill>
                <a:latin typeface="Lucida Sans" panose="020B0602030504020204" pitchFamily="34" charset="0"/>
              </a:rPr>
              <a:t> CNRS/CEMHTI Orléans, France</a:t>
            </a:r>
          </a:p>
          <a:p>
            <a:pPr algn="ctr"/>
            <a:endParaRPr lang="fr-FR" sz="1600" dirty="0" smtClean="0">
              <a:solidFill>
                <a:schemeClr val="tx2"/>
              </a:solidFill>
              <a:latin typeface="Lucida Sans" panose="020B0602030504020204" pitchFamily="34" charset="0"/>
            </a:endParaRPr>
          </a:p>
          <a:p>
            <a:pPr algn="ctr"/>
            <a:endParaRPr lang="fr-FR" sz="1600" dirty="0">
              <a:solidFill>
                <a:schemeClr val="tx2"/>
              </a:solidFill>
              <a:latin typeface="Lucida Sans" panose="020B0602030504020204" pitchFamily="34" charset="0"/>
            </a:endParaRPr>
          </a:p>
          <a:p>
            <a:pPr algn="ctr"/>
            <a:r>
              <a:rPr lang="fr-FR" sz="1600" dirty="0" smtClean="0">
                <a:solidFill>
                  <a:schemeClr val="tx2"/>
                </a:solidFill>
                <a:latin typeface="Lucida Sans" panose="020B0602030504020204" pitchFamily="34" charset="0"/>
              </a:rPr>
              <a:t>J.N</a:t>
            </a:r>
            <a:r>
              <a:rPr lang="fr-FR" sz="1600" dirty="0">
                <a:solidFill>
                  <a:schemeClr val="tx2"/>
                </a:solidFill>
                <a:latin typeface="Lucida Sans" panose="020B0602030504020204" pitchFamily="34" charset="0"/>
              </a:rPr>
              <a:t>. </a:t>
            </a:r>
            <a:r>
              <a:rPr lang="fr-FR" sz="1600" dirty="0" err="1">
                <a:solidFill>
                  <a:schemeClr val="tx2"/>
                </a:solidFill>
                <a:latin typeface="Lucida Sans" panose="020B0602030504020204" pitchFamily="34" charset="0"/>
              </a:rPr>
              <a:t>Rouzaud</a:t>
            </a:r>
            <a:r>
              <a:rPr lang="fr-FR" sz="1600" dirty="0">
                <a:solidFill>
                  <a:schemeClr val="tx2"/>
                </a:solidFill>
                <a:latin typeface="Lucida Sans" panose="020B0602030504020204" pitchFamily="34" charset="0"/>
              </a:rPr>
              <a:t> and D. </a:t>
            </a:r>
            <a:r>
              <a:rPr lang="fr-FR" sz="1600" dirty="0" err="1">
                <a:solidFill>
                  <a:schemeClr val="tx2"/>
                </a:solidFill>
                <a:latin typeface="Lucida Sans" panose="020B0602030504020204" pitchFamily="34" charset="0"/>
              </a:rPr>
              <a:t>Deldicque</a:t>
            </a:r>
            <a:r>
              <a:rPr lang="fr-FR" sz="1600" dirty="0">
                <a:solidFill>
                  <a:schemeClr val="tx2"/>
                </a:solidFill>
                <a:latin typeface="Lucida Sans" panose="020B0602030504020204" pitchFamily="34" charset="0"/>
              </a:rPr>
              <a:t> </a:t>
            </a:r>
            <a:r>
              <a:rPr lang="fr-FR" sz="1600" dirty="0" err="1">
                <a:solidFill>
                  <a:schemeClr val="tx2"/>
                </a:solidFill>
                <a:latin typeface="Lucida Sans" panose="020B0602030504020204" pitchFamily="34" charset="0"/>
              </a:rPr>
              <a:t>from</a:t>
            </a:r>
            <a:r>
              <a:rPr lang="fr-FR" sz="1600" dirty="0">
                <a:solidFill>
                  <a:schemeClr val="tx2"/>
                </a:solidFill>
                <a:latin typeface="Lucida Sans" panose="020B0602030504020204" pitchFamily="34" charset="0"/>
              </a:rPr>
              <a:t> Ecole Normale Supérieure , Groupe de Géologie, Paris, </a:t>
            </a:r>
            <a:r>
              <a:rPr lang="fr-FR" sz="1600" dirty="0" smtClean="0">
                <a:solidFill>
                  <a:schemeClr val="tx2"/>
                </a:solidFill>
                <a:latin typeface="Lucida Sans" panose="020B0602030504020204" pitchFamily="34" charset="0"/>
              </a:rPr>
              <a:t>France</a:t>
            </a:r>
          </a:p>
          <a:p>
            <a:pPr algn="ctr"/>
            <a:endParaRPr lang="fr-FR" sz="1600" dirty="0">
              <a:solidFill>
                <a:schemeClr val="tx2"/>
              </a:solidFill>
              <a:latin typeface="Lucida Sans" panose="020B0602030504020204" pitchFamily="34" charset="0"/>
            </a:endParaRPr>
          </a:p>
          <a:p>
            <a:pPr algn="ctr"/>
            <a:endParaRPr lang="fr-FR" sz="1600" dirty="0" smtClean="0">
              <a:solidFill>
                <a:schemeClr val="tx2"/>
              </a:solidFill>
              <a:latin typeface="Lucida Sans" panose="020B0602030504020204" pitchFamily="34" charset="0"/>
            </a:endParaRPr>
          </a:p>
          <a:p>
            <a:pPr algn="ctr"/>
            <a:r>
              <a:rPr lang="fr-FR" sz="1600" dirty="0" smtClean="0">
                <a:solidFill>
                  <a:schemeClr val="tx2"/>
                </a:solidFill>
                <a:latin typeface="Lucida Sans" panose="020B0602030504020204" pitchFamily="34" charset="0"/>
              </a:rPr>
              <a:t>P. </a:t>
            </a:r>
            <a:r>
              <a:rPr lang="fr-FR" sz="1600" dirty="0" err="1" smtClean="0">
                <a:solidFill>
                  <a:schemeClr val="tx2"/>
                </a:solidFill>
                <a:latin typeface="Lucida Sans" panose="020B0602030504020204" pitchFamily="34" charset="0"/>
              </a:rPr>
              <a:t>Sainsot</a:t>
            </a:r>
            <a:r>
              <a:rPr lang="fr-FR" sz="1600" dirty="0" smtClean="0">
                <a:solidFill>
                  <a:schemeClr val="tx2"/>
                </a:solidFill>
                <a:latin typeface="Lucida Sans" panose="020B0602030504020204" pitchFamily="34" charset="0"/>
              </a:rPr>
              <a:t> </a:t>
            </a:r>
            <a:r>
              <a:rPr lang="fr-FR" sz="1600" dirty="0" err="1" smtClean="0">
                <a:solidFill>
                  <a:schemeClr val="tx2"/>
                </a:solidFill>
                <a:latin typeface="Lucida Sans" panose="020B0602030504020204" pitchFamily="34" charset="0"/>
              </a:rPr>
              <a:t>from</a:t>
            </a:r>
            <a:r>
              <a:rPr lang="fr-FR" sz="1600" dirty="0" smtClean="0">
                <a:solidFill>
                  <a:schemeClr val="tx2"/>
                </a:solidFill>
                <a:latin typeface="Lucida Sans" panose="020B0602030504020204" pitchFamily="34" charset="0"/>
              </a:rPr>
              <a:t> Université de Lyon, INSA-Lyon, France </a:t>
            </a:r>
            <a:endParaRPr lang="fr-FR" sz="1600" dirty="0">
              <a:solidFill>
                <a:schemeClr val="tx2"/>
              </a:solidFill>
              <a:latin typeface="Lucida Sans" panose="020B0602030504020204" pitchFamily="34" charset="0"/>
            </a:endParaRPr>
          </a:p>
          <a:p>
            <a:pPr algn="ctr"/>
            <a:endParaRPr lang="fr-FR" sz="800" dirty="0">
              <a:solidFill>
                <a:schemeClr val="tx2"/>
              </a:solidFill>
              <a:latin typeface="Lucida Sans" panose="020B0602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099793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oneTexte 4"/>
          <p:cNvSpPr txBox="1"/>
          <p:nvPr/>
        </p:nvSpPr>
        <p:spPr>
          <a:xfrm>
            <a:off x="2972973" y="849660"/>
            <a:ext cx="340990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600" dirty="0" smtClean="0">
                <a:solidFill>
                  <a:schemeClr val="tx2"/>
                </a:solidFill>
                <a:latin typeface="Lucida Sans" panose="020B0602030504020204" pitchFamily="34" charset="0"/>
              </a:rPr>
              <a:t>The </a:t>
            </a:r>
            <a:r>
              <a:rPr lang="fr-FR" sz="1600" dirty="0" err="1" smtClean="0">
                <a:solidFill>
                  <a:schemeClr val="tx2"/>
                </a:solidFill>
                <a:latin typeface="Lucida Sans" panose="020B0602030504020204" pitchFamily="34" charset="0"/>
              </a:rPr>
              <a:t>authors</a:t>
            </a:r>
            <a:r>
              <a:rPr lang="fr-FR" sz="1600" dirty="0" smtClean="0">
                <a:solidFill>
                  <a:schemeClr val="tx2"/>
                </a:solidFill>
                <a:latin typeface="Lucida Sans" panose="020B0602030504020204" pitchFamily="34" charset="0"/>
              </a:rPr>
              <a:t> are </a:t>
            </a:r>
            <a:r>
              <a:rPr lang="fr-FR" sz="1600" dirty="0" err="1" smtClean="0">
                <a:solidFill>
                  <a:schemeClr val="tx2"/>
                </a:solidFill>
                <a:latin typeface="Lucida Sans" panose="020B0602030504020204" pitchFamily="34" charset="0"/>
              </a:rPr>
              <a:t>very</a:t>
            </a:r>
            <a:r>
              <a:rPr lang="fr-FR" sz="1600" dirty="0" smtClean="0">
                <a:solidFill>
                  <a:schemeClr val="tx2"/>
                </a:solidFill>
                <a:latin typeface="Lucida Sans" panose="020B0602030504020204" pitchFamily="34" charset="0"/>
              </a:rPr>
              <a:t> </a:t>
            </a:r>
            <a:r>
              <a:rPr lang="fr-FR" sz="1600" dirty="0" err="1" smtClean="0">
                <a:solidFill>
                  <a:schemeClr val="tx2"/>
                </a:solidFill>
                <a:latin typeface="Lucida Sans" panose="020B0602030504020204" pitchFamily="34" charset="0"/>
              </a:rPr>
              <a:t>grateful</a:t>
            </a:r>
            <a:r>
              <a:rPr lang="fr-FR" sz="1600" dirty="0" smtClean="0">
                <a:solidFill>
                  <a:schemeClr val="tx2"/>
                </a:solidFill>
                <a:latin typeface="Lucida Sans" panose="020B0602030504020204" pitchFamily="34" charset="0"/>
              </a:rPr>
              <a:t> to </a:t>
            </a:r>
            <a:endParaRPr lang="fr-FR" sz="1600" dirty="0">
              <a:solidFill>
                <a:schemeClr val="tx2"/>
              </a:solidFill>
              <a:latin typeface="Lucida Sans" panose="020B0602030504020204" pitchFamily="34" charset="0"/>
            </a:endParaRPr>
          </a:p>
        </p:txBody>
      </p:sp>
      <p:sp>
        <p:nvSpPr>
          <p:cNvPr id="6" name="ZoneTexte 5"/>
          <p:cNvSpPr txBox="1"/>
          <p:nvPr/>
        </p:nvSpPr>
        <p:spPr>
          <a:xfrm>
            <a:off x="5121612" y="2075075"/>
            <a:ext cx="362685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1600" dirty="0" smtClean="0">
              <a:solidFill>
                <a:schemeClr val="tx2"/>
              </a:solidFill>
              <a:latin typeface="Lucida Sans" panose="020B0602030504020204" pitchFamily="34" charset="0"/>
            </a:endParaRPr>
          </a:p>
          <a:p>
            <a:pPr algn="just"/>
            <a:r>
              <a:rPr lang="fr-FR" sz="1600" dirty="0" smtClean="0">
                <a:solidFill>
                  <a:schemeClr val="tx2"/>
                </a:solidFill>
                <a:latin typeface="Lucida Sans" panose="020B0602030504020204" pitchFamily="34" charset="0"/>
              </a:rPr>
              <a:t>The </a:t>
            </a:r>
            <a:r>
              <a:rPr lang="en-US" sz="1600" dirty="0" smtClean="0">
                <a:solidFill>
                  <a:schemeClr val="tx2"/>
                </a:solidFill>
                <a:latin typeface="Lucinda"/>
              </a:rPr>
              <a:t>European </a:t>
            </a:r>
            <a:r>
              <a:rPr lang="en-US" sz="1600" dirty="0">
                <a:solidFill>
                  <a:schemeClr val="tx2"/>
                </a:solidFill>
                <a:latin typeface="Lucinda"/>
              </a:rPr>
              <a:t>(</a:t>
            </a:r>
            <a:r>
              <a:rPr lang="en-US" sz="1600" dirty="0" err="1">
                <a:solidFill>
                  <a:schemeClr val="tx2"/>
                </a:solidFill>
                <a:latin typeface="Lucinda"/>
              </a:rPr>
              <a:t>Euratom</a:t>
            </a:r>
            <a:r>
              <a:rPr lang="en-US" sz="1600" dirty="0">
                <a:solidFill>
                  <a:schemeClr val="tx2"/>
                </a:solidFill>
                <a:latin typeface="Lucinda"/>
              </a:rPr>
              <a:t>) </a:t>
            </a:r>
            <a:r>
              <a:rPr lang="en-US" sz="1600" dirty="0" err="1">
                <a:solidFill>
                  <a:schemeClr val="tx2"/>
                </a:solidFill>
                <a:latin typeface="Lucinda"/>
              </a:rPr>
              <a:t>Programme</a:t>
            </a:r>
            <a:r>
              <a:rPr lang="en-US" sz="1600" dirty="0">
                <a:solidFill>
                  <a:schemeClr val="tx2"/>
                </a:solidFill>
                <a:latin typeface="Lucinda"/>
              </a:rPr>
              <a:t> FP7/2007-2013 under the grant agreement n° 604779 (CAST 14</a:t>
            </a:r>
            <a:r>
              <a:rPr lang="en-US" sz="1600" dirty="0" smtClean="0">
                <a:solidFill>
                  <a:schemeClr val="tx2"/>
                </a:solidFill>
                <a:latin typeface="Lucinda"/>
              </a:rPr>
              <a:t>)</a:t>
            </a:r>
            <a:endParaRPr lang="fr-FR" sz="1600" dirty="0">
              <a:solidFill>
                <a:schemeClr val="tx2"/>
              </a:solidFill>
              <a:latin typeface="Lucinda"/>
            </a:endParaRPr>
          </a:p>
        </p:txBody>
      </p:sp>
      <p:sp>
        <p:nvSpPr>
          <p:cNvPr id="7" name="ZoneTexte 6"/>
          <p:cNvSpPr txBox="1"/>
          <p:nvPr/>
        </p:nvSpPr>
        <p:spPr>
          <a:xfrm>
            <a:off x="395536" y="3611052"/>
            <a:ext cx="196880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600" dirty="0" err="1" smtClean="0">
                <a:solidFill>
                  <a:schemeClr val="tx2"/>
                </a:solidFill>
                <a:latin typeface="Lucida Sans" panose="020B0602030504020204" pitchFamily="34" charset="0"/>
              </a:rPr>
              <a:t>Technical</a:t>
            </a:r>
            <a:r>
              <a:rPr lang="fr-FR" sz="1600" dirty="0" smtClean="0">
                <a:solidFill>
                  <a:schemeClr val="tx2"/>
                </a:solidFill>
                <a:latin typeface="Lucida Sans" panose="020B0602030504020204" pitchFamily="34" charset="0"/>
              </a:rPr>
              <a:t> support</a:t>
            </a:r>
            <a:endParaRPr lang="fr-FR" sz="1600" dirty="0">
              <a:solidFill>
                <a:schemeClr val="tx2"/>
              </a:solidFill>
              <a:latin typeface="Lucida Sans" panose="020B0602030504020204" pitchFamily="34" charset="0"/>
            </a:endParaRPr>
          </a:p>
        </p:txBody>
      </p:sp>
      <p:sp>
        <p:nvSpPr>
          <p:cNvPr id="8" name="ZoneTexte 7"/>
          <p:cNvSpPr txBox="1"/>
          <p:nvPr/>
        </p:nvSpPr>
        <p:spPr>
          <a:xfrm>
            <a:off x="395536" y="2154342"/>
            <a:ext cx="190308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600" dirty="0" smtClean="0">
                <a:solidFill>
                  <a:schemeClr val="tx2"/>
                </a:solidFill>
                <a:latin typeface="Lucida Sans" panose="020B0602030504020204" pitchFamily="34" charset="0"/>
              </a:rPr>
              <a:t>Financial support</a:t>
            </a:r>
            <a:endParaRPr lang="fr-FR" sz="1600" dirty="0">
              <a:solidFill>
                <a:schemeClr val="tx2"/>
              </a:solidFill>
              <a:latin typeface="Lucida Sans" panose="020B0602030504020204" pitchFamily="34" charset="0"/>
            </a:endParaRPr>
          </a:p>
        </p:txBody>
      </p:sp>
      <p:sp>
        <p:nvSpPr>
          <p:cNvPr id="9" name="Accolade ouvrante 8"/>
          <p:cNvSpPr/>
          <p:nvPr/>
        </p:nvSpPr>
        <p:spPr>
          <a:xfrm>
            <a:off x="2699792" y="1790646"/>
            <a:ext cx="165909" cy="1442066"/>
          </a:xfrm>
          <a:prstGeom prst="leftBrace">
            <a:avLst/>
          </a:prstGeom>
          <a:ln w="1905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Rectangle 9"/>
          <p:cNvSpPr/>
          <p:nvPr/>
        </p:nvSpPr>
        <p:spPr>
          <a:xfrm>
            <a:off x="3707904" y="3446830"/>
            <a:ext cx="486003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1600" dirty="0">
                <a:solidFill>
                  <a:schemeClr val="tx2"/>
                </a:solidFill>
                <a:latin typeface="Lucida Sans" panose="020B0602030504020204" pitchFamily="34" charset="0"/>
              </a:rPr>
              <a:t>IPNL </a:t>
            </a:r>
            <a:r>
              <a:rPr lang="fr-FR" sz="1600" dirty="0" err="1">
                <a:solidFill>
                  <a:schemeClr val="tx2"/>
                </a:solidFill>
                <a:latin typeface="Lucida Sans" panose="020B0602030504020204" pitchFamily="34" charset="0"/>
              </a:rPr>
              <a:t>accelerator</a:t>
            </a:r>
            <a:r>
              <a:rPr lang="fr-FR" sz="1600" dirty="0">
                <a:solidFill>
                  <a:schemeClr val="tx2"/>
                </a:solidFill>
                <a:latin typeface="Lucida Sans" panose="020B0602030504020204" pitchFamily="34" charset="0"/>
              </a:rPr>
              <a:t> staff (VDG 4MV and IMIO 400)</a:t>
            </a:r>
          </a:p>
          <a:p>
            <a:pPr algn="ctr"/>
            <a:r>
              <a:rPr lang="fr-FR" sz="1600" dirty="0">
                <a:solidFill>
                  <a:schemeClr val="tx2"/>
                </a:solidFill>
                <a:latin typeface="Lucida Sans" panose="020B0602030504020204" pitchFamily="34" charset="0"/>
              </a:rPr>
              <a:t>ICUBE </a:t>
            </a:r>
            <a:r>
              <a:rPr lang="fr-FR" sz="1600" dirty="0" err="1">
                <a:solidFill>
                  <a:schemeClr val="tx2"/>
                </a:solidFill>
                <a:latin typeface="Lucida Sans" panose="020B0602030504020204" pitchFamily="34" charset="0"/>
              </a:rPr>
              <a:t>laboratory</a:t>
            </a:r>
            <a:r>
              <a:rPr lang="fr-FR" sz="1600" dirty="0">
                <a:solidFill>
                  <a:schemeClr val="tx2"/>
                </a:solidFill>
                <a:latin typeface="Lucida Sans" panose="020B0602030504020204" pitchFamily="34" charset="0"/>
              </a:rPr>
              <a:t>, Strasbourg </a:t>
            </a:r>
            <a:r>
              <a:rPr lang="fr-FR" sz="1600" dirty="0" err="1" smtClean="0">
                <a:solidFill>
                  <a:schemeClr val="tx2"/>
                </a:solidFill>
                <a:latin typeface="Lucida Sans" panose="020B0602030504020204" pitchFamily="34" charset="0"/>
              </a:rPr>
              <a:t>University</a:t>
            </a:r>
            <a:endParaRPr lang="fr-FR" sz="1600" dirty="0" smtClean="0">
              <a:solidFill>
                <a:schemeClr val="tx2"/>
              </a:solidFill>
              <a:latin typeface="Lucida Sans" panose="020B0602030504020204" pitchFamily="34" charset="0"/>
            </a:endParaRPr>
          </a:p>
          <a:p>
            <a:pPr algn="ctr"/>
            <a:r>
              <a:rPr lang="fr-FR" sz="1600" dirty="0" smtClean="0">
                <a:solidFill>
                  <a:schemeClr val="tx2"/>
                </a:solidFill>
                <a:latin typeface="Lucida Sans" panose="020B0602030504020204" pitchFamily="34" charset="0"/>
              </a:rPr>
              <a:t>TANDEM </a:t>
            </a:r>
            <a:r>
              <a:rPr lang="fr-FR" sz="1600" dirty="0" err="1" smtClean="0">
                <a:solidFill>
                  <a:schemeClr val="tx2"/>
                </a:solidFill>
                <a:latin typeface="Lucida Sans" panose="020B0602030504020204" pitchFamily="34" charset="0"/>
              </a:rPr>
              <a:t>accelerator</a:t>
            </a:r>
            <a:r>
              <a:rPr lang="fr-FR" sz="1600" dirty="0" smtClean="0">
                <a:solidFill>
                  <a:schemeClr val="tx2"/>
                </a:solidFill>
                <a:latin typeface="Lucida Sans" panose="020B0602030504020204" pitchFamily="34" charset="0"/>
              </a:rPr>
              <a:t> staff, Orsay</a:t>
            </a:r>
          </a:p>
          <a:p>
            <a:pPr algn="ctr"/>
            <a:r>
              <a:rPr lang="fr-FR" sz="1600" dirty="0" smtClean="0">
                <a:solidFill>
                  <a:schemeClr val="tx2"/>
                </a:solidFill>
                <a:latin typeface="Lucida Sans" panose="020B0602030504020204" pitchFamily="34" charset="0"/>
              </a:rPr>
              <a:t>CEMHTI </a:t>
            </a:r>
            <a:r>
              <a:rPr lang="fr-FR" sz="1600" dirty="0" err="1" smtClean="0">
                <a:solidFill>
                  <a:schemeClr val="tx2"/>
                </a:solidFill>
                <a:latin typeface="Lucida Sans" panose="020B0602030504020204" pitchFamily="34" charset="0"/>
              </a:rPr>
              <a:t>accelerator</a:t>
            </a:r>
            <a:r>
              <a:rPr lang="fr-FR" sz="1600" dirty="0" smtClean="0">
                <a:solidFill>
                  <a:schemeClr val="tx2"/>
                </a:solidFill>
                <a:latin typeface="Lucida Sans" panose="020B0602030504020204" pitchFamily="34" charset="0"/>
              </a:rPr>
              <a:t> staff, Orléans</a:t>
            </a:r>
            <a:endParaRPr lang="fr-FR" sz="1600" dirty="0">
              <a:solidFill>
                <a:schemeClr val="tx2"/>
              </a:solidFill>
              <a:latin typeface="Lucida Sans" panose="020B0602030504020204" pitchFamily="34" charset="0"/>
            </a:endParaRPr>
          </a:p>
        </p:txBody>
      </p:sp>
      <p:sp>
        <p:nvSpPr>
          <p:cNvPr id="13" name="ZoneTexte 12"/>
          <p:cNvSpPr txBox="1"/>
          <p:nvPr/>
        </p:nvSpPr>
        <p:spPr>
          <a:xfrm>
            <a:off x="1407191" y="5301208"/>
            <a:ext cx="657904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3200" b="1" i="1" dirty="0" err="1" smtClean="0">
                <a:solidFill>
                  <a:srgbClr val="FF0000"/>
                </a:solidFill>
                <a:latin typeface="Lucida Sans" panose="020B0602030504020204" pitchFamily="34" charset="0"/>
              </a:rPr>
              <a:t>Thank</a:t>
            </a:r>
            <a:r>
              <a:rPr lang="fr-FR" sz="3200" b="1" i="1" dirty="0" smtClean="0">
                <a:solidFill>
                  <a:srgbClr val="FF0000"/>
                </a:solidFill>
                <a:latin typeface="Lucida Sans" panose="020B0602030504020204" pitchFamily="34" charset="0"/>
              </a:rPr>
              <a:t> </a:t>
            </a:r>
            <a:r>
              <a:rPr lang="fr-FR" sz="3200" b="1" i="1" dirty="0" err="1" smtClean="0">
                <a:solidFill>
                  <a:srgbClr val="FF0000"/>
                </a:solidFill>
                <a:latin typeface="Lucida Sans" panose="020B0602030504020204" pitchFamily="34" charset="0"/>
              </a:rPr>
              <a:t>you</a:t>
            </a:r>
            <a:r>
              <a:rPr lang="fr-FR" sz="3200" b="1" i="1" dirty="0" smtClean="0">
                <a:solidFill>
                  <a:srgbClr val="FF0000"/>
                </a:solidFill>
                <a:latin typeface="Lucida Sans" panose="020B0602030504020204" pitchFamily="34" charset="0"/>
              </a:rPr>
              <a:t> for </a:t>
            </a:r>
            <a:r>
              <a:rPr lang="fr-FR" sz="3200" b="1" i="1" dirty="0" err="1" smtClean="0">
                <a:solidFill>
                  <a:srgbClr val="FF0000"/>
                </a:solidFill>
                <a:latin typeface="Lucida Sans" panose="020B0602030504020204" pitchFamily="34" charset="0"/>
              </a:rPr>
              <a:t>your</a:t>
            </a:r>
            <a:r>
              <a:rPr lang="fr-FR" sz="3200" b="1" i="1" dirty="0" smtClean="0">
                <a:solidFill>
                  <a:srgbClr val="FF0000"/>
                </a:solidFill>
                <a:latin typeface="Lucida Sans" panose="020B0602030504020204" pitchFamily="34" charset="0"/>
              </a:rPr>
              <a:t> attention !</a:t>
            </a:r>
            <a:endParaRPr lang="fr-FR" sz="3200" b="1" i="1" dirty="0">
              <a:solidFill>
                <a:srgbClr val="FF0000"/>
              </a:solidFill>
              <a:latin typeface="Lucida Sans" panose="020B0602030504020204" pitchFamily="34" charset="0"/>
            </a:endParaRPr>
          </a:p>
        </p:txBody>
      </p:sp>
      <p:pic>
        <p:nvPicPr>
          <p:cNvPr id="15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984573" y="1828746"/>
            <a:ext cx="887537" cy="4359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2" descr="logo_cast_line_black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099466" y="2187555"/>
            <a:ext cx="756913" cy="936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Afbeelding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0447" y="2492896"/>
            <a:ext cx="953190" cy="631271"/>
          </a:xfrm>
          <a:prstGeom prst="rect">
            <a:avLst/>
          </a:prstGeom>
        </p:spPr>
      </p:pic>
      <p:sp>
        <p:nvSpPr>
          <p:cNvPr id="1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059832" y="6388100"/>
            <a:ext cx="3026847" cy="333375"/>
          </a:xfrm>
        </p:spPr>
        <p:txBody>
          <a:bodyPr/>
          <a:lstStyle/>
          <a:p>
            <a:pPr algn="ctr"/>
            <a:r>
              <a:rPr lang="fr-FR" altLang="fr-FR" b="1" dirty="0" smtClean="0">
                <a:solidFill>
                  <a:schemeClr val="tx2"/>
                </a:solidFill>
              </a:rPr>
              <a:t>CAST Symposium </a:t>
            </a:r>
            <a:r>
              <a:rPr lang="fr-FR" altLang="fr-FR" b="1" dirty="0" err="1" smtClean="0">
                <a:solidFill>
                  <a:schemeClr val="tx2"/>
                </a:solidFill>
              </a:rPr>
              <a:t>January</a:t>
            </a:r>
            <a:r>
              <a:rPr lang="fr-FR" altLang="fr-FR" b="1" dirty="0" smtClean="0">
                <a:solidFill>
                  <a:schemeClr val="tx2"/>
                </a:solidFill>
              </a:rPr>
              <a:t> 16</a:t>
            </a:r>
            <a:r>
              <a:rPr lang="fr-FR" altLang="fr-FR" b="1" baseline="30000" dirty="0" smtClean="0">
                <a:solidFill>
                  <a:schemeClr val="tx2"/>
                </a:solidFill>
              </a:rPr>
              <a:t>th</a:t>
            </a:r>
            <a:r>
              <a:rPr lang="fr-FR" altLang="fr-FR" b="1" dirty="0" smtClean="0">
                <a:solidFill>
                  <a:schemeClr val="tx2"/>
                </a:solidFill>
              </a:rPr>
              <a:t> – 18</a:t>
            </a:r>
            <a:r>
              <a:rPr lang="fr-FR" altLang="fr-FR" b="1" baseline="30000" dirty="0" smtClean="0">
                <a:solidFill>
                  <a:schemeClr val="tx2"/>
                </a:solidFill>
              </a:rPr>
              <a:t>th</a:t>
            </a:r>
            <a:r>
              <a:rPr lang="fr-FR" altLang="fr-FR" b="1" dirty="0" smtClean="0">
                <a:solidFill>
                  <a:schemeClr val="tx2"/>
                </a:solidFill>
              </a:rPr>
              <a:t> 2018</a:t>
            </a:r>
            <a:endParaRPr lang="fr-FR" altLang="fr-FR" b="1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002410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Conception personnalisé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Conception personnalisé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8556</TotalTime>
  <Words>1097</Words>
  <Application>Microsoft Office PowerPoint</Application>
  <PresentationFormat>Affichage à l'écran (4:3)</PresentationFormat>
  <Paragraphs>214</Paragraphs>
  <Slides>15</Slides>
  <Notes>1</Notes>
  <HiddenSlides>0</HiddenSlides>
  <MMClips>0</MMClips>
  <ScaleCrop>false</ScaleCrop>
  <HeadingPairs>
    <vt:vector size="4" baseType="variant">
      <vt:variant>
        <vt:lpstr>Thème</vt:lpstr>
      </vt:variant>
      <vt:variant>
        <vt:i4>3</vt:i4>
      </vt:variant>
      <vt:variant>
        <vt:lpstr>Titres des diapositives</vt:lpstr>
      </vt:variant>
      <vt:variant>
        <vt:i4>15</vt:i4>
      </vt:variant>
    </vt:vector>
  </HeadingPairs>
  <TitlesOfParts>
    <vt:vector size="18" baseType="lpstr">
      <vt:lpstr>Thème Office</vt:lpstr>
      <vt:lpstr>1_Conception personnalisée</vt:lpstr>
      <vt:lpstr>Conception personnalisée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>IN2P3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Nathalie Moncoffre</dc:creator>
  <cp:lastModifiedBy>Nelly Toulhoat</cp:lastModifiedBy>
  <cp:revision>717</cp:revision>
  <cp:lastPrinted>2017-10-26T09:23:17Z</cp:lastPrinted>
  <dcterms:created xsi:type="dcterms:W3CDTF">2014-10-14T15:54:46Z</dcterms:created>
  <dcterms:modified xsi:type="dcterms:W3CDTF">2018-01-16T22:14:33Z</dcterms:modified>
</cp:coreProperties>
</file>