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3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59" r:id="rId4"/>
    <p:sldId id="273" r:id="rId5"/>
    <p:sldId id="281" r:id="rId6"/>
    <p:sldId id="263" r:id="rId7"/>
    <p:sldId id="264" r:id="rId8"/>
    <p:sldId id="265" r:id="rId9"/>
    <p:sldId id="267" r:id="rId10"/>
    <p:sldId id="268" r:id="rId11"/>
    <p:sldId id="274" r:id="rId1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386"/>
    <p:restoredTop sz="94659"/>
  </p:normalViewPr>
  <p:slideViewPr>
    <p:cSldViewPr snapToGrid="0" snapToObjects="1" showGuides="1">
      <p:cViewPr varScale="1">
        <p:scale>
          <a:sx n="158" d="100"/>
          <a:sy n="158" d="100"/>
        </p:scale>
        <p:origin x="2704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 showGuides="1">
      <p:cViewPr varScale="1">
        <p:scale>
          <a:sx n="89" d="100"/>
          <a:sy n="89" d="100"/>
        </p:scale>
        <p:origin x="2632" y="16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package" Target="../embeddings/Feuille_de_calcul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package" Target="../embeddings/Feuille_de_calcul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P:\ADS%20TSPDE2\DOCS%20GRAPHITE\INSTRUMENTATION%20GRAPHITE\COMMUN\20160115%20perfos%20CL36%20&amp;%20C1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noProof="0" dirty="0" smtClean="0"/>
              <a:t>Gamma heating of the graphite sleeve</a:t>
            </a:r>
            <a:endParaRPr lang="en-US" noProof="0" dirty="0"/>
          </a:p>
        </c:rich>
      </c:tx>
      <c:layout>
        <c:manualLayout>
          <c:xMode val="edge"/>
          <c:yMode val="edge"/>
          <c:x val="0.110261335598847"/>
          <c:y val="0.00568990042674253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277623967080841"/>
          <c:y val="0.135889180481448"/>
          <c:w val="0.691262992125984"/>
          <c:h val="0.704189245192146"/>
        </c:manualLayout>
      </c:layout>
      <c:scatterChart>
        <c:scatterStyle val="lineMarker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Position 1.</c:v>
                </c:pt>
              </c:strCache>
            </c:strRef>
          </c:tx>
          <c:spPr>
            <a:ln w="19050"/>
          </c:spPr>
          <c:marker>
            <c:symbol val="diamond"/>
            <c:size val="4"/>
            <c:spPr>
              <a:ln w="19050"/>
            </c:spPr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Feuil1!$B$2:$B$11</c:f>
              <c:numCache>
                <c:formatCode>General</c:formatCode>
                <c:ptCount val="10"/>
                <c:pt idx="0">
                  <c:v>2.24291214E-9</c:v>
                </c:pt>
                <c:pt idx="1">
                  <c:v>2.38662756E-9</c:v>
                </c:pt>
                <c:pt idx="2">
                  <c:v>3.45729222E-9</c:v>
                </c:pt>
                <c:pt idx="3">
                  <c:v>7.18734096E-9</c:v>
                </c:pt>
                <c:pt idx="4">
                  <c:v>1.80043974E-8</c:v>
                </c:pt>
                <c:pt idx="5">
                  <c:v>2.49905592E-8</c:v>
                </c:pt>
                <c:pt idx="6">
                  <c:v>3.14398908E-8</c:v>
                </c:pt>
                <c:pt idx="7">
                  <c:v>3.6069831E-8</c:v>
                </c:pt>
                <c:pt idx="8">
                  <c:v>4.24102266E-8</c:v>
                </c:pt>
                <c:pt idx="9">
                  <c:v>5.18371956E-8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Position 2.</c:v>
                </c:pt>
              </c:strCache>
            </c:strRef>
          </c:tx>
          <c:spPr>
            <a:ln w="19050"/>
          </c:spPr>
          <c:marker>
            <c:symbol val="square"/>
            <c:size val="4"/>
            <c:spPr>
              <a:ln w="19050"/>
            </c:spPr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Feuil1!$C$2:$C$11</c:f>
              <c:numCache>
                <c:formatCode>General</c:formatCode>
                <c:ptCount val="10"/>
                <c:pt idx="0">
                  <c:v>1.31677191E-9</c:v>
                </c:pt>
                <c:pt idx="1">
                  <c:v>1.251294966E-9</c:v>
                </c:pt>
                <c:pt idx="2">
                  <c:v>1.91397348E-9</c:v>
                </c:pt>
                <c:pt idx="3">
                  <c:v>4.30221906E-9</c:v>
                </c:pt>
                <c:pt idx="4">
                  <c:v>1.12232916E-8</c:v>
                </c:pt>
                <c:pt idx="5">
                  <c:v>1.555088634E-8</c:v>
                </c:pt>
                <c:pt idx="6">
                  <c:v>1.94856066E-8</c:v>
                </c:pt>
                <c:pt idx="7">
                  <c:v>2.2291029E-8</c:v>
                </c:pt>
                <c:pt idx="8">
                  <c:v>2.61364698E-8</c:v>
                </c:pt>
                <c:pt idx="9">
                  <c:v>3.18839652E-8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Position 3.</c:v>
                </c:pt>
              </c:strCache>
            </c:strRef>
          </c:tx>
          <c:spPr>
            <a:ln w="19050"/>
          </c:spPr>
          <c:marker>
            <c:symbol val="triangle"/>
            <c:size val="4"/>
            <c:spPr>
              <a:ln w="19050"/>
            </c:spPr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Feuil1!$D$2:$D$11</c:f>
              <c:numCache>
                <c:formatCode>General</c:formatCode>
                <c:ptCount val="10"/>
                <c:pt idx="0">
                  <c:v>2.33449848E-9</c:v>
                </c:pt>
                <c:pt idx="1">
                  <c:v>2.68282134E-9</c:v>
                </c:pt>
                <c:pt idx="2">
                  <c:v>4.0730049E-9</c:v>
                </c:pt>
                <c:pt idx="3">
                  <c:v>8.86953708000001E-9</c:v>
                </c:pt>
                <c:pt idx="4">
                  <c:v>2.39292342E-8</c:v>
                </c:pt>
                <c:pt idx="5">
                  <c:v>3.42536436E-8</c:v>
                </c:pt>
                <c:pt idx="6">
                  <c:v>4.40615682E-8</c:v>
                </c:pt>
                <c:pt idx="7">
                  <c:v>5.12510238E-8</c:v>
                </c:pt>
                <c:pt idx="8">
                  <c:v>6.1221231E-8</c:v>
                </c:pt>
                <c:pt idx="9">
                  <c:v>7.62241212E-8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Position 4.</c:v>
                </c:pt>
              </c:strCache>
            </c:strRef>
          </c:tx>
          <c:spPr>
            <a:ln w="19050"/>
          </c:spPr>
          <c:marker>
            <c:symbol val="x"/>
            <c:size val="4"/>
            <c:spPr>
              <a:ln w="19050"/>
            </c:spPr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Feuil1!$E$2:$E$11</c:f>
              <c:numCache>
                <c:formatCode>General</c:formatCode>
                <c:ptCount val="10"/>
                <c:pt idx="0">
                  <c:v>2.20029894E-9</c:v>
                </c:pt>
                <c:pt idx="1">
                  <c:v>1.67956884E-9</c:v>
                </c:pt>
                <c:pt idx="2">
                  <c:v>2.6545941E-9</c:v>
                </c:pt>
                <c:pt idx="3">
                  <c:v>6.13519542E-9</c:v>
                </c:pt>
                <c:pt idx="4">
                  <c:v>1.7102952E-8</c:v>
                </c:pt>
                <c:pt idx="5">
                  <c:v>2.45197314E-8</c:v>
                </c:pt>
                <c:pt idx="6">
                  <c:v>3.1500927E-8</c:v>
                </c:pt>
                <c:pt idx="7">
                  <c:v>3.65858352E-8</c:v>
                </c:pt>
                <c:pt idx="8">
                  <c:v>4.36181346E-8</c:v>
                </c:pt>
                <c:pt idx="9">
                  <c:v>5.4181242E-8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Uniforme distribution</c:v>
                </c:pt>
              </c:strCache>
            </c:strRef>
          </c:tx>
          <c:spPr>
            <a:ln w="19050"/>
          </c:spPr>
          <c:marker>
            <c:symbol val="star"/>
            <c:size val="4"/>
            <c:spPr>
              <a:ln w="19050"/>
            </c:spPr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Feuil1!$F$2:$F$11</c:f>
              <c:numCache>
                <c:formatCode>General</c:formatCode>
                <c:ptCount val="10"/>
                <c:pt idx="0">
                  <c:v>2.19993048E-9</c:v>
                </c:pt>
                <c:pt idx="1">
                  <c:v>2.3450877E-9</c:v>
                </c:pt>
                <c:pt idx="2">
                  <c:v>3.5937666E-9</c:v>
                </c:pt>
                <c:pt idx="3">
                  <c:v>7.92736884E-9</c:v>
                </c:pt>
                <c:pt idx="4">
                  <c:v>2.15353656E-8</c:v>
                </c:pt>
                <c:pt idx="5">
                  <c:v>3.0848112E-8</c:v>
                </c:pt>
                <c:pt idx="6">
                  <c:v>3.96821808E-8</c:v>
                </c:pt>
                <c:pt idx="7">
                  <c:v>4.61494548E-8</c:v>
                </c:pt>
                <c:pt idx="8">
                  <c:v>5.51108826E-8</c:v>
                </c:pt>
                <c:pt idx="9">
                  <c:v>6.85862658E-8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27490640"/>
        <c:axId val="1826721760"/>
      </c:scatterChart>
      <c:valAx>
        <c:axId val="1827490640"/>
        <c:scaling>
          <c:orientation val="minMax"/>
          <c:max val="2.0"/>
          <c:min val="0.0"/>
        </c:scaling>
        <c:delete val="0"/>
        <c:axPos val="b"/>
        <c:title>
          <c:tx>
            <c:rich>
              <a:bodyPr/>
              <a:lstStyle/>
              <a:p>
                <a:pPr>
                  <a:defRPr lang="en-US" noProof="0"/>
                </a:pPr>
                <a:r>
                  <a:rPr lang="en-US" noProof="0" dirty="0"/>
                  <a:t>Gamma-ray energy source (MeV)</a:t>
                </a:r>
              </a:p>
            </c:rich>
          </c:tx>
          <c:overlay val="0"/>
          <c:spPr>
            <a:noFill/>
          </c:spPr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fr-FR"/>
          </a:p>
        </c:txPr>
        <c:crossAx val="1826721760"/>
        <c:crosses val="autoZero"/>
        <c:crossBetween val="midCat"/>
      </c:valAx>
      <c:valAx>
        <c:axId val="182672176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fr-FR"/>
                  <a:t>Gamma-rays energy deposit (µW/Bq)</a:t>
                </a:r>
              </a:p>
            </c:rich>
          </c:tx>
          <c:layout>
            <c:manualLayout>
              <c:xMode val="edge"/>
              <c:yMode val="edge"/>
              <c:x val="0.0283615575450329"/>
              <c:y val="0.160258845113306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827490640"/>
        <c:crosses val="autoZero"/>
        <c:crossBetween val="midCat"/>
      </c:valAx>
      <c:spPr>
        <a:noFill/>
        <a:ln w="25397">
          <a:noFill/>
        </a:ln>
      </c:spPr>
    </c:plotArea>
    <c:legend>
      <c:legendPos val="r"/>
      <c:layout>
        <c:manualLayout>
          <c:xMode val="edge"/>
          <c:yMode val="edge"/>
          <c:x val="0.253235596189862"/>
          <c:y val="0.0983899686821585"/>
          <c:w val="0.370910042894255"/>
          <c:h val="0.400893894672364"/>
        </c:manualLayout>
      </c:layout>
      <c:overlay val="1"/>
      <c:spPr>
        <a:solidFill>
          <a:schemeClr val="bg1"/>
        </a:solidFill>
        <a:ln>
          <a:solidFill>
            <a:schemeClr val="bg1">
              <a:lumMod val="50000"/>
            </a:schemeClr>
          </a:solidFill>
        </a:ln>
      </c:spPr>
      <c:txPr>
        <a:bodyPr/>
        <a:lstStyle/>
        <a:p>
          <a:pPr>
            <a:defRPr sz="800"/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00"/>
      </a:pPr>
      <a:endParaRPr lang="fr-F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noProof="0" dirty="0" smtClean="0"/>
              <a:t>Gamma heating of the measurement chamber</a:t>
            </a:r>
            <a:endParaRPr lang="en-US" noProof="0" dirty="0"/>
          </a:p>
        </c:rich>
      </c:tx>
      <c:layout>
        <c:manualLayout>
          <c:xMode val="edge"/>
          <c:yMode val="edge"/>
          <c:x val="0.232108819621549"/>
          <c:y val="0.0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314704373932612"/>
          <c:y val="0.194348288786626"/>
          <c:w val="0.647538234521433"/>
          <c:h val="0.653867082076087"/>
        </c:manualLayout>
      </c:layout>
      <c:scatterChart>
        <c:scatterStyle val="lineMarker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Position 1.</c:v>
                </c:pt>
              </c:strCache>
            </c:strRef>
          </c:tx>
          <c:marker>
            <c:symbol val="diamond"/>
            <c:size val="4"/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Feuil1!$B$2:$B$11</c:f>
              <c:numCache>
                <c:formatCode>General</c:formatCode>
                <c:ptCount val="10"/>
                <c:pt idx="0">
                  <c:v>1.109095038E-10</c:v>
                </c:pt>
                <c:pt idx="1">
                  <c:v>5.61235068E-9</c:v>
                </c:pt>
                <c:pt idx="2">
                  <c:v>1.1364969276E-8</c:v>
                </c:pt>
                <c:pt idx="3">
                  <c:v>1.357618905E-8</c:v>
                </c:pt>
                <c:pt idx="4">
                  <c:v>1.8961278408E-8</c:v>
                </c:pt>
                <c:pt idx="5">
                  <c:v>2.390901696E-8</c:v>
                </c:pt>
                <c:pt idx="6">
                  <c:v>2.900135844E-8</c:v>
                </c:pt>
                <c:pt idx="7">
                  <c:v>3.290210028E-8</c:v>
                </c:pt>
                <c:pt idx="8">
                  <c:v>3.860076672E-8</c:v>
                </c:pt>
                <c:pt idx="9">
                  <c:v>4.807188684E-8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Position 2.</c:v>
                </c:pt>
              </c:strCache>
            </c:strRef>
          </c:tx>
          <c:marker>
            <c:symbol val="square"/>
            <c:size val="4"/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Feuil1!$C$2:$C$11</c:f>
              <c:numCache>
                <c:formatCode>General</c:formatCode>
                <c:ptCount val="10"/>
                <c:pt idx="0">
                  <c:v>1.04585137812E-9</c:v>
                </c:pt>
                <c:pt idx="1">
                  <c:v>6.752260188E-9</c:v>
                </c:pt>
                <c:pt idx="2">
                  <c:v>1.37121209928E-8</c:v>
                </c:pt>
                <c:pt idx="3">
                  <c:v>2.22838148736E-8</c:v>
                </c:pt>
                <c:pt idx="4">
                  <c:v>4.4777428308E-8</c:v>
                </c:pt>
                <c:pt idx="5">
                  <c:v>6.1919033364E-8</c:v>
                </c:pt>
                <c:pt idx="6">
                  <c:v>7.9362213318E-8</c:v>
                </c:pt>
                <c:pt idx="7">
                  <c:v>9.2850298776E-8</c:v>
                </c:pt>
                <c:pt idx="8">
                  <c:v>1.12494686004E-7</c:v>
                </c:pt>
                <c:pt idx="9">
                  <c:v>1.44471384576E-7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Position 3.</c:v>
                </c:pt>
              </c:strCache>
            </c:strRef>
          </c:tx>
          <c:marker>
            <c:symbol val="triangle"/>
            <c:size val="4"/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Feuil1!$D$2:$D$11</c:f>
              <c:numCache>
                <c:formatCode>General</c:formatCode>
                <c:ptCount val="10"/>
                <c:pt idx="0">
                  <c:v>6.55782705E-11</c:v>
                </c:pt>
                <c:pt idx="1">
                  <c:v>5.3218486458E-9</c:v>
                </c:pt>
                <c:pt idx="2">
                  <c:v>1.1145155652E-8</c:v>
                </c:pt>
                <c:pt idx="3">
                  <c:v>1.3612062636E-8</c:v>
                </c:pt>
                <c:pt idx="4">
                  <c:v>1.8201986478E-8</c:v>
                </c:pt>
                <c:pt idx="5">
                  <c:v>2.2671598518E-8</c:v>
                </c:pt>
                <c:pt idx="6">
                  <c:v>2.741525028E-8</c:v>
                </c:pt>
                <c:pt idx="7">
                  <c:v>3.112641144E-8</c:v>
                </c:pt>
                <c:pt idx="8">
                  <c:v>3.662944164E-8</c:v>
                </c:pt>
                <c:pt idx="9">
                  <c:v>4.590756882E-8</c:v>
                </c:pt>
              </c:numCache>
            </c:numRef>
          </c:yVal>
          <c:smooth val="0"/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Position 4.</c:v>
                </c:pt>
              </c:strCache>
            </c:strRef>
          </c:tx>
          <c:marker>
            <c:symbol val="x"/>
            <c:size val="4"/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Feuil1!$E$2:$E$11</c:f>
              <c:numCache>
                <c:formatCode>General</c:formatCode>
                <c:ptCount val="10"/>
                <c:pt idx="0">
                  <c:v>1.999925536338E-10</c:v>
                </c:pt>
                <c:pt idx="1">
                  <c:v>6.3274423086E-9</c:v>
                </c:pt>
                <c:pt idx="2">
                  <c:v>1.31690258514E-8</c:v>
                </c:pt>
                <c:pt idx="3">
                  <c:v>2.15513325738E-8</c:v>
                </c:pt>
                <c:pt idx="4">
                  <c:v>4.08378110544E-8</c:v>
                </c:pt>
                <c:pt idx="5">
                  <c:v>5.520578508E-8</c:v>
                </c:pt>
                <c:pt idx="6">
                  <c:v>6.9818298318E-8</c:v>
                </c:pt>
                <c:pt idx="7">
                  <c:v>8.1137560932E-8</c:v>
                </c:pt>
                <c:pt idx="8">
                  <c:v>9.7710486426E-8</c:v>
                </c:pt>
                <c:pt idx="9">
                  <c:v>1.2496798296E-7</c:v>
                </c:pt>
              </c:numCache>
            </c:numRef>
          </c:yVal>
          <c:smooth val="0"/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Uniforme distribution</c:v>
                </c:pt>
              </c:strCache>
            </c:strRef>
          </c:tx>
          <c:marker>
            <c:symbol val="star"/>
            <c:size val="4"/>
          </c:marker>
          <c:xVal>
            <c:numRef>
              <c:f>Feuil1!$A$2:$A$11</c:f>
              <c:numCache>
                <c:formatCode>General</c:formatCode>
                <c:ptCount val="10"/>
                <c:pt idx="0">
                  <c:v>0.015</c:v>
                </c:pt>
                <c:pt idx="1">
                  <c:v>0.05</c:v>
                </c:pt>
                <c:pt idx="2">
                  <c:v>0.1</c:v>
                </c:pt>
                <c:pt idx="3">
                  <c:v>0.2</c:v>
                </c:pt>
                <c:pt idx="4">
                  <c:v>0.511</c:v>
                </c:pt>
                <c:pt idx="5">
                  <c:v>0.75</c:v>
                </c:pt>
                <c:pt idx="6">
                  <c:v>1.0</c:v>
                </c:pt>
                <c:pt idx="7">
                  <c:v>1.2</c:v>
                </c:pt>
                <c:pt idx="8">
                  <c:v>1.5</c:v>
                </c:pt>
                <c:pt idx="9">
                  <c:v>2.0</c:v>
                </c:pt>
              </c:numCache>
            </c:numRef>
          </c:xVal>
          <c:yVal>
            <c:numRef>
              <c:f>Feuil1!$F$2:$F$11</c:f>
              <c:numCache>
                <c:formatCode>General</c:formatCode>
                <c:ptCount val="10"/>
                <c:pt idx="0">
                  <c:v>1.961029026E-10</c:v>
                </c:pt>
                <c:pt idx="1">
                  <c:v>5.656178196E-9</c:v>
                </c:pt>
                <c:pt idx="2">
                  <c:v>1.1556826398E-8</c:v>
                </c:pt>
                <c:pt idx="3">
                  <c:v>1.5000608952E-8</c:v>
                </c:pt>
                <c:pt idx="4">
                  <c:v>2.239471044E-8</c:v>
                </c:pt>
                <c:pt idx="5">
                  <c:v>2.871612234E-8</c:v>
                </c:pt>
                <c:pt idx="6">
                  <c:v>3.525734466E-8</c:v>
                </c:pt>
                <c:pt idx="7">
                  <c:v>4.03266654E-8</c:v>
                </c:pt>
                <c:pt idx="8">
                  <c:v>4.777518042E-8</c:v>
                </c:pt>
                <c:pt idx="9">
                  <c:v>6.016804416E-8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71061888"/>
        <c:axId val="1825981680"/>
      </c:scatterChart>
      <c:valAx>
        <c:axId val="1771061888"/>
        <c:scaling>
          <c:orientation val="minMax"/>
          <c:max val="2.0"/>
          <c:min val="0.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fr-FR"/>
                  <a:t>Gamma-ray energy source (MeV)</a:t>
                </a:r>
              </a:p>
            </c:rich>
          </c:tx>
          <c:layout>
            <c:manualLayout>
              <c:xMode val="edge"/>
              <c:yMode val="edge"/>
              <c:x val="0.264984400609245"/>
              <c:y val="0.91565006992579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fr-FR"/>
          </a:p>
        </c:txPr>
        <c:crossAx val="1825981680"/>
        <c:crosses val="autoZero"/>
        <c:crossBetween val="midCat"/>
      </c:valAx>
      <c:valAx>
        <c:axId val="182598168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noProof="0" dirty="0" smtClean="0"/>
                  <a:t>Gamma-rays energy deposit (µW/</a:t>
                </a:r>
                <a:r>
                  <a:rPr lang="en-US" noProof="0" dirty="0" err="1" smtClean="0"/>
                  <a:t>Bq</a:t>
                </a:r>
                <a:r>
                  <a:rPr lang="en-US" noProof="0" dirty="0" smtClean="0"/>
                  <a:t>)</a:t>
                </a:r>
                <a:endParaRPr lang="en-US" noProof="0" dirty="0"/>
              </a:p>
            </c:rich>
          </c:tx>
          <c:layout>
            <c:manualLayout>
              <c:xMode val="edge"/>
              <c:yMode val="edge"/>
              <c:x val="0.0388205603657362"/>
              <c:y val="0.15721791146013"/>
            </c:manualLayout>
          </c:layout>
          <c:overlay val="0"/>
        </c:title>
        <c:numFmt formatCode="0.0E+00" sourceLinked="0"/>
        <c:majorTickMark val="out"/>
        <c:minorTickMark val="none"/>
        <c:tickLblPos val="nextTo"/>
        <c:crossAx val="1771061888"/>
        <c:crosses val="autoZero"/>
        <c:crossBetween val="midCat"/>
      </c:valAx>
      <c:spPr>
        <a:noFill/>
        <a:ln w="25346">
          <a:noFill/>
        </a:ln>
      </c:spPr>
    </c:plotArea>
    <c:plotVisOnly val="1"/>
    <c:dispBlanksAs val="gap"/>
    <c:showDLblsOverMax val="0"/>
  </c:chart>
  <c:spPr>
    <a:solidFill>
      <a:sysClr val="window" lastClr="FFFFFF"/>
    </a:solidFill>
    <a:ln>
      <a:noFill/>
    </a:ln>
  </c:spPr>
  <c:txPr>
    <a:bodyPr/>
    <a:lstStyle/>
    <a:p>
      <a:pPr>
        <a:defRPr sz="1200"/>
      </a:pPr>
      <a:endParaRPr lang="fr-FR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9"/>
          <c:order val="0"/>
          <c:tx>
            <c:strRef>
              <c:f>Feuil1!$C$50:$C$60</c:f>
              <c:strCache>
                <c:ptCount val="1"/>
                <c:pt idx="0">
                  <c:v>2,00E+07 2,00E+06 2,00E+08 1,00E+09 2,00E+09 1,00E+10 2,00E+10 1,00E+11 2,00E+11 1,00E+12 2,00E+12</c:v>
                </c:pt>
              </c:strCache>
            </c:strRef>
          </c:tx>
          <c:spPr>
            <a:ln w="63500"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Feuil1!$B$50:$B$60</c:f>
              <c:numCache>
                <c:formatCode>0.00E+00</c:formatCode>
                <c:ptCount val="11"/>
                <c:pt idx="0">
                  <c:v>1000.0</c:v>
                </c:pt>
                <c:pt idx="1">
                  <c:v>100.0</c:v>
                </c:pt>
                <c:pt idx="2">
                  <c:v>10000.0</c:v>
                </c:pt>
                <c:pt idx="3">
                  <c:v>50000.0</c:v>
                </c:pt>
                <c:pt idx="4">
                  <c:v>100000.0</c:v>
                </c:pt>
                <c:pt idx="5">
                  <c:v>500000.0</c:v>
                </c:pt>
                <c:pt idx="6">
                  <c:v>1.0E6</c:v>
                </c:pt>
                <c:pt idx="7">
                  <c:v>5.0E6</c:v>
                </c:pt>
                <c:pt idx="8">
                  <c:v>1.0E7</c:v>
                </c:pt>
                <c:pt idx="9">
                  <c:v>5.0E7</c:v>
                </c:pt>
                <c:pt idx="10">
                  <c:v>1.0E8</c:v>
                </c:pt>
              </c:numCache>
            </c:numRef>
          </c:xVal>
          <c:yVal>
            <c:numRef>
              <c:f>Feuil1!$H$50:$H$60</c:f>
              <c:numCache>
                <c:formatCode>0.00E+00</c:formatCode>
                <c:ptCount val="11"/>
                <c:pt idx="0">
                  <c:v>313490.0</c:v>
                </c:pt>
                <c:pt idx="1">
                  <c:v>312599.0</c:v>
                </c:pt>
                <c:pt idx="2">
                  <c:v>322400.0</c:v>
                </c:pt>
                <c:pt idx="3">
                  <c:v>362000.0</c:v>
                </c:pt>
                <c:pt idx="4">
                  <c:v>411500.0</c:v>
                </c:pt>
                <c:pt idx="5">
                  <c:v>594000.0</c:v>
                </c:pt>
                <c:pt idx="6">
                  <c:v>1.188E6</c:v>
                </c:pt>
                <c:pt idx="7">
                  <c:v>5.1975E6</c:v>
                </c:pt>
                <c:pt idx="8">
                  <c:v>9.999E6</c:v>
                </c:pt>
                <c:pt idx="9">
                  <c:v>4.9995E7</c:v>
                </c:pt>
                <c:pt idx="10">
                  <c:v>9.999E7</c:v>
                </c:pt>
              </c:numCache>
            </c:numRef>
          </c:yVal>
          <c:smooth val="1"/>
        </c:ser>
        <c:ser>
          <c:idx val="0"/>
          <c:order val="1"/>
          <c:marker>
            <c:symbol val="none"/>
          </c:marker>
          <c:xVal>
            <c:numRef>
              <c:f>Feuil1!$B$50:$B$60</c:f>
              <c:numCache>
                <c:formatCode>0.00E+00</c:formatCode>
                <c:ptCount val="11"/>
                <c:pt idx="0">
                  <c:v>1000.0</c:v>
                </c:pt>
                <c:pt idx="1">
                  <c:v>100.0</c:v>
                </c:pt>
                <c:pt idx="2">
                  <c:v>10000.0</c:v>
                </c:pt>
                <c:pt idx="3">
                  <c:v>50000.0</c:v>
                </c:pt>
                <c:pt idx="4">
                  <c:v>100000.0</c:v>
                </c:pt>
                <c:pt idx="5">
                  <c:v>500000.0</c:v>
                </c:pt>
                <c:pt idx="6">
                  <c:v>1.0E6</c:v>
                </c:pt>
                <c:pt idx="7">
                  <c:v>5.0E6</c:v>
                </c:pt>
                <c:pt idx="8">
                  <c:v>1.0E7</c:v>
                </c:pt>
                <c:pt idx="9">
                  <c:v>5.0E7</c:v>
                </c:pt>
                <c:pt idx="10">
                  <c:v>1.0E8</c:v>
                </c:pt>
              </c:numCache>
            </c:numRef>
          </c:xVal>
          <c:yVal>
            <c:numRef>
              <c:f>Feuil1!$I$50:$I$60</c:f>
              <c:numCache>
                <c:formatCode>0.00E+00</c:formatCode>
                <c:ptCount val="11"/>
                <c:pt idx="0">
                  <c:v>1000.0</c:v>
                </c:pt>
                <c:pt idx="1">
                  <c:v>100.0</c:v>
                </c:pt>
                <c:pt idx="2">
                  <c:v>10000.0</c:v>
                </c:pt>
                <c:pt idx="3">
                  <c:v>50000.0</c:v>
                </c:pt>
                <c:pt idx="4">
                  <c:v>100000.0</c:v>
                </c:pt>
                <c:pt idx="5">
                  <c:v>500000.0</c:v>
                </c:pt>
                <c:pt idx="6">
                  <c:v>1.0E6</c:v>
                </c:pt>
                <c:pt idx="7">
                  <c:v>5.0E6</c:v>
                </c:pt>
                <c:pt idx="8">
                  <c:v>1.0E7</c:v>
                </c:pt>
                <c:pt idx="9">
                  <c:v>5.0E7</c:v>
                </c:pt>
                <c:pt idx="10">
                  <c:v>1.0E8</c:v>
                </c:pt>
              </c:numCache>
            </c:numRef>
          </c:yVal>
          <c:smooth val="1"/>
        </c:ser>
        <c:ser>
          <c:idx val="1"/>
          <c:order val="2"/>
          <c:marker>
            <c:symbol val="none"/>
          </c:marker>
          <c:xVal>
            <c:numRef>
              <c:f>Feuil1!$I$50:$I$60</c:f>
              <c:numCache>
                <c:formatCode>0.00E+00</c:formatCode>
                <c:ptCount val="11"/>
                <c:pt idx="0">
                  <c:v>1000.0</c:v>
                </c:pt>
                <c:pt idx="1">
                  <c:v>100.0</c:v>
                </c:pt>
                <c:pt idx="2">
                  <c:v>10000.0</c:v>
                </c:pt>
                <c:pt idx="3">
                  <c:v>50000.0</c:v>
                </c:pt>
                <c:pt idx="4">
                  <c:v>100000.0</c:v>
                </c:pt>
                <c:pt idx="5">
                  <c:v>500000.0</c:v>
                </c:pt>
                <c:pt idx="6">
                  <c:v>1.0E6</c:v>
                </c:pt>
                <c:pt idx="7">
                  <c:v>5.0E6</c:v>
                </c:pt>
                <c:pt idx="8">
                  <c:v>1.0E7</c:v>
                </c:pt>
                <c:pt idx="9">
                  <c:v>5.0E7</c:v>
                </c:pt>
                <c:pt idx="10">
                  <c:v>1.0E8</c:v>
                </c:pt>
              </c:numCache>
            </c:numRef>
          </c:xVal>
          <c:yVal>
            <c:numRef>
              <c:f>Feuil1!$M$50:$M$60</c:f>
              <c:numCache>
                <c:formatCode>0.00E+00</c:formatCode>
                <c:ptCount val="11"/>
                <c:pt idx="0">
                  <c:v>125990.0</c:v>
                </c:pt>
                <c:pt idx="1">
                  <c:v>125099.0</c:v>
                </c:pt>
                <c:pt idx="2">
                  <c:v>134900.0</c:v>
                </c:pt>
                <c:pt idx="3">
                  <c:v>174500.0</c:v>
                </c:pt>
                <c:pt idx="4">
                  <c:v>224000.0</c:v>
                </c:pt>
                <c:pt idx="5">
                  <c:v>594000.0</c:v>
                </c:pt>
                <c:pt idx="6">
                  <c:v>1.188E6</c:v>
                </c:pt>
                <c:pt idx="7">
                  <c:v>5.1975E6</c:v>
                </c:pt>
                <c:pt idx="8">
                  <c:v>9.999E6</c:v>
                </c:pt>
                <c:pt idx="9">
                  <c:v>4.9995E7</c:v>
                </c:pt>
                <c:pt idx="10">
                  <c:v>9.999E7</c:v>
                </c:pt>
              </c:numCache>
            </c:numRef>
          </c:yVal>
          <c:smooth val="1"/>
        </c:ser>
        <c:ser>
          <c:idx val="2"/>
          <c:order val="3"/>
          <c:marker>
            <c:symbol val="none"/>
          </c:marker>
          <c:xVal>
            <c:numRef>
              <c:f>Feuil1!$B$50:$B$60</c:f>
              <c:numCache>
                <c:formatCode>0.00E+00</c:formatCode>
                <c:ptCount val="11"/>
                <c:pt idx="0">
                  <c:v>1000.0</c:v>
                </c:pt>
                <c:pt idx="1">
                  <c:v>100.0</c:v>
                </c:pt>
                <c:pt idx="2">
                  <c:v>10000.0</c:v>
                </c:pt>
                <c:pt idx="3">
                  <c:v>50000.0</c:v>
                </c:pt>
                <c:pt idx="4">
                  <c:v>100000.0</c:v>
                </c:pt>
                <c:pt idx="5">
                  <c:v>500000.0</c:v>
                </c:pt>
                <c:pt idx="6">
                  <c:v>1.0E6</c:v>
                </c:pt>
                <c:pt idx="7">
                  <c:v>5.0E6</c:v>
                </c:pt>
                <c:pt idx="8">
                  <c:v>1.0E7</c:v>
                </c:pt>
                <c:pt idx="9">
                  <c:v>5.0E7</c:v>
                </c:pt>
                <c:pt idx="10">
                  <c:v>1.0E8</c:v>
                </c:pt>
              </c:numCache>
            </c:numRef>
          </c:xVal>
          <c:yVal>
            <c:numRef>
              <c:f>Feuil1!$R$50:$R$60</c:f>
              <c:numCache>
                <c:formatCode>0.00E+00</c:formatCode>
                <c:ptCount val="11"/>
                <c:pt idx="0">
                  <c:v>63490.0</c:v>
                </c:pt>
                <c:pt idx="1">
                  <c:v>62599.0</c:v>
                </c:pt>
                <c:pt idx="2">
                  <c:v>72400.0</c:v>
                </c:pt>
                <c:pt idx="3">
                  <c:v>112000.0</c:v>
                </c:pt>
                <c:pt idx="4">
                  <c:v>161500.0</c:v>
                </c:pt>
                <c:pt idx="5">
                  <c:v>594000.0</c:v>
                </c:pt>
                <c:pt idx="6">
                  <c:v>1.188E6</c:v>
                </c:pt>
                <c:pt idx="7">
                  <c:v>5.1975E6</c:v>
                </c:pt>
                <c:pt idx="8">
                  <c:v>9.999E6</c:v>
                </c:pt>
                <c:pt idx="9">
                  <c:v>4.9995E7</c:v>
                </c:pt>
                <c:pt idx="10">
                  <c:v>9.999E7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21470864"/>
        <c:axId val="1773774512"/>
      </c:scatterChart>
      <c:valAx>
        <c:axId val="1821470864"/>
        <c:scaling>
          <c:logBase val="10.0"/>
          <c:orientation val="minMax"/>
          <c:min val="1000.0"/>
        </c:scaling>
        <c:delete val="0"/>
        <c:axPos val="b"/>
        <c:minorGridlines/>
        <c:numFmt formatCode="0.00E+00" sourceLinked="1"/>
        <c:majorTickMark val="none"/>
        <c:minorTickMark val="none"/>
        <c:tickLblPos val="nextTo"/>
        <c:crossAx val="1773774512"/>
        <c:crosses val="autoZero"/>
        <c:crossBetween val="midCat"/>
      </c:valAx>
      <c:valAx>
        <c:axId val="1773774512"/>
        <c:scaling>
          <c:logBase val="10.0"/>
          <c:orientation val="minMax"/>
          <c:min val="1000.0"/>
        </c:scaling>
        <c:delete val="0"/>
        <c:axPos val="l"/>
        <c:minorGridlines/>
        <c:numFmt formatCode="0.00E+00" sourceLinked="1"/>
        <c:majorTickMark val="none"/>
        <c:minorTickMark val="none"/>
        <c:tickLblPos val="nextTo"/>
        <c:crossAx val="1821470864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19A9B-4A83-B844-B77A-DE8E410F2A3E}" type="datetimeFigureOut">
              <a:rPr lang="fr-FR" smtClean="0"/>
              <a:pPr/>
              <a:t>14/01/2018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2038662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dirty="0" smtClean="0"/>
              <a:t>CAST Lyon - </a:t>
            </a:r>
            <a:r>
              <a:rPr lang="fr-FR" dirty="0" err="1" smtClean="0"/>
              <a:t>January</a:t>
            </a:r>
            <a:r>
              <a:rPr lang="fr-FR" dirty="0" smtClean="0"/>
              <a:t>  2018 16th 18th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6400799" y="8685213"/>
            <a:ext cx="45561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9101F-E850-134B-99F4-E2466B866886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0824005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E45BBA-5291-FE49-8EEF-FCA53612AD1A}" type="datetimeFigureOut">
              <a:rPr lang="fr-FR" smtClean="0"/>
              <a:pPr/>
              <a:t>14/01/2018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smtClean="0"/>
              <a:t>CAST Lyon - January  2018 16th 18th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00B3C-09F2-3E4E-8FE8-2182E5CCC603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47130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CAST Lyon - January  2018 16th 18th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643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CAST Lyon – </a:t>
            </a:r>
            <a:r>
              <a:rPr lang="fr-FR" dirty="0" err="1" smtClean="0"/>
              <a:t>January</a:t>
            </a:r>
            <a:r>
              <a:rPr lang="fr-FR" dirty="0" smtClean="0"/>
              <a:t> 2018 16th – 18th</a:t>
            </a:r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1148D-C700-F64E-AC61-FFC853EA9508}" type="slidenum">
              <a:rPr lang="fr-FR" smtClean="0"/>
              <a:t>‹#›</a:t>
            </a:fld>
            <a:endParaRPr lang="fr-F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 userDrawn="1"/>
        </p:nvSpPr>
        <p:spPr>
          <a:xfrm>
            <a:off x="224852" y="667062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2302" y="5657278"/>
            <a:ext cx="1006809" cy="641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36941832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CAST Lyon – January 2018 16th – 18th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1148D-C700-F64E-AC61-FFC853EA950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482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CAST Lyon – January 2018 16th – 18th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1148D-C700-F64E-AC61-FFC853EA9508}" type="slidenum">
              <a:rPr lang="fr-FR" smtClean="0"/>
              <a:t>‹#›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1151" y="5662870"/>
            <a:ext cx="1006809" cy="641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5676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35000"/>
          </a:xfrm>
          <a:prstGeom prst="rect">
            <a:avLst/>
          </a:prstGeom>
        </p:spPr>
        <p:txBody>
          <a:bodyPr vert="horz" anchor="ctr"/>
          <a:lstStyle>
            <a:lvl1pPr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393267" y="6426200"/>
            <a:ext cx="36129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 </a:t>
            </a:r>
            <a:fld id="{3890284B-BF9D-41EB-8186-4DDA84406F70}" type="slidenum">
              <a:rPr lang="fr-FR" sz="1000" b="0" i="0" kern="1200" smtClean="0">
                <a:solidFill>
                  <a:schemeClr val="accent6"/>
                </a:solidFill>
                <a:latin typeface="Arial"/>
                <a:ea typeface="Arial Unicode MS"/>
                <a:cs typeface="Arial"/>
              </a:rPr>
              <a:pPr marL="0" marR="0" indent="0" algn="r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fr-FR" sz="1000" b="1" i="0" kern="1200" baseline="0" dirty="0" smtClean="0">
                <a:solidFill>
                  <a:srgbClr val="00A8BD"/>
                </a:solidFill>
                <a:latin typeface="Arial"/>
                <a:ea typeface="Arial Unicode MS"/>
                <a:cs typeface="Arial"/>
              </a:rPr>
              <a:t> </a:t>
            </a:r>
            <a:endParaRPr lang="fr-FR" sz="1000" dirty="0">
              <a:solidFill>
                <a:srgbClr val="0C667C"/>
              </a:solidFill>
              <a:latin typeface="Arial"/>
              <a:cs typeface="Arial"/>
            </a:endParaRPr>
          </a:p>
        </p:txBody>
      </p:sp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6126163"/>
            <a:ext cx="1006809" cy="641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60827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18067"/>
          </a:xfrm>
          <a:prstGeom prst="rect">
            <a:avLst/>
          </a:prstGeom>
        </p:spPr>
        <p:txBody>
          <a:bodyPr vert="horz" anchor="ctr"/>
          <a:lstStyle>
            <a:lvl1pPr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fr-FR" dirty="0" smtClean="0"/>
              <a:t>Cliquez et modifiez le titre</a:t>
            </a:r>
            <a:endParaRPr lang="fr-FR" dirty="0"/>
          </a:p>
        </p:txBody>
      </p:sp>
      <p:sp>
        <p:nvSpPr>
          <p:cNvPr id="5" name="Espace réservé du text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endParaRPr lang="fr-FR" dirty="0"/>
          </a:p>
        </p:txBody>
      </p:sp>
      <p:sp>
        <p:nvSpPr>
          <p:cNvPr id="7" name="Rectangle 6"/>
          <p:cNvSpPr/>
          <p:nvPr userDrawn="1"/>
        </p:nvSpPr>
        <p:spPr>
          <a:xfrm>
            <a:off x="5393267" y="6426200"/>
            <a:ext cx="36129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r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Titre du document ~ </a:t>
            </a:r>
            <a:r>
              <a:rPr lang="fr-FR" sz="10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February</a:t>
            </a:r>
            <a:r>
              <a:rPr lang="fr-F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 2016 ~ </a:t>
            </a:r>
            <a:fld id="{3890284B-BF9D-41EB-8186-4DDA84406F70}" type="slidenum">
              <a:rPr lang="fr-FR" sz="1000" b="0" i="0" kern="1200" smtClean="0">
                <a:solidFill>
                  <a:schemeClr val="accent6"/>
                </a:solidFill>
                <a:latin typeface="Arial"/>
                <a:ea typeface="Arial Unicode MS"/>
                <a:cs typeface="Arial"/>
              </a:rPr>
              <a:pPr marL="0" marR="0" indent="0" algn="r" defTabSz="4492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fr-FR" sz="1000" b="1" i="0" kern="1200" baseline="0" dirty="0" smtClean="0">
                <a:solidFill>
                  <a:srgbClr val="00A8BD"/>
                </a:solidFill>
                <a:latin typeface="Arial"/>
                <a:ea typeface="Arial Unicode MS"/>
                <a:cs typeface="Arial"/>
              </a:rPr>
              <a:t> </a:t>
            </a:r>
            <a:endParaRPr lang="fr-FR" sz="1000" dirty="0">
              <a:solidFill>
                <a:srgbClr val="0C667C"/>
              </a:solidFill>
              <a:latin typeface="Arial"/>
              <a:cs typeface="Arial"/>
            </a:endParaRPr>
          </a:p>
        </p:txBody>
      </p:sp>
      <p:sp>
        <p:nvSpPr>
          <p:cNvPr id="3" name="ZoneTexte 2"/>
          <p:cNvSpPr txBox="1"/>
          <p:nvPr userDrawn="1"/>
        </p:nvSpPr>
        <p:spPr>
          <a:xfrm>
            <a:off x="224852" y="667062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CAST Lyon – January 2018 16th – 18th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EE1148D-C700-F64E-AC61-FFC853EA9508}" type="slidenum">
              <a:rPr lang="fr-FR" smtClean="0"/>
              <a:t>‹#›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0071" y="5656216"/>
            <a:ext cx="1006809" cy="641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8279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10" r:id="rId3"/>
    <p:sldLayoutId id="2147483815" r:id="rId4"/>
    <p:sldLayoutId id="2147483649" r:id="rId5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2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6"/>
          <p:cNvSpPr txBox="1">
            <a:spLocks/>
          </p:cNvSpPr>
          <p:nvPr/>
        </p:nvSpPr>
        <p:spPr>
          <a:xfrm>
            <a:off x="695325" y="2277533"/>
            <a:ext cx="7772400" cy="22944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3200" baseline="30000" dirty="0" smtClean="0">
                <a:latin typeface="Arial"/>
                <a:ea typeface="+mj-ea"/>
                <a:cs typeface="Arial"/>
              </a:rPr>
              <a:t>14</a:t>
            </a:r>
            <a:r>
              <a:rPr lang="en-US" sz="3200" dirty="0" smtClean="0">
                <a:latin typeface="Arial"/>
                <a:ea typeface="+mj-ea"/>
                <a:cs typeface="Arial"/>
              </a:rPr>
              <a:t>C measurements in </a:t>
            </a:r>
            <a:r>
              <a:rPr lang="en-US" sz="3200" dirty="0" err="1" smtClean="0">
                <a:latin typeface="Arial"/>
                <a:ea typeface="+mj-ea"/>
                <a:cs typeface="Arial"/>
              </a:rPr>
              <a:t>i</a:t>
            </a:r>
            <a:r>
              <a:rPr lang="en-US" sz="3200" dirty="0" smtClean="0">
                <a:latin typeface="Arial"/>
                <a:ea typeface="+mj-ea"/>
                <a:cs typeface="Arial"/>
              </a:rPr>
              <a:t>-graphite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0" name="Sous-titre 2"/>
          <p:cNvSpPr txBox="1">
            <a:spLocks/>
          </p:cNvSpPr>
          <p:nvPr/>
        </p:nvSpPr>
        <p:spPr>
          <a:xfrm>
            <a:off x="1450622" y="4955822"/>
            <a:ext cx="7273636" cy="12022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EDF/DP2D - Gérard Laurent; IN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 Solutions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 – Jean Luc Dumont, Christophe </a:t>
            </a:r>
            <a:r>
              <a:rPr kumimoji="0" 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Fongarland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,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Philippe Le Tourneur ; Airbus Defense and Space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– Christophe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 Mathonat, Clément </a:t>
            </a:r>
            <a:r>
              <a:rPr kumimoji="0" lang="en-US" sz="16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Deyglun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, Alain Godot, Guillaume </a:t>
            </a:r>
            <a:r>
              <a:rPr kumimoji="0" lang="en-US" sz="16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Jossens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; </a:t>
            </a:r>
            <a:r>
              <a:rPr kumimoji="0" lang="en-US" sz="16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Kep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 Nuclear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/>
              <a:cs typeface="Arial"/>
            </a:endParaRPr>
          </a:p>
          <a:p>
            <a:pPr lvl="0" algn="ctr">
              <a:spcBef>
                <a:spcPct val="20000"/>
              </a:spcBef>
            </a:pPr>
            <a:r>
              <a:rPr lang="en-US" sz="1600" dirty="0" smtClean="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rPr>
              <a:t> 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24" name="Espace réservé du pied de pag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CAST Lyon – January 2018 16th – 18th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457325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Intro  :  The need of field measurement capabilities for the characterization of the </a:t>
            </a:r>
            <a:r>
              <a:rPr lang="en-US" dirty="0" err="1" smtClean="0"/>
              <a:t>i</a:t>
            </a:r>
            <a:r>
              <a:rPr lang="en-US" dirty="0" smtClean="0"/>
              <a:t>-graphite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What can be done for </a:t>
            </a:r>
            <a:r>
              <a:rPr lang="en-US" baseline="30000" dirty="0" smtClean="0"/>
              <a:t>14</a:t>
            </a:r>
            <a:r>
              <a:rPr lang="en-US" dirty="0" smtClean="0"/>
              <a:t>C measurements 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Calorimetry : new means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Gamma response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Estimated performances</a:t>
            </a:r>
          </a:p>
          <a:p>
            <a:pPr marL="457200" lvl="1" indent="0">
              <a:buNone/>
            </a:pPr>
            <a:endParaRPr lang="en-US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Conclusion : next steps</a:t>
            </a:r>
            <a:endParaRPr lang="en-US" dirty="0"/>
          </a:p>
        </p:txBody>
      </p:sp>
      <p:sp>
        <p:nvSpPr>
          <p:cNvPr id="6" name="ZoneTexte 5"/>
          <p:cNvSpPr txBox="1"/>
          <p:nvPr/>
        </p:nvSpPr>
        <p:spPr>
          <a:xfrm>
            <a:off x="3905250" y="729734"/>
            <a:ext cx="1186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Outlook</a:t>
            </a:r>
            <a:endParaRPr lang="en-US" sz="2400" dirty="0"/>
          </a:p>
        </p:txBody>
      </p:sp>
      <p:grpSp>
        <p:nvGrpSpPr>
          <p:cNvPr id="7" name="Zone de dessin 1"/>
          <p:cNvGrpSpPr/>
          <p:nvPr/>
        </p:nvGrpSpPr>
        <p:grpSpPr>
          <a:xfrm>
            <a:off x="5457622" y="2773124"/>
            <a:ext cx="4278014" cy="1746724"/>
            <a:chOff x="0" y="0"/>
            <a:chExt cx="3603009" cy="866775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3602990" cy="866775"/>
            </a:xfrm>
            <a:prstGeom prst="rect">
              <a:avLst/>
            </a:prstGeom>
          </p:spPr>
        </p:sp>
        <p:sp>
          <p:nvSpPr>
            <p:cNvPr id="9" name="ZoneTexte 7"/>
            <p:cNvSpPr txBox="1"/>
            <p:nvPr/>
          </p:nvSpPr>
          <p:spPr>
            <a:xfrm>
              <a:off x="1946825" y="14"/>
              <a:ext cx="1656184" cy="687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Aft>
                  <a:spcPts val="0"/>
                </a:spcAft>
              </a:pPr>
              <a:r>
                <a:rPr lang="en-US" sz="1200" kern="1200" dirty="0" smtClean="0">
                  <a:solidFill>
                    <a:srgbClr val="000000"/>
                  </a:solidFill>
                  <a:effectLst/>
                  <a:latin typeface="Calibri"/>
                  <a:ea typeface="Times New Roman"/>
                  <a:cs typeface="Arial"/>
                </a:rPr>
                <a:t>Sleeve (graphite)</a:t>
              </a:r>
            </a:p>
            <a:p>
              <a:pPr fontAlgn="base">
                <a:spcAft>
                  <a:spcPts val="0"/>
                </a:spcAft>
              </a:pPr>
              <a:endParaRPr lang="en-US" sz="1200" dirty="0" smtClean="0">
                <a:effectLst/>
                <a:latin typeface="Times New Roman"/>
                <a:ea typeface="Times New Roman"/>
              </a:endParaRPr>
            </a:p>
            <a:p>
              <a:pPr fontAlgn="base"/>
              <a:r>
                <a:rPr lang="en-US" sz="1200" dirty="0" smtClean="0">
                  <a:solidFill>
                    <a:srgbClr val="000000"/>
                  </a:solidFill>
                  <a:ea typeface="Times New Roman"/>
                  <a:cs typeface="Arial"/>
                </a:rPr>
                <a:t>Wires  and Support (stainless steel)</a:t>
              </a:r>
              <a:endParaRPr lang="en-US" sz="1200" dirty="0" smtClean="0">
                <a:latin typeface="Times New Roman"/>
                <a:ea typeface="Times New Roman"/>
              </a:endParaRPr>
            </a:p>
            <a:p>
              <a:pPr fontAlgn="base">
                <a:spcAft>
                  <a:spcPts val="0"/>
                </a:spcAft>
              </a:pPr>
              <a:endParaRPr lang="en-US" sz="1200" kern="1200" dirty="0" smtClean="0">
                <a:solidFill>
                  <a:srgbClr val="000000"/>
                </a:solidFill>
                <a:effectLst/>
                <a:latin typeface="Calibri"/>
                <a:ea typeface="Times New Roman"/>
                <a:cs typeface="Arial"/>
              </a:endParaRPr>
            </a:p>
            <a:p>
              <a:pPr fontAlgn="base">
                <a:spcAft>
                  <a:spcPts val="0"/>
                </a:spcAft>
              </a:pPr>
              <a:r>
                <a:rPr lang="en-US" sz="1200" kern="1200" dirty="0" smtClean="0">
                  <a:solidFill>
                    <a:srgbClr val="000000"/>
                  </a:solidFill>
                  <a:effectLst/>
                  <a:latin typeface="Calibri"/>
                  <a:ea typeface="Times New Roman"/>
                  <a:cs typeface="Arial"/>
                </a:rPr>
                <a:t>Fuel</a:t>
              </a:r>
            </a:p>
            <a:p>
              <a:pPr fontAlgn="base">
                <a:spcAft>
                  <a:spcPts val="0"/>
                </a:spcAft>
              </a:pPr>
              <a:endParaRPr lang="en-US" sz="1200" dirty="0">
                <a:effectLst/>
                <a:latin typeface="Times New Roman"/>
                <a:ea typeface="Times New Roman"/>
              </a:endParaRPr>
            </a:p>
          </p:txBody>
        </p:sp>
        <p:pic>
          <p:nvPicPr>
            <p:cNvPr id="10" name="Picture 2" descr="http://www.andra.fr/inventaire2012/04_pdf_documents/01-resume/files/assets/basic-html/page12_images/0001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19" y="14"/>
              <a:ext cx="1794406" cy="8334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1" name="Connecteur droit avec flèche 10"/>
            <p:cNvCxnSpPr/>
            <p:nvPr/>
          </p:nvCxnSpPr>
          <p:spPr>
            <a:xfrm flipH="1">
              <a:off x="1216779" y="70229"/>
              <a:ext cx="792089" cy="283728"/>
            </a:xfrm>
            <a:prstGeom prst="straightConnector1">
              <a:avLst/>
            </a:prstGeom>
            <a:noFill/>
            <a:ln w="12700" cap="flat" cmpd="sng" algn="ctr">
              <a:solidFill>
                <a:srgbClr val="C00000"/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12" name="Connecteur droit avec flèche 11"/>
            <p:cNvCxnSpPr>
              <a:stCxn id="9" idx="1"/>
            </p:cNvCxnSpPr>
            <p:nvPr/>
          </p:nvCxnSpPr>
          <p:spPr>
            <a:xfrm flipH="1">
              <a:off x="1612823" y="343651"/>
              <a:ext cx="334002" cy="162706"/>
            </a:xfrm>
            <a:prstGeom prst="straightConnector1">
              <a:avLst/>
            </a:prstGeom>
            <a:noFill/>
            <a:ln w="12700" cap="flat" cmpd="sng" algn="ctr">
              <a:solidFill>
                <a:srgbClr val="C00000"/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  <p:cxnSp>
          <p:nvCxnSpPr>
            <p:cNvPr id="13" name="Connecteur droit avec flèche 12"/>
            <p:cNvCxnSpPr/>
            <p:nvPr/>
          </p:nvCxnSpPr>
          <p:spPr>
            <a:xfrm flipH="1">
              <a:off x="1887282" y="506357"/>
              <a:ext cx="121586" cy="113438"/>
            </a:xfrm>
            <a:prstGeom prst="straightConnector1">
              <a:avLst/>
            </a:prstGeom>
            <a:noFill/>
            <a:ln w="12700" cap="flat" cmpd="sng" algn="ctr">
              <a:solidFill>
                <a:srgbClr val="C00000"/>
              </a:solidFill>
              <a:prstDash val="solid"/>
              <a:headEnd type="none" w="med" len="med"/>
              <a:tailEnd type="triangle" w="med" len="med"/>
            </a:ln>
            <a:effectLst/>
          </p:spPr>
        </p:cxnSp>
      </p:grpSp>
      <p:sp>
        <p:nvSpPr>
          <p:cNvPr id="2" name="ZoneTexte 1"/>
          <p:cNvSpPr txBox="1"/>
          <p:nvPr/>
        </p:nvSpPr>
        <p:spPr>
          <a:xfrm>
            <a:off x="6824686" y="4446907"/>
            <a:ext cx="94448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www.andra.fr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409700"/>
            <a:ext cx="8229600" cy="4525963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baseline="30000" dirty="0" smtClean="0"/>
              <a:t>14</a:t>
            </a:r>
            <a:r>
              <a:rPr lang="en-US" dirty="0" smtClean="0"/>
              <a:t>C (and </a:t>
            </a:r>
            <a:r>
              <a:rPr lang="en-US" baseline="30000" dirty="0" smtClean="0"/>
              <a:t>36</a:t>
            </a:r>
            <a:r>
              <a:rPr lang="en-US" dirty="0" smtClean="0"/>
              <a:t>Cl) are key nuclides for irradiated graphite waste management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Key for designing methods, tools and decommissioning means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Key for treatment and packaging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Key for means and ways of storage…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Unfortunately they are difficult to measure. Need of sampling and laboratory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1900" dirty="0" smtClean="0"/>
              <a:t>Complementary to lab measurements, field measurement means would and could be very useful : no sampling, real time measurement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Our goal, in this first step, is to propose and assess technical means  apt to make this job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Next steps will be then first to confirm experimentally on sites then, if relevant, to early design and evaluate how future processes would take benefit of such kind of instruments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2" name="ZoneTexte 1"/>
          <p:cNvSpPr txBox="1"/>
          <p:nvPr/>
        </p:nvSpPr>
        <p:spPr>
          <a:xfrm>
            <a:off x="3900045" y="729734"/>
            <a:ext cx="8888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Intro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1855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533525"/>
            <a:ext cx="8229600" cy="4525963"/>
          </a:xfrm>
          <a:solidFill>
            <a:schemeClr val="bg1"/>
          </a:solidFill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Half life : 5730 years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Mostly created by neutron capture of stable isotope </a:t>
            </a:r>
            <a:r>
              <a:rPr lang="en-US" baseline="30000" dirty="0" smtClean="0"/>
              <a:t>13</a:t>
            </a:r>
            <a:r>
              <a:rPr lang="en-US" dirty="0" smtClean="0"/>
              <a:t>C or (</a:t>
            </a:r>
            <a:r>
              <a:rPr lang="en-US" dirty="0" err="1" smtClean="0"/>
              <a:t>n,p</a:t>
            </a:r>
            <a:r>
              <a:rPr lang="en-US" dirty="0" smtClean="0"/>
              <a:t>) reaction on </a:t>
            </a:r>
            <a:r>
              <a:rPr lang="en-US" baseline="30000" dirty="0" smtClean="0"/>
              <a:t>14</a:t>
            </a:r>
            <a:r>
              <a:rPr lang="en-US" dirty="0" smtClean="0"/>
              <a:t>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Pure beta emitter (</a:t>
            </a:r>
            <a:r>
              <a:rPr lang="en-US" dirty="0" err="1" smtClean="0"/>
              <a:t>E</a:t>
            </a:r>
            <a:r>
              <a:rPr lang="en-US" baseline="-25000" dirty="0" err="1" smtClean="0"/>
              <a:t>mean</a:t>
            </a:r>
            <a:r>
              <a:rPr lang="en-US" dirty="0" smtClean="0"/>
              <a:t> 50 </a:t>
            </a:r>
            <a:r>
              <a:rPr lang="en-US" dirty="0" err="1" smtClean="0"/>
              <a:t>keV</a:t>
            </a:r>
            <a:r>
              <a:rPr lang="en-US" dirty="0" smtClean="0"/>
              <a:t>, 100%)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Level of activity in </a:t>
            </a:r>
            <a:r>
              <a:rPr lang="en-US" dirty="0" err="1" smtClean="0"/>
              <a:t>i</a:t>
            </a:r>
            <a:r>
              <a:rPr lang="en-US" dirty="0" smtClean="0"/>
              <a:t>-graphite :  about 10</a:t>
            </a:r>
            <a:r>
              <a:rPr lang="en-US" baseline="30000" dirty="0" smtClean="0"/>
              <a:t>4</a:t>
            </a:r>
            <a:r>
              <a:rPr lang="en-US" dirty="0" smtClean="0"/>
              <a:t> to 10</a:t>
            </a:r>
            <a:r>
              <a:rPr lang="en-US" baseline="30000" dirty="0" smtClean="0"/>
              <a:t>5</a:t>
            </a:r>
            <a:r>
              <a:rPr lang="en-US" dirty="0" smtClean="0"/>
              <a:t> </a:t>
            </a:r>
            <a:r>
              <a:rPr lang="en-US" dirty="0" err="1" smtClean="0"/>
              <a:t>Bq</a:t>
            </a:r>
            <a:r>
              <a:rPr lang="en-US" dirty="0" smtClean="0"/>
              <a:t>/g typical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/>
              <a:buChar char="Ø"/>
            </a:pPr>
            <a:r>
              <a:rPr lang="en-US" dirty="0" smtClean="0"/>
              <a:t>We have decided to explore the conventional way of calorimetry but with a new instrument able to lower the usual detection limits</a:t>
            </a:r>
          </a:p>
          <a:p>
            <a:pPr>
              <a:buFont typeface="Wingdings"/>
              <a:buChar char="Ø"/>
            </a:pPr>
            <a:r>
              <a:rPr lang="en-US" dirty="0" smtClean="0"/>
              <a:t>2 a priori drawbacks 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Being able to measure very low heating powers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smtClean="0"/>
              <a:t>Being able to subtract the other isotopes </a:t>
            </a:r>
            <a:r>
              <a:rPr lang="en-US" dirty="0" smtClean="0"/>
              <a:t>(</a:t>
            </a:r>
            <a:r>
              <a:rPr lang="en-US" smtClean="0"/>
              <a:t>activation products) heating </a:t>
            </a:r>
            <a:r>
              <a:rPr lang="en-US" dirty="0" smtClean="0"/>
              <a:t>contribution</a:t>
            </a:r>
            <a:endParaRPr lang="en-US" dirty="0"/>
          </a:p>
        </p:txBody>
      </p:sp>
      <p:sp>
        <p:nvSpPr>
          <p:cNvPr id="2" name="ZoneTexte 1"/>
          <p:cNvSpPr txBox="1"/>
          <p:nvPr/>
        </p:nvSpPr>
        <p:spPr>
          <a:xfrm>
            <a:off x="4048125" y="683567"/>
            <a:ext cx="805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aseline="30000" dirty="0" smtClean="0"/>
              <a:t>14</a:t>
            </a:r>
            <a:r>
              <a:rPr lang="en-US" sz="4000" dirty="0" smtClean="0"/>
              <a:t>C</a:t>
            </a:r>
            <a:endParaRPr lang="en-US" sz="4000" dirty="0"/>
          </a:p>
        </p:txBody>
      </p:sp>
      <p:cxnSp>
        <p:nvCxnSpPr>
          <p:cNvPr id="6" name="Connecteur droit 5"/>
          <p:cNvCxnSpPr/>
          <p:nvPr/>
        </p:nvCxnSpPr>
        <p:spPr>
          <a:xfrm flipV="1">
            <a:off x="3562350" y="3724275"/>
            <a:ext cx="1962150" cy="952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38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025" y="4443028"/>
            <a:ext cx="2963699" cy="2264032"/>
          </a:xfrm>
          <a:prstGeom prst="rect">
            <a:avLst/>
          </a:prstGeom>
        </p:spPr>
      </p:pic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Titre 1"/>
          <p:cNvSpPr>
            <a:spLocks noGrp="1"/>
          </p:cNvSpPr>
          <p:nvPr/>
        </p:nvSpPr>
        <p:spPr bwMode="auto">
          <a:xfrm>
            <a:off x="1723520" y="415864"/>
            <a:ext cx="5642544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rgbClr val="C00017"/>
                </a:solidFill>
                <a:latin typeface="Arial" charset="0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C00017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C00017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C00017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C00017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17"/>
                </a:solidFill>
                <a:latin typeface="Eurostile Bold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17"/>
                </a:solidFill>
                <a:latin typeface="Eurostile Bold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17"/>
                </a:solidFill>
                <a:latin typeface="Eurostile Bold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17"/>
                </a:solidFill>
                <a:latin typeface="Eurostile Bold" pitchFamily="34" charset="0"/>
              </a:defRPr>
            </a:lvl9pPr>
          </a:lstStyle>
          <a:p>
            <a:r>
              <a:rPr lang="en-US" sz="2800" dirty="0" smtClean="0">
                <a:solidFill>
                  <a:schemeClr val="tx1"/>
                </a:solidFill>
              </a:rPr>
              <a:t>µLVC Large Volume Calorimeter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Espace réservé du contenu 3"/>
          <p:cNvSpPr>
            <a:spLocks noGrp="1"/>
          </p:cNvSpPr>
          <p:nvPr/>
        </p:nvSpPr>
        <p:spPr bwMode="auto">
          <a:xfrm>
            <a:off x="146393" y="1262002"/>
            <a:ext cx="8424936" cy="326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0017"/>
              </a:buClr>
              <a:buFont typeface="Wingdings" pitchFamily="2" charset="2"/>
              <a:buChar char="§"/>
              <a:defRPr sz="32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0017"/>
              </a:buClr>
              <a:buFont typeface="Arial" charset="0"/>
              <a:buChar char="–"/>
              <a:defRPr sz="28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0017"/>
              </a:buClr>
              <a:buFont typeface="Arial" charset="0"/>
              <a:buChar char="•"/>
              <a:defRPr sz="24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KEP Nuclear developed a new Large Volume Calorimeter: </a:t>
            </a:r>
            <a:r>
              <a:rPr lang="en-US" sz="1600" b="1" dirty="0" smtClean="0">
                <a:solidFill>
                  <a:srgbClr val="00B050"/>
                </a:solidFill>
              </a:rPr>
              <a:t>µLVC</a:t>
            </a:r>
          </a:p>
          <a:p>
            <a:pPr lvl="1"/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Differential isothermal heat flow calorimeter</a:t>
            </a:r>
          </a:p>
          <a:p>
            <a:pPr lvl="1"/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Sample inside a vacuum chamber</a:t>
            </a:r>
          </a:p>
          <a:p>
            <a:pPr lvl="1"/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Effective power range 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50 µW – 100 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mW</a:t>
            </a: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lvl="1"/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SimSun"/>
                <a:cs typeface="Arial" panose="020B0604020202020204" pitchFamily="34" charset="0"/>
              </a:rPr>
              <a:t>Measurement Mean Random Uncertainty on the first prototype:</a:t>
            </a: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e 1"/>
          <p:cNvGrpSpPr/>
          <p:nvPr/>
        </p:nvGrpSpPr>
        <p:grpSpPr>
          <a:xfrm>
            <a:off x="4810124" y="4306509"/>
            <a:ext cx="4358933" cy="2472551"/>
            <a:chOff x="3934922" y="4060772"/>
            <a:chExt cx="5062686" cy="2828643"/>
          </a:xfrm>
        </p:grpSpPr>
        <p:pic>
          <p:nvPicPr>
            <p:cNvPr id="8" name="Image 7" descr="VUE INTERNE µLVC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470048" y="4075393"/>
              <a:ext cx="2787189" cy="2646586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9" name="Connecteur droit avec flèche 8"/>
            <p:cNvCxnSpPr/>
            <p:nvPr/>
          </p:nvCxnSpPr>
          <p:spPr>
            <a:xfrm>
              <a:off x="5253192" y="4505761"/>
              <a:ext cx="250190" cy="516255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eur droit avec flèche 9"/>
            <p:cNvCxnSpPr/>
            <p:nvPr/>
          </p:nvCxnSpPr>
          <p:spPr>
            <a:xfrm flipH="1">
              <a:off x="5937267" y="4358147"/>
              <a:ext cx="302895" cy="569595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cteur droit avec flèche 10"/>
            <p:cNvCxnSpPr/>
            <p:nvPr/>
          </p:nvCxnSpPr>
          <p:spPr>
            <a:xfrm flipV="1">
              <a:off x="5503382" y="5841264"/>
              <a:ext cx="92710" cy="536705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ZoneTexte 14"/>
            <p:cNvSpPr txBox="1"/>
            <p:nvPr/>
          </p:nvSpPr>
          <p:spPr>
            <a:xfrm>
              <a:off x="6837368" y="4899761"/>
              <a:ext cx="2160240" cy="8450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9pPr>
            </a:lstStyle>
            <a:p>
              <a:r>
                <a:rPr lang="en-US" sz="1400" dirty="0" smtClean="0"/>
                <a:t>40 L</a:t>
              </a:r>
            </a:p>
            <a:p>
              <a:r>
                <a:rPr lang="en-US" sz="1400" dirty="0" smtClean="0"/>
                <a:t>Height 660 mm – Diam. 280 mm</a:t>
              </a:r>
            </a:p>
          </p:txBody>
        </p:sp>
        <p:sp>
          <p:nvSpPr>
            <p:cNvPr id="14" name="ZoneTexte 18"/>
            <p:cNvSpPr txBox="1"/>
            <p:nvPr/>
          </p:nvSpPr>
          <p:spPr>
            <a:xfrm>
              <a:off x="4536535" y="6537313"/>
              <a:ext cx="2160240" cy="352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9pPr>
            </a:lstStyle>
            <a:p>
              <a:r>
                <a:rPr lang="en-US" sz="1400" dirty="0" smtClean="0"/>
                <a:t>Thermal bath</a:t>
              </a:r>
              <a:endParaRPr lang="en-US" sz="1400" dirty="0"/>
            </a:p>
          </p:txBody>
        </p:sp>
        <p:sp>
          <p:nvSpPr>
            <p:cNvPr id="15" name="ZoneTexte 19"/>
            <p:cNvSpPr txBox="1"/>
            <p:nvPr/>
          </p:nvSpPr>
          <p:spPr>
            <a:xfrm>
              <a:off x="3934922" y="4103507"/>
              <a:ext cx="2149951" cy="5985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9pPr>
            </a:lstStyle>
            <a:p>
              <a:r>
                <a:rPr lang="en-US" sz="1400" dirty="0" smtClean="0"/>
                <a:t>Measurement Chamber</a:t>
              </a:r>
              <a:endParaRPr lang="en-US" sz="1400" dirty="0"/>
            </a:p>
          </p:txBody>
        </p:sp>
        <p:sp>
          <p:nvSpPr>
            <p:cNvPr id="16" name="ZoneTexte 20"/>
            <p:cNvSpPr txBox="1"/>
            <p:nvPr/>
          </p:nvSpPr>
          <p:spPr>
            <a:xfrm>
              <a:off x="6084873" y="4060772"/>
              <a:ext cx="2181382" cy="3521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+mn-ea"/>
                  <a:cs typeface="Arial" charset="0"/>
                </a:defRPr>
              </a:lvl9pPr>
            </a:lstStyle>
            <a:p>
              <a:r>
                <a:rPr lang="en-US" sz="1400" dirty="0" smtClean="0"/>
                <a:t>Reference Chamber</a:t>
              </a:r>
              <a:endParaRPr lang="en-US" sz="1400" dirty="0"/>
            </a:p>
          </p:txBody>
        </p:sp>
      </p:grpSp>
      <p:cxnSp>
        <p:nvCxnSpPr>
          <p:cNvPr id="17" name="Connecteur droit avec flèche 16"/>
          <p:cNvCxnSpPr/>
          <p:nvPr/>
        </p:nvCxnSpPr>
        <p:spPr>
          <a:xfrm flipV="1">
            <a:off x="2101421" y="6298489"/>
            <a:ext cx="720477" cy="293554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 flipH="1" flipV="1">
            <a:off x="281154" y="6226541"/>
            <a:ext cx="1740979" cy="240536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>
            <a:off x="2821898" y="4487936"/>
            <a:ext cx="0" cy="1788393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28"/>
          <p:cNvSpPr txBox="1"/>
          <p:nvPr/>
        </p:nvSpPr>
        <p:spPr>
          <a:xfrm>
            <a:off x="3278741" y="579830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r>
              <a:rPr lang="en-US" sz="1400" b="1" dirty="0" smtClean="0"/>
              <a:t>Weight:</a:t>
            </a:r>
          </a:p>
          <a:p>
            <a:r>
              <a:rPr lang="en-US" sz="1400" b="1" dirty="0" smtClean="0"/>
              <a:t>9 Tons</a:t>
            </a:r>
            <a:endParaRPr lang="en-US" sz="1400" b="1" dirty="0"/>
          </a:p>
        </p:txBody>
      </p:sp>
      <p:sp>
        <p:nvSpPr>
          <p:cNvPr id="21" name="ZoneTexte 29"/>
          <p:cNvSpPr txBox="1"/>
          <p:nvPr/>
        </p:nvSpPr>
        <p:spPr>
          <a:xfrm>
            <a:off x="2821898" y="5228243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r>
              <a:rPr lang="en-US" sz="1400" b="1" dirty="0" smtClean="0"/>
              <a:t>2600 mm</a:t>
            </a:r>
            <a:endParaRPr lang="en-US" sz="1400" b="1" dirty="0"/>
          </a:p>
        </p:txBody>
      </p:sp>
      <p:sp>
        <p:nvSpPr>
          <p:cNvPr id="22" name="ZoneTexte 30"/>
          <p:cNvSpPr txBox="1"/>
          <p:nvPr/>
        </p:nvSpPr>
        <p:spPr>
          <a:xfrm>
            <a:off x="2461659" y="6415612"/>
            <a:ext cx="12241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r>
              <a:rPr lang="en-US" sz="1400" b="1" dirty="0" smtClean="0"/>
              <a:t>2400 mm</a:t>
            </a:r>
            <a:endParaRPr lang="en-US" sz="1400" b="1" dirty="0"/>
          </a:p>
        </p:txBody>
      </p:sp>
      <p:sp>
        <p:nvSpPr>
          <p:cNvPr id="23" name="ZoneTexte 31"/>
          <p:cNvSpPr txBox="1"/>
          <p:nvPr/>
        </p:nvSpPr>
        <p:spPr>
          <a:xfrm>
            <a:off x="200025" y="6438154"/>
            <a:ext cx="14409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r>
              <a:rPr lang="en-US" sz="1400" b="1" dirty="0" smtClean="0"/>
              <a:t>3000 mm</a:t>
            </a:r>
            <a:endParaRPr lang="en-US" sz="1400" b="1" dirty="0"/>
          </a:p>
        </p:txBody>
      </p:sp>
      <p:pic>
        <p:nvPicPr>
          <p:cNvPr id="25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478" y="3316691"/>
            <a:ext cx="1346342" cy="429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ZoneTexte 25"/>
          <p:cNvSpPr txBox="1"/>
          <p:nvPr/>
        </p:nvSpPr>
        <p:spPr>
          <a:xfrm>
            <a:off x="47625" y="607367"/>
            <a:ext cx="805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aseline="30000" dirty="0" smtClean="0"/>
              <a:t>14</a:t>
            </a:r>
            <a:r>
              <a:rPr lang="en-US" sz="4000" dirty="0" smtClean="0"/>
              <a:t>C</a:t>
            </a:r>
            <a:endParaRPr lang="en-US" sz="4000" dirty="0"/>
          </a:p>
        </p:txBody>
      </p:sp>
      <p:graphicFrame>
        <p:nvGraphicFramePr>
          <p:cNvPr id="30" name="Tableau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249573"/>
              </p:ext>
            </p:extLst>
          </p:nvPr>
        </p:nvGraphicFramePr>
        <p:xfrm>
          <a:off x="514350" y="2807645"/>
          <a:ext cx="6673708" cy="1327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6854"/>
                <a:gridCol w="3336854"/>
              </a:tblGrid>
              <a:tr h="331984">
                <a:tc>
                  <a:txBody>
                    <a:bodyPr/>
                    <a:lstStyle/>
                    <a:p>
                      <a:pPr algn="ctr"/>
                      <a:r>
                        <a:rPr lang="en-US" sz="1400" noProof="0" dirty="0" smtClean="0"/>
                        <a:t>Expected</a:t>
                      </a:r>
                      <a:r>
                        <a:rPr lang="en-US" sz="1400" baseline="0" noProof="0" dirty="0" smtClean="0"/>
                        <a:t> </a:t>
                      </a:r>
                      <a:r>
                        <a:rPr lang="en-US" sz="1400" noProof="0" dirty="0" smtClean="0"/>
                        <a:t>Uncertainties</a:t>
                      </a:r>
                      <a:endParaRPr lang="en-US" sz="1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noProof="0" dirty="0" smtClean="0"/>
                        <a:t> Measured Uncertainties</a:t>
                      </a:r>
                      <a:endParaRPr lang="en-US" sz="1400" noProof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ea typeface="SimSun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31984">
                <a:tc>
                  <a:txBody>
                    <a:bodyPr/>
                    <a:lstStyle/>
                    <a:p>
                      <a:pPr marL="0" marR="0" lvl="2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±10% between 10 µW and 100 µW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±20% between 50 µW and 250 µW</a:t>
                      </a:r>
                    </a:p>
                  </a:txBody>
                  <a:tcPr/>
                </a:tc>
              </a:tr>
              <a:tr h="331984">
                <a:tc>
                  <a:txBody>
                    <a:bodyPr/>
                    <a:lstStyle/>
                    <a:p>
                      <a:pPr marL="0" marR="0" lvl="2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±1% between 100 µW and 1 </a:t>
                      </a:r>
                      <a:r>
                        <a:rPr lang="en-US" sz="1400" noProof="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mW</a:t>
                      </a:r>
                      <a:endParaRPr lang="en-US" sz="1400" noProof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ea typeface="SimSun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±5% between 250 µW and 1 </a:t>
                      </a:r>
                      <a:r>
                        <a:rPr lang="en-US" sz="1400" noProof="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mW</a:t>
                      </a: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</a:tr>
              <a:tr h="331984">
                <a:tc>
                  <a:txBody>
                    <a:bodyPr/>
                    <a:lstStyle/>
                    <a:p>
                      <a:pPr marL="0" marR="0" lvl="2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±0.20% between 1 </a:t>
                      </a:r>
                      <a:r>
                        <a:rPr lang="en-US" sz="1400" noProof="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mW</a:t>
                      </a: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 and 10 </a:t>
                      </a:r>
                      <a:r>
                        <a:rPr lang="en-US" sz="1400" noProof="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mW</a:t>
                      </a:r>
                      <a:endParaRPr lang="en-US" sz="1400" noProof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ea typeface="SimSun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±1% between 1 </a:t>
                      </a:r>
                      <a:r>
                        <a:rPr lang="en-US" sz="1400" noProof="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mW</a:t>
                      </a:r>
                      <a:r>
                        <a:rPr lang="en-US" sz="1400" noProof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 and 100 </a:t>
                      </a:r>
                      <a:r>
                        <a:rPr lang="en-US" sz="1400" noProof="0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ea typeface="SimSun"/>
                          <a:cs typeface="Arial" panose="020B0604020202020204" pitchFamily="34" charset="0"/>
                        </a:rPr>
                        <a:t>mW</a:t>
                      </a:r>
                      <a:endParaRPr lang="en-US" sz="1400" noProof="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ea typeface="SimSun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78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0139" y="1477241"/>
            <a:ext cx="8229600" cy="4525963"/>
          </a:xfrm>
        </p:spPr>
        <p:txBody>
          <a:bodyPr>
            <a:normAutofit/>
          </a:bodyPr>
          <a:lstStyle/>
          <a:p>
            <a:endParaRPr lang="en-US" sz="1800" b="1" baseline="30000" dirty="0" smtClean="0"/>
          </a:p>
          <a:p>
            <a:r>
              <a:rPr lang="en-US" sz="1800" dirty="0" smtClean="0"/>
              <a:t>Calorimetric assay of graphite is appropriate but:</a:t>
            </a:r>
          </a:p>
          <a:p>
            <a:pPr lvl="1"/>
            <a:r>
              <a:rPr lang="en-US" sz="1800" dirty="0" smtClean="0"/>
              <a:t>Relative low energy quantity released by </a:t>
            </a:r>
            <a:r>
              <a:rPr lang="en-US" sz="1800" baseline="30000" dirty="0" smtClean="0"/>
              <a:t>14</a:t>
            </a:r>
            <a:r>
              <a:rPr lang="en-US" sz="1800" dirty="0" smtClean="0"/>
              <a:t>C decay: </a:t>
            </a:r>
          </a:p>
          <a:p>
            <a:pPr marL="457200" lvl="1" indent="0">
              <a:buNone/>
            </a:pPr>
            <a:r>
              <a:rPr lang="en-US" sz="1800" dirty="0" smtClean="0"/>
              <a:t>50 </a:t>
            </a:r>
            <a:r>
              <a:rPr lang="en-US" sz="1800" dirty="0" err="1" smtClean="0"/>
              <a:t>keV</a:t>
            </a:r>
            <a:r>
              <a:rPr lang="en-US" sz="1800" dirty="0" smtClean="0"/>
              <a:t> in average </a:t>
            </a:r>
            <a:r>
              <a:rPr lang="en-US" sz="1800" dirty="0" smtClean="0">
                <a:sym typeface="Wingdings" panose="05000000000000000000" pitchFamily="2" charset="2"/>
              </a:rPr>
              <a:t> </a:t>
            </a:r>
            <a:r>
              <a:rPr lang="en-US" sz="1800" dirty="0" smtClean="0"/>
              <a:t>8E-15 W/</a:t>
            </a:r>
            <a:r>
              <a:rPr lang="en-US" sz="1800" dirty="0" err="1" smtClean="0"/>
              <a:t>Bq</a:t>
            </a:r>
            <a:r>
              <a:rPr lang="en-US" sz="1800" dirty="0" smtClean="0"/>
              <a:t> </a:t>
            </a:r>
            <a:r>
              <a:rPr lang="en-US" sz="1800" dirty="0" smtClean="0">
                <a:sym typeface="Wingdings" panose="05000000000000000000" pitchFamily="2" charset="2"/>
              </a:rPr>
              <a:t> </a:t>
            </a:r>
            <a:r>
              <a:rPr lang="en-US" sz="1800" dirty="0" smtClean="0"/>
              <a:t>8 µW per </a:t>
            </a:r>
            <a:r>
              <a:rPr lang="en-US" sz="1800" dirty="0" err="1" smtClean="0"/>
              <a:t>GBq</a:t>
            </a:r>
            <a:r>
              <a:rPr lang="en-US" sz="1800" dirty="0" smtClean="0"/>
              <a:t>. </a:t>
            </a:r>
          </a:p>
          <a:p>
            <a:pPr lvl="1"/>
            <a:r>
              <a:rPr lang="en-US" sz="1800" dirty="0" smtClean="0"/>
              <a:t>Irradiated graphite does not contain only </a:t>
            </a:r>
            <a:r>
              <a:rPr lang="en-US" sz="1800" baseline="30000" dirty="0" smtClean="0"/>
              <a:t>14</a:t>
            </a:r>
            <a:r>
              <a:rPr lang="en-US" sz="1800" dirty="0" smtClean="0"/>
              <a:t>C → obliged to calculate the contribution of other isotopes for correction</a:t>
            </a:r>
          </a:p>
          <a:p>
            <a:pPr lvl="1"/>
            <a:endParaRPr lang="en-US" sz="1800" dirty="0" smtClean="0"/>
          </a:p>
          <a:p>
            <a:r>
              <a:rPr lang="en-US" sz="1800" dirty="0" smtClean="0"/>
              <a:t>The identification of beta emitters is done by gamma spectrometry:</a:t>
            </a:r>
          </a:p>
          <a:p>
            <a:pPr lvl="1"/>
            <a:r>
              <a:rPr lang="en-US" sz="1800" dirty="0" smtClean="0"/>
              <a:t>Identifying charged particle emitters and quantifying gamma rays. </a:t>
            </a:r>
          </a:p>
          <a:p>
            <a:pPr lvl="1"/>
            <a:r>
              <a:rPr lang="en-US" sz="1800" dirty="0" smtClean="0"/>
              <a:t>Estimation of the power brought to the object by the gammas thanks to modeling.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6" name="ZoneTexte 5"/>
          <p:cNvSpPr txBox="1"/>
          <p:nvPr/>
        </p:nvSpPr>
        <p:spPr>
          <a:xfrm>
            <a:off x="47625" y="607367"/>
            <a:ext cx="805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aseline="30000" dirty="0" smtClean="0"/>
              <a:t>14</a:t>
            </a:r>
            <a:r>
              <a:rPr lang="en-US" sz="4000" dirty="0" smtClean="0"/>
              <a:t>C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9168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1801822" y="467519"/>
            <a:ext cx="5108308" cy="846138"/>
          </a:xfrm>
          <a:prstGeom prst="rect">
            <a:avLst/>
          </a:prstGeom>
        </p:spPr>
        <p:txBody>
          <a:bodyPr vert="horz"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lang="fr-FR" sz="2200" b="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dirty="0" smtClean="0"/>
              <a:t>The gamma-heating Issue</a:t>
            </a:r>
            <a:endParaRPr lang="en-US" dirty="0"/>
          </a:p>
        </p:txBody>
      </p:sp>
      <p:sp>
        <p:nvSpPr>
          <p:cNvPr id="7" name="Espace réservé du contenu 3"/>
          <p:cNvSpPr txBox="1">
            <a:spLocks/>
          </p:cNvSpPr>
          <p:nvPr/>
        </p:nvSpPr>
        <p:spPr>
          <a:xfrm>
            <a:off x="318195" y="1243013"/>
            <a:ext cx="8712967" cy="172841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The energy deposit in graphite and calorimeter due to gamma photons is estimated using MCNPX code.</a:t>
            </a:r>
            <a:endParaRPr lang="en-US" sz="1600" dirty="0"/>
          </a:p>
        </p:txBody>
      </p:sp>
      <p:pic>
        <p:nvPicPr>
          <p:cNvPr id="8" name="Imag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270" y="2206650"/>
            <a:ext cx="2176358" cy="204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46187" y="2603892"/>
            <a:ext cx="1671067" cy="245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algn="r" fontAlgn="base">
              <a:spcBef>
                <a:spcPts val="960"/>
              </a:spcBef>
              <a:spcAft>
                <a:spcPts val="0"/>
              </a:spcAft>
            </a:pPr>
            <a:r>
              <a:rPr lang="en-US" sz="1100" kern="12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Measurement chamber</a:t>
            </a:r>
            <a:endParaRPr lang="en-US" sz="1100" dirty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422651" y="2956910"/>
            <a:ext cx="1010285" cy="19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fontAlgn="base">
              <a:spcBef>
                <a:spcPts val="960"/>
              </a:spcBef>
              <a:spcAft>
                <a:spcPts val="0"/>
              </a:spcAft>
            </a:pPr>
            <a:r>
              <a:rPr lang="en-US" sz="1100" kern="12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Thermal bloc</a:t>
            </a:r>
            <a:endParaRPr lang="en-US" sz="1100" dirty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cxnSp>
        <p:nvCxnSpPr>
          <p:cNvPr id="11" name="Connecteur droit avec flèche 10"/>
          <p:cNvCxnSpPr>
            <a:cxnSpLocks noChangeShapeType="1"/>
            <a:stCxn id="15" idx="3"/>
          </p:cNvCxnSpPr>
          <p:nvPr/>
        </p:nvCxnSpPr>
        <p:spPr bwMode="auto">
          <a:xfrm>
            <a:off x="1917254" y="3025346"/>
            <a:ext cx="1425277" cy="10171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Connecteur droit avec flèche 11"/>
          <p:cNvCxnSpPr>
            <a:cxnSpLocks noChangeShapeType="1"/>
            <a:stCxn id="20" idx="1"/>
          </p:cNvCxnSpPr>
          <p:nvPr/>
        </p:nvCxnSpPr>
        <p:spPr bwMode="auto">
          <a:xfrm flipH="1">
            <a:off x="3840506" y="2593811"/>
            <a:ext cx="541202" cy="11136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Connecteur droit avec flèche 12"/>
          <p:cNvCxnSpPr>
            <a:cxnSpLocks noChangeShapeType="1"/>
            <a:stCxn id="9" idx="3"/>
          </p:cNvCxnSpPr>
          <p:nvPr/>
        </p:nvCxnSpPr>
        <p:spPr bwMode="auto">
          <a:xfrm>
            <a:off x="1917254" y="2726606"/>
            <a:ext cx="930721" cy="17022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Zone de texte 292"/>
          <p:cNvSpPr txBox="1">
            <a:spLocks noChangeArrowheads="1"/>
          </p:cNvSpPr>
          <p:nvPr/>
        </p:nvSpPr>
        <p:spPr bwMode="auto">
          <a:xfrm>
            <a:off x="6119221" y="2017787"/>
            <a:ext cx="1752948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100" b="1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3D view of the µLVC</a:t>
            </a:r>
            <a:endParaRPr lang="en-US" sz="1100" dirty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15" name="Zone de texte 260"/>
          <p:cNvSpPr txBox="1">
            <a:spLocks noChangeArrowheads="1"/>
          </p:cNvSpPr>
          <p:nvPr/>
        </p:nvSpPr>
        <p:spPr bwMode="auto">
          <a:xfrm>
            <a:off x="385326" y="2855483"/>
            <a:ext cx="153192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US" sz="11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Reference chamber</a:t>
            </a:r>
            <a:endParaRPr lang="en-US" sz="1100" dirty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cxnSp>
        <p:nvCxnSpPr>
          <p:cNvPr id="16" name="Connecteur droit avec flèche 15"/>
          <p:cNvCxnSpPr>
            <a:cxnSpLocks noChangeShapeType="1"/>
            <a:stCxn id="19" idx="3"/>
          </p:cNvCxnSpPr>
          <p:nvPr/>
        </p:nvCxnSpPr>
        <p:spPr bwMode="auto">
          <a:xfrm>
            <a:off x="1917254" y="3267467"/>
            <a:ext cx="409227" cy="5746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7" name="Image 1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843" y="2314967"/>
            <a:ext cx="1689705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Zone de texte 292"/>
          <p:cNvSpPr txBox="1">
            <a:spLocks noChangeArrowheads="1"/>
          </p:cNvSpPr>
          <p:nvPr/>
        </p:nvSpPr>
        <p:spPr bwMode="auto">
          <a:xfrm>
            <a:off x="2046387" y="1891308"/>
            <a:ext cx="2289373" cy="296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100" b="1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Cross section of the µLVC</a:t>
            </a:r>
          </a:p>
          <a:p>
            <a:pPr algn="ctr">
              <a:spcAft>
                <a:spcPts val="0"/>
              </a:spcAft>
            </a:pPr>
            <a:r>
              <a:rPr lang="en-US" sz="1100" b="1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(MCNP Model)</a:t>
            </a:r>
            <a:endParaRPr lang="en-US" sz="1100" dirty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19" name="Zone de texte 20"/>
          <p:cNvSpPr txBox="1">
            <a:spLocks noChangeArrowheads="1"/>
          </p:cNvSpPr>
          <p:nvPr/>
        </p:nvSpPr>
        <p:spPr bwMode="auto">
          <a:xfrm>
            <a:off x="251932" y="3149357"/>
            <a:ext cx="1665322" cy="236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US" sz="1100" dirty="0" smtClean="0"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Vacuum chamber</a:t>
            </a:r>
            <a:endParaRPr lang="en-US" sz="1100" dirty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4381708" y="2498164"/>
            <a:ext cx="1334613" cy="191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fontAlgn="base">
              <a:spcBef>
                <a:spcPts val="960"/>
              </a:spcBef>
              <a:spcAft>
                <a:spcPts val="0"/>
              </a:spcAft>
            </a:pPr>
            <a:r>
              <a:rPr lang="en-US" sz="1100" kern="12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Intermediate bloc</a:t>
            </a:r>
            <a:endParaRPr lang="en-US" sz="1100" dirty="0">
              <a:effectLst/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cxnSp>
        <p:nvCxnSpPr>
          <p:cNvPr id="21" name="Connecteur droit avec flèche 20"/>
          <p:cNvCxnSpPr>
            <a:cxnSpLocks noChangeShapeType="1"/>
            <a:stCxn id="10" idx="1"/>
          </p:cNvCxnSpPr>
          <p:nvPr/>
        </p:nvCxnSpPr>
        <p:spPr bwMode="auto">
          <a:xfrm flipH="1">
            <a:off x="3756143" y="3053134"/>
            <a:ext cx="666508" cy="79671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" name="Espace réservé du contenu 3"/>
          <p:cNvSpPr txBox="1">
            <a:spLocks/>
          </p:cNvSpPr>
          <p:nvPr/>
        </p:nvSpPr>
        <p:spPr bwMode="auto">
          <a:xfrm>
            <a:off x="246187" y="4483596"/>
            <a:ext cx="8784975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0017"/>
              </a:buClr>
              <a:buFont typeface="Wingdings" pitchFamily="2" charset="2"/>
              <a:buChar char="§"/>
              <a:defRPr sz="32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0017"/>
              </a:buClr>
              <a:buFont typeface="Arial" charset="0"/>
              <a:buChar char="–"/>
              <a:defRPr sz="28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0017"/>
              </a:buClr>
              <a:buFont typeface="Arial" charset="0"/>
              <a:buChar char="•"/>
              <a:defRPr sz="24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595959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2 MeV gamma rays source at 1E9 </a:t>
            </a:r>
            <a:r>
              <a:rPr lang="en-US" sz="1600" dirty="0" err="1" smtClean="0"/>
              <a:t>Bq</a:t>
            </a:r>
            <a:r>
              <a:rPr lang="en-US" sz="1600" dirty="0" smtClean="0"/>
              <a:t> (the worst case):</a:t>
            </a:r>
          </a:p>
          <a:p>
            <a:pPr lvl="1"/>
            <a:r>
              <a:rPr lang="en-US" sz="1600" dirty="0" smtClean="0"/>
              <a:t>The gamma-heating of the intermediate bloc = 20 µW</a:t>
            </a:r>
          </a:p>
          <a:p>
            <a:pPr lvl="1"/>
            <a:r>
              <a:rPr lang="en-US" sz="1600" dirty="0" smtClean="0"/>
              <a:t>The gamma-heating of the thermal bloc = 50 µW.</a:t>
            </a:r>
          </a:p>
          <a:p>
            <a:pPr lvl="1"/>
            <a:r>
              <a:rPr lang="en-US" sz="1600" dirty="0" smtClean="0"/>
              <a:t>Heat produced by the temperature sensors ~1 </a:t>
            </a:r>
            <a:r>
              <a:rPr lang="en-US" sz="1600" dirty="0" err="1" smtClean="0"/>
              <a:t>mW</a:t>
            </a:r>
            <a:r>
              <a:rPr lang="en-US" sz="1600" dirty="0" smtClean="0"/>
              <a:t> &gt;&gt; 50 µW </a:t>
            </a:r>
          </a:p>
          <a:p>
            <a:pPr marL="457200" lvl="1" indent="0">
              <a:buNone/>
            </a:pPr>
            <a:r>
              <a:rPr lang="en-US" sz="1600" b="1" dirty="0" smtClean="0">
                <a:solidFill>
                  <a:srgbClr val="FF0000"/>
                </a:solidFill>
              </a:rPr>
              <a:t>→</a:t>
            </a:r>
            <a:r>
              <a:rPr lang="en-US" sz="1600" dirty="0" smtClean="0"/>
              <a:t> The heating of the regulation blocs is not measured during the assay, and does not disturb the calorimeter working. </a:t>
            </a:r>
            <a:endParaRPr lang="en-US" sz="1600" dirty="0"/>
          </a:p>
        </p:txBody>
      </p:sp>
      <p:sp>
        <p:nvSpPr>
          <p:cNvPr id="23" name="ZoneTexte 22"/>
          <p:cNvSpPr txBox="1"/>
          <p:nvPr/>
        </p:nvSpPr>
        <p:spPr>
          <a:xfrm>
            <a:off x="47625" y="607367"/>
            <a:ext cx="805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aseline="30000" dirty="0" smtClean="0"/>
              <a:t>14</a:t>
            </a:r>
            <a:r>
              <a:rPr lang="en-US" sz="4000" dirty="0" smtClean="0"/>
              <a:t>C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9168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2"/>
          <p:cNvSpPr txBox="1">
            <a:spLocks/>
          </p:cNvSpPr>
          <p:nvPr/>
        </p:nvSpPr>
        <p:spPr>
          <a:xfrm>
            <a:off x="87684" y="4005064"/>
            <a:ext cx="6913191" cy="266429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 smtClean="0">
                <a:solidFill>
                  <a:schemeClr val="tx1"/>
                </a:solidFill>
              </a:rPr>
              <a:t>The gamma-heating inside the graphite sleeve and the measurement chamber depends of the source location :</a:t>
            </a:r>
          </a:p>
          <a:p>
            <a:pPr lvl="1"/>
            <a:r>
              <a:rPr lang="en-US" sz="1400" dirty="0" smtClean="0">
                <a:solidFill>
                  <a:schemeClr val="tx1"/>
                </a:solidFill>
              </a:rPr>
              <a:t>In graphite sleeve: if the source is closed to the outside → gamma rays can easily leak → not induce heating inside the sleeve.</a:t>
            </a:r>
          </a:p>
          <a:p>
            <a:pPr lvl="1"/>
            <a:r>
              <a:rPr lang="en-US" sz="1400" dirty="0" smtClean="0">
                <a:solidFill>
                  <a:schemeClr val="tx1"/>
                </a:solidFill>
              </a:rPr>
              <a:t>The measurement chamber:  </a:t>
            </a:r>
          </a:p>
          <a:p>
            <a:pPr lvl="2"/>
            <a:r>
              <a:rPr lang="en-US" sz="1400" dirty="0" smtClean="0">
                <a:solidFill>
                  <a:schemeClr val="tx1"/>
                </a:solidFill>
              </a:rPr>
              <a:t>If the source in close to the lateral wall → gamma rays go through the thin copper wall → not induce heating inside the chamber.</a:t>
            </a:r>
          </a:p>
          <a:p>
            <a:pPr lvl="2"/>
            <a:r>
              <a:rPr lang="en-US" sz="1400" dirty="0" smtClean="0">
                <a:solidFill>
                  <a:schemeClr val="tx1"/>
                </a:solidFill>
              </a:rPr>
              <a:t>If the source is close to the low part → gamma rays are absorbed by the thick back part of the chamber. → induce heating inside the chamber.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1735361" y="377032"/>
            <a:ext cx="5030787" cy="846138"/>
          </a:xfrm>
          <a:prstGeom prst="rect">
            <a:avLst/>
          </a:prstGeom>
        </p:spPr>
        <p:txBody>
          <a:bodyPr vert="horz" anchor="ctr"/>
          <a:lstStyle>
            <a:lvl1pPr algn="ctr" defTabSz="457200" rtl="0" eaLnBrk="1" latinLnBrk="0" hangingPunct="1">
              <a:spcBef>
                <a:spcPct val="0"/>
              </a:spcBef>
              <a:buNone/>
              <a:defRPr lang="fr-FR" sz="2200" b="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dirty="0" smtClean="0"/>
              <a:t>Gamma-Heating calculation</a:t>
            </a:r>
            <a:endParaRPr lang="en-US" dirty="0"/>
          </a:p>
        </p:txBody>
      </p:sp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0381711"/>
              </p:ext>
            </p:extLst>
          </p:nvPr>
        </p:nvGraphicFramePr>
        <p:xfrm>
          <a:off x="259134" y="1091632"/>
          <a:ext cx="417195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0180163"/>
              </p:ext>
            </p:extLst>
          </p:nvPr>
        </p:nvGraphicFramePr>
        <p:xfrm>
          <a:off x="4639697" y="1091632"/>
          <a:ext cx="4252901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e 1"/>
          <p:cNvGrpSpPr/>
          <p:nvPr/>
        </p:nvGrpSpPr>
        <p:grpSpPr>
          <a:xfrm>
            <a:off x="7172325" y="3634011"/>
            <a:ext cx="1800200" cy="2736304"/>
            <a:chOff x="7282779" y="1052736"/>
            <a:chExt cx="1800200" cy="2736304"/>
          </a:xfrm>
        </p:grpSpPr>
        <p:pic>
          <p:nvPicPr>
            <p:cNvPr id="10" name="Image 9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2779" y="2276872"/>
              <a:ext cx="1800200" cy="1512168"/>
            </a:xfrm>
            <a:prstGeom prst="rect">
              <a:avLst/>
            </a:prstGeom>
            <a:solidFill>
              <a:schemeClr val="bg1"/>
            </a:solidFill>
            <a:extLst/>
          </p:spPr>
        </p:pic>
        <p:pic>
          <p:nvPicPr>
            <p:cNvPr id="11" name="Image 10"/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1057" y="1052736"/>
              <a:ext cx="1223645" cy="1224136"/>
            </a:xfrm>
            <a:prstGeom prst="rect">
              <a:avLst/>
            </a:prstGeom>
            <a:solidFill>
              <a:schemeClr val="bg1"/>
            </a:solidFill>
            <a:extLst/>
          </p:spPr>
        </p:pic>
      </p:grpSp>
      <p:sp>
        <p:nvSpPr>
          <p:cNvPr id="12" name="ZoneTexte 11"/>
          <p:cNvSpPr txBox="1"/>
          <p:nvPr/>
        </p:nvSpPr>
        <p:spPr>
          <a:xfrm>
            <a:off x="47625" y="607367"/>
            <a:ext cx="805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aseline="30000" dirty="0" smtClean="0"/>
              <a:t>14</a:t>
            </a:r>
            <a:r>
              <a:rPr lang="en-US" sz="4000" dirty="0" smtClean="0"/>
              <a:t>C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9168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7" name="Espace réservé du contenu 4"/>
          <p:cNvSpPr>
            <a:spLocks noGrp="1"/>
          </p:cNvSpPr>
          <p:nvPr>
            <p:ph idx="1"/>
          </p:nvPr>
        </p:nvSpPr>
        <p:spPr>
          <a:xfrm>
            <a:off x="1400175" y="767945"/>
            <a:ext cx="6919840" cy="89376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baseline="30000" dirty="0" smtClean="0">
                <a:solidFill>
                  <a:schemeClr val="tx1"/>
                </a:solidFill>
              </a:rPr>
              <a:t>14</a:t>
            </a:r>
            <a:r>
              <a:rPr lang="en-US" sz="2400" dirty="0" smtClean="0">
                <a:solidFill>
                  <a:schemeClr val="tx1"/>
                </a:solidFill>
              </a:rPr>
              <a:t>C measurement estimated performances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341047" y="4433898"/>
            <a:ext cx="25466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Calorimeter characteristics</a:t>
            </a:r>
          </a:p>
          <a:p>
            <a:r>
              <a:rPr lang="en-US" sz="1400" dirty="0" smtClean="0"/>
              <a:t>Accuracy :</a:t>
            </a:r>
          </a:p>
          <a:p>
            <a:r>
              <a:rPr lang="en-US" sz="1400" dirty="0" smtClean="0"/>
              <a:t>50µW-250 µW : 20%</a:t>
            </a:r>
          </a:p>
          <a:p>
            <a:r>
              <a:rPr lang="en-US" sz="1400" dirty="0" smtClean="0"/>
              <a:t>250 µW- 1mW : 5%</a:t>
            </a:r>
          </a:p>
          <a:p>
            <a:r>
              <a:rPr lang="en-US" sz="1400" dirty="0" smtClean="0"/>
              <a:t>1 </a:t>
            </a:r>
            <a:r>
              <a:rPr lang="en-US" sz="1400" dirty="0" err="1" smtClean="0"/>
              <a:t>mW</a:t>
            </a:r>
            <a:r>
              <a:rPr lang="en-US" sz="1400" dirty="0" smtClean="0"/>
              <a:t> – 100 </a:t>
            </a:r>
            <a:r>
              <a:rPr lang="en-US" sz="1400" dirty="0" err="1" smtClean="0"/>
              <a:t>mW</a:t>
            </a:r>
            <a:r>
              <a:rPr lang="en-US" sz="1400" dirty="0" smtClean="0"/>
              <a:t>: 1%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47625" y="607367"/>
            <a:ext cx="805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aseline="30000" dirty="0" smtClean="0"/>
              <a:t>14</a:t>
            </a:r>
            <a:r>
              <a:rPr lang="en-US" sz="4000" dirty="0" smtClean="0"/>
              <a:t>C</a:t>
            </a:r>
            <a:endParaRPr lang="en-US" sz="4000" dirty="0"/>
          </a:p>
        </p:txBody>
      </p:sp>
      <p:sp>
        <p:nvSpPr>
          <p:cNvPr id="11" name="ZoneTexte 10"/>
          <p:cNvSpPr txBox="1"/>
          <p:nvPr/>
        </p:nvSpPr>
        <p:spPr>
          <a:xfrm>
            <a:off x="1400175" y="3133725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Connecteur droit 4"/>
          <p:cNvCxnSpPr/>
          <p:nvPr/>
        </p:nvCxnSpPr>
        <p:spPr>
          <a:xfrm>
            <a:off x="6524624" y="2005443"/>
            <a:ext cx="52041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ZoneTexte 5"/>
          <p:cNvSpPr txBox="1"/>
          <p:nvPr/>
        </p:nvSpPr>
        <p:spPr>
          <a:xfrm>
            <a:off x="7138555" y="1618608"/>
            <a:ext cx="17560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Existing proto</a:t>
            </a:r>
          </a:p>
          <a:p>
            <a:r>
              <a:rPr lang="en-US" sz="1600" dirty="0" smtClean="0"/>
              <a:t>LD = 50 µW</a:t>
            </a:r>
          </a:p>
          <a:p>
            <a:r>
              <a:rPr lang="en-US" sz="1600" dirty="0" smtClean="0"/>
              <a:t> </a:t>
            </a:r>
            <a:endParaRPr lang="en-US" sz="1600" dirty="0"/>
          </a:p>
        </p:txBody>
      </p:sp>
      <p:cxnSp>
        <p:nvCxnSpPr>
          <p:cNvPr id="13" name="Connecteur droit 12"/>
          <p:cNvCxnSpPr/>
          <p:nvPr/>
        </p:nvCxnSpPr>
        <p:spPr>
          <a:xfrm>
            <a:off x="6524190" y="3792678"/>
            <a:ext cx="520412" cy="1"/>
          </a:xfrm>
          <a:prstGeom prst="line">
            <a:avLst/>
          </a:prstGeom>
          <a:effectLst>
            <a:outerShdw dist="20000" dir="5400000" sx="1000" sy="1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ZoneTexte 14"/>
          <p:cNvSpPr txBox="1"/>
          <p:nvPr/>
        </p:nvSpPr>
        <p:spPr>
          <a:xfrm>
            <a:off x="7232074" y="3608012"/>
            <a:ext cx="9756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Ideal Perf</a:t>
            </a:r>
            <a:endParaRPr lang="en-US" sz="1600" dirty="0"/>
          </a:p>
        </p:txBody>
      </p:sp>
      <p:sp>
        <p:nvSpPr>
          <p:cNvPr id="16" name="ZoneTexte 15"/>
          <p:cNvSpPr txBox="1"/>
          <p:nvPr/>
        </p:nvSpPr>
        <p:spPr>
          <a:xfrm>
            <a:off x="3086101" y="4946073"/>
            <a:ext cx="20747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14C real activity (</a:t>
            </a:r>
            <a:r>
              <a:rPr lang="en-US" sz="1600" dirty="0" err="1" smtClean="0"/>
              <a:t>Bq</a:t>
            </a:r>
            <a:r>
              <a:rPr lang="en-US" sz="1600" dirty="0" smtClean="0"/>
              <a:t>/g)</a:t>
            </a:r>
          </a:p>
          <a:p>
            <a:r>
              <a:rPr lang="en-US" sz="1600" dirty="0" smtClean="0"/>
              <a:t>Graphite sleeve 20 </a:t>
            </a:r>
            <a:r>
              <a:rPr lang="en-US" sz="1600" dirty="0" err="1" smtClean="0"/>
              <a:t>kgs</a:t>
            </a:r>
            <a:endParaRPr lang="en-US" sz="1600" dirty="0"/>
          </a:p>
        </p:txBody>
      </p:sp>
      <p:sp>
        <p:nvSpPr>
          <p:cNvPr id="18" name="ZoneTexte 17"/>
          <p:cNvSpPr txBox="1"/>
          <p:nvPr/>
        </p:nvSpPr>
        <p:spPr>
          <a:xfrm>
            <a:off x="228600" y="2730438"/>
            <a:ext cx="1771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Measured activity increased of its error</a:t>
            </a:r>
          </a:p>
          <a:p>
            <a:r>
              <a:rPr lang="en-US" sz="1600" dirty="0" smtClean="0"/>
              <a:t>(</a:t>
            </a:r>
            <a:r>
              <a:rPr lang="en-US" sz="1600" dirty="0" err="1" smtClean="0"/>
              <a:t>Bq</a:t>
            </a:r>
            <a:r>
              <a:rPr lang="en-US" sz="1600" dirty="0" smtClean="0"/>
              <a:t>/g)</a:t>
            </a:r>
            <a:endParaRPr lang="en-US" sz="1600" dirty="0"/>
          </a:p>
        </p:txBody>
      </p:sp>
      <p:sp>
        <p:nvSpPr>
          <p:cNvPr id="21" name="ZoneTexte 20"/>
          <p:cNvSpPr txBox="1"/>
          <p:nvPr/>
        </p:nvSpPr>
        <p:spPr>
          <a:xfrm>
            <a:off x="3312131" y="5464950"/>
            <a:ext cx="165327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 smtClean="0"/>
              <a:t>(typical value 10</a:t>
            </a:r>
            <a:r>
              <a:rPr lang="en-US" sz="1200" baseline="30000" dirty="0" smtClean="0"/>
              <a:t>5</a:t>
            </a:r>
            <a:r>
              <a:rPr lang="en-US" sz="1200" dirty="0" smtClean="0"/>
              <a:t> </a:t>
            </a:r>
            <a:r>
              <a:rPr lang="en-US" sz="1200" dirty="0" err="1" smtClean="0"/>
              <a:t>Bq</a:t>
            </a:r>
            <a:r>
              <a:rPr lang="en-US" sz="1200" dirty="0" smtClean="0"/>
              <a:t>/g)</a:t>
            </a:r>
            <a:endParaRPr lang="en-US" sz="1200" dirty="0"/>
          </a:p>
        </p:txBody>
      </p:sp>
      <p:grpSp>
        <p:nvGrpSpPr>
          <p:cNvPr id="12" name="Groupe 11"/>
          <p:cNvGrpSpPr/>
          <p:nvPr/>
        </p:nvGrpSpPr>
        <p:grpSpPr>
          <a:xfrm>
            <a:off x="2078657" y="1374239"/>
            <a:ext cx="4048127" cy="3578247"/>
            <a:chOff x="2078657" y="1374239"/>
            <a:chExt cx="4048127" cy="3578247"/>
          </a:xfrm>
        </p:grpSpPr>
        <p:grpSp>
          <p:nvGrpSpPr>
            <p:cNvPr id="10" name="Groupe 9"/>
            <p:cNvGrpSpPr/>
            <p:nvPr/>
          </p:nvGrpSpPr>
          <p:grpSpPr>
            <a:xfrm>
              <a:off x="2078657" y="1374239"/>
              <a:ext cx="4048127" cy="3578247"/>
              <a:chOff x="26214" y="1742495"/>
              <a:chExt cx="4048127" cy="3578247"/>
            </a:xfrm>
          </p:grpSpPr>
          <p:graphicFrame>
            <p:nvGraphicFramePr>
              <p:cNvPr id="17" name="Graphique 16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21731660"/>
                  </p:ext>
                </p:extLst>
              </p:nvPr>
            </p:nvGraphicFramePr>
            <p:xfrm>
              <a:off x="26214" y="1742495"/>
              <a:ext cx="4048127" cy="357824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sp>
            <p:nvSpPr>
              <p:cNvPr id="2" name="ZoneTexte 1"/>
              <p:cNvSpPr txBox="1"/>
              <p:nvPr/>
            </p:nvSpPr>
            <p:spPr>
              <a:xfrm>
                <a:off x="726753" y="3222101"/>
                <a:ext cx="63671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b="1" dirty="0" smtClean="0">
                    <a:solidFill>
                      <a:srgbClr val="FF0000"/>
                    </a:solidFill>
                  </a:rPr>
                  <a:t>LD 50 µW</a:t>
                </a:r>
                <a:endParaRPr lang="en-US" sz="9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9" name="ZoneTexte 18"/>
              <p:cNvSpPr txBox="1"/>
              <p:nvPr/>
            </p:nvSpPr>
            <p:spPr>
              <a:xfrm>
                <a:off x="712897" y="3499193"/>
                <a:ext cx="641522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b="1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LD 20 µW</a:t>
                </a:r>
                <a:endParaRPr lang="en-US" sz="9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3" name="ZoneTexte 22"/>
              <p:cNvSpPr txBox="1"/>
              <p:nvPr/>
            </p:nvSpPr>
            <p:spPr>
              <a:xfrm>
                <a:off x="712897" y="3831705"/>
                <a:ext cx="641522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900" b="1" dirty="0" smtClean="0">
                    <a:solidFill>
                      <a:schemeClr val="accent3">
                        <a:lumMod val="50000"/>
                      </a:schemeClr>
                    </a:solidFill>
                  </a:rPr>
                  <a:t>LD 10 µW</a:t>
                </a:r>
                <a:endParaRPr lang="en-US" sz="900" b="1" dirty="0">
                  <a:solidFill>
                    <a:schemeClr val="accent3">
                      <a:lumMod val="50000"/>
                    </a:schemeClr>
                  </a:solidFill>
                </a:endParaRPr>
              </a:p>
            </p:txBody>
          </p:sp>
        </p:grpSp>
        <p:cxnSp>
          <p:nvCxnSpPr>
            <p:cNvPr id="20" name="Connecteur droit 19"/>
            <p:cNvCxnSpPr/>
            <p:nvPr/>
          </p:nvCxnSpPr>
          <p:spPr>
            <a:xfrm flipV="1">
              <a:off x="3948546" y="2345957"/>
              <a:ext cx="0" cy="2241156"/>
            </a:xfrm>
            <a:prstGeom prst="line">
              <a:avLst/>
            </a:prstGeom>
            <a:ln>
              <a:solidFill>
                <a:srgbClr val="00B050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ZoneTexte 23"/>
          <p:cNvSpPr txBox="1"/>
          <p:nvPr/>
        </p:nvSpPr>
        <p:spPr>
          <a:xfrm>
            <a:off x="7145481" y="2407032"/>
            <a:ext cx="17560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LD = 20 µW</a:t>
            </a:r>
          </a:p>
          <a:p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25" name="ZoneTexte 24"/>
          <p:cNvSpPr txBox="1"/>
          <p:nvPr/>
        </p:nvSpPr>
        <p:spPr>
          <a:xfrm>
            <a:off x="7131625" y="2964681"/>
            <a:ext cx="17560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LD = 10 µW</a:t>
            </a:r>
          </a:p>
          <a:p>
            <a:r>
              <a:rPr lang="en-US" sz="1600" dirty="0" smtClean="0"/>
              <a:t> </a:t>
            </a:r>
            <a:endParaRPr lang="en-US" sz="1600" dirty="0"/>
          </a:p>
        </p:txBody>
      </p:sp>
      <p:cxnSp>
        <p:nvCxnSpPr>
          <p:cNvPr id="26" name="Connecteur droit 25"/>
          <p:cNvCxnSpPr/>
          <p:nvPr/>
        </p:nvCxnSpPr>
        <p:spPr>
          <a:xfrm>
            <a:off x="6499943" y="2594248"/>
            <a:ext cx="520412" cy="1"/>
          </a:xfrm>
          <a:prstGeom prst="line">
            <a:avLst/>
          </a:prstGeom>
          <a:ln>
            <a:solidFill>
              <a:srgbClr val="C00000"/>
            </a:solidFill>
          </a:ln>
          <a:effectLst>
            <a:outerShdw dist="20000" dir="5400000" sx="1000" sy="1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/>
          <p:nvPr/>
        </p:nvCxnSpPr>
        <p:spPr>
          <a:xfrm>
            <a:off x="6499943" y="3207317"/>
            <a:ext cx="520412" cy="1"/>
          </a:xfrm>
          <a:prstGeom prst="line">
            <a:avLst/>
          </a:prstGeom>
          <a:ln>
            <a:solidFill>
              <a:srgbClr val="00B050"/>
            </a:solidFill>
          </a:ln>
          <a:effectLst>
            <a:outerShdw dist="20000" dir="5400000" sx="1000" sy="1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5569526" y="5673434"/>
            <a:ext cx="34499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Gamma heating error not taken into account </a:t>
            </a:r>
          </a:p>
          <a:p>
            <a:r>
              <a:rPr lang="en-US" sz="1200" dirty="0" smtClean="0"/>
              <a:t>(10</a:t>
            </a:r>
            <a:r>
              <a:rPr lang="en-US" sz="1200" baseline="30000" dirty="0" smtClean="0"/>
              <a:t>8</a:t>
            </a:r>
            <a:r>
              <a:rPr lang="en-US" sz="1200" dirty="0" smtClean="0"/>
              <a:t> </a:t>
            </a:r>
            <a:r>
              <a:rPr lang="en-US" sz="1200" dirty="0" err="1" smtClean="0"/>
              <a:t>Bq</a:t>
            </a:r>
            <a:r>
              <a:rPr lang="en-US" sz="1200" dirty="0" smtClean="0"/>
              <a:t>/sleeve makes 100 µW, </a:t>
            </a:r>
            <a:r>
              <a:rPr lang="en-US" sz="1200" dirty="0" err="1" smtClean="0"/>
              <a:t>ie</a:t>
            </a:r>
            <a:r>
              <a:rPr lang="en-US" sz="1200" dirty="0" smtClean="0"/>
              <a:t> error about 10µW) </a:t>
            </a:r>
            <a:endParaRPr lang="en-US" sz="1200" dirty="0"/>
          </a:p>
        </p:txBody>
      </p:sp>
      <p:cxnSp>
        <p:nvCxnSpPr>
          <p:cNvPr id="22" name="Connecteur droit avec flèche 21"/>
          <p:cNvCxnSpPr/>
          <p:nvPr/>
        </p:nvCxnSpPr>
        <p:spPr>
          <a:xfrm>
            <a:off x="6341047" y="2005443"/>
            <a:ext cx="0" cy="112828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ZoneTexte 27"/>
          <p:cNvSpPr txBox="1"/>
          <p:nvPr/>
        </p:nvSpPr>
        <p:spPr>
          <a:xfrm rot="16200000">
            <a:off x="5611087" y="2397254"/>
            <a:ext cx="1163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68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2352675" y="1550843"/>
            <a:ext cx="4476750" cy="6762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Conclusion &amp; perspectives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7625" y="616892"/>
            <a:ext cx="920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aseline="30000" dirty="0" smtClean="0"/>
              <a:t>14</a:t>
            </a:r>
            <a:r>
              <a:rPr lang="en-US" sz="4000" dirty="0" smtClean="0"/>
              <a:t>C </a:t>
            </a:r>
            <a:endParaRPr lang="en-US" sz="4000" dirty="0"/>
          </a:p>
        </p:txBody>
      </p:sp>
      <p:sp>
        <p:nvSpPr>
          <p:cNvPr id="2" name="ZoneTexte 1"/>
          <p:cNvSpPr txBox="1"/>
          <p:nvPr/>
        </p:nvSpPr>
        <p:spPr>
          <a:xfrm>
            <a:off x="893617" y="2431473"/>
            <a:ext cx="757497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Feasibility of instruments dedicated to field measurements of </a:t>
            </a:r>
            <a:r>
              <a:rPr lang="en-US" baseline="30000" dirty="0" smtClean="0"/>
              <a:t>14</a:t>
            </a:r>
            <a:r>
              <a:rPr lang="en-US" dirty="0" smtClean="0"/>
              <a:t>C in rough (not any preparation or sampling) </a:t>
            </a:r>
            <a:r>
              <a:rPr lang="en-US" dirty="0" err="1" smtClean="0"/>
              <a:t>i</a:t>
            </a:r>
            <a:r>
              <a:rPr lang="en-US" dirty="0" smtClean="0"/>
              <a:t>-graphite objects has been assessed. On site real measurement tests remain to do.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Limits of </a:t>
            </a:r>
            <a:r>
              <a:rPr lang="en-US" smtClean="0"/>
              <a:t>detection yet </a:t>
            </a:r>
            <a:r>
              <a:rPr lang="en-US" dirty="0" smtClean="0"/>
              <a:t>to be worked for </a:t>
            </a:r>
            <a:r>
              <a:rPr lang="en-US" baseline="30000" dirty="0" smtClean="0"/>
              <a:t>14</a:t>
            </a:r>
            <a:r>
              <a:rPr lang="en-US" dirty="0" smtClean="0"/>
              <a:t>C through improvement of  a new low heating power calorimeter.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/>
              <a:t>Processes and waste management scenarios which could use such </a:t>
            </a:r>
            <a:r>
              <a:rPr lang="en-US" dirty="0" err="1" smtClean="0"/>
              <a:t>equipments</a:t>
            </a:r>
            <a:r>
              <a:rPr lang="en-US" dirty="0" smtClean="0"/>
              <a:t> have to be thought for evaluation of interest.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68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New concepts and instruments for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14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 and </a:t>
            </a:r>
            <a:r>
              <a:rPr lang="en-US" sz="1800" baseline="300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36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Cl measurements in </a:t>
            </a:r>
            <a:r>
              <a:rPr lang="en-US" sz="1800" dirty="0" err="1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i</a:t>
            </a:r>
            <a:r>
              <a:rPr lang="en-US" sz="1800" dirty="0" smtClean="0">
                <a:solidFill>
                  <a:schemeClr val="tx1"/>
                </a:solidFill>
                <a:latin typeface="Arial"/>
                <a:ea typeface="+mj-ea"/>
                <a:cs typeface="Arial"/>
              </a:rPr>
              <a:t>-graphite</a:t>
            </a:r>
            <a:endParaRPr kumimoji="0" lang="en-US" sz="1800" b="0" i="0" u="none" strike="noStrike" kern="1200" cap="none" spc="0" normalizeH="0" baseline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565798" y="762302"/>
            <a:ext cx="8495075" cy="89376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</a:rPr>
              <a:t>	Conventional positron measurement by a gamma </a:t>
            </a:r>
            <a:r>
              <a:rPr lang="en-US" sz="2400" dirty="0" err="1" smtClean="0">
                <a:solidFill>
                  <a:schemeClr val="tx1"/>
                </a:solidFill>
              </a:rPr>
              <a:t>spectro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04775" y="665320"/>
            <a:ext cx="9220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aseline="30000" dirty="0" smtClean="0"/>
              <a:t>36</a:t>
            </a:r>
            <a:r>
              <a:rPr lang="en-US" sz="4000" dirty="0" smtClean="0"/>
              <a:t>Cl</a:t>
            </a:r>
            <a:endParaRPr lang="en-US" sz="4000" dirty="0"/>
          </a:p>
        </p:txBody>
      </p:sp>
      <p:sp>
        <p:nvSpPr>
          <p:cNvPr id="7" name="Espace réservé du numéro de diapositive 3"/>
          <p:cNvSpPr txBox="1">
            <a:spLocks/>
          </p:cNvSpPr>
          <p:nvPr/>
        </p:nvSpPr>
        <p:spPr>
          <a:xfrm>
            <a:off x="4770438" y="6783388"/>
            <a:ext cx="901700" cy="238125"/>
          </a:xfrm>
          <a:prstGeom prst="rect">
            <a:avLst/>
          </a:prstGeom>
          <a:noFill/>
        </p:spPr>
        <p:txBody>
          <a:bodyPr/>
          <a:lstStyle>
            <a:defPPr>
              <a:defRPr lang="fr-FR"/>
            </a:defPPr>
            <a:lvl1pPr marL="0" algn="l" defTabSz="1042988" rtl="0" eaLnBrk="0" latinLnBrk="0" hangingPunct="0">
              <a:lnSpc>
                <a:spcPct val="115000"/>
              </a:lnSpc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742950" indent="-285750" algn="l" defTabSz="1042988" rtl="0" eaLnBrk="0" latinLnBrk="0" hangingPunct="0">
              <a:lnSpc>
                <a:spcPct val="115000"/>
              </a:lnSpc>
              <a:buChar char="•"/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l" defTabSz="1042988" rtl="0" eaLnBrk="0" latinLnBrk="0" hangingPunct="0">
              <a:lnSpc>
                <a:spcPct val="115000"/>
              </a:lnSpc>
              <a:buFont typeface="Arial" charset="0"/>
              <a:buChar char="–"/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l" defTabSz="1042988" rtl="0" eaLnBrk="0" latinLnBrk="0" hangingPunct="0">
              <a:lnSpc>
                <a:spcPct val="115000"/>
              </a:lnSpc>
              <a:buFont typeface="Arial" charset="0"/>
              <a:buChar char="–"/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l" defTabSz="1042988" rtl="0" eaLnBrk="0" latinLnBrk="0" hangingPunct="0">
              <a:lnSpc>
                <a:spcPct val="115000"/>
              </a:lnSpc>
              <a:buFont typeface="Arial" charset="0"/>
              <a:buChar char="–"/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1042988" rtl="0" eaLnBrk="0" fontAlgn="base" latinLnBrk="0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971800" indent="-228600" algn="l" defTabSz="1042988" rtl="0" eaLnBrk="0" fontAlgn="base" latinLnBrk="0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429000" indent="-228600" algn="l" defTabSz="1042988" rtl="0" eaLnBrk="0" fontAlgn="base" latinLnBrk="0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886200" indent="-228600" algn="l" defTabSz="1042988" rtl="0" eaLnBrk="0" fontAlgn="base" latinLnBrk="0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00000"/>
              </a:lnSpc>
            </a:pPr>
            <a:fld id="{0ADCDAFA-B8DE-4F93-A427-C1AC2CE9F1FD}" type="slidenum">
              <a:rPr lang="en-US" altLang="de-DE" sz="900" smtClean="0">
                <a:cs typeface="Arial" charset="0"/>
              </a:rPr>
              <a:pPr eaLnBrk="1" hangingPunct="1">
                <a:lnSpc>
                  <a:spcPct val="100000"/>
                </a:lnSpc>
              </a:pPr>
              <a:t>11</a:t>
            </a:fld>
            <a:endParaRPr lang="en-US" altLang="de-DE" sz="900" dirty="0" smtClean="0">
              <a:cs typeface="Arial" charset="0"/>
            </a:endParaRPr>
          </a:p>
        </p:txBody>
      </p:sp>
      <p:sp>
        <p:nvSpPr>
          <p:cNvPr id="19" name="ZoneTexte 79"/>
          <p:cNvSpPr txBox="1">
            <a:spLocks noChangeArrowheads="1"/>
          </p:cNvSpPr>
          <p:nvPr/>
        </p:nvSpPr>
        <p:spPr bwMode="auto">
          <a:xfrm>
            <a:off x="41720" y="1647091"/>
            <a:ext cx="263033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115000"/>
              </a:lnSpc>
              <a:defRPr sz="15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15000"/>
              </a:lnSpc>
              <a:buChar char="•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indent="-285750" eaLnBrk="1" hangingPunct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altLang="fr-FR" dirty="0" smtClean="0"/>
              <a:t>Gamma detector in front of the object.</a:t>
            </a:r>
          </a:p>
          <a:p>
            <a:pPr marL="285750" indent="-285750" eaLnBrk="1" hangingPunct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altLang="fr-FR" dirty="0" smtClean="0"/>
              <a:t>Counting the 511 </a:t>
            </a:r>
            <a:r>
              <a:rPr lang="en-US" altLang="fr-FR" dirty="0" err="1" smtClean="0"/>
              <a:t>keV</a:t>
            </a:r>
            <a:r>
              <a:rPr lang="en-US" altLang="fr-FR" dirty="0" smtClean="0"/>
              <a:t> events to know the number of positons</a:t>
            </a:r>
          </a:p>
          <a:p>
            <a:pPr marL="285750" indent="-285750" eaLnBrk="1" hangingPunct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altLang="fr-FR" dirty="0" smtClean="0"/>
              <a:t>Exploiting the spectrum to know present gamma emitters</a:t>
            </a:r>
          </a:p>
          <a:p>
            <a:pPr marL="285750" indent="-285750" eaLnBrk="1" hangingPunct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altLang="fr-FR" dirty="0" smtClean="0"/>
              <a:t>Deducing from all that the </a:t>
            </a:r>
            <a:r>
              <a:rPr lang="en-US" altLang="fr-FR" baseline="30000" dirty="0" smtClean="0"/>
              <a:t>36</a:t>
            </a:r>
            <a:r>
              <a:rPr lang="en-US" altLang="fr-FR" dirty="0" smtClean="0"/>
              <a:t>Cl activity </a:t>
            </a:r>
            <a:endParaRPr lang="en-US" altLang="fr-FR" dirty="0"/>
          </a:p>
        </p:txBody>
      </p:sp>
      <p:grpSp>
        <p:nvGrpSpPr>
          <p:cNvPr id="9" name="Groupe 69"/>
          <p:cNvGrpSpPr>
            <a:grpSpLocks/>
          </p:cNvGrpSpPr>
          <p:nvPr/>
        </p:nvGrpSpPr>
        <p:grpSpPr bwMode="auto">
          <a:xfrm>
            <a:off x="7031804" y="1704916"/>
            <a:ext cx="224161" cy="202523"/>
            <a:chOff x="594172" y="1461694"/>
            <a:chExt cx="1410898" cy="1031504"/>
          </a:xfrm>
        </p:grpSpPr>
        <p:cxnSp>
          <p:nvCxnSpPr>
            <p:cNvPr id="10" name="Connecteur droit 9"/>
            <p:cNvCxnSpPr/>
            <p:nvPr/>
          </p:nvCxnSpPr>
          <p:spPr bwMode="auto">
            <a:xfrm flipV="1">
              <a:off x="594172" y="1475569"/>
              <a:ext cx="792832" cy="13878"/>
            </a:xfrm>
            <a:prstGeom prst="lin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" name="Connecteur droit 10"/>
            <p:cNvCxnSpPr/>
            <p:nvPr/>
          </p:nvCxnSpPr>
          <p:spPr bwMode="auto">
            <a:xfrm>
              <a:off x="1387004" y="1484820"/>
              <a:ext cx="0" cy="1008378"/>
            </a:xfrm>
            <a:prstGeom prst="lin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Forme libre 11"/>
            <p:cNvSpPr/>
            <p:nvPr/>
          </p:nvSpPr>
          <p:spPr bwMode="auto">
            <a:xfrm>
              <a:off x="1387004" y="1461694"/>
              <a:ext cx="618066" cy="1026880"/>
            </a:xfrm>
            <a:custGeom>
              <a:avLst/>
              <a:gdLst>
                <a:gd name="connsiteX0" fmla="*/ 0 w 616945"/>
                <a:gd name="connsiteY0" fmla="*/ 1028118 h 1028118"/>
                <a:gd name="connsiteX1" fmla="*/ 110169 w 616945"/>
                <a:gd name="connsiteY1" fmla="*/ 157786 h 1028118"/>
                <a:gd name="connsiteX2" fmla="*/ 616945 w 616945"/>
                <a:gd name="connsiteY2" fmla="*/ 3549 h 1028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16945" h="1028118">
                  <a:moveTo>
                    <a:pt x="0" y="1028118"/>
                  </a:moveTo>
                  <a:cubicBezTo>
                    <a:pt x="3672" y="678332"/>
                    <a:pt x="7345" y="328547"/>
                    <a:pt x="110169" y="157786"/>
                  </a:cubicBezTo>
                  <a:cubicBezTo>
                    <a:pt x="212993" y="-12975"/>
                    <a:pt x="414969" y="-4713"/>
                    <a:pt x="616945" y="3549"/>
                  </a:cubicBezTo>
                </a:path>
              </a:pathLst>
            </a:custGeom>
            <a:noFill/>
            <a:ln w="5715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1042988">
                <a:lnSpc>
                  <a:spcPct val="115000"/>
                </a:lnSpc>
                <a:defRPr/>
              </a:pPr>
              <a:endParaRPr lang="en-US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" name="ZoneTexte 12"/>
          <p:cNvSpPr txBox="1"/>
          <p:nvPr/>
        </p:nvSpPr>
        <p:spPr>
          <a:xfrm>
            <a:off x="6978380" y="1962410"/>
            <a:ext cx="34496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Symbol" panose="05050102010706020507" pitchFamily="18" charset="2"/>
              </a:rPr>
              <a:t>n</a:t>
            </a:r>
            <a:endParaRPr lang="en-US" sz="2400" dirty="0">
              <a:solidFill>
                <a:schemeClr val="accent1">
                  <a:lumMod val="60000"/>
                  <a:lumOff val="40000"/>
                </a:schemeClr>
              </a:solidFill>
              <a:latin typeface="Symbol" panose="05050102010706020507" pitchFamily="18" charset="2"/>
            </a:endParaRPr>
          </a:p>
        </p:txBody>
      </p:sp>
      <p:sp>
        <p:nvSpPr>
          <p:cNvPr id="14" name="Forme libre 13"/>
          <p:cNvSpPr/>
          <p:nvPr/>
        </p:nvSpPr>
        <p:spPr bwMode="auto">
          <a:xfrm rot="21436705">
            <a:off x="6466209" y="2540763"/>
            <a:ext cx="866345" cy="85106"/>
          </a:xfrm>
          <a:custGeom>
            <a:avLst/>
            <a:gdLst>
              <a:gd name="connsiteX0" fmla="*/ 0 w 6907576"/>
              <a:gd name="connsiteY0" fmla="*/ 11040 h 1740690"/>
              <a:gd name="connsiteX1" fmla="*/ 462708 w 6907576"/>
              <a:gd name="connsiteY1" fmla="*/ 1740688 h 1740690"/>
              <a:gd name="connsiteX2" fmla="*/ 936434 w 6907576"/>
              <a:gd name="connsiteY2" fmla="*/ 23 h 1740690"/>
              <a:gd name="connsiteX3" fmla="*/ 1355075 w 6907576"/>
              <a:gd name="connsiteY3" fmla="*/ 1696621 h 1740690"/>
              <a:gd name="connsiteX4" fmla="*/ 1817783 w 6907576"/>
              <a:gd name="connsiteY4" fmla="*/ 11040 h 1740690"/>
              <a:gd name="connsiteX5" fmla="*/ 2104222 w 6907576"/>
              <a:gd name="connsiteY5" fmla="*/ 1685604 h 1740690"/>
              <a:gd name="connsiteX6" fmla="*/ 2555913 w 6907576"/>
              <a:gd name="connsiteY6" fmla="*/ 55107 h 1740690"/>
              <a:gd name="connsiteX7" fmla="*/ 2897436 w 6907576"/>
              <a:gd name="connsiteY7" fmla="*/ 1663570 h 1740690"/>
              <a:gd name="connsiteX8" fmla="*/ 3283026 w 6907576"/>
              <a:gd name="connsiteY8" fmla="*/ 66124 h 1740690"/>
              <a:gd name="connsiteX9" fmla="*/ 3569465 w 6907576"/>
              <a:gd name="connsiteY9" fmla="*/ 1652553 h 1740690"/>
              <a:gd name="connsiteX10" fmla="*/ 3988106 w 6907576"/>
              <a:gd name="connsiteY10" fmla="*/ 55107 h 1740690"/>
              <a:gd name="connsiteX11" fmla="*/ 4285561 w 6907576"/>
              <a:gd name="connsiteY11" fmla="*/ 1663570 h 1740690"/>
              <a:gd name="connsiteX12" fmla="*/ 4693185 w 6907576"/>
              <a:gd name="connsiteY12" fmla="*/ 55107 h 1740690"/>
              <a:gd name="connsiteX13" fmla="*/ 4979624 w 6907576"/>
              <a:gd name="connsiteY13" fmla="*/ 1652553 h 1740690"/>
              <a:gd name="connsiteX14" fmla="*/ 5420299 w 6907576"/>
              <a:gd name="connsiteY14" fmla="*/ 44091 h 1740690"/>
              <a:gd name="connsiteX15" fmla="*/ 5717754 w 6907576"/>
              <a:gd name="connsiteY15" fmla="*/ 1112727 h 1740690"/>
              <a:gd name="connsiteX16" fmla="*/ 6070294 w 6907576"/>
              <a:gd name="connsiteY16" fmla="*/ 826288 h 1740690"/>
              <a:gd name="connsiteX17" fmla="*/ 6544019 w 6907576"/>
              <a:gd name="connsiteY17" fmla="*/ 947474 h 1740690"/>
              <a:gd name="connsiteX18" fmla="*/ 6907576 w 6907576"/>
              <a:gd name="connsiteY18" fmla="*/ 925440 h 1740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907576" h="1740690">
                <a:moveTo>
                  <a:pt x="0" y="11040"/>
                </a:moveTo>
                <a:cubicBezTo>
                  <a:pt x="153318" y="876782"/>
                  <a:pt x="306636" y="1742524"/>
                  <a:pt x="462708" y="1740688"/>
                </a:cubicBezTo>
                <a:cubicBezTo>
                  <a:pt x="618780" y="1738852"/>
                  <a:pt x="787706" y="7367"/>
                  <a:pt x="936434" y="23"/>
                </a:cubicBezTo>
                <a:cubicBezTo>
                  <a:pt x="1085162" y="-7321"/>
                  <a:pt x="1208184" y="1694785"/>
                  <a:pt x="1355075" y="1696621"/>
                </a:cubicBezTo>
                <a:cubicBezTo>
                  <a:pt x="1501967" y="1698457"/>
                  <a:pt x="1692925" y="12876"/>
                  <a:pt x="1817783" y="11040"/>
                </a:cubicBezTo>
                <a:cubicBezTo>
                  <a:pt x="1942641" y="9204"/>
                  <a:pt x="1981200" y="1678260"/>
                  <a:pt x="2104222" y="1685604"/>
                </a:cubicBezTo>
                <a:cubicBezTo>
                  <a:pt x="2227244" y="1692948"/>
                  <a:pt x="2423711" y="58779"/>
                  <a:pt x="2555913" y="55107"/>
                </a:cubicBezTo>
                <a:cubicBezTo>
                  <a:pt x="2688115" y="51435"/>
                  <a:pt x="2776251" y="1661734"/>
                  <a:pt x="2897436" y="1663570"/>
                </a:cubicBezTo>
                <a:cubicBezTo>
                  <a:pt x="3018621" y="1665406"/>
                  <a:pt x="3171021" y="67960"/>
                  <a:pt x="3283026" y="66124"/>
                </a:cubicBezTo>
                <a:cubicBezTo>
                  <a:pt x="3395031" y="64288"/>
                  <a:pt x="3451952" y="1654389"/>
                  <a:pt x="3569465" y="1652553"/>
                </a:cubicBezTo>
                <a:cubicBezTo>
                  <a:pt x="3686978" y="1650717"/>
                  <a:pt x="3868757" y="53271"/>
                  <a:pt x="3988106" y="55107"/>
                </a:cubicBezTo>
                <a:cubicBezTo>
                  <a:pt x="4107455" y="56943"/>
                  <a:pt x="4168048" y="1663570"/>
                  <a:pt x="4285561" y="1663570"/>
                </a:cubicBezTo>
                <a:cubicBezTo>
                  <a:pt x="4403074" y="1663570"/>
                  <a:pt x="4577508" y="56943"/>
                  <a:pt x="4693185" y="55107"/>
                </a:cubicBezTo>
                <a:cubicBezTo>
                  <a:pt x="4808862" y="53271"/>
                  <a:pt x="4858438" y="1654389"/>
                  <a:pt x="4979624" y="1652553"/>
                </a:cubicBezTo>
                <a:cubicBezTo>
                  <a:pt x="5100810" y="1650717"/>
                  <a:pt x="5297277" y="134062"/>
                  <a:pt x="5420299" y="44091"/>
                </a:cubicBezTo>
                <a:cubicBezTo>
                  <a:pt x="5543321" y="-45880"/>
                  <a:pt x="5609422" y="982361"/>
                  <a:pt x="5717754" y="1112727"/>
                </a:cubicBezTo>
                <a:cubicBezTo>
                  <a:pt x="5826087" y="1243093"/>
                  <a:pt x="5932583" y="853830"/>
                  <a:pt x="6070294" y="826288"/>
                </a:cubicBezTo>
                <a:cubicBezTo>
                  <a:pt x="6208005" y="798746"/>
                  <a:pt x="6404472" y="930949"/>
                  <a:pt x="6544019" y="947474"/>
                </a:cubicBezTo>
                <a:cubicBezTo>
                  <a:pt x="6683566" y="963999"/>
                  <a:pt x="6795571" y="944719"/>
                  <a:pt x="6907576" y="925440"/>
                </a:cubicBezTo>
              </a:path>
            </a:pathLst>
          </a:custGeom>
          <a:noFill/>
          <a:ln w="5715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defTabSz="1042988">
              <a:lnSpc>
                <a:spcPct val="115000"/>
              </a:lnSpc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ZoneTexte 75"/>
          <p:cNvSpPr txBox="1">
            <a:spLocks noChangeArrowheads="1"/>
          </p:cNvSpPr>
          <p:nvPr/>
        </p:nvSpPr>
        <p:spPr bwMode="auto">
          <a:xfrm>
            <a:off x="7255965" y="1647316"/>
            <a:ext cx="129875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5000"/>
              </a:lnSpc>
              <a:defRPr sz="15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15000"/>
              </a:lnSpc>
              <a:buChar char="•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US" altLang="fr-FR" sz="1400" dirty="0" smtClean="0"/>
              <a:t>electron pulse</a:t>
            </a:r>
            <a:endParaRPr lang="en-US" altLang="fr-FR" sz="1400" dirty="0"/>
          </a:p>
        </p:txBody>
      </p:sp>
      <p:sp>
        <p:nvSpPr>
          <p:cNvPr id="16" name="ZoneTexte 76"/>
          <p:cNvSpPr txBox="1">
            <a:spLocks noChangeArrowheads="1"/>
          </p:cNvSpPr>
          <p:nvPr/>
        </p:nvSpPr>
        <p:spPr bwMode="auto">
          <a:xfrm>
            <a:off x="7259610" y="2073999"/>
            <a:ext cx="19240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5000"/>
              </a:lnSpc>
              <a:defRPr sz="15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15000"/>
              </a:lnSpc>
              <a:buChar char="•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US" altLang="fr-FR" sz="1400" dirty="0" smtClean="0"/>
              <a:t>scintillator light pulse</a:t>
            </a:r>
            <a:endParaRPr lang="en-US" altLang="fr-FR" sz="1400" dirty="0"/>
          </a:p>
        </p:txBody>
      </p:sp>
      <p:sp>
        <p:nvSpPr>
          <p:cNvPr id="17" name="ZoneTexte 77"/>
          <p:cNvSpPr txBox="1">
            <a:spLocks noChangeArrowheads="1"/>
          </p:cNvSpPr>
          <p:nvPr/>
        </p:nvSpPr>
        <p:spPr bwMode="auto">
          <a:xfrm>
            <a:off x="7264706" y="2453779"/>
            <a:ext cx="142487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5000"/>
              </a:lnSpc>
              <a:defRPr sz="15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15000"/>
              </a:lnSpc>
              <a:buChar char="•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US" altLang="fr-FR" sz="1400" dirty="0" smtClean="0"/>
              <a:t>511 </a:t>
            </a:r>
            <a:r>
              <a:rPr lang="en-US" altLang="fr-FR" sz="1400" dirty="0" err="1" smtClean="0"/>
              <a:t>keV</a:t>
            </a:r>
            <a:r>
              <a:rPr lang="en-US" altLang="fr-FR" sz="1400" dirty="0" smtClean="0"/>
              <a:t> photon</a:t>
            </a:r>
            <a:endParaRPr lang="en-US" altLang="fr-FR" sz="1400" dirty="0"/>
          </a:p>
        </p:txBody>
      </p:sp>
      <p:sp>
        <p:nvSpPr>
          <p:cNvPr id="20" name="Ellipse 87"/>
          <p:cNvSpPr>
            <a:spLocks noChangeArrowheads="1"/>
          </p:cNvSpPr>
          <p:nvPr/>
        </p:nvSpPr>
        <p:spPr bwMode="auto">
          <a:xfrm rot="19117181">
            <a:off x="7095304" y="2876087"/>
            <a:ext cx="141288" cy="144463"/>
          </a:xfrm>
          <a:prstGeom prst="ellipse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defTabSz="1042988" eaLnBrk="0" hangingPunct="0">
              <a:lnSpc>
                <a:spcPct val="115000"/>
              </a:lnSpc>
              <a:defRPr sz="15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42988" eaLnBrk="0" hangingPunct="0">
              <a:lnSpc>
                <a:spcPct val="115000"/>
              </a:lnSpc>
              <a:buChar char="•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42988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42988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42988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42988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42988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42988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42988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fr-FR" dirty="0"/>
          </a:p>
        </p:txBody>
      </p:sp>
      <p:sp>
        <p:nvSpPr>
          <p:cNvPr id="21" name="ZoneTexte 88"/>
          <p:cNvSpPr txBox="1">
            <a:spLocks noChangeArrowheads="1"/>
          </p:cNvSpPr>
          <p:nvPr/>
        </p:nvSpPr>
        <p:spPr bwMode="auto">
          <a:xfrm>
            <a:off x="7249009" y="2822084"/>
            <a:ext cx="20494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5000"/>
              </a:lnSpc>
              <a:defRPr sz="15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15000"/>
              </a:lnSpc>
              <a:buChar char="•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US" altLang="fr-FR" sz="1400" dirty="0" smtClean="0"/>
              <a:t>Location where the positron becomes 2 511 </a:t>
            </a:r>
            <a:r>
              <a:rPr lang="en-US" altLang="fr-FR" sz="1400" dirty="0" err="1" smtClean="0"/>
              <a:t>keV</a:t>
            </a:r>
            <a:r>
              <a:rPr lang="en-US" altLang="fr-FR" sz="1400" dirty="0" smtClean="0"/>
              <a:t> gammas</a:t>
            </a:r>
            <a:endParaRPr lang="en-US" altLang="fr-FR" sz="1400" dirty="0"/>
          </a:p>
        </p:txBody>
      </p:sp>
      <p:sp>
        <p:nvSpPr>
          <p:cNvPr id="50" name="Ellipse 97"/>
          <p:cNvSpPr>
            <a:spLocks noChangeArrowheads="1"/>
          </p:cNvSpPr>
          <p:nvPr/>
        </p:nvSpPr>
        <p:spPr bwMode="auto">
          <a:xfrm rot="19117181">
            <a:off x="7121192" y="3718903"/>
            <a:ext cx="141288" cy="144463"/>
          </a:xfrm>
          <a:prstGeom prst="ellipse">
            <a:avLst/>
          </a:prstGeom>
          <a:solidFill>
            <a:srgbClr val="9A3393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defTabSz="1042988" eaLnBrk="0" hangingPunct="0">
              <a:lnSpc>
                <a:spcPct val="115000"/>
              </a:lnSpc>
              <a:defRPr sz="15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42988" eaLnBrk="0" hangingPunct="0">
              <a:lnSpc>
                <a:spcPct val="115000"/>
              </a:lnSpc>
              <a:buChar char="•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42988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42988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42988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42988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42988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42988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42988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fr-FR" dirty="0"/>
          </a:p>
        </p:txBody>
      </p:sp>
      <p:sp>
        <p:nvSpPr>
          <p:cNvPr id="51" name="ZoneTexte 98"/>
          <p:cNvSpPr txBox="1">
            <a:spLocks noChangeArrowheads="1"/>
          </p:cNvSpPr>
          <p:nvPr/>
        </p:nvSpPr>
        <p:spPr bwMode="auto">
          <a:xfrm>
            <a:off x="7312347" y="3623618"/>
            <a:ext cx="1922786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115000"/>
              </a:lnSpc>
              <a:defRPr sz="15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lnSpc>
                <a:spcPct val="115000"/>
              </a:lnSpc>
              <a:buChar char="•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lnSpc>
                <a:spcPct val="115000"/>
              </a:lnSpc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–"/>
              <a:defRPr sz="15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en-US" altLang="fr-FR" baseline="30000" dirty="0" smtClean="0"/>
              <a:t>36</a:t>
            </a:r>
            <a:r>
              <a:rPr lang="en-US" altLang="fr-FR" dirty="0" smtClean="0"/>
              <a:t>Cl location (where the </a:t>
            </a:r>
            <a:r>
              <a:rPr lang="en-US" altLang="fr-FR" dirty="0" smtClean="0">
                <a:latin typeface="Symbol" panose="05050102010706020507" pitchFamily="18" charset="2"/>
              </a:rPr>
              <a:t>b</a:t>
            </a:r>
            <a:r>
              <a:rPr lang="en-US" altLang="fr-FR" dirty="0" smtClean="0"/>
              <a:t>+ or positron is emitted)</a:t>
            </a:r>
            <a:endParaRPr lang="en-US" altLang="fr-FR" dirty="0"/>
          </a:p>
        </p:txBody>
      </p:sp>
      <p:grpSp>
        <p:nvGrpSpPr>
          <p:cNvPr id="54" name="Groupe 53"/>
          <p:cNvGrpSpPr/>
          <p:nvPr/>
        </p:nvGrpSpPr>
        <p:grpSpPr>
          <a:xfrm>
            <a:off x="2604945" y="1936951"/>
            <a:ext cx="3478468" cy="2821447"/>
            <a:chOff x="2336800" y="2314576"/>
            <a:chExt cx="3478468" cy="2821447"/>
          </a:xfrm>
        </p:grpSpPr>
        <p:sp>
          <p:nvSpPr>
            <p:cNvPr id="23" name="Ellipse 5"/>
            <p:cNvSpPr>
              <a:spLocks noChangeArrowheads="1"/>
            </p:cNvSpPr>
            <p:nvPr/>
          </p:nvSpPr>
          <p:spPr bwMode="auto">
            <a:xfrm>
              <a:off x="3680082" y="2314576"/>
              <a:ext cx="2135186" cy="2034558"/>
            </a:xfrm>
            <a:prstGeom prst="ellipse">
              <a:avLst/>
            </a:prstGeom>
            <a:solidFill>
              <a:srgbClr val="DBD4E9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defTabSz="1042988" eaLnBrk="0" hangingPunct="0">
                <a:lnSpc>
                  <a:spcPct val="115000"/>
                </a:lnSpc>
                <a:defRPr sz="15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1042988" eaLnBrk="0" hangingPunct="0">
                <a:lnSpc>
                  <a:spcPct val="115000"/>
                </a:lnSpc>
                <a:buChar char="•"/>
                <a:defRPr sz="15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endParaRPr lang="en-US" altLang="fr-FR" dirty="0"/>
            </a:p>
          </p:txBody>
        </p:sp>
        <p:sp>
          <p:nvSpPr>
            <p:cNvPr id="24" name="Rectangle 11"/>
            <p:cNvSpPr>
              <a:spLocks noChangeArrowheads="1"/>
            </p:cNvSpPr>
            <p:nvPr/>
          </p:nvSpPr>
          <p:spPr bwMode="auto">
            <a:xfrm rot="5400000">
              <a:off x="3035944" y="3151190"/>
              <a:ext cx="678186" cy="334931"/>
            </a:xfrm>
            <a:prstGeom prst="rect">
              <a:avLst/>
            </a:prstGeom>
            <a:solidFill>
              <a:srgbClr val="FFFF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defTabSz="1042988" eaLnBrk="0" hangingPunct="0">
                <a:lnSpc>
                  <a:spcPct val="115000"/>
                </a:lnSpc>
                <a:defRPr sz="15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1042988" eaLnBrk="0" hangingPunct="0">
                <a:lnSpc>
                  <a:spcPct val="115000"/>
                </a:lnSpc>
                <a:buChar char="•"/>
                <a:defRPr sz="15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endParaRPr lang="en-US" altLang="fr-FR" dirty="0"/>
            </a:p>
          </p:txBody>
        </p:sp>
        <p:sp>
          <p:nvSpPr>
            <p:cNvPr id="25" name="Ellipse 21"/>
            <p:cNvSpPr>
              <a:spLocks noChangeArrowheads="1"/>
            </p:cNvSpPr>
            <p:nvPr/>
          </p:nvSpPr>
          <p:spPr bwMode="auto">
            <a:xfrm>
              <a:off x="4044899" y="2679484"/>
              <a:ext cx="1404284" cy="131735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1042988" eaLnBrk="0" hangingPunct="0">
                <a:lnSpc>
                  <a:spcPct val="115000"/>
                </a:lnSpc>
                <a:defRPr sz="15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1042988" eaLnBrk="0" hangingPunct="0">
                <a:lnSpc>
                  <a:spcPct val="115000"/>
                </a:lnSpc>
                <a:buChar char="•"/>
                <a:defRPr sz="15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endParaRPr lang="en-US" altLang="fr-FR" dirty="0"/>
            </a:p>
          </p:txBody>
        </p:sp>
        <p:grpSp>
          <p:nvGrpSpPr>
            <p:cNvPr id="26" name="Groupe 30"/>
            <p:cNvGrpSpPr>
              <a:grpSpLocks/>
            </p:cNvGrpSpPr>
            <p:nvPr/>
          </p:nvGrpSpPr>
          <p:grpSpPr bwMode="auto">
            <a:xfrm rot="10800000">
              <a:off x="2453977" y="2979563"/>
              <a:ext cx="753595" cy="668698"/>
              <a:chOff x="8587060" y="3364701"/>
              <a:chExt cx="1296144" cy="1136010"/>
            </a:xfrm>
          </p:grpSpPr>
          <p:sp>
            <p:nvSpPr>
              <p:cNvPr id="48" name="Rectangle 31"/>
              <p:cNvSpPr>
                <a:spLocks noChangeArrowheads="1"/>
              </p:cNvSpPr>
              <p:nvPr/>
            </p:nvSpPr>
            <p:spPr bwMode="auto">
              <a:xfrm rot="5400000">
                <a:off x="8493207" y="3458554"/>
                <a:ext cx="1136010" cy="948303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>
                <a:lvl1pPr defTabSz="1042988" eaLnBrk="0" hangingPunct="0">
                  <a:lnSpc>
                    <a:spcPct val="115000"/>
                  </a:lnSpc>
                  <a:defRPr sz="15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defTabSz="1042988" eaLnBrk="0" hangingPunct="0">
                  <a:lnSpc>
                    <a:spcPct val="115000"/>
                  </a:lnSpc>
                  <a:buChar char="•"/>
                  <a:defRPr sz="15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defTabSz="1042988" eaLnBrk="0" hangingPunct="0">
                  <a:lnSpc>
                    <a:spcPct val="115000"/>
                  </a:lnSpc>
                  <a:buFont typeface="Arial" charset="0"/>
                  <a:buChar char="–"/>
                  <a:defRPr sz="15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defTabSz="1042988" eaLnBrk="0" hangingPunct="0">
                  <a:lnSpc>
                    <a:spcPct val="115000"/>
                  </a:lnSpc>
                  <a:buFont typeface="Arial" charset="0"/>
                  <a:buChar char="–"/>
                  <a:defRPr sz="15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defTabSz="1042988" eaLnBrk="0" hangingPunct="0">
                  <a:lnSpc>
                    <a:spcPct val="115000"/>
                  </a:lnSpc>
                  <a:buFont typeface="Arial" charset="0"/>
                  <a:buChar char="–"/>
                  <a:defRPr sz="15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defTabSz="1042988" eaLnBrk="0" fontAlgn="base" hangingPunct="0">
                  <a:lnSpc>
                    <a:spcPct val="115000"/>
                  </a:lnSpc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buChar char="–"/>
                  <a:defRPr sz="15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defTabSz="1042988" eaLnBrk="0" fontAlgn="base" hangingPunct="0">
                  <a:lnSpc>
                    <a:spcPct val="115000"/>
                  </a:lnSpc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buChar char="–"/>
                  <a:defRPr sz="15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defTabSz="1042988" eaLnBrk="0" fontAlgn="base" hangingPunct="0">
                  <a:lnSpc>
                    <a:spcPct val="115000"/>
                  </a:lnSpc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buChar char="–"/>
                  <a:defRPr sz="15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defTabSz="1042988" eaLnBrk="0" fontAlgn="base" hangingPunct="0">
                  <a:lnSpc>
                    <a:spcPct val="115000"/>
                  </a:lnSpc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buChar char="–"/>
                  <a:defRPr sz="15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endParaRPr lang="en-US" altLang="fr-FR" dirty="0"/>
              </a:p>
            </p:txBody>
          </p:sp>
          <p:cxnSp>
            <p:nvCxnSpPr>
              <p:cNvPr id="49" name="Connecteur droit 32"/>
              <p:cNvCxnSpPr>
                <a:cxnSpLocks noChangeShapeType="1"/>
                <a:stCxn id="48" idx="0"/>
              </p:cNvCxnSpPr>
              <p:nvPr/>
            </p:nvCxnSpPr>
            <p:spPr bwMode="auto">
              <a:xfrm flipV="1">
                <a:off x="9535364" y="3932705"/>
                <a:ext cx="347840" cy="1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sp>
          <p:nvSpPr>
            <p:cNvPr id="27" name="ZoneTexte 26"/>
            <p:cNvSpPr txBox="1"/>
            <p:nvPr/>
          </p:nvSpPr>
          <p:spPr bwMode="auto">
            <a:xfrm>
              <a:off x="3163666" y="2830973"/>
              <a:ext cx="397866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Symbol" panose="05050102010706020507" pitchFamily="18" charset="2"/>
                </a:rPr>
                <a:t>n</a:t>
              </a:r>
              <a:endParaRPr lang="en-US" sz="3200" dirty="0">
                <a:solidFill>
                  <a:schemeClr val="accent1">
                    <a:lumMod val="60000"/>
                    <a:lumOff val="40000"/>
                  </a:schemeClr>
                </a:solidFill>
                <a:latin typeface="Symbol" panose="05050102010706020507" pitchFamily="18" charset="2"/>
              </a:endParaRPr>
            </a:p>
          </p:txBody>
        </p:sp>
        <p:grpSp>
          <p:nvGrpSpPr>
            <p:cNvPr id="28" name="Groupe 57"/>
            <p:cNvGrpSpPr>
              <a:grpSpLocks/>
            </p:cNvGrpSpPr>
            <p:nvPr/>
          </p:nvGrpSpPr>
          <p:grpSpPr bwMode="auto">
            <a:xfrm>
              <a:off x="2336800" y="3412463"/>
              <a:ext cx="239608" cy="197663"/>
              <a:chOff x="594172" y="1461694"/>
              <a:chExt cx="1410898" cy="1031504"/>
            </a:xfrm>
          </p:grpSpPr>
          <p:cxnSp>
            <p:nvCxnSpPr>
              <p:cNvPr id="45" name="Connecteur droit 44"/>
              <p:cNvCxnSpPr/>
              <p:nvPr/>
            </p:nvCxnSpPr>
            <p:spPr bwMode="auto">
              <a:xfrm flipV="1">
                <a:off x="594172" y="1473360"/>
                <a:ext cx="790355" cy="19497"/>
              </a:xfrm>
              <a:prstGeom prst="line">
                <a:avLst/>
              </a:prstGeom>
              <a:solidFill>
                <a:schemeClr val="bg1"/>
              </a:solidFill>
              <a:ln w="571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6" name="Connecteur droit 45"/>
              <p:cNvCxnSpPr/>
              <p:nvPr/>
            </p:nvCxnSpPr>
            <p:spPr bwMode="auto">
              <a:xfrm>
                <a:off x="1384527" y="1479860"/>
                <a:ext cx="0" cy="1013718"/>
              </a:xfrm>
              <a:prstGeom prst="line">
                <a:avLst/>
              </a:prstGeom>
              <a:solidFill>
                <a:schemeClr val="bg1"/>
              </a:solidFill>
              <a:ln w="571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47" name="Forme libre 46"/>
              <p:cNvSpPr/>
              <p:nvPr/>
            </p:nvSpPr>
            <p:spPr bwMode="auto">
              <a:xfrm>
                <a:off x="1390517" y="1460364"/>
                <a:ext cx="616715" cy="1026715"/>
              </a:xfrm>
              <a:custGeom>
                <a:avLst/>
                <a:gdLst>
                  <a:gd name="connsiteX0" fmla="*/ 0 w 616945"/>
                  <a:gd name="connsiteY0" fmla="*/ 1028118 h 1028118"/>
                  <a:gd name="connsiteX1" fmla="*/ 110169 w 616945"/>
                  <a:gd name="connsiteY1" fmla="*/ 157786 h 1028118"/>
                  <a:gd name="connsiteX2" fmla="*/ 616945 w 616945"/>
                  <a:gd name="connsiteY2" fmla="*/ 3549 h 1028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16945" h="1028118">
                    <a:moveTo>
                      <a:pt x="0" y="1028118"/>
                    </a:moveTo>
                    <a:cubicBezTo>
                      <a:pt x="3672" y="678332"/>
                      <a:pt x="7345" y="328547"/>
                      <a:pt x="110169" y="157786"/>
                    </a:cubicBezTo>
                    <a:cubicBezTo>
                      <a:pt x="212993" y="-12975"/>
                      <a:pt x="414969" y="-4713"/>
                      <a:pt x="616945" y="3549"/>
                    </a:cubicBezTo>
                  </a:path>
                </a:pathLst>
              </a:custGeom>
              <a:noFill/>
              <a:ln w="5715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 defTabSz="1042988">
                  <a:lnSpc>
                    <a:spcPct val="115000"/>
                  </a:lnSpc>
                  <a:defRPr/>
                </a:pPr>
                <a:endParaRPr lang="en-US" sz="12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29" name="Forme libre 28"/>
            <p:cNvSpPr/>
            <p:nvPr/>
          </p:nvSpPr>
          <p:spPr bwMode="auto">
            <a:xfrm rot="10952554">
              <a:off x="3319365" y="3411924"/>
              <a:ext cx="575735" cy="80070"/>
            </a:xfrm>
            <a:custGeom>
              <a:avLst/>
              <a:gdLst>
                <a:gd name="connsiteX0" fmla="*/ 0 w 6907576"/>
                <a:gd name="connsiteY0" fmla="*/ 11040 h 1740690"/>
                <a:gd name="connsiteX1" fmla="*/ 462708 w 6907576"/>
                <a:gd name="connsiteY1" fmla="*/ 1740688 h 1740690"/>
                <a:gd name="connsiteX2" fmla="*/ 936434 w 6907576"/>
                <a:gd name="connsiteY2" fmla="*/ 23 h 1740690"/>
                <a:gd name="connsiteX3" fmla="*/ 1355075 w 6907576"/>
                <a:gd name="connsiteY3" fmla="*/ 1696621 h 1740690"/>
                <a:gd name="connsiteX4" fmla="*/ 1817783 w 6907576"/>
                <a:gd name="connsiteY4" fmla="*/ 11040 h 1740690"/>
                <a:gd name="connsiteX5" fmla="*/ 2104222 w 6907576"/>
                <a:gd name="connsiteY5" fmla="*/ 1685604 h 1740690"/>
                <a:gd name="connsiteX6" fmla="*/ 2555913 w 6907576"/>
                <a:gd name="connsiteY6" fmla="*/ 55107 h 1740690"/>
                <a:gd name="connsiteX7" fmla="*/ 2897436 w 6907576"/>
                <a:gd name="connsiteY7" fmla="*/ 1663570 h 1740690"/>
                <a:gd name="connsiteX8" fmla="*/ 3283026 w 6907576"/>
                <a:gd name="connsiteY8" fmla="*/ 66124 h 1740690"/>
                <a:gd name="connsiteX9" fmla="*/ 3569465 w 6907576"/>
                <a:gd name="connsiteY9" fmla="*/ 1652553 h 1740690"/>
                <a:gd name="connsiteX10" fmla="*/ 3988106 w 6907576"/>
                <a:gd name="connsiteY10" fmla="*/ 55107 h 1740690"/>
                <a:gd name="connsiteX11" fmla="*/ 4285561 w 6907576"/>
                <a:gd name="connsiteY11" fmla="*/ 1663570 h 1740690"/>
                <a:gd name="connsiteX12" fmla="*/ 4693185 w 6907576"/>
                <a:gd name="connsiteY12" fmla="*/ 55107 h 1740690"/>
                <a:gd name="connsiteX13" fmla="*/ 4979624 w 6907576"/>
                <a:gd name="connsiteY13" fmla="*/ 1652553 h 1740690"/>
                <a:gd name="connsiteX14" fmla="*/ 5420299 w 6907576"/>
                <a:gd name="connsiteY14" fmla="*/ 44091 h 1740690"/>
                <a:gd name="connsiteX15" fmla="*/ 5717754 w 6907576"/>
                <a:gd name="connsiteY15" fmla="*/ 1112727 h 1740690"/>
                <a:gd name="connsiteX16" fmla="*/ 6070294 w 6907576"/>
                <a:gd name="connsiteY16" fmla="*/ 826288 h 1740690"/>
                <a:gd name="connsiteX17" fmla="*/ 6544019 w 6907576"/>
                <a:gd name="connsiteY17" fmla="*/ 947474 h 1740690"/>
                <a:gd name="connsiteX18" fmla="*/ 6907576 w 6907576"/>
                <a:gd name="connsiteY18" fmla="*/ 925440 h 17406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6907576" h="1740690">
                  <a:moveTo>
                    <a:pt x="0" y="11040"/>
                  </a:moveTo>
                  <a:cubicBezTo>
                    <a:pt x="153318" y="876782"/>
                    <a:pt x="306636" y="1742524"/>
                    <a:pt x="462708" y="1740688"/>
                  </a:cubicBezTo>
                  <a:cubicBezTo>
                    <a:pt x="618780" y="1738852"/>
                    <a:pt x="787706" y="7367"/>
                    <a:pt x="936434" y="23"/>
                  </a:cubicBezTo>
                  <a:cubicBezTo>
                    <a:pt x="1085162" y="-7321"/>
                    <a:pt x="1208184" y="1694785"/>
                    <a:pt x="1355075" y="1696621"/>
                  </a:cubicBezTo>
                  <a:cubicBezTo>
                    <a:pt x="1501967" y="1698457"/>
                    <a:pt x="1692925" y="12876"/>
                    <a:pt x="1817783" y="11040"/>
                  </a:cubicBezTo>
                  <a:cubicBezTo>
                    <a:pt x="1942641" y="9204"/>
                    <a:pt x="1981200" y="1678260"/>
                    <a:pt x="2104222" y="1685604"/>
                  </a:cubicBezTo>
                  <a:cubicBezTo>
                    <a:pt x="2227244" y="1692948"/>
                    <a:pt x="2423711" y="58779"/>
                    <a:pt x="2555913" y="55107"/>
                  </a:cubicBezTo>
                  <a:cubicBezTo>
                    <a:pt x="2688115" y="51435"/>
                    <a:pt x="2776251" y="1661734"/>
                    <a:pt x="2897436" y="1663570"/>
                  </a:cubicBezTo>
                  <a:cubicBezTo>
                    <a:pt x="3018621" y="1665406"/>
                    <a:pt x="3171021" y="67960"/>
                    <a:pt x="3283026" y="66124"/>
                  </a:cubicBezTo>
                  <a:cubicBezTo>
                    <a:pt x="3395031" y="64288"/>
                    <a:pt x="3451952" y="1654389"/>
                    <a:pt x="3569465" y="1652553"/>
                  </a:cubicBezTo>
                  <a:cubicBezTo>
                    <a:pt x="3686978" y="1650717"/>
                    <a:pt x="3868757" y="53271"/>
                    <a:pt x="3988106" y="55107"/>
                  </a:cubicBezTo>
                  <a:cubicBezTo>
                    <a:pt x="4107455" y="56943"/>
                    <a:pt x="4168048" y="1663570"/>
                    <a:pt x="4285561" y="1663570"/>
                  </a:cubicBezTo>
                  <a:cubicBezTo>
                    <a:pt x="4403074" y="1663570"/>
                    <a:pt x="4577508" y="56943"/>
                    <a:pt x="4693185" y="55107"/>
                  </a:cubicBezTo>
                  <a:cubicBezTo>
                    <a:pt x="4808862" y="53271"/>
                    <a:pt x="4858438" y="1654389"/>
                    <a:pt x="4979624" y="1652553"/>
                  </a:cubicBezTo>
                  <a:cubicBezTo>
                    <a:pt x="5100810" y="1650717"/>
                    <a:pt x="5297277" y="134062"/>
                    <a:pt x="5420299" y="44091"/>
                  </a:cubicBezTo>
                  <a:cubicBezTo>
                    <a:pt x="5543321" y="-45880"/>
                    <a:pt x="5609422" y="982361"/>
                    <a:pt x="5717754" y="1112727"/>
                  </a:cubicBezTo>
                  <a:cubicBezTo>
                    <a:pt x="5826087" y="1243093"/>
                    <a:pt x="5932583" y="853830"/>
                    <a:pt x="6070294" y="826288"/>
                  </a:cubicBezTo>
                  <a:cubicBezTo>
                    <a:pt x="6208005" y="798746"/>
                    <a:pt x="6404472" y="930949"/>
                    <a:pt x="6544019" y="947474"/>
                  </a:cubicBezTo>
                  <a:cubicBezTo>
                    <a:pt x="6683566" y="963999"/>
                    <a:pt x="6795571" y="944719"/>
                    <a:pt x="6907576" y="925440"/>
                  </a:cubicBezTo>
                </a:path>
              </a:pathLst>
            </a:custGeom>
            <a:noFill/>
            <a:ln w="5715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 defTabSz="1042988">
                <a:lnSpc>
                  <a:spcPct val="115000"/>
                </a:lnSpc>
                <a:defRPr/>
              </a:pPr>
              <a:endParaRPr lang="en-US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Ellipse 61"/>
            <p:cNvSpPr>
              <a:spLocks noChangeArrowheads="1"/>
            </p:cNvSpPr>
            <p:nvPr/>
          </p:nvSpPr>
          <p:spPr bwMode="auto">
            <a:xfrm rot="19117181">
              <a:off x="3894879" y="3428972"/>
              <a:ext cx="81958" cy="84773"/>
            </a:xfrm>
            <a:prstGeom prst="ellipse">
              <a:avLst/>
            </a:prstGeom>
            <a:solidFill>
              <a:srgbClr val="FF0000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defTabSz="1042988" eaLnBrk="0" hangingPunct="0">
                <a:lnSpc>
                  <a:spcPct val="115000"/>
                </a:lnSpc>
                <a:defRPr sz="15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1042988" eaLnBrk="0" hangingPunct="0">
                <a:lnSpc>
                  <a:spcPct val="115000"/>
                </a:lnSpc>
                <a:buChar char="•"/>
                <a:defRPr sz="15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endParaRPr lang="en-US" altLang="fr-FR" dirty="0"/>
            </a:p>
          </p:txBody>
        </p:sp>
        <p:sp>
          <p:nvSpPr>
            <p:cNvPr id="32" name="ZoneTexte 80"/>
            <p:cNvSpPr txBox="1">
              <a:spLocks noChangeArrowheads="1"/>
            </p:cNvSpPr>
            <p:nvPr/>
          </p:nvSpPr>
          <p:spPr bwMode="auto">
            <a:xfrm>
              <a:off x="2650699" y="3152933"/>
              <a:ext cx="590226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ct val="115000"/>
                </a:lnSpc>
                <a:defRPr sz="15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lnSpc>
                  <a:spcPct val="115000"/>
                </a:lnSpc>
                <a:buChar char="•"/>
                <a:defRPr sz="15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100000"/>
                </a:lnSpc>
              </a:pPr>
              <a:r>
                <a:rPr lang="en-US" altLang="fr-FR" dirty="0" smtClean="0"/>
                <a:t>PMT</a:t>
              </a:r>
              <a:endParaRPr lang="en-US" altLang="fr-FR" dirty="0"/>
            </a:p>
          </p:txBody>
        </p:sp>
        <p:sp>
          <p:nvSpPr>
            <p:cNvPr id="33" name="ZoneTexte 81"/>
            <p:cNvSpPr txBox="1">
              <a:spLocks noChangeArrowheads="1"/>
            </p:cNvSpPr>
            <p:nvPr/>
          </p:nvSpPr>
          <p:spPr bwMode="auto">
            <a:xfrm>
              <a:off x="2774953" y="3667086"/>
              <a:ext cx="83227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ct val="115000"/>
                </a:lnSpc>
                <a:defRPr sz="15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lnSpc>
                  <a:spcPct val="115000"/>
                </a:lnSpc>
                <a:buChar char="•"/>
                <a:defRPr sz="15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100000"/>
                </a:lnSpc>
              </a:pPr>
              <a:r>
                <a:rPr lang="en-US" altLang="fr-FR" sz="1200" dirty="0" err="1" smtClean="0"/>
                <a:t>scintilator</a:t>
              </a:r>
              <a:endParaRPr lang="en-US" altLang="fr-FR" sz="1200" dirty="0"/>
            </a:p>
          </p:txBody>
        </p:sp>
        <p:sp>
          <p:nvSpPr>
            <p:cNvPr id="35" name="Ellipse 83"/>
            <p:cNvSpPr>
              <a:spLocks noChangeArrowheads="1"/>
            </p:cNvSpPr>
            <p:nvPr/>
          </p:nvSpPr>
          <p:spPr bwMode="auto">
            <a:xfrm>
              <a:off x="3877434" y="3541545"/>
              <a:ext cx="83733" cy="82210"/>
            </a:xfrm>
            <a:prstGeom prst="ellipse">
              <a:avLst/>
            </a:prstGeom>
            <a:solidFill>
              <a:srgbClr val="9A3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defTabSz="1042988" eaLnBrk="0" hangingPunct="0">
                <a:lnSpc>
                  <a:spcPct val="115000"/>
                </a:lnSpc>
                <a:defRPr sz="15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1042988" eaLnBrk="0" hangingPunct="0">
                <a:lnSpc>
                  <a:spcPct val="115000"/>
                </a:lnSpc>
                <a:buChar char="•"/>
                <a:defRPr sz="15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1042988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defTabSz="1042988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endParaRPr lang="en-US" altLang="fr-FR" dirty="0"/>
            </a:p>
          </p:txBody>
        </p:sp>
        <p:sp>
          <p:nvSpPr>
            <p:cNvPr id="36" name="ZoneTexte 84"/>
            <p:cNvSpPr txBox="1">
              <a:spLocks noChangeArrowheads="1"/>
            </p:cNvSpPr>
            <p:nvPr/>
          </p:nvSpPr>
          <p:spPr bwMode="auto">
            <a:xfrm>
              <a:off x="3751433" y="3609369"/>
              <a:ext cx="83018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lnSpc>
                  <a:spcPct val="115000"/>
                </a:lnSpc>
                <a:defRPr sz="15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lnSpc>
                  <a:spcPct val="115000"/>
                </a:lnSpc>
                <a:buChar char="•"/>
                <a:defRPr sz="15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lnSpc>
                  <a:spcPct val="115000"/>
                </a:lnSpc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lnSpc>
                  <a:spcPct val="115000"/>
                </a:lnSpc>
                <a:spcBef>
                  <a:spcPct val="0"/>
                </a:spcBef>
                <a:spcAft>
                  <a:spcPct val="0"/>
                </a:spcAft>
                <a:buFont typeface="Arial" charset="0"/>
                <a:buChar char="–"/>
                <a:defRPr sz="15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100000"/>
                </a:lnSpc>
              </a:pPr>
              <a:r>
                <a:rPr lang="en-US" altLang="fr-FR" dirty="0" smtClean="0">
                  <a:solidFill>
                    <a:srgbClr val="9A3393"/>
                  </a:solidFill>
                </a:rPr>
                <a:t>Cl36 (</a:t>
              </a:r>
              <a:r>
                <a:rPr lang="en-US" altLang="fr-FR" dirty="0" smtClean="0">
                  <a:solidFill>
                    <a:srgbClr val="9A3393"/>
                  </a:solidFill>
                  <a:latin typeface="Symbol" pitchFamily="18" charset="2"/>
                </a:rPr>
                <a:t>b</a:t>
              </a:r>
              <a:r>
                <a:rPr lang="en-US" altLang="fr-FR" dirty="0" smtClean="0">
                  <a:solidFill>
                    <a:srgbClr val="9A3393"/>
                  </a:solidFill>
                </a:rPr>
                <a:t>+)</a:t>
              </a:r>
              <a:endParaRPr lang="en-US" altLang="fr-FR" dirty="0">
                <a:solidFill>
                  <a:srgbClr val="9A3393"/>
                </a:solidFill>
              </a:endParaRPr>
            </a:p>
          </p:txBody>
        </p:sp>
        <p:cxnSp>
          <p:nvCxnSpPr>
            <p:cNvPr id="37" name="Connecteur droit avec flèche 86"/>
            <p:cNvCxnSpPr>
              <a:cxnSpLocks noChangeShapeType="1"/>
              <a:stCxn id="35" idx="0"/>
              <a:endCxn id="30" idx="3"/>
            </p:cNvCxnSpPr>
            <p:nvPr/>
          </p:nvCxnSpPr>
          <p:spPr bwMode="auto">
            <a:xfrm flipV="1">
              <a:off x="3919300" y="3513240"/>
              <a:ext cx="14385" cy="2830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38" name="Groupe 95"/>
            <p:cNvGrpSpPr>
              <a:grpSpLocks/>
            </p:cNvGrpSpPr>
            <p:nvPr/>
          </p:nvGrpSpPr>
          <p:grpSpPr bwMode="auto">
            <a:xfrm rot="336983">
              <a:off x="4047375" y="3450729"/>
              <a:ext cx="1411521" cy="150026"/>
              <a:chOff x="7572341" y="3128687"/>
              <a:chExt cx="2427743" cy="254870"/>
            </a:xfrm>
          </p:grpSpPr>
          <p:grpSp>
            <p:nvGrpSpPr>
              <p:cNvPr id="39" name="Groupe 91"/>
              <p:cNvGrpSpPr>
                <a:grpSpLocks/>
              </p:cNvGrpSpPr>
              <p:nvPr/>
            </p:nvGrpSpPr>
            <p:grpSpPr bwMode="auto">
              <a:xfrm>
                <a:off x="7572341" y="3189063"/>
                <a:ext cx="1660114" cy="194494"/>
                <a:chOff x="7572341" y="3189063"/>
                <a:chExt cx="1660114" cy="194494"/>
              </a:xfrm>
            </p:grpSpPr>
            <p:sp>
              <p:nvSpPr>
                <p:cNvPr id="43" name="Forme libre 42"/>
                <p:cNvSpPr/>
                <p:nvPr/>
              </p:nvSpPr>
              <p:spPr bwMode="auto">
                <a:xfrm rot="21436705">
                  <a:off x="7563003" y="3221845"/>
                  <a:ext cx="805122" cy="160554"/>
                </a:xfrm>
                <a:custGeom>
                  <a:avLst/>
                  <a:gdLst>
                    <a:gd name="connsiteX0" fmla="*/ 0 w 6907576"/>
                    <a:gd name="connsiteY0" fmla="*/ 11040 h 1740690"/>
                    <a:gd name="connsiteX1" fmla="*/ 462708 w 6907576"/>
                    <a:gd name="connsiteY1" fmla="*/ 1740688 h 1740690"/>
                    <a:gd name="connsiteX2" fmla="*/ 936434 w 6907576"/>
                    <a:gd name="connsiteY2" fmla="*/ 23 h 1740690"/>
                    <a:gd name="connsiteX3" fmla="*/ 1355075 w 6907576"/>
                    <a:gd name="connsiteY3" fmla="*/ 1696621 h 1740690"/>
                    <a:gd name="connsiteX4" fmla="*/ 1817783 w 6907576"/>
                    <a:gd name="connsiteY4" fmla="*/ 11040 h 1740690"/>
                    <a:gd name="connsiteX5" fmla="*/ 2104222 w 6907576"/>
                    <a:gd name="connsiteY5" fmla="*/ 1685604 h 1740690"/>
                    <a:gd name="connsiteX6" fmla="*/ 2555913 w 6907576"/>
                    <a:gd name="connsiteY6" fmla="*/ 55107 h 1740690"/>
                    <a:gd name="connsiteX7" fmla="*/ 2897436 w 6907576"/>
                    <a:gd name="connsiteY7" fmla="*/ 1663570 h 1740690"/>
                    <a:gd name="connsiteX8" fmla="*/ 3283026 w 6907576"/>
                    <a:gd name="connsiteY8" fmla="*/ 66124 h 1740690"/>
                    <a:gd name="connsiteX9" fmla="*/ 3569465 w 6907576"/>
                    <a:gd name="connsiteY9" fmla="*/ 1652553 h 1740690"/>
                    <a:gd name="connsiteX10" fmla="*/ 3988106 w 6907576"/>
                    <a:gd name="connsiteY10" fmla="*/ 55107 h 1740690"/>
                    <a:gd name="connsiteX11" fmla="*/ 4285561 w 6907576"/>
                    <a:gd name="connsiteY11" fmla="*/ 1663570 h 1740690"/>
                    <a:gd name="connsiteX12" fmla="*/ 4693185 w 6907576"/>
                    <a:gd name="connsiteY12" fmla="*/ 55107 h 1740690"/>
                    <a:gd name="connsiteX13" fmla="*/ 4979624 w 6907576"/>
                    <a:gd name="connsiteY13" fmla="*/ 1652553 h 1740690"/>
                    <a:gd name="connsiteX14" fmla="*/ 5420299 w 6907576"/>
                    <a:gd name="connsiteY14" fmla="*/ 44091 h 1740690"/>
                    <a:gd name="connsiteX15" fmla="*/ 5717754 w 6907576"/>
                    <a:gd name="connsiteY15" fmla="*/ 1112727 h 1740690"/>
                    <a:gd name="connsiteX16" fmla="*/ 6070294 w 6907576"/>
                    <a:gd name="connsiteY16" fmla="*/ 826288 h 1740690"/>
                    <a:gd name="connsiteX17" fmla="*/ 6544019 w 6907576"/>
                    <a:gd name="connsiteY17" fmla="*/ 947474 h 1740690"/>
                    <a:gd name="connsiteX18" fmla="*/ 6907576 w 6907576"/>
                    <a:gd name="connsiteY18" fmla="*/ 925440 h 1740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6907576" h="1740690">
                      <a:moveTo>
                        <a:pt x="0" y="11040"/>
                      </a:moveTo>
                      <a:cubicBezTo>
                        <a:pt x="153318" y="876782"/>
                        <a:pt x="306636" y="1742524"/>
                        <a:pt x="462708" y="1740688"/>
                      </a:cubicBezTo>
                      <a:cubicBezTo>
                        <a:pt x="618780" y="1738852"/>
                        <a:pt x="787706" y="7367"/>
                        <a:pt x="936434" y="23"/>
                      </a:cubicBezTo>
                      <a:cubicBezTo>
                        <a:pt x="1085162" y="-7321"/>
                        <a:pt x="1208184" y="1694785"/>
                        <a:pt x="1355075" y="1696621"/>
                      </a:cubicBezTo>
                      <a:cubicBezTo>
                        <a:pt x="1501967" y="1698457"/>
                        <a:pt x="1692925" y="12876"/>
                        <a:pt x="1817783" y="11040"/>
                      </a:cubicBezTo>
                      <a:cubicBezTo>
                        <a:pt x="1942641" y="9204"/>
                        <a:pt x="1981200" y="1678260"/>
                        <a:pt x="2104222" y="1685604"/>
                      </a:cubicBezTo>
                      <a:cubicBezTo>
                        <a:pt x="2227244" y="1692948"/>
                        <a:pt x="2423711" y="58779"/>
                        <a:pt x="2555913" y="55107"/>
                      </a:cubicBezTo>
                      <a:cubicBezTo>
                        <a:pt x="2688115" y="51435"/>
                        <a:pt x="2776251" y="1661734"/>
                        <a:pt x="2897436" y="1663570"/>
                      </a:cubicBezTo>
                      <a:cubicBezTo>
                        <a:pt x="3018621" y="1665406"/>
                        <a:pt x="3171021" y="67960"/>
                        <a:pt x="3283026" y="66124"/>
                      </a:cubicBezTo>
                      <a:cubicBezTo>
                        <a:pt x="3395031" y="64288"/>
                        <a:pt x="3451952" y="1654389"/>
                        <a:pt x="3569465" y="1652553"/>
                      </a:cubicBezTo>
                      <a:cubicBezTo>
                        <a:pt x="3686978" y="1650717"/>
                        <a:pt x="3868757" y="53271"/>
                        <a:pt x="3988106" y="55107"/>
                      </a:cubicBezTo>
                      <a:cubicBezTo>
                        <a:pt x="4107455" y="56943"/>
                        <a:pt x="4168048" y="1663570"/>
                        <a:pt x="4285561" y="1663570"/>
                      </a:cubicBezTo>
                      <a:cubicBezTo>
                        <a:pt x="4403074" y="1663570"/>
                        <a:pt x="4577508" y="56943"/>
                        <a:pt x="4693185" y="55107"/>
                      </a:cubicBezTo>
                      <a:cubicBezTo>
                        <a:pt x="4808862" y="53271"/>
                        <a:pt x="4858438" y="1654389"/>
                        <a:pt x="4979624" y="1652553"/>
                      </a:cubicBezTo>
                      <a:cubicBezTo>
                        <a:pt x="5100810" y="1650717"/>
                        <a:pt x="5297277" y="134062"/>
                        <a:pt x="5420299" y="44091"/>
                      </a:cubicBezTo>
                      <a:cubicBezTo>
                        <a:pt x="5543321" y="-45880"/>
                        <a:pt x="5609422" y="982361"/>
                        <a:pt x="5717754" y="1112727"/>
                      </a:cubicBezTo>
                      <a:cubicBezTo>
                        <a:pt x="5826087" y="1243093"/>
                        <a:pt x="5932583" y="853830"/>
                        <a:pt x="6070294" y="826288"/>
                      </a:cubicBezTo>
                      <a:cubicBezTo>
                        <a:pt x="6208005" y="798746"/>
                        <a:pt x="6404472" y="930949"/>
                        <a:pt x="6544019" y="947474"/>
                      </a:cubicBezTo>
                      <a:cubicBezTo>
                        <a:pt x="6683566" y="963999"/>
                        <a:pt x="6795571" y="944719"/>
                        <a:pt x="6907576" y="925440"/>
                      </a:cubicBezTo>
                    </a:path>
                  </a:pathLst>
                </a:custGeom>
                <a:noFill/>
                <a:ln w="57150" cap="flat" cmpd="sng" algn="ctr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 defTabSz="1042988">
                    <a:lnSpc>
                      <a:spcPct val="115000"/>
                    </a:lnSpc>
                    <a:defRPr/>
                  </a:pPr>
                  <a:endParaRPr lang="en-US" dirty="0"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4" name="Forme libre 43"/>
                <p:cNvSpPr/>
                <p:nvPr/>
              </p:nvSpPr>
              <p:spPr bwMode="auto">
                <a:xfrm rot="21436705">
                  <a:off x="8224165" y="3181302"/>
                  <a:ext cx="990234" cy="142715"/>
                </a:xfrm>
                <a:custGeom>
                  <a:avLst/>
                  <a:gdLst>
                    <a:gd name="connsiteX0" fmla="*/ 0 w 6907576"/>
                    <a:gd name="connsiteY0" fmla="*/ 11040 h 1740690"/>
                    <a:gd name="connsiteX1" fmla="*/ 462708 w 6907576"/>
                    <a:gd name="connsiteY1" fmla="*/ 1740688 h 1740690"/>
                    <a:gd name="connsiteX2" fmla="*/ 936434 w 6907576"/>
                    <a:gd name="connsiteY2" fmla="*/ 23 h 1740690"/>
                    <a:gd name="connsiteX3" fmla="*/ 1355075 w 6907576"/>
                    <a:gd name="connsiteY3" fmla="*/ 1696621 h 1740690"/>
                    <a:gd name="connsiteX4" fmla="*/ 1817783 w 6907576"/>
                    <a:gd name="connsiteY4" fmla="*/ 11040 h 1740690"/>
                    <a:gd name="connsiteX5" fmla="*/ 2104222 w 6907576"/>
                    <a:gd name="connsiteY5" fmla="*/ 1685604 h 1740690"/>
                    <a:gd name="connsiteX6" fmla="*/ 2555913 w 6907576"/>
                    <a:gd name="connsiteY6" fmla="*/ 55107 h 1740690"/>
                    <a:gd name="connsiteX7" fmla="*/ 2897436 w 6907576"/>
                    <a:gd name="connsiteY7" fmla="*/ 1663570 h 1740690"/>
                    <a:gd name="connsiteX8" fmla="*/ 3283026 w 6907576"/>
                    <a:gd name="connsiteY8" fmla="*/ 66124 h 1740690"/>
                    <a:gd name="connsiteX9" fmla="*/ 3569465 w 6907576"/>
                    <a:gd name="connsiteY9" fmla="*/ 1652553 h 1740690"/>
                    <a:gd name="connsiteX10" fmla="*/ 3988106 w 6907576"/>
                    <a:gd name="connsiteY10" fmla="*/ 55107 h 1740690"/>
                    <a:gd name="connsiteX11" fmla="*/ 4285561 w 6907576"/>
                    <a:gd name="connsiteY11" fmla="*/ 1663570 h 1740690"/>
                    <a:gd name="connsiteX12" fmla="*/ 4693185 w 6907576"/>
                    <a:gd name="connsiteY12" fmla="*/ 55107 h 1740690"/>
                    <a:gd name="connsiteX13" fmla="*/ 4979624 w 6907576"/>
                    <a:gd name="connsiteY13" fmla="*/ 1652553 h 1740690"/>
                    <a:gd name="connsiteX14" fmla="*/ 5420299 w 6907576"/>
                    <a:gd name="connsiteY14" fmla="*/ 44091 h 1740690"/>
                    <a:gd name="connsiteX15" fmla="*/ 5717754 w 6907576"/>
                    <a:gd name="connsiteY15" fmla="*/ 1112727 h 1740690"/>
                    <a:gd name="connsiteX16" fmla="*/ 6070294 w 6907576"/>
                    <a:gd name="connsiteY16" fmla="*/ 826288 h 1740690"/>
                    <a:gd name="connsiteX17" fmla="*/ 6544019 w 6907576"/>
                    <a:gd name="connsiteY17" fmla="*/ 947474 h 1740690"/>
                    <a:gd name="connsiteX18" fmla="*/ 6907576 w 6907576"/>
                    <a:gd name="connsiteY18" fmla="*/ 925440 h 17406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6907576" h="1740690">
                      <a:moveTo>
                        <a:pt x="0" y="11040"/>
                      </a:moveTo>
                      <a:cubicBezTo>
                        <a:pt x="153318" y="876782"/>
                        <a:pt x="306636" y="1742524"/>
                        <a:pt x="462708" y="1740688"/>
                      </a:cubicBezTo>
                      <a:cubicBezTo>
                        <a:pt x="618780" y="1738852"/>
                        <a:pt x="787706" y="7367"/>
                        <a:pt x="936434" y="23"/>
                      </a:cubicBezTo>
                      <a:cubicBezTo>
                        <a:pt x="1085162" y="-7321"/>
                        <a:pt x="1208184" y="1694785"/>
                        <a:pt x="1355075" y="1696621"/>
                      </a:cubicBezTo>
                      <a:cubicBezTo>
                        <a:pt x="1501967" y="1698457"/>
                        <a:pt x="1692925" y="12876"/>
                        <a:pt x="1817783" y="11040"/>
                      </a:cubicBezTo>
                      <a:cubicBezTo>
                        <a:pt x="1942641" y="9204"/>
                        <a:pt x="1981200" y="1678260"/>
                        <a:pt x="2104222" y="1685604"/>
                      </a:cubicBezTo>
                      <a:cubicBezTo>
                        <a:pt x="2227244" y="1692948"/>
                        <a:pt x="2423711" y="58779"/>
                        <a:pt x="2555913" y="55107"/>
                      </a:cubicBezTo>
                      <a:cubicBezTo>
                        <a:pt x="2688115" y="51435"/>
                        <a:pt x="2776251" y="1661734"/>
                        <a:pt x="2897436" y="1663570"/>
                      </a:cubicBezTo>
                      <a:cubicBezTo>
                        <a:pt x="3018621" y="1665406"/>
                        <a:pt x="3171021" y="67960"/>
                        <a:pt x="3283026" y="66124"/>
                      </a:cubicBezTo>
                      <a:cubicBezTo>
                        <a:pt x="3395031" y="64288"/>
                        <a:pt x="3451952" y="1654389"/>
                        <a:pt x="3569465" y="1652553"/>
                      </a:cubicBezTo>
                      <a:cubicBezTo>
                        <a:pt x="3686978" y="1650717"/>
                        <a:pt x="3868757" y="53271"/>
                        <a:pt x="3988106" y="55107"/>
                      </a:cubicBezTo>
                      <a:cubicBezTo>
                        <a:pt x="4107455" y="56943"/>
                        <a:pt x="4168048" y="1663570"/>
                        <a:pt x="4285561" y="1663570"/>
                      </a:cubicBezTo>
                      <a:cubicBezTo>
                        <a:pt x="4403074" y="1663570"/>
                        <a:pt x="4577508" y="56943"/>
                        <a:pt x="4693185" y="55107"/>
                      </a:cubicBezTo>
                      <a:cubicBezTo>
                        <a:pt x="4808862" y="53271"/>
                        <a:pt x="4858438" y="1654389"/>
                        <a:pt x="4979624" y="1652553"/>
                      </a:cubicBezTo>
                      <a:cubicBezTo>
                        <a:pt x="5100810" y="1650717"/>
                        <a:pt x="5297277" y="134062"/>
                        <a:pt x="5420299" y="44091"/>
                      </a:cubicBezTo>
                      <a:cubicBezTo>
                        <a:pt x="5543321" y="-45880"/>
                        <a:pt x="5609422" y="982361"/>
                        <a:pt x="5717754" y="1112727"/>
                      </a:cubicBezTo>
                      <a:cubicBezTo>
                        <a:pt x="5826087" y="1243093"/>
                        <a:pt x="5932583" y="853830"/>
                        <a:pt x="6070294" y="826288"/>
                      </a:cubicBezTo>
                      <a:cubicBezTo>
                        <a:pt x="6208005" y="798746"/>
                        <a:pt x="6404472" y="930949"/>
                        <a:pt x="6544019" y="947474"/>
                      </a:cubicBezTo>
                      <a:cubicBezTo>
                        <a:pt x="6683566" y="963999"/>
                        <a:pt x="6795571" y="944719"/>
                        <a:pt x="6907576" y="925440"/>
                      </a:cubicBezTo>
                    </a:path>
                  </a:pathLst>
                </a:custGeom>
                <a:noFill/>
                <a:ln w="57150" cap="flat" cmpd="sng" algn="ctr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 defTabSz="1042988">
                    <a:lnSpc>
                      <a:spcPct val="115000"/>
                    </a:lnSpc>
                    <a:defRPr/>
                  </a:pPr>
                  <a:endParaRPr lang="en-US" dirty="0"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41" name="Forme libre 40"/>
              <p:cNvSpPr/>
              <p:nvPr/>
            </p:nvSpPr>
            <p:spPr bwMode="auto">
              <a:xfrm rot="21436705">
                <a:off x="9009850" y="3128687"/>
                <a:ext cx="990234" cy="138255"/>
              </a:xfrm>
              <a:custGeom>
                <a:avLst/>
                <a:gdLst>
                  <a:gd name="connsiteX0" fmla="*/ 0 w 6907576"/>
                  <a:gd name="connsiteY0" fmla="*/ 11040 h 1740690"/>
                  <a:gd name="connsiteX1" fmla="*/ 462708 w 6907576"/>
                  <a:gd name="connsiteY1" fmla="*/ 1740688 h 1740690"/>
                  <a:gd name="connsiteX2" fmla="*/ 936434 w 6907576"/>
                  <a:gd name="connsiteY2" fmla="*/ 23 h 1740690"/>
                  <a:gd name="connsiteX3" fmla="*/ 1355075 w 6907576"/>
                  <a:gd name="connsiteY3" fmla="*/ 1696621 h 1740690"/>
                  <a:gd name="connsiteX4" fmla="*/ 1817783 w 6907576"/>
                  <a:gd name="connsiteY4" fmla="*/ 11040 h 1740690"/>
                  <a:gd name="connsiteX5" fmla="*/ 2104222 w 6907576"/>
                  <a:gd name="connsiteY5" fmla="*/ 1685604 h 1740690"/>
                  <a:gd name="connsiteX6" fmla="*/ 2555913 w 6907576"/>
                  <a:gd name="connsiteY6" fmla="*/ 55107 h 1740690"/>
                  <a:gd name="connsiteX7" fmla="*/ 2897436 w 6907576"/>
                  <a:gd name="connsiteY7" fmla="*/ 1663570 h 1740690"/>
                  <a:gd name="connsiteX8" fmla="*/ 3283026 w 6907576"/>
                  <a:gd name="connsiteY8" fmla="*/ 66124 h 1740690"/>
                  <a:gd name="connsiteX9" fmla="*/ 3569465 w 6907576"/>
                  <a:gd name="connsiteY9" fmla="*/ 1652553 h 1740690"/>
                  <a:gd name="connsiteX10" fmla="*/ 3988106 w 6907576"/>
                  <a:gd name="connsiteY10" fmla="*/ 55107 h 1740690"/>
                  <a:gd name="connsiteX11" fmla="*/ 4285561 w 6907576"/>
                  <a:gd name="connsiteY11" fmla="*/ 1663570 h 1740690"/>
                  <a:gd name="connsiteX12" fmla="*/ 4693185 w 6907576"/>
                  <a:gd name="connsiteY12" fmla="*/ 55107 h 1740690"/>
                  <a:gd name="connsiteX13" fmla="*/ 4979624 w 6907576"/>
                  <a:gd name="connsiteY13" fmla="*/ 1652553 h 1740690"/>
                  <a:gd name="connsiteX14" fmla="*/ 5420299 w 6907576"/>
                  <a:gd name="connsiteY14" fmla="*/ 44091 h 1740690"/>
                  <a:gd name="connsiteX15" fmla="*/ 5717754 w 6907576"/>
                  <a:gd name="connsiteY15" fmla="*/ 1112727 h 1740690"/>
                  <a:gd name="connsiteX16" fmla="*/ 6070294 w 6907576"/>
                  <a:gd name="connsiteY16" fmla="*/ 826288 h 1740690"/>
                  <a:gd name="connsiteX17" fmla="*/ 6544019 w 6907576"/>
                  <a:gd name="connsiteY17" fmla="*/ 947474 h 1740690"/>
                  <a:gd name="connsiteX18" fmla="*/ 6907576 w 6907576"/>
                  <a:gd name="connsiteY18" fmla="*/ 925440 h 17406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6907576" h="1740690">
                    <a:moveTo>
                      <a:pt x="0" y="11040"/>
                    </a:moveTo>
                    <a:cubicBezTo>
                      <a:pt x="153318" y="876782"/>
                      <a:pt x="306636" y="1742524"/>
                      <a:pt x="462708" y="1740688"/>
                    </a:cubicBezTo>
                    <a:cubicBezTo>
                      <a:pt x="618780" y="1738852"/>
                      <a:pt x="787706" y="7367"/>
                      <a:pt x="936434" y="23"/>
                    </a:cubicBezTo>
                    <a:cubicBezTo>
                      <a:pt x="1085162" y="-7321"/>
                      <a:pt x="1208184" y="1694785"/>
                      <a:pt x="1355075" y="1696621"/>
                    </a:cubicBezTo>
                    <a:cubicBezTo>
                      <a:pt x="1501967" y="1698457"/>
                      <a:pt x="1692925" y="12876"/>
                      <a:pt x="1817783" y="11040"/>
                    </a:cubicBezTo>
                    <a:cubicBezTo>
                      <a:pt x="1942641" y="9204"/>
                      <a:pt x="1981200" y="1678260"/>
                      <a:pt x="2104222" y="1685604"/>
                    </a:cubicBezTo>
                    <a:cubicBezTo>
                      <a:pt x="2227244" y="1692948"/>
                      <a:pt x="2423711" y="58779"/>
                      <a:pt x="2555913" y="55107"/>
                    </a:cubicBezTo>
                    <a:cubicBezTo>
                      <a:pt x="2688115" y="51435"/>
                      <a:pt x="2776251" y="1661734"/>
                      <a:pt x="2897436" y="1663570"/>
                    </a:cubicBezTo>
                    <a:cubicBezTo>
                      <a:pt x="3018621" y="1665406"/>
                      <a:pt x="3171021" y="67960"/>
                      <a:pt x="3283026" y="66124"/>
                    </a:cubicBezTo>
                    <a:cubicBezTo>
                      <a:pt x="3395031" y="64288"/>
                      <a:pt x="3451952" y="1654389"/>
                      <a:pt x="3569465" y="1652553"/>
                    </a:cubicBezTo>
                    <a:cubicBezTo>
                      <a:pt x="3686978" y="1650717"/>
                      <a:pt x="3868757" y="53271"/>
                      <a:pt x="3988106" y="55107"/>
                    </a:cubicBezTo>
                    <a:cubicBezTo>
                      <a:pt x="4107455" y="56943"/>
                      <a:pt x="4168048" y="1663570"/>
                      <a:pt x="4285561" y="1663570"/>
                    </a:cubicBezTo>
                    <a:cubicBezTo>
                      <a:pt x="4403074" y="1663570"/>
                      <a:pt x="4577508" y="56943"/>
                      <a:pt x="4693185" y="55107"/>
                    </a:cubicBezTo>
                    <a:cubicBezTo>
                      <a:pt x="4808862" y="53271"/>
                      <a:pt x="4858438" y="1654389"/>
                      <a:pt x="4979624" y="1652553"/>
                    </a:cubicBezTo>
                    <a:cubicBezTo>
                      <a:pt x="5100810" y="1650717"/>
                      <a:pt x="5297277" y="134062"/>
                      <a:pt x="5420299" y="44091"/>
                    </a:cubicBezTo>
                    <a:cubicBezTo>
                      <a:pt x="5543321" y="-45880"/>
                      <a:pt x="5609422" y="982361"/>
                      <a:pt x="5717754" y="1112727"/>
                    </a:cubicBezTo>
                    <a:cubicBezTo>
                      <a:pt x="5826087" y="1243093"/>
                      <a:pt x="5932583" y="853830"/>
                      <a:pt x="6070294" y="826288"/>
                    </a:cubicBezTo>
                    <a:cubicBezTo>
                      <a:pt x="6208005" y="798746"/>
                      <a:pt x="6404472" y="930949"/>
                      <a:pt x="6544019" y="947474"/>
                    </a:cubicBezTo>
                    <a:cubicBezTo>
                      <a:pt x="6683566" y="963999"/>
                      <a:pt x="6795571" y="944719"/>
                      <a:pt x="6907576" y="925440"/>
                    </a:cubicBezTo>
                  </a:path>
                </a:pathLst>
              </a:custGeom>
              <a:noFill/>
              <a:ln w="57150" cap="flat" cmpd="sng" algn="ctr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 defTabSz="1042988">
                  <a:lnSpc>
                    <a:spcPct val="115000"/>
                  </a:lnSpc>
                  <a:defRPr/>
                </a:pPr>
                <a:endParaRPr lang="en-US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3" name="ZoneTexte 2"/>
            <p:cNvSpPr txBox="1"/>
            <p:nvPr/>
          </p:nvSpPr>
          <p:spPr>
            <a:xfrm>
              <a:off x="4218321" y="4489692"/>
              <a:ext cx="100296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Graphite</a:t>
              </a:r>
            </a:p>
            <a:p>
              <a:r>
                <a:rPr lang="en-US" dirty="0" smtClean="0"/>
                <a:t>sleeve</a:t>
              </a:r>
              <a:endParaRPr lang="en-US" dirty="0"/>
            </a:p>
          </p:txBody>
        </p:sp>
      </p:grpSp>
      <p:sp>
        <p:nvSpPr>
          <p:cNvPr id="55" name="ZoneTexte 54"/>
          <p:cNvSpPr txBox="1"/>
          <p:nvPr/>
        </p:nvSpPr>
        <p:spPr>
          <a:xfrm>
            <a:off x="1180676" y="4955143"/>
            <a:ext cx="6936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 short : - this would work well if </a:t>
            </a:r>
            <a:r>
              <a:rPr lang="en-US" baseline="30000" dirty="0" smtClean="0"/>
              <a:t>36</a:t>
            </a:r>
            <a:r>
              <a:rPr lang="en-US" dirty="0" smtClean="0"/>
              <a:t>Cl is the only isotope in the graphite</a:t>
            </a:r>
            <a:endParaRPr lang="en-US" dirty="0"/>
          </a:p>
        </p:txBody>
      </p:sp>
      <p:sp>
        <p:nvSpPr>
          <p:cNvPr id="56" name="ZoneTexte 55"/>
          <p:cNvSpPr txBox="1"/>
          <p:nvPr/>
        </p:nvSpPr>
        <p:spPr>
          <a:xfrm>
            <a:off x="2074908" y="5196959"/>
            <a:ext cx="6479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 It would work less good if</a:t>
            </a:r>
          </a:p>
          <a:p>
            <a:pPr marL="1200150" lvl="2" indent="-285750">
              <a:buFontTx/>
              <a:buChar char="-"/>
            </a:pPr>
            <a:r>
              <a:rPr lang="en-US" baseline="30000" dirty="0" smtClean="0"/>
              <a:t>36</a:t>
            </a:r>
            <a:r>
              <a:rPr lang="en-US" dirty="0" smtClean="0"/>
              <a:t>Cl is a marginal </a:t>
            </a:r>
            <a:r>
              <a:rPr lang="en-US" dirty="0" smtClean="0">
                <a:latin typeface="Symbol" panose="05050102010706020507" pitchFamily="18" charset="2"/>
              </a:rPr>
              <a:t>b</a:t>
            </a:r>
            <a:r>
              <a:rPr lang="en-US" dirty="0" smtClean="0"/>
              <a:t>+ producer (among others)</a:t>
            </a:r>
          </a:p>
          <a:p>
            <a:pPr marL="1200150" lvl="2" indent="-285750">
              <a:buFontTx/>
              <a:buChar char="-"/>
            </a:pPr>
            <a:r>
              <a:rPr lang="en-US" dirty="0" smtClean="0"/>
              <a:t>High energy gamma flux is high (specific enemy: </a:t>
            </a:r>
            <a:r>
              <a:rPr lang="en-US" dirty="0" err="1" smtClean="0"/>
              <a:t>e+e</a:t>
            </a:r>
            <a:r>
              <a:rPr lang="en-US" dirty="0" smtClean="0"/>
              <a:t>- pair production)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24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étrospection">
  <a:themeElements>
    <a:clrScheme name="Vert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Rétrospectio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étrospectio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1196</TotalTime>
  <Words>1044</Words>
  <Application>Microsoft Macintosh PowerPoint</Application>
  <PresentationFormat>Présentation à l'écran (4:3)</PresentationFormat>
  <Paragraphs>175</Paragraphs>
  <Slides>11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20" baseType="lpstr">
      <vt:lpstr>Arial Unicode MS</vt:lpstr>
      <vt:lpstr>Calibri</vt:lpstr>
      <vt:lpstr>Calibri Light</vt:lpstr>
      <vt:lpstr>SimSun</vt:lpstr>
      <vt:lpstr>Symbol</vt:lpstr>
      <vt:lpstr>Times New Roman</vt:lpstr>
      <vt:lpstr>Wingdings</vt:lpstr>
      <vt:lpstr>Arial</vt:lpstr>
      <vt:lpstr>Rétrospection</vt:lpstr>
      <vt:lpstr>Présentation PowerPoint</vt:lpstr>
      <vt:lpstr>New concepts and instruments for 14C measurements in i-graphite</vt:lpstr>
      <vt:lpstr>New concepts and instruments for 14C measurements in i-graphite</vt:lpstr>
      <vt:lpstr>New concepts and instruments for 14C measurements in i-graphite</vt:lpstr>
      <vt:lpstr>New concepts and instruments for 14C measurements in i-graphite</vt:lpstr>
      <vt:lpstr>New concepts and instruments for 14C measurements in i-graphite</vt:lpstr>
      <vt:lpstr>New concepts and instruments for 14C measurements in i-graphite</vt:lpstr>
      <vt:lpstr>New concepts and instruments for 14C measurements in i-graphite</vt:lpstr>
      <vt:lpstr>New concepts and instruments for 14C measurements in i-graphite</vt:lpstr>
      <vt:lpstr>New concepts and instruments for 14C measurements in i-graphite</vt:lpstr>
      <vt:lpstr>New concepts and instruments for 14C and 36Cl measurements in i-graphite</vt:lpstr>
    </vt:vector>
  </TitlesOfParts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… …</dc:creator>
  <cp:lastModifiedBy>Utilisateur de Microsoft Office</cp:lastModifiedBy>
  <cp:revision>246</cp:revision>
  <dcterms:created xsi:type="dcterms:W3CDTF">2015-10-20T13:24:00Z</dcterms:created>
  <dcterms:modified xsi:type="dcterms:W3CDTF">2018-01-14T14:11:47Z</dcterms:modified>
</cp:coreProperties>
</file>