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7"/>
  </p:notesMasterIdLst>
  <p:handoutMasterIdLst>
    <p:handoutMasterId r:id="rId38"/>
  </p:handoutMasterIdLst>
  <p:sldIdLst>
    <p:sldId id="267" r:id="rId5"/>
    <p:sldId id="290" r:id="rId6"/>
    <p:sldId id="316" r:id="rId7"/>
    <p:sldId id="317" r:id="rId8"/>
    <p:sldId id="318" r:id="rId9"/>
    <p:sldId id="319" r:id="rId10"/>
    <p:sldId id="300" r:id="rId11"/>
    <p:sldId id="305" r:id="rId12"/>
    <p:sldId id="312" r:id="rId13"/>
    <p:sldId id="299" r:id="rId14"/>
    <p:sldId id="298" r:id="rId15"/>
    <p:sldId id="321" r:id="rId16"/>
    <p:sldId id="313" r:id="rId17"/>
    <p:sldId id="310" r:id="rId18"/>
    <p:sldId id="297" r:id="rId19"/>
    <p:sldId id="295" r:id="rId20"/>
    <p:sldId id="294" r:id="rId21"/>
    <p:sldId id="322" r:id="rId22"/>
    <p:sldId id="293" r:id="rId23"/>
    <p:sldId id="314" r:id="rId24"/>
    <p:sldId id="308" r:id="rId25"/>
    <p:sldId id="307" r:id="rId26"/>
    <p:sldId id="311" r:id="rId27"/>
    <p:sldId id="309" r:id="rId28"/>
    <p:sldId id="315" r:id="rId29"/>
    <p:sldId id="306" r:id="rId30"/>
    <p:sldId id="292" r:id="rId31"/>
    <p:sldId id="291" r:id="rId32"/>
    <p:sldId id="284" r:id="rId33"/>
    <p:sldId id="285" r:id="rId34"/>
    <p:sldId id="286" r:id="rId35"/>
    <p:sldId id="287" r:id="rId36"/>
  </p:sldIdLst>
  <p:sldSz cx="6858000" cy="51435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D11BF5-2255-479C-BCB5-5C3B290CD9A7}">
          <p14:sldIdLst>
            <p14:sldId id="267"/>
            <p14:sldId id="290"/>
            <p14:sldId id="316"/>
            <p14:sldId id="317"/>
            <p14:sldId id="318"/>
            <p14:sldId id="319"/>
            <p14:sldId id="300"/>
            <p14:sldId id="305"/>
            <p14:sldId id="312"/>
            <p14:sldId id="299"/>
            <p14:sldId id="298"/>
            <p14:sldId id="321"/>
            <p14:sldId id="313"/>
            <p14:sldId id="310"/>
            <p14:sldId id="297"/>
            <p14:sldId id="295"/>
            <p14:sldId id="294"/>
            <p14:sldId id="322"/>
            <p14:sldId id="293"/>
            <p14:sldId id="314"/>
            <p14:sldId id="308"/>
            <p14:sldId id="307"/>
            <p14:sldId id="311"/>
            <p14:sldId id="309"/>
            <p14:sldId id="315"/>
            <p14:sldId id="306"/>
            <p14:sldId id="292"/>
            <p14:sldId id="291"/>
          </p14:sldIdLst>
        </p14:section>
        <p14:section name="Untitled Section" id="{9630B4E3-C26E-4CC9-89C6-A7678A273939}">
          <p14:sldIdLst>
            <p14:sldId id="284"/>
            <p14:sldId id="285"/>
            <p14:sldId id="286"/>
            <p14:sldId id="287"/>
          </p14:sldIdLst>
        </p14:section>
      </p14:sectionLst>
    </p:ext>
    <p:ext uri="{EFAFB233-063F-42B5-8137-9DF3F51BA10A}">
      <p15:sldGuideLst xmlns:p15="http://schemas.microsoft.com/office/powerpoint/2012/main">
        <p15:guide id="1" orient="horz" pos="2160" userDrawn="1">
          <p15:clr>
            <a:srgbClr val="A4A3A4"/>
          </p15:clr>
        </p15:guide>
        <p15:guide id="2" pos="2160" userDrawn="1">
          <p15:clr>
            <a:srgbClr val="A4A3A4"/>
          </p15:clr>
        </p15:guide>
        <p15:guide id="3" orient="horz" pos="1643" userDrawn="1">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4C91"/>
    <a:srgbClr val="233845"/>
    <a:srgbClr val="2DBDB6"/>
    <a:srgbClr val="88C540"/>
    <a:srgbClr val="884B91"/>
    <a:srgbClr val="1A3441"/>
    <a:srgbClr val="394147"/>
    <a:srgbClr val="F8F8F8"/>
    <a:srgbClr val="58B2E5"/>
    <a:srgbClr val="7B82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629" autoAdjust="0"/>
    <p:restoredTop sz="78823" autoAdjust="0"/>
  </p:normalViewPr>
  <p:slideViewPr>
    <p:cSldViewPr snapToGrid="0">
      <p:cViewPr varScale="1">
        <p:scale>
          <a:sx n="89" d="100"/>
          <a:sy n="89" d="100"/>
        </p:scale>
        <p:origin x="1296" y="60"/>
      </p:cViewPr>
      <p:guideLst>
        <p:guide orient="horz" pos="2160"/>
        <p:guide pos="2160"/>
        <p:guide orient="horz" pos="1643"/>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164"/>
    </p:cViewPr>
  </p:sorterViewPr>
  <p:notesViewPr>
    <p:cSldViewPr snapToGrid="0">
      <p:cViewPr varScale="1">
        <p:scale>
          <a:sx n="51" d="100"/>
          <a:sy n="51" d="100"/>
        </p:scale>
        <p:origin x="-2958" y="-108"/>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877" cy="4968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798" y="0"/>
            <a:ext cx="2946877" cy="496809"/>
          </a:xfrm>
          <a:prstGeom prst="rect">
            <a:avLst/>
          </a:prstGeom>
        </p:spPr>
        <p:txBody>
          <a:bodyPr vert="horz" lIns="91440" tIns="45720" rIns="91440" bIns="45720" rtlCol="0"/>
          <a:lstStyle>
            <a:lvl1pPr algn="r">
              <a:defRPr sz="1200"/>
            </a:lvl1pPr>
          </a:lstStyle>
          <a:p>
            <a:fld id="{1353E01E-0EA8-45EE-A761-8E47ACA1690E}" type="datetimeFigureOut">
              <a:rPr lang="en-GB" smtClean="0"/>
              <a:t>17/01/2018</a:t>
            </a:fld>
            <a:endParaRPr lang="en-GB"/>
          </a:p>
        </p:txBody>
      </p:sp>
      <p:sp>
        <p:nvSpPr>
          <p:cNvPr id="4" name="Footer Placeholder 3"/>
          <p:cNvSpPr>
            <a:spLocks noGrp="1"/>
          </p:cNvSpPr>
          <p:nvPr>
            <p:ph type="ftr" sz="quarter" idx="2"/>
          </p:nvPr>
        </p:nvSpPr>
        <p:spPr>
          <a:xfrm>
            <a:off x="1" y="9431417"/>
            <a:ext cx="2946877" cy="496809"/>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798" y="9431417"/>
            <a:ext cx="2946877" cy="496809"/>
          </a:xfrm>
          <a:prstGeom prst="rect">
            <a:avLst/>
          </a:prstGeom>
        </p:spPr>
        <p:txBody>
          <a:bodyPr vert="horz" lIns="91440" tIns="45720" rIns="91440" bIns="45720" rtlCol="0" anchor="b"/>
          <a:lstStyle>
            <a:lvl1pPr algn="r">
              <a:defRPr sz="1200"/>
            </a:lvl1pPr>
          </a:lstStyle>
          <a:p>
            <a:fld id="{B98767C4-81BA-4DD3-9742-4C15775B76D2}" type="slidenum">
              <a:rPr lang="en-GB" smtClean="0"/>
              <a:t>‹#›</a:t>
            </a:fld>
            <a:endParaRPr lang="en-GB"/>
          </a:p>
        </p:txBody>
      </p:sp>
    </p:spTree>
    <p:extLst>
      <p:ext uri="{BB962C8B-B14F-4D97-AF65-F5344CB8AC3E}">
        <p14:creationId xmlns:p14="http://schemas.microsoft.com/office/powerpoint/2010/main" val="29455012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3" y="0"/>
            <a:ext cx="2946347" cy="496491"/>
          </a:xfrm>
          <a:prstGeom prst="rect">
            <a:avLst/>
          </a:prstGeom>
        </p:spPr>
        <p:txBody>
          <a:bodyPr vert="horz" lIns="91440" tIns="45720" rIns="91440" bIns="45720" rtlCol="0"/>
          <a:lstStyle>
            <a:lvl1pPr algn="r">
              <a:defRPr sz="1200"/>
            </a:lvl1pPr>
          </a:lstStyle>
          <a:p>
            <a:fld id="{6BAC83B3-E892-4EA8-BAD1-9B43DB368996}" type="datetimeFigureOut">
              <a:rPr lang="en-GB" smtClean="0"/>
              <a:pPr/>
              <a:t>17/01/2018</a:t>
            </a:fld>
            <a:endParaRPr lang="en-GB"/>
          </a:p>
        </p:txBody>
      </p:sp>
      <p:sp>
        <p:nvSpPr>
          <p:cNvPr id="4" name="Slide Image Placeholder 3"/>
          <p:cNvSpPr>
            <a:spLocks noGrp="1" noRot="1" noChangeAspect="1"/>
          </p:cNvSpPr>
          <p:nvPr>
            <p:ph type="sldImg" idx="2"/>
          </p:nvPr>
        </p:nvSpPr>
        <p:spPr>
          <a:xfrm>
            <a:off x="915988" y="744538"/>
            <a:ext cx="4967287"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598"/>
            <a:ext cx="2946347" cy="49649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431598"/>
            <a:ext cx="2946347" cy="496491"/>
          </a:xfrm>
          <a:prstGeom prst="rect">
            <a:avLst/>
          </a:prstGeom>
        </p:spPr>
        <p:txBody>
          <a:bodyPr vert="horz" lIns="91440" tIns="45720" rIns="91440" bIns="45720" rtlCol="0" anchor="b"/>
          <a:lstStyle>
            <a:lvl1pPr algn="r">
              <a:defRPr sz="1200"/>
            </a:lvl1pPr>
          </a:lstStyle>
          <a:p>
            <a:fld id="{461F5745-C178-4DBE-A3C6-9E9F1BF7849E}" type="slidenum">
              <a:rPr lang="en-GB" smtClean="0"/>
              <a:pPr/>
              <a:t>‹#›</a:t>
            </a:fld>
            <a:endParaRPr lang="en-GB"/>
          </a:p>
        </p:txBody>
      </p:sp>
    </p:spTree>
    <p:extLst>
      <p:ext uri="{BB962C8B-B14F-4D97-AF65-F5344CB8AC3E}">
        <p14:creationId xmlns:p14="http://schemas.microsoft.com/office/powerpoint/2010/main" val="1853813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19FE09E-CAF2-4C38-8FA3-650D91EF648D}" type="slidenum">
              <a:rPr lang="en-GB" smtClean="0"/>
              <a:pPr/>
              <a:t>29</a:t>
            </a:fld>
            <a:endParaRPr lang="en-GB"/>
          </a:p>
        </p:txBody>
      </p:sp>
    </p:spTree>
    <p:extLst>
      <p:ext uri="{BB962C8B-B14F-4D97-AF65-F5344CB8AC3E}">
        <p14:creationId xmlns:p14="http://schemas.microsoft.com/office/powerpoint/2010/main" val="14387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19FE09E-CAF2-4C38-8FA3-650D91EF648D}" type="slidenum">
              <a:rPr lang="en-GB" smtClean="0"/>
              <a:pPr/>
              <a:t>30</a:t>
            </a:fld>
            <a:endParaRPr lang="en-GB"/>
          </a:p>
        </p:txBody>
      </p:sp>
    </p:spTree>
    <p:extLst>
      <p:ext uri="{BB962C8B-B14F-4D97-AF65-F5344CB8AC3E}">
        <p14:creationId xmlns:p14="http://schemas.microsoft.com/office/powerpoint/2010/main" val="390989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19FE09E-CAF2-4C38-8FA3-650D91EF648D}" type="slidenum">
              <a:rPr lang="en-GB" smtClean="0"/>
              <a:pPr/>
              <a:t>31</a:t>
            </a:fld>
            <a:endParaRPr lang="en-GB"/>
          </a:p>
        </p:txBody>
      </p:sp>
    </p:spTree>
    <p:extLst>
      <p:ext uri="{BB962C8B-B14F-4D97-AF65-F5344CB8AC3E}">
        <p14:creationId xmlns:p14="http://schemas.microsoft.com/office/powerpoint/2010/main" val="451160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19FE09E-CAF2-4C38-8FA3-650D91EF648D}" type="slidenum">
              <a:rPr lang="en-GB" smtClean="0"/>
              <a:pPr/>
              <a:t>32</a:t>
            </a:fld>
            <a:endParaRPr lang="en-GB"/>
          </a:p>
        </p:txBody>
      </p:sp>
    </p:spTree>
    <p:extLst>
      <p:ext uri="{BB962C8B-B14F-4D97-AF65-F5344CB8AC3E}">
        <p14:creationId xmlns:p14="http://schemas.microsoft.com/office/powerpoint/2010/main" val="38617574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 Grey">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l="42290" t="8852" r="24310" b="31249"/>
          <a:stretch/>
        </p:blipFill>
        <p:spPr>
          <a:xfrm>
            <a:off x="0" y="-1"/>
            <a:ext cx="6858000" cy="5143501"/>
          </a:xfrm>
          <a:prstGeom prst="rect">
            <a:avLst/>
          </a:prstGeom>
        </p:spPr>
      </p:pic>
      <p:sp>
        <p:nvSpPr>
          <p:cNvPr id="10" name="Title 1"/>
          <p:cNvSpPr>
            <a:spLocks noGrp="1"/>
          </p:cNvSpPr>
          <p:nvPr>
            <p:ph type="ctrTitle"/>
          </p:nvPr>
        </p:nvSpPr>
        <p:spPr>
          <a:xfrm>
            <a:off x="359708" y="2982120"/>
            <a:ext cx="5829300" cy="1102519"/>
          </a:xfrm>
          <a:prstGeom prst="rect">
            <a:avLst/>
          </a:prstGeom>
        </p:spPr>
        <p:txBody>
          <a:bodyPr>
            <a:normAutofit/>
          </a:bodyPr>
          <a:lstStyle>
            <a:lvl1pPr algn="l">
              <a:defRPr sz="2100" spc="0" baseline="0">
                <a:solidFill>
                  <a:srgbClr val="233845"/>
                </a:solidFill>
              </a:defRPr>
            </a:lvl1pPr>
          </a:lstStyle>
          <a:p>
            <a:r>
              <a:rPr lang="en-US"/>
              <a:t>Click to edit Master title style</a:t>
            </a:r>
            <a:endParaRPr lang="en-GB" dirty="0"/>
          </a:p>
        </p:txBody>
      </p:sp>
      <p:sp>
        <p:nvSpPr>
          <p:cNvPr id="11" name="Subtitle 2"/>
          <p:cNvSpPr>
            <a:spLocks noGrp="1"/>
          </p:cNvSpPr>
          <p:nvPr>
            <p:ph type="subTitle" idx="1"/>
          </p:nvPr>
        </p:nvSpPr>
        <p:spPr>
          <a:xfrm>
            <a:off x="359708" y="4083797"/>
            <a:ext cx="4800600" cy="535828"/>
          </a:xfrm>
        </p:spPr>
        <p:txBody>
          <a:bodyPr>
            <a:normAutofit/>
          </a:bodyPr>
          <a:lstStyle>
            <a:lvl1pPr marL="0" indent="0" algn="l">
              <a:buNone/>
              <a:defRPr sz="1350" spc="0" baseline="0">
                <a:solidFill>
                  <a:srgbClr val="233845"/>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dirty="0"/>
          </a:p>
        </p:txBody>
      </p:sp>
      <p:pic>
        <p:nvPicPr>
          <p:cNvPr id="7" name="Picture 6">
            <a:extLst>
              <a:ext uri="{FF2B5EF4-FFF2-40B4-BE49-F238E27FC236}">
                <a16:creationId xmlns:a16="http://schemas.microsoft.com/office/drawing/2014/main" id="{2E5DBB23-A095-4C78-B909-36A472A11C1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9177" y="323962"/>
            <a:ext cx="1591964" cy="482161"/>
          </a:xfrm>
          <a:prstGeom prst="rect">
            <a:avLst/>
          </a:prstGeom>
        </p:spPr>
      </p:pic>
      <p:pic>
        <p:nvPicPr>
          <p:cNvPr id="8" name="Picture 7">
            <a:extLst>
              <a:ext uri="{FF2B5EF4-FFF2-40B4-BE49-F238E27FC236}">
                <a16:creationId xmlns:a16="http://schemas.microsoft.com/office/drawing/2014/main" id="{6F0AF26B-8AD0-4547-8548-74FEEFBEF83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528011" y="4588409"/>
            <a:ext cx="889505" cy="178732"/>
          </a:xfrm>
          <a:prstGeom prst="rect">
            <a:avLst/>
          </a:prstGeom>
        </p:spPr>
      </p:pic>
    </p:spTree>
    <p:extLst>
      <p:ext uri="{BB962C8B-B14F-4D97-AF65-F5344CB8AC3E}">
        <p14:creationId xmlns:p14="http://schemas.microsoft.com/office/powerpoint/2010/main" val="477960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 purple">
    <p:spTree>
      <p:nvGrpSpPr>
        <p:cNvPr id="1" name=""/>
        <p:cNvGrpSpPr/>
        <p:nvPr/>
      </p:nvGrpSpPr>
      <p:grpSpPr>
        <a:xfrm>
          <a:off x="0" y="0"/>
          <a:ext cx="0" cy="0"/>
          <a:chOff x="0" y="0"/>
          <a:chExt cx="0" cy="0"/>
        </a:xfrm>
      </p:grpSpPr>
      <p:sp>
        <p:nvSpPr>
          <p:cNvPr id="5" name="Rectangle 4"/>
          <p:cNvSpPr/>
          <p:nvPr userDrawn="1"/>
        </p:nvSpPr>
        <p:spPr>
          <a:xfrm>
            <a:off x="1" y="0"/>
            <a:ext cx="6857999" cy="5143501"/>
          </a:xfrm>
          <a:prstGeom prst="rect">
            <a:avLst/>
          </a:prstGeom>
          <a:solidFill>
            <a:srgbClr val="884C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38857" t="53532"/>
          <a:stretch/>
        </p:blipFill>
        <p:spPr>
          <a:xfrm>
            <a:off x="0" y="0"/>
            <a:ext cx="5583186" cy="5143502"/>
          </a:xfrm>
          <a:prstGeom prst="rect">
            <a:avLst/>
          </a:prstGeom>
        </p:spPr>
      </p:pic>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3585" y="323850"/>
            <a:ext cx="1591964" cy="482161"/>
          </a:xfrm>
          <a:prstGeom prst="rect">
            <a:avLst/>
          </a:prstGeom>
        </p:spPr>
      </p:pic>
      <p:sp>
        <p:nvSpPr>
          <p:cNvPr id="2" name="Title 1"/>
          <p:cNvSpPr>
            <a:spLocks noGrp="1"/>
          </p:cNvSpPr>
          <p:nvPr userDrawn="1">
            <p:ph type="ctrTitle"/>
          </p:nvPr>
        </p:nvSpPr>
        <p:spPr>
          <a:xfrm>
            <a:off x="359708" y="2982120"/>
            <a:ext cx="5829300" cy="1102519"/>
          </a:xfrm>
          <a:prstGeom prst="rect">
            <a:avLst/>
          </a:prstGeom>
        </p:spPr>
        <p:txBody>
          <a:bodyPr>
            <a:normAutofit/>
          </a:bodyPr>
          <a:lstStyle>
            <a:lvl1pPr algn="l">
              <a:defRPr sz="2100" spc="0" baseline="0">
                <a:solidFill>
                  <a:srgbClr val="F8F8F8"/>
                </a:solidFill>
              </a:defRPr>
            </a:lvl1pPr>
          </a:lstStyle>
          <a:p>
            <a:r>
              <a:rPr lang="en-US"/>
              <a:t>Click to edit Master title style</a:t>
            </a:r>
            <a:endParaRPr lang="en-GB" dirty="0"/>
          </a:p>
        </p:txBody>
      </p:sp>
      <p:sp>
        <p:nvSpPr>
          <p:cNvPr id="3" name="Subtitle 2"/>
          <p:cNvSpPr>
            <a:spLocks noGrp="1"/>
          </p:cNvSpPr>
          <p:nvPr userDrawn="1">
            <p:ph type="subTitle" idx="1"/>
          </p:nvPr>
        </p:nvSpPr>
        <p:spPr>
          <a:xfrm>
            <a:off x="359708" y="4083797"/>
            <a:ext cx="4800600" cy="535828"/>
          </a:xfrm>
        </p:spPr>
        <p:txBody>
          <a:bodyPr>
            <a:normAutofit/>
          </a:bodyPr>
          <a:lstStyle>
            <a:lvl1pPr marL="0" indent="0" algn="l">
              <a:buNone/>
              <a:defRPr sz="1350" spc="0" baseline="0">
                <a:solidFill>
                  <a:srgbClr val="F8F8F8"/>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dirty="0"/>
          </a:p>
        </p:txBody>
      </p:sp>
    </p:spTree>
    <p:extLst>
      <p:ext uri="{BB962C8B-B14F-4D97-AF65-F5344CB8AC3E}">
        <p14:creationId xmlns:p14="http://schemas.microsoft.com/office/powerpoint/2010/main" val="1002169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 teal">
    <p:spTree>
      <p:nvGrpSpPr>
        <p:cNvPr id="1" name=""/>
        <p:cNvGrpSpPr/>
        <p:nvPr/>
      </p:nvGrpSpPr>
      <p:grpSpPr>
        <a:xfrm>
          <a:off x="0" y="0"/>
          <a:ext cx="0" cy="0"/>
          <a:chOff x="0" y="0"/>
          <a:chExt cx="0" cy="0"/>
        </a:xfrm>
      </p:grpSpPr>
      <p:sp>
        <p:nvSpPr>
          <p:cNvPr id="5" name="Rectangle 4"/>
          <p:cNvSpPr/>
          <p:nvPr userDrawn="1"/>
        </p:nvSpPr>
        <p:spPr>
          <a:xfrm>
            <a:off x="0" y="0"/>
            <a:ext cx="6858000" cy="5143500"/>
          </a:xfrm>
          <a:prstGeom prst="rect">
            <a:avLst/>
          </a:prstGeom>
          <a:solidFill>
            <a:srgbClr val="2DB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l="47536" t="10619" r="22689" b="34027"/>
          <a:stretch/>
        </p:blipFill>
        <p:spPr>
          <a:xfrm>
            <a:off x="-1" y="0"/>
            <a:ext cx="6858001" cy="5127195"/>
          </a:xfrm>
          <a:prstGeom prst="rect">
            <a:avLst/>
          </a:prstGeom>
        </p:spPr>
      </p:pic>
      <p:sp>
        <p:nvSpPr>
          <p:cNvPr id="8" name="Title 1"/>
          <p:cNvSpPr>
            <a:spLocks noGrp="1"/>
          </p:cNvSpPr>
          <p:nvPr userDrawn="1">
            <p:ph type="ctrTitle"/>
          </p:nvPr>
        </p:nvSpPr>
        <p:spPr>
          <a:xfrm>
            <a:off x="359708" y="2982120"/>
            <a:ext cx="5829300" cy="1102519"/>
          </a:xfrm>
          <a:prstGeom prst="rect">
            <a:avLst/>
          </a:prstGeom>
        </p:spPr>
        <p:txBody>
          <a:bodyPr>
            <a:normAutofit/>
          </a:bodyPr>
          <a:lstStyle>
            <a:lvl1pPr algn="l">
              <a:defRPr sz="2100" spc="0" baseline="0">
                <a:solidFill>
                  <a:srgbClr val="F8F8F8"/>
                </a:solidFill>
              </a:defRPr>
            </a:lvl1pPr>
          </a:lstStyle>
          <a:p>
            <a:r>
              <a:rPr lang="en-US"/>
              <a:t>Click to edit Master title style</a:t>
            </a:r>
            <a:endParaRPr lang="en-GB" dirty="0"/>
          </a:p>
        </p:txBody>
      </p:sp>
      <p:sp>
        <p:nvSpPr>
          <p:cNvPr id="9" name="Subtitle 2"/>
          <p:cNvSpPr>
            <a:spLocks noGrp="1"/>
          </p:cNvSpPr>
          <p:nvPr userDrawn="1">
            <p:ph type="subTitle" idx="1"/>
          </p:nvPr>
        </p:nvSpPr>
        <p:spPr>
          <a:xfrm>
            <a:off x="359708" y="4083797"/>
            <a:ext cx="4800600" cy="535828"/>
          </a:xfrm>
        </p:spPr>
        <p:txBody>
          <a:bodyPr>
            <a:normAutofit/>
          </a:bodyPr>
          <a:lstStyle>
            <a:lvl1pPr marL="0" indent="0" algn="l">
              <a:buNone/>
              <a:defRPr sz="1350" spc="0" baseline="0">
                <a:solidFill>
                  <a:srgbClr val="F8F8F8"/>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dirty="0"/>
          </a:p>
        </p:txBody>
      </p:sp>
      <p:pic>
        <p:nvPicPr>
          <p:cNvPr id="7" name="Picture 6">
            <a:extLst>
              <a:ext uri="{FF2B5EF4-FFF2-40B4-BE49-F238E27FC236}">
                <a16:creationId xmlns:a16="http://schemas.microsoft.com/office/drawing/2014/main" id="{6825E0EB-8AF0-4E45-81DC-17A63862E8C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3585" y="323850"/>
            <a:ext cx="1591964" cy="482161"/>
          </a:xfrm>
          <a:prstGeom prst="rect">
            <a:avLst/>
          </a:prstGeom>
        </p:spPr>
      </p:pic>
    </p:spTree>
    <p:extLst>
      <p:ext uri="{BB962C8B-B14F-4D97-AF65-F5344CB8AC3E}">
        <p14:creationId xmlns:p14="http://schemas.microsoft.com/office/powerpoint/2010/main" val="1159078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 Green">
    <p:spTree>
      <p:nvGrpSpPr>
        <p:cNvPr id="1" name=""/>
        <p:cNvGrpSpPr/>
        <p:nvPr/>
      </p:nvGrpSpPr>
      <p:grpSpPr>
        <a:xfrm>
          <a:off x="0" y="0"/>
          <a:ext cx="0" cy="0"/>
          <a:chOff x="0" y="0"/>
          <a:chExt cx="0" cy="0"/>
        </a:xfrm>
      </p:grpSpPr>
      <p:sp>
        <p:nvSpPr>
          <p:cNvPr id="5" name="Rectangle 4"/>
          <p:cNvSpPr/>
          <p:nvPr userDrawn="1"/>
        </p:nvSpPr>
        <p:spPr>
          <a:xfrm>
            <a:off x="1" y="0"/>
            <a:ext cx="6857999" cy="5143500"/>
          </a:xfrm>
          <a:prstGeom prst="rect">
            <a:avLst/>
          </a:prstGeom>
          <a:solidFill>
            <a:srgbClr val="88C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l="23497" t="1" r="25643" b="54871"/>
          <a:stretch/>
        </p:blipFill>
        <p:spPr>
          <a:xfrm>
            <a:off x="-1" y="2223655"/>
            <a:ext cx="6858001" cy="2919845"/>
          </a:xfrm>
          <a:prstGeom prst="rect">
            <a:avLst/>
          </a:prstGeom>
        </p:spPr>
      </p:pic>
      <p:sp>
        <p:nvSpPr>
          <p:cNvPr id="8" name="Title 1"/>
          <p:cNvSpPr>
            <a:spLocks noGrp="1"/>
          </p:cNvSpPr>
          <p:nvPr userDrawn="1">
            <p:ph type="ctrTitle"/>
          </p:nvPr>
        </p:nvSpPr>
        <p:spPr>
          <a:xfrm>
            <a:off x="359708" y="2982120"/>
            <a:ext cx="5829300" cy="1102519"/>
          </a:xfrm>
          <a:prstGeom prst="rect">
            <a:avLst/>
          </a:prstGeom>
        </p:spPr>
        <p:txBody>
          <a:bodyPr>
            <a:normAutofit/>
          </a:bodyPr>
          <a:lstStyle>
            <a:lvl1pPr algn="l">
              <a:defRPr sz="2100" spc="0" baseline="0">
                <a:solidFill>
                  <a:srgbClr val="F8F8F8"/>
                </a:solidFill>
              </a:defRPr>
            </a:lvl1pPr>
          </a:lstStyle>
          <a:p>
            <a:r>
              <a:rPr lang="en-US"/>
              <a:t>Click to edit Master title style</a:t>
            </a:r>
            <a:endParaRPr lang="en-GB" dirty="0"/>
          </a:p>
        </p:txBody>
      </p:sp>
      <p:sp>
        <p:nvSpPr>
          <p:cNvPr id="9" name="Subtitle 2"/>
          <p:cNvSpPr>
            <a:spLocks noGrp="1"/>
          </p:cNvSpPr>
          <p:nvPr userDrawn="1">
            <p:ph type="subTitle" idx="1"/>
          </p:nvPr>
        </p:nvSpPr>
        <p:spPr>
          <a:xfrm>
            <a:off x="359708" y="4083797"/>
            <a:ext cx="4800600" cy="535828"/>
          </a:xfrm>
        </p:spPr>
        <p:txBody>
          <a:bodyPr>
            <a:normAutofit/>
          </a:bodyPr>
          <a:lstStyle>
            <a:lvl1pPr marL="0" indent="0" algn="l">
              <a:buNone/>
              <a:defRPr sz="1350" spc="0" baseline="0">
                <a:solidFill>
                  <a:srgbClr val="F8F8F8"/>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dirty="0"/>
          </a:p>
        </p:txBody>
      </p:sp>
      <p:pic>
        <p:nvPicPr>
          <p:cNvPr id="10" name="Picture 9">
            <a:extLst>
              <a:ext uri="{FF2B5EF4-FFF2-40B4-BE49-F238E27FC236}">
                <a16:creationId xmlns:a16="http://schemas.microsoft.com/office/drawing/2014/main" id="{535ACB6E-BC17-45FD-9B5F-3B7E5AEE79A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3585" y="323850"/>
            <a:ext cx="1591964" cy="482161"/>
          </a:xfrm>
          <a:prstGeom prst="rect">
            <a:avLst/>
          </a:prstGeom>
        </p:spPr>
      </p:pic>
    </p:spTree>
    <p:extLst>
      <p:ext uri="{BB962C8B-B14F-4D97-AF65-F5344CB8AC3E}">
        <p14:creationId xmlns:p14="http://schemas.microsoft.com/office/powerpoint/2010/main" val="2719455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tandard layout">
    <p:spTree>
      <p:nvGrpSpPr>
        <p:cNvPr id="1" name=""/>
        <p:cNvGrpSpPr/>
        <p:nvPr/>
      </p:nvGrpSpPr>
      <p:grpSpPr>
        <a:xfrm>
          <a:off x="0" y="0"/>
          <a:ext cx="0" cy="0"/>
          <a:chOff x="0" y="0"/>
          <a:chExt cx="0" cy="0"/>
        </a:xfrm>
      </p:grpSpPr>
      <p:sp>
        <p:nvSpPr>
          <p:cNvPr id="5" name="Content Placeholder 2"/>
          <p:cNvSpPr>
            <a:spLocks noGrp="1"/>
          </p:cNvSpPr>
          <p:nvPr>
            <p:ph idx="1"/>
          </p:nvPr>
        </p:nvSpPr>
        <p:spPr>
          <a:xfrm>
            <a:off x="342900" y="788083"/>
            <a:ext cx="6172200" cy="3758066"/>
          </a:xfrm>
        </p:spPr>
        <p:txBody>
          <a:bodyPr/>
          <a:lstStyle>
            <a:lvl1pPr>
              <a:defRPr sz="1875" spc="0" baseline="0">
                <a:solidFill>
                  <a:srgbClr val="1A3441"/>
                </a:solidFill>
              </a:defRPr>
            </a:lvl1pPr>
            <a:lvl2pPr>
              <a:defRPr sz="1875" spc="0" baseline="0">
                <a:solidFill>
                  <a:srgbClr val="1A3441"/>
                </a:solidFill>
              </a:defRPr>
            </a:lvl2pPr>
            <a:lvl3pPr>
              <a:defRPr sz="1650" spc="0" baseline="0">
                <a:solidFill>
                  <a:srgbClr val="1A3441"/>
                </a:solidFill>
              </a:defRPr>
            </a:lvl3pPr>
            <a:lvl4pPr>
              <a:defRPr spc="0" baseline="0">
                <a:solidFill>
                  <a:srgbClr val="1A3441"/>
                </a:solidFill>
              </a:defRPr>
            </a:lvl4pPr>
            <a:lvl5pPr>
              <a:defRPr spc="0" baseline="0">
                <a:solidFill>
                  <a:srgbClr val="1A344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ext Placeholder 11"/>
          <p:cNvSpPr>
            <a:spLocks noGrp="1"/>
          </p:cNvSpPr>
          <p:nvPr>
            <p:ph type="body" sz="quarter" idx="13" hasCustomPrompt="1"/>
          </p:nvPr>
        </p:nvSpPr>
        <p:spPr>
          <a:xfrm>
            <a:off x="350659" y="165299"/>
            <a:ext cx="6156684" cy="457691"/>
          </a:xfrm>
          <a:prstGeom prst="rect">
            <a:avLst/>
          </a:prstGeom>
        </p:spPr>
        <p:txBody>
          <a:bodyPr lIns="0" tIns="72000" rIns="0" bIns="0">
            <a:noAutofit/>
          </a:bodyPr>
          <a:lstStyle>
            <a:lvl1pPr marL="0" indent="0">
              <a:buNone/>
              <a:defRPr sz="2100" spc="0" baseline="0">
                <a:solidFill>
                  <a:srgbClr val="1A3441"/>
                </a:solidFill>
                <a:latin typeface="Arial" panose="020B0604020202020204" pitchFamily="34" charset="0"/>
              </a:defRPr>
            </a:lvl1pPr>
            <a:lvl2pPr>
              <a:defRPr sz="2700" spc="30" baseline="0">
                <a:solidFill>
                  <a:srgbClr val="384D9B"/>
                </a:solidFill>
                <a:latin typeface="Arial" panose="020B0604020202020204" pitchFamily="34" charset="0"/>
              </a:defRPr>
            </a:lvl2pPr>
            <a:lvl3pPr>
              <a:defRPr sz="2700" spc="30" baseline="0">
                <a:solidFill>
                  <a:srgbClr val="384D9B"/>
                </a:solidFill>
                <a:latin typeface="Arial" panose="020B0604020202020204" pitchFamily="34" charset="0"/>
              </a:defRPr>
            </a:lvl3pPr>
            <a:lvl4pPr>
              <a:defRPr sz="2700" spc="30" baseline="0">
                <a:solidFill>
                  <a:srgbClr val="384D9B"/>
                </a:solidFill>
                <a:latin typeface="Arial" panose="020B0604020202020204" pitchFamily="34" charset="0"/>
              </a:defRPr>
            </a:lvl4pPr>
            <a:lvl5pPr>
              <a:defRPr sz="2700" spc="30" baseline="0">
                <a:solidFill>
                  <a:srgbClr val="384D9B"/>
                </a:solidFill>
                <a:latin typeface="Arial" panose="020B0604020202020204" pitchFamily="34" charset="0"/>
              </a:defRPr>
            </a:lvl5pPr>
          </a:lstStyle>
          <a:p>
            <a:pPr lvl="0"/>
            <a:r>
              <a:rPr lang="en-GB" dirty="0"/>
              <a:t>Title Extension 02</a:t>
            </a:r>
          </a:p>
        </p:txBody>
      </p:sp>
      <p:sp>
        <p:nvSpPr>
          <p:cNvPr id="7" name="Footer Placeholder 3"/>
          <p:cNvSpPr>
            <a:spLocks noGrp="1"/>
          </p:cNvSpPr>
          <p:nvPr>
            <p:ph type="ftr" sz="quarter" idx="3"/>
          </p:nvPr>
        </p:nvSpPr>
        <p:spPr>
          <a:xfrm>
            <a:off x="838723" y="4753718"/>
            <a:ext cx="4948123" cy="190499"/>
          </a:xfrm>
          <a:prstGeom prst="rect">
            <a:avLst/>
          </a:prstGeom>
        </p:spPr>
        <p:txBody>
          <a:bodyPr vert="horz" lIns="91440" tIns="45720" rIns="91440" bIns="45720" rtlCol="0" anchor="ctr"/>
          <a:lstStyle>
            <a:lvl1pPr algn="l">
              <a:defRPr sz="1050" spc="0" baseline="0">
                <a:solidFill>
                  <a:schemeClr val="bg1">
                    <a:lumMod val="75000"/>
                  </a:schemeClr>
                </a:solidFill>
                <a:latin typeface="Arial" panose="020B0604020202020204" pitchFamily="34" charset="0"/>
                <a:cs typeface="Arial" panose="020B0604020202020204" pitchFamily="34" charset="0"/>
              </a:defRPr>
            </a:lvl1pPr>
          </a:lstStyle>
          <a:p>
            <a:endParaRPr lang="en-GB" dirty="0"/>
          </a:p>
        </p:txBody>
      </p:sp>
      <p:sp>
        <p:nvSpPr>
          <p:cNvPr id="8" name="Slide Number Placeholder 4"/>
          <p:cNvSpPr>
            <a:spLocks noGrp="1"/>
          </p:cNvSpPr>
          <p:nvPr>
            <p:ph type="sldNum" sz="quarter" idx="4"/>
          </p:nvPr>
        </p:nvSpPr>
        <p:spPr>
          <a:xfrm>
            <a:off x="338662" y="4751916"/>
            <a:ext cx="382858" cy="190499"/>
          </a:xfrm>
          <a:prstGeom prst="rect">
            <a:avLst/>
          </a:prstGeom>
        </p:spPr>
        <p:txBody>
          <a:bodyPr vert="horz" lIns="91440" tIns="45720" rIns="91440" bIns="45720" rtlCol="0" anchor="ctr"/>
          <a:lstStyle>
            <a:lvl1pPr algn="l">
              <a:defRPr sz="1200" b="0" spc="-75" baseline="0">
                <a:solidFill>
                  <a:schemeClr val="tx1"/>
                </a:solidFill>
                <a:latin typeface="Arial" panose="020B0604020202020204" pitchFamily="34" charset="0"/>
                <a:cs typeface="Arial" panose="020B0604020202020204" pitchFamily="34" charset="0"/>
              </a:defRPr>
            </a:lvl1pPr>
          </a:lstStyle>
          <a:p>
            <a:fld id="{3B3120AC-0FB0-4B1F-9EA2-DF78B8AED3C7}" type="slidenum">
              <a:rPr lang="en-GB" smtClean="0"/>
              <a:pPr/>
              <a:t>‹#›</a:t>
            </a:fld>
            <a:endParaRPr lang="en-GB" dirty="0"/>
          </a:p>
        </p:txBody>
      </p:sp>
      <p:cxnSp>
        <p:nvCxnSpPr>
          <p:cNvPr id="9" name="Straight Connector 8"/>
          <p:cNvCxnSpPr/>
          <p:nvPr userDrawn="1"/>
        </p:nvCxnSpPr>
        <p:spPr>
          <a:xfrm>
            <a:off x="335757" y="696690"/>
            <a:ext cx="6190774" cy="0"/>
          </a:xfrm>
          <a:prstGeom prst="line">
            <a:avLst/>
          </a:prstGeom>
          <a:ln w="6350">
            <a:solidFill>
              <a:srgbClr val="233845"/>
            </a:solidFill>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14879" y="4799922"/>
            <a:ext cx="502944" cy="99758"/>
          </a:xfrm>
          <a:prstGeom prst="rect">
            <a:avLst/>
          </a:prstGeom>
        </p:spPr>
      </p:pic>
    </p:spTree>
    <p:extLst>
      <p:ext uri="{BB962C8B-B14F-4D97-AF65-F5344CB8AC3E}">
        <p14:creationId xmlns:p14="http://schemas.microsoft.com/office/powerpoint/2010/main" val="706939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Layout with sub title">
    <p:spTree>
      <p:nvGrpSpPr>
        <p:cNvPr id="1" name=""/>
        <p:cNvGrpSpPr/>
        <p:nvPr/>
      </p:nvGrpSpPr>
      <p:grpSpPr>
        <a:xfrm>
          <a:off x="0" y="0"/>
          <a:ext cx="0" cy="0"/>
          <a:chOff x="0" y="0"/>
          <a:chExt cx="0" cy="0"/>
        </a:xfrm>
      </p:grpSpPr>
      <p:sp>
        <p:nvSpPr>
          <p:cNvPr id="12" name="Content Placeholder 2"/>
          <p:cNvSpPr>
            <a:spLocks noGrp="1"/>
          </p:cNvSpPr>
          <p:nvPr>
            <p:ph idx="1"/>
          </p:nvPr>
        </p:nvSpPr>
        <p:spPr>
          <a:xfrm>
            <a:off x="342900" y="1041856"/>
            <a:ext cx="6172200" cy="3504293"/>
          </a:xfrm>
        </p:spPr>
        <p:txBody>
          <a:bodyPr/>
          <a:lstStyle>
            <a:lvl1pPr>
              <a:defRPr sz="1875" spc="0" baseline="0">
                <a:solidFill>
                  <a:srgbClr val="1A3441"/>
                </a:solidFill>
              </a:defRPr>
            </a:lvl1pPr>
            <a:lvl2pPr>
              <a:defRPr sz="1875" spc="0" baseline="0">
                <a:solidFill>
                  <a:srgbClr val="1A3441"/>
                </a:solidFill>
              </a:defRPr>
            </a:lvl2pPr>
            <a:lvl3pPr>
              <a:defRPr sz="1650" spc="0" baseline="0">
                <a:solidFill>
                  <a:srgbClr val="1A3441"/>
                </a:solidFill>
              </a:defRPr>
            </a:lvl3pPr>
            <a:lvl4pPr>
              <a:defRPr spc="0" baseline="0">
                <a:solidFill>
                  <a:srgbClr val="1A3441"/>
                </a:solidFill>
              </a:defRPr>
            </a:lvl4pPr>
            <a:lvl5pPr>
              <a:defRPr spc="0" baseline="0">
                <a:solidFill>
                  <a:srgbClr val="1A344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ext Placeholder 11">
            <a:extLst>
              <a:ext uri="{FF2B5EF4-FFF2-40B4-BE49-F238E27FC236}">
                <a16:creationId xmlns:a16="http://schemas.microsoft.com/office/drawing/2014/main" id="{1D2D9AFA-CA25-4239-9AFC-A7A1B5297734}"/>
              </a:ext>
            </a:extLst>
          </p:cNvPr>
          <p:cNvSpPr>
            <a:spLocks noGrp="1"/>
          </p:cNvSpPr>
          <p:nvPr>
            <p:ph type="body" sz="quarter" idx="14" hasCustomPrompt="1"/>
          </p:nvPr>
        </p:nvSpPr>
        <p:spPr>
          <a:xfrm>
            <a:off x="352802" y="579126"/>
            <a:ext cx="6156684" cy="244323"/>
          </a:xfrm>
          <a:prstGeom prst="rect">
            <a:avLst/>
          </a:prstGeom>
        </p:spPr>
        <p:txBody>
          <a:bodyPr lIns="0" tIns="0" rIns="0" bIns="0">
            <a:noAutofit/>
          </a:bodyPr>
          <a:lstStyle>
            <a:lvl1pPr marL="0" indent="0">
              <a:buNone/>
              <a:defRPr sz="1500" spc="0" baseline="0">
                <a:solidFill>
                  <a:srgbClr val="884C91"/>
                </a:solidFill>
                <a:latin typeface="Arial" panose="020B0604020202020204" pitchFamily="34" charset="0"/>
              </a:defRPr>
            </a:lvl1pPr>
            <a:lvl2pPr>
              <a:defRPr sz="2700" spc="30" baseline="0">
                <a:solidFill>
                  <a:srgbClr val="384D9B"/>
                </a:solidFill>
                <a:latin typeface="Arial" panose="020B0604020202020204" pitchFamily="34" charset="0"/>
              </a:defRPr>
            </a:lvl2pPr>
            <a:lvl3pPr>
              <a:defRPr sz="2700" spc="30" baseline="0">
                <a:solidFill>
                  <a:srgbClr val="384D9B"/>
                </a:solidFill>
                <a:latin typeface="Arial" panose="020B0604020202020204" pitchFamily="34" charset="0"/>
              </a:defRPr>
            </a:lvl3pPr>
            <a:lvl4pPr>
              <a:defRPr sz="2700" spc="30" baseline="0">
                <a:solidFill>
                  <a:srgbClr val="384D9B"/>
                </a:solidFill>
                <a:latin typeface="Arial" panose="020B0604020202020204" pitchFamily="34" charset="0"/>
              </a:defRPr>
            </a:lvl4pPr>
            <a:lvl5pPr>
              <a:defRPr sz="2700" spc="30" baseline="0">
                <a:solidFill>
                  <a:srgbClr val="384D9B"/>
                </a:solidFill>
                <a:latin typeface="Arial" panose="020B0604020202020204" pitchFamily="34" charset="0"/>
              </a:defRPr>
            </a:lvl5pPr>
          </a:lstStyle>
          <a:p>
            <a:pPr lvl="0"/>
            <a:r>
              <a:rPr lang="en-GB" dirty="0"/>
              <a:t>Sub-title Extension</a:t>
            </a:r>
          </a:p>
        </p:txBody>
      </p:sp>
      <p:sp>
        <p:nvSpPr>
          <p:cNvPr id="13" name="Text Placeholder 11"/>
          <p:cNvSpPr>
            <a:spLocks noGrp="1"/>
          </p:cNvSpPr>
          <p:nvPr>
            <p:ph type="body" sz="quarter" idx="13" hasCustomPrompt="1"/>
          </p:nvPr>
        </p:nvSpPr>
        <p:spPr>
          <a:xfrm>
            <a:off x="350659" y="165299"/>
            <a:ext cx="6156684" cy="457691"/>
          </a:xfrm>
          <a:prstGeom prst="rect">
            <a:avLst/>
          </a:prstGeom>
        </p:spPr>
        <p:txBody>
          <a:bodyPr lIns="0" tIns="72000" rIns="0" bIns="0">
            <a:noAutofit/>
          </a:bodyPr>
          <a:lstStyle>
            <a:lvl1pPr marL="0" indent="0">
              <a:buNone/>
              <a:defRPr sz="2100" spc="0" baseline="0">
                <a:solidFill>
                  <a:srgbClr val="1A3441"/>
                </a:solidFill>
                <a:latin typeface="Arial" panose="020B0604020202020204" pitchFamily="34" charset="0"/>
              </a:defRPr>
            </a:lvl1pPr>
            <a:lvl2pPr>
              <a:defRPr sz="2700" spc="30" baseline="0">
                <a:solidFill>
                  <a:srgbClr val="384D9B"/>
                </a:solidFill>
                <a:latin typeface="Arial" panose="020B0604020202020204" pitchFamily="34" charset="0"/>
              </a:defRPr>
            </a:lvl2pPr>
            <a:lvl3pPr>
              <a:defRPr sz="2700" spc="30" baseline="0">
                <a:solidFill>
                  <a:srgbClr val="384D9B"/>
                </a:solidFill>
                <a:latin typeface="Arial" panose="020B0604020202020204" pitchFamily="34" charset="0"/>
              </a:defRPr>
            </a:lvl3pPr>
            <a:lvl4pPr>
              <a:defRPr sz="2700" spc="30" baseline="0">
                <a:solidFill>
                  <a:srgbClr val="384D9B"/>
                </a:solidFill>
                <a:latin typeface="Arial" panose="020B0604020202020204" pitchFamily="34" charset="0"/>
              </a:defRPr>
            </a:lvl4pPr>
            <a:lvl5pPr>
              <a:defRPr sz="2700" spc="30" baseline="0">
                <a:solidFill>
                  <a:srgbClr val="384D9B"/>
                </a:solidFill>
                <a:latin typeface="Arial" panose="020B0604020202020204" pitchFamily="34" charset="0"/>
              </a:defRPr>
            </a:lvl5pPr>
          </a:lstStyle>
          <a:p>
            <a:pPr lvl="0"/>
            <a:r>
              <a:rPr lang="en-GB" dirty="0"/>
              <a:t>Title Extension 02</a:t>
            </a:r>
          </a:p>
        </p:txBody>
      </p:sp>
      <p:sp>
        <p:nvSpPr>
          <p:cNvPr id="15" name="Slide Number Placeholder 4"/>
          <p:cNvSpPr>
            <a:spLocks noGrp="1"/>
          </p:cNvSpPr>
          <p:nvPr>
            <p:ph type="sldNum" sz="quarter" idx="4"/>
          </p:nvPr>
        </p:nvSpPr>
        <p:spPr>
          <a:xfrm>
            <a:off x="338662" y="4751916"/>
            <a:ext cx="382858" cy="190499"/>
          </a:xfrm>
          <a:prstGeom prst="rect">
            <a:avLst/>
          </a:prstGeom>
        </p:spPr>
        <p:txBody>
          <a:bodyPr vert="horz" lIns="91440" tIns="45720" rIns="91440" bIns="45720" rtlCol="0" anchor="ctr"/>
          <a:lstStyle>
            <a:lvl1pPr algn="l">
              <a:defRPr sz="900" spc="-75" baseline="0">
                <a:solidFill>
                  <a:schemeClr val="bg1">
                    <a:lumMod val="75000"/>
                  </a:schemeClr>
                </a:solidFill>
                <a:latin typeface="Arial" panose="020B0604020202020204" pitchFamily="34" charset="0"/>
                <a:cs typeface="Arial" panose="020B0604020202020204" pitchFamily="34" charset="0"/>
              </a:defRPr>
            </a:lvl1pPr>
          </a:lstStyle>
          <a:p>
            <a:fld id="{3B3120AC-0FB0-4B1F-9EA2-DF78B8AED3C7}" type="slidenum">
              <a:rPr lang="en-GB" smtClean="0"/>
              <a:pPr/>
              <a:t>‹#›</a:t>
            </a:fld>
            <a:endParaRPr lang="en-GB" dirty="0"/>
          </a:p>
        </p:txBody>
      </p:sp>
      <p:cxnSp>
        <p:nvCxnSpPr>
          <p:cNvPr id="16" name="Straight Connector 15"/>
          <p:cNvCxnSpPr/>
          <p:nvPr userDrawn="1"/>
        </p:nvCxnSpPr>
        <p:spPr>
          <a:xfrm>
            <a:off x="335757" y="950463"/>
            <a:ext cx="6190774" cy="0"/>
          </a:xfrm>
          <a:prstGeom prst="line">
            <a:avLst/>
          </a:prstGeom>
          <a:ln w="6350">
            <a:solidFill>
              <a:srgbClr val="233845"/>
            </a:solidFill>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14879" y="4799922"/>
            <a:ext cx="502944" cy="99758"/>
          </a:xfrm>
          <a:prstGeom prst="rect">
            <a:avLst/>
          </a:prstGeom>
        </p:spPr>
      </p:pic>
      <p:sp>
        <p:nvSpPr>
          <p:cNvPr id="22" name="Footer Placeholder 3"/>
          <p:cNvSpPr>
            <a:spLocks noGrp="1"/>
          </p:cNvSpPr>
          <p:nvPr>
            <p:ph type="ftr" sz="quarter" idx="3"/>
          </p:nvPr>
        </p:nvSpPr>
        <p:spPr>
          <a:xfrm>
            <a:off x="838723" y="4753718"/>
            <a:ext cx="4948123" cy="190499"/>
          </a:xfrm>
          <a:prstGeom prst="rect">
            <a:avLst/>
          </a:prstGeom>
        </p:spPr>
        <p:txBody>
          <a:bodyPr vert="horz" lIns="91440" tIns="45720" rIns="91440" bIns="45720" rtlCol="0" anchor="ctr"/>
          <a:lstStyle>
            <a:lvl1pPr algn="l">
              <a:defRPr sz="1050" spc="0" baseline="0">
                <a:solidFill>
                  <a:schemeClr val="bg1">
                    <a:lumMod val="75000"/>
                  </a:schemeClr>
                </a:solidFill>
                <a:latin typeface="Arial" panose="020B0604020202020204" pitchFamily="34" charset="0"/>
                <a:cs typeface="Arial" panose="020B0604020202020204" pitchFamily="34" charset="0"/>
              </a:defRPr>
            </a:lvl1pPr>
          </a:lstStyle>
          <a:p>
            <a:endParaRPr lang="en-GB" dirty="0"/>
          </a:p>
        </p:txBody>
      </p:sp>
    </p:spTree>
    <p:extLst>
      <p:ext uri="{BB962C8B-B14F-4D97-AF65-F5344CB8AC3E}">
        <p14:creationId xmlns:p14="http://schemas.microsoft.com/office/powerpoint/2010/main" val="2403693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6521" y="69849"/>
            <a:ext cx="5521829" cy="768734"/>
          </a:xfrm>
          <a:prstGeom prst="rect">
            <a:avLst/>
          </a:prstGeom>
        </p:spPr>
        <p:txBody>
          <a:bodyPr/>
          <a:lstStyle/>
          <a:p>
            <a:r>
              <a:rPr lang="en-US"/>
              <a:t>Click to edit Master title style</a:t>
            </a:r>
            <a:endParaRPr lang="en-GB" dirty="0"/>
          </a:p>
        </p:txBody>
      </p:sp>
      <p:sp>
        <p:nvSpPr>
          <p:cNvPr id="3" name="Content Placeholder 2"/>
          <p:cNvSpPr>
            <a:spLocks noGrp="1"/>
          </p:cNvSpPr>
          <p:nvPr>
            <p:ph idx="1"/>
          </p:nvPr>
        </p:nvSpPr>
        <p:spPr>
          <a:xfrm>
            <a:off x="326521" y="1047751"/>
            <a:ext cx="6188579" cy="3745205"/>
          </a:xfrm>
        </p:spPr>
        <p:txBody>
          <a:bodyPr/>
          <a:lstStyle>
            <a:lvl1pPr>
              <a:defRPr b="1">
                <a:solidFill>
                  <a:schemeClr val="tx2"/>
                </a:solidFill>
              </a:defRPr>
            </a:lvl1pPr>
            <a:lvl3pPr>
              <a:buClr>
                <a:schemeClr val="accent3"/>
              </a:buClr>
              <a:defRPr/>
            </a:lvl3pPr>
            <a:lvl4pPr>
              <a:buClr>
                <a:schemeClr val="accent2"/>
              </a:buClr>
              <a:defRPr/>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a:xfrm>
            <a:off x="5110163" y="4898234"/>
            <a:ext cx="1543050" cy="169070"/>
          </a:xfrm>
          <a:prstGeom prst="rect">
            <a:avLst/>
          </a:prstGeom>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4EDB2-D1AD-4CC8-9623-AFA2EAECC4EE}" type="slidenum">
              <a:rPr lang="en-GB" smtClean="0"/>
              <a:pPr/>
              <a:t>‹#›</a:t>
            </a:fld>
            <a:endParaRPr lang="en-GB"/>
          </a:p>
        </p:txBody>
      </p:sp>
    </p:spTree>
    <p:extLst>
      <p:ext uri="{BB962C8B-B14F-4D97-AF65-F5344CB8AC3E}">
        <p14:creationId xmlns:p14="http://schemas.microsoft.com/office/powerpoint/2010/main" val="1923661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2900" y="1005577"/>
            <a:ext cx="6172200" cy="351039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Footer Placeholder 3"/>
          <p:cNvSpPr>
            <a:spLocks noGrp="1"/>
          </p:cNvSpPr>
          <p:nvPr>
            <p:ph type="ftr" sz="quarter" idx="3"/>
          </p:nvPr>
        </p:nvSpPr>
        <p:spPr>
          <a:xfrm>
            <a:off x="838723" y="4753718"/>
            <a:ext cx="5026295" cy="190499"/>
          </a:xfrm>
          <a:prstGeom prst="rect">
            <a:avLst/>
          </a:prstGeom>
        </p:spPr>
        <p:txBody>
          <a:bodyPr vert="horz" lIns="91440" tIns="45720" rIns="91440" bIns="45720" rtlCol="0" anchor="ctr"/>
          <a:lstStyle>
            <a:lvl1pPr algn="l">
              <a:defRPr sz="1050" spc="0" baseline="0">
                <a:solidFill>
                  <a:schemeClr val="bg1">
                    <a:lumMod val="75000"/>
                  </a:schemeClr>
                </a:solidFill>
                <a:latin typeface="Arial" panose="020B0604020202020204" pitchFamily="34" charset="0"/>
                <a:cs typeface="Arial" panose="020B0604020202020204" pitchFamily="34" charset="0"/>
              </a:defRPr>
            </a:lvl1pPr>
          </a:lstStyle>
          <a:p>
            <a:endParaRPr lang="en-GB" dirty="0"/>
          </a:p>
        </p:txBody>
      </p:sp>
      <p:sp>
        <p:nvSpPr>
          <p:cNvPr id="13" name="Slide Number Placeholder 4"/>
          <p:cNvSpPr>
            <a:spLocks noGrp="1"/>
          </p:cNvSpPr>
          <p:nvPr>
            <p:ph type="sldNum" sz="quarter" idx="4"/>
          </p:nvPr>
        </p:nvSpPr>
        <p:spPr>
          <a:xfrm>
            <a:off x="338662" y="4751916"/>
            <a:ext cx="382858" cy="190499"/>
          </a:xfrm>
          <a:prstGeom prst="rect">
            <a:avLst/>
          </a:prstGeom>
        </p:spPr>
        <p:txBody>
          <a:bodyPr vert="horz" lIns="91440" tIns="45720" rIns="91440" bIns="45720" rtlCol="0" anchor="ctr"/>
          <a:lstStyle>
            <a:lvl1pPr algn="l">
              <a:defRPr sz="900" spc="-75" baseline="0">
                <a:solidFill>
                  <a:schemeClr val="bg1">
                    <a:lumMod val="75000"/>
                  </a:schemeClr>
                </a:solidFill>
                <a:latin typeface="Arial" panose="020B0604020202020204" pitchFamily="34" charset="0"/>
                <a:cs typeface="Arial" panose="020B0604020202020204" pitchFamily="34" charset="0"/>
              </a:defRPr>
            </a:lvl1pPr>
          </a:lstStyle>
          <a:p>
            <a:fld id="{3B3120AC-0FB0-4B1F-9EA2-DF78B8AED3C7}" type="slidenum">
              <a:rPr lang="en-GB" smtClean="0"/>
              <a:pPr/>
              <a:t>‹#›</a:t>
            </a:fld>
            <a:endParaRPr lang="en-GB" dirty="0"/>
          </a:p>
        </p:txBody>
      </p:sp>
      <p:sp>
        <p:nvSpPr>
          <p:cNvPr id="2" name="Title Placeholder 1"/>
          <p:cNvSpPr>
            <a:spLocks noGrp="1"/>
          </p:cNvSpPr>
          <p:nvPr>
            <p:ph type="title"/>
          </p:nvPr>
        </p:nvSpPr>
        <p:spPr>
          <a:xfrm>
            <a:off x="338662" y="274639"/>
            <a:ext cx="6176438" cy="557986"/>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3178457779"/>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8" r:id="rId3"/>
    <p:sldLayoutId id="2147483659" r:id="rId4"/>
    <p:sldLayoutId id="2147483651" r:id="rId5"/>
    <p:sldLayoutId id="2147483661" r:id="rId6"/>
    <p:sldLayoutId id="2147483662" r:id="rId7"/>
  </p:sldLayoutIdLst>
  <p:hf hdr="0" dt="0"/>
  <p:txStyles>
    <p:titleStyle>
      <a:lvl1pPr algn="l" defTabSz="685800" rtl="0" eaLnBrk="1" latinLnBrk="0" hangingPunct="1">
        <a:spcBef>
          <a:spcPct val="0"/>
        </a:spcBef>
        <a:buNone/>
        <a:defRPr sz="2100" kern="1200" spc="0" baseline="0">
          <a:solidFill>
            <a:srgbClr val="1A3441"/>
          </a:solidFill>
          <a:latin typeface="Arial" panose="020B0604020202020204" pitchFamily="34" charset="0"/>
          <a:ea typeface="+mj-ea"/>
          <a:cs typeface="Arial" panose="020B0604020202020204" pitchFamily="34" charset="0"/>
        </a:defRPr>
      </a:lvl1pPr>
    </p:titleStyle>
    <p:bodyStyle>
      <a:lvl1pPr marL="257175" indent="-257175" algn="l" defTabSz="685800" rtl="0" eaLnBrk="1" latinLnBrk="0" hangingPunct="1">
        <a:spcBef>
          <a:spcPct val="20000"/>
        </a:spcBef>
        <a:buFont typeface="Arial" panose="020B0604020202020204" pitchFamily="34" charset="0"/>
        <a:buChar char="•"/>
        <a:defRPr sz="1800" kern="1200" spc="0" baseline="0">
          <a:solidFill>
            <a:srgbClr val="1A3441"/>
          </a:solidFill>
          <a:latin typeface="Arial" panose="020B0604020202020204" pitchFamily="34" charset="0"/>
          <a:ea typeface="+mn-ea"/>
          <a:cs typeface="Arial" panose="020B0604020202020204" pitchFamily="34" charset="0"/>
        </a:defRPr>
      </a:lvl1pPr>
      <a:lvl2pPr marL="557213" indent="-214313" algn="l" defTabSz="685800" rtl="0" eaLnBrk="1" latinLnBrk="0" hangingPunct="1">
        <a:spcBef>
          <a:spcPct val="20000"/>
        </a:spcBef>
        <a:buFont typeface="Arial" panose="020B0604020202020204" pitchFamily="34" charset="0"/>
        <a:buChar char="–"/>
        <a:defRPr sz="1800" kern="1200" spc="0" baseline="0">
          <a:solidFill>
            <a:srgbClr val="1A344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spcBef>
          <a:spcPct val="20000"/>
        </a:spcBef>
        <a:buFont typeface="Arial" panose="020B0604020202020204" pitchFamily="34" charset="0"/>
        <a:buChar char="•"/>
        <a:defRPr sz="1650" kern="1200" spc="0" baseline="0">
          <a:solidFill>
            <a:srgbClr val="1A344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5.xml"/><Relationship Id="rId4" Type="http://schemas.openxmlformats.org/officeDocument/2006/relationships/image" Target="../media/image21.emf"/></Relationships>
</file>

<file path=ppt/slides/_rels/slide1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hyperlink" Target="https://rwm.nda.gov.uk/publications/" TargetMode="Externa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Carbon-14 release from Oldbury graphite. Use of experimental results to inform the safety case</a:t>
            </a:r>
          </a:p>
        </p:txBody>
      </p:sp>
      <p:sp>
        <p:nvSpPr>
          <p:cNvPr id="3" name="Subtitle 2"/>
          <p:cNvSpPr>
            <a:spLocks noGrp="1"/>
          </p:cNvSpPr>
          <p:nvPr>
            <p:ph type="subTitle" idx="1"/>
          </p:nvPr>
        </p:nvSpPr>
        <p:spPr/>
        <p:txBody>
          <a:bodyPr>
            <a:normAutofit lnSpcReduction="10000"/>
          </a:bodyPr>
          <a:lstStyle/>
          <a:p>
            <a:r>
              <a:rPr lang="en-GB" dirty="0"/>
              <a:t>Steve Swanton</a:t>
            </a:r>
          </a:p>
          <a:p>
            <a:r>
              <a:rPr lang="en-GB" dirty="0"/>
              <a:t>CAST Symposium, Lyon, 17 January 2018</a:t>
            </a:r>
          </a:p>
        </p:txBody>
      </p:sp>
    </p:spTree>
    <p:extLst>
      <p:ext uri="{BB962C8B-B14F-4D97-AF65-F5344CB8AC3E}">
        <p14:creationId xmlns:p14="http://schemas.microsoft.com/office/powerpoint/2010/main" val="2292958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Inventory of C-14 in UK graphite</a:t>
            </a:r>
          </a:p>
          <a:p>
            <a:r>
              <a:rPr lang="en-GB" dirty="0"/>
              <a:t>2012 assessment of gas phase C-14 release </a:t>
            </a:r>
          </a:p>
          <a:p>
            <a:r>
              <a:rPr lang="en-GB" dirty="0"/>
              <a:t>Leaching of Oldbury graphite</a:t>
            </a:r>
          </a:p>
          <a:p>
            <a:pPr lvl="1"/>
            <a:r>
              <a:rPr lang="en-GB" dirty="0"/>
              <a:t>samples</a:t>
            </a:r>
          </a:p>
          <a:p>
            <a:pPr lvl="1"/>
            <a:r>
              <a:rPr lang="en-GB" dirty="0"/>
              <a:t>experimental details</a:t>
            </a:r>
          </a:p>
          <a:p>
            <a:pPr lvl="1"/>
            <a:r>
              <a:rPr lang="en-GB" dirty="0"/>
              <a:t>results up to one year</a:t>
            </a:r>
          </a:p>
          <a:p>
            <a:r>
              <a:rPr lang="en-GB" dirty="0"/>
              <a:t>Enhanced model for C-14 release (2015)</a:t>
            </a:r>
          </a:p>
          <a:p>
            <a:r>
              <a:rPr lang="en-GB" dirty="0"/>
              <a:t>Further leaching results up to 30 months</a:t>
            </a:r>
          </a:p>
          <a:p>
            <a:pPr lvl="1"/>
            <a:r>
              <a:rPr lang="en-GB" dirty="0"/>
              <a:t>comparison with model</a:t>
            </a:r>
          </a:p>
          <a:p>
            <a:r>
              <a:rPr lang="en-GB" dirty="0"/>
              <a:t>Conclusions</a:t>
            </a:r>
          </a:p>
          <a:p>
            <a:endParaRPr lang="en-GB" dirty="0"/>
          </a:p>
          <a:p>
            <a:endParaRPr lang="en-GB" dirty="0"/>
          </a:p>
        </p:txBody>
      </p:sp>
      <p:sp>
        <p:nvSpPr>
          <p:cNvPr id="3" name="Text Placeholder 2"/>
          <p:cNvSpPr>
            <a:spLocks noGrp="1"/>
          </p:cNvSpPr>
          <p:nvPr>
            <p:ph type="body" sz="quarter" idx="13"/>
          </p:nvPr>
        </p:nvSpPr>
        <p:spPr/>
        <p:txBody>
          <a:bodyPr/>
          <a:lstStyle/>
          <a:p>
            <a:r>
              <a:rPr lang="en-GB" dirty="0"/>
              <a:t>Outline</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a:t>
            </a:fld>
            <a:endParaRPr lang="en-GB" dirty="0"/>
          </a:p>
        </p:txBody>
      </p:sp>
    </p:spTree>
    <p:extLst>
      <p:ext uri="{BB962C8B-B14F-4D97-AF65-F5344CB8AC3E}">
        <p14:creationId xmlns:p14="http://schemas.microsoft.com/office/powerpoint/2010/main" val="1400326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788082"/>
            <a:ext cx="6172200" cy="1169306"/>
          </a:xfrm>
        </p:spPr>
        <p:txBody>
          <a:bodyPr>
            <a:normAutofit fontScale="85000" lnSpcReduction="20000"/>
          </a:bodyPr>
          <a:lstStyle/>
          <a:p>
            <a:r>
              <a:rPr lang="en-US" dirty="0"/>
              <a:t>Irradiated graphite provides the largest inventory of carbon-14 associated with irradiated material in UK ILW</a:t>
            </a:r>
          </a:p>
          <a:p>
            <a:r>
              <a:rPr lang="en-US" dirty="0"/>
              <a:t>Core graphite makes up large fraction of  graphite wastes by mass and contains most of carbon-14 </a:t>
            </a:r>
          </a:p>
          <a:p>
            <a:r>
              <a:rPr lang="en-US" dirty="0"/>
              <a:t>Other graphite contains much less carbon-14</a:t>
            </a:r>
          </a:p>
        </p:txBody>
      </p:sp>
      <p:sp>
        <p:nvSpPr>
          <p:cNvPr id="3" name="Text Placeholder 2"/>
          <p:cNvSpPr>
            <a:spLocks noGrp="1"/>
          </p:cNvSpPr>
          <p:nvPr>
            <p:ph type="body" sz="quarter" idx="13"/>
          </p:nvPr>
        </p:nvSpPr>
        <p:spPr/>
        <p:txBody>
          <a:bodyPr/>
          <a:lstStyle/>
          <a:p>
            <a:r>
              <a:rPr lang="en-GB" dirty="0"/>
              <a:t>Carbon-14 in graphite in UK Waste Inventory </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3</a:t>
            </a:fld>
            <a:endParaRPr lang="en-GB" dirty="0"/>
          </a:p>
        </p:txBody>
      </p:sp>
      <p:pic>
        <p:nvPicPr>
          <p:cNvPr id="6" name="Picture 5"/>
          <p:cNvPicPr>
            <a:picLocks noChangeAspect="1"/>
          </p:cNvPicPr>
          <p:nvPr/>
        </p:nvPicPr>
        <p:blipFill>
          <a:blip r:embed="rId2"/>
          <a:stretch>
            <a:fillRect/>
          </a:stretch>
        </p:blipFill>
        <p:spPr>
          <a:xfrm>
            <a:off x="449266" y="2075623"/>
            <a:ext cx="5959468" cy="2098517"/>
          </a:xfrm>
          <a:prstGeom prst="rect">
            <a:avLst/>
          </a:prstGeom>
        </p:spPr>
      </p:pic>
      <p:sp>
        <p:nvSpPr>
          <p:cNvPr id="7" name="Content Placeholder 1"/>
          <p:cNvSpPr txBox="1">
            <a:spLocks/>
          </p:cNvSpPr>
          <p:nvPr/>
        </p:nvSpPr>
        <p:spPr>
          <a:xfrm>
            <a:off x="448767" y="3961498"/>
            <a:ext cx="6172200" cy="617936"/>
          </a:xfrm>
          <a:prstGeom prst="rect">
            <a:avLst/>
          </a:prstGeom>
        </p:spPr>
        <p:txBody>
          <a:bodyPr vert="horz" lIns="91440" tIns="45720" rIns="91440" bIns="45720" rtlCol="0">
            <a:normAutofit fontScale="92500" lnSpcReduction="10000"/>
          </a:bodyPr>
          <a:lstStyle>
            <a:lvl1pPr marL="257175" indent="-257175" algn="l" defTabSz="685800" rtl="0" eaLnBrk="1" latinLnBrk="0" hangingPunct="1">
              <a:spcBef>
                <a:spcPct val="20000"/>
              </a:spcBef>
              <a:buFont typeface="Arial" panose="020B0604020202020204" pitchFamily="34" charset="0"/>
              <a:buChar char="•"/>
              <a:defRPr sz="1875" kern="1200" spc="0" baseline="0">
                <a:solidFill>
                  <a:srgbClr val="1A3441"/>
                </a:solidFill>
                <a:latin typeface="Arial" panose="020B0604020202020204" pitchFamily="34" charset="0"/>
                <a:ea typeface="+mn-ea"/>
                <a:cs typeface="Arial" panose="020B0604020202020204" pitchFamily="34" charset="0"/>
              </a:defRPr>
            </a:lvl1pPr>
            <a:lvl2pPr marL="557213" indent="-214313" algn="l" defTabSz="685800" rtl="0" eaLnBrk="1" latinLnBrk="0" hangingPunct="1">
              <a:spcBef>
                <a:spcPct val="20000"/>
              </a:spcBef>
              <a:buFont typeface="Arial" panose="020B0604020202020204" pitchFamily="34" charset="0"/>
              <a:buChar char="–"/>
              <a:defRPr sz="1875" kern="1200" spc="0" baseline="0">
                <a:solidFill>
                  <a:srgbClr val="1A344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spcBef>
                <a:spcPct val="20000"/>
              </a:spcBef>
              <a:buFont typeface="Arial" panose="020B0604020202020204" pitchFamily="34" charset="0"/>
              <a:buChar char="•"/>
              <a:defRPr sz="1650" kern="1200" spc="0" baseline="0">
                <a:solidFill>
                  <a:srgbClr val="1A344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endParaRPr lang="en-US" dirty="0"/>
          </a:p>
          <a:p>
            <a:r>
              <a:rPr lang="en-US" dirty="0"/>
              <a:t>Graphite to be disposed to cement-based geological facility</a:t>
            </a:r>
          </a:p>
        </p:txBody>
      </p:sp>
    </p:spTree>
    <p:extLst>
      <p:ext uri="{BB962C8B-B14F-4D97-AF65-F5344CB8AC3E}">
        <p14:creationId xmlns:p14="http://schemas.microsoft.com/office/powerpoint/2010/main" val="994990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899" y="788082"/>
            <a:ext cx="6303227" cy="2624191"/>
          </a:xfrm>
        </p:spPr>
        <p:txBody>
          <a:bodyPr>
            <a:normAutofit fontScale="92500"/>
          </a:bodyPr>
          <a:lstStyle/>
          <a:p>
            <a:r>
              <a:rPr lang="en-GB" altLang="en-US" sz="1700" dirty="0"/>
              <a:t>First order release from graphite (i.e. rate proportional to activity remaining in graphite), independent of geometry, conditions, etc.</a:t>
            </a:r>
          </a:p>
          <a:p>
            <a:pPr lvl="1"/>
            <a:r>
              <a:rPr lang="en-GB" altLang="en-US" sz="1700" dirty="0"/>
              <a:t>Rate constant 5×10</a:t>
            </a:r>
            <a:r>
              <a:rPr lang="en-GB" altLang="en-US" sz="1700" baseline="30000" dirty="0"/>
              <a:t>-4</a:t>
            </a:r>
            <a:r>
              <a:rPr lang="en-GB" altLang="en-US" sz="1700" dirty="0"/>
              <a:t> yr</a:t>
            </a:r>
            <a:r>
              <a:rPr lang="en-GB" altLang="en-US" sz="1700" baseline="30000" dirty="0"/>
              <a:t>-1</a:t>
            </a:r>
          </a:p>
          <a:p>
            <a:r>
              <a:rPr lang="en-GB" altLang="en-US" sz="1700" dirty="0"/>
              <a:t>All of carbon-14 inventory can be released</a:t>
            </a:r>
          </a:p>
          <a:p>
            <a:r>
              <a:rPr lang="en-GB" altLang="en-US" sz="1700" dirty="0"/>
              <a:t>All carbon-14 released as </a:t>
            </a:r>
            <a:r>
              <a:rPr lang="en-GB" altLang="en-US" sz="1700" baseline="30000" dirty="0"/>
              <a:t>14</a:t>
            </a:r>
            <a:r>
              <a:rPr lang="en-GB" altLang="en-US" sz="1700" dirty="0"/>
              <a:t>CO</a:t>
            </a:r>
            <a:r>
              <a:rPr lang="en-GB" altLang="en-US" sz="1700" baseline="-25000" dirty="0"/>
              <a:t>2</a:t>
            </a:r>
            <a:r>
              <a:rPr lang="en-GB" altLang="en-US" sz="1700" dirty="0"/>
              <a:t> or </a:t>
            </a:r>
            <a:r>
              <a:rPr lang="en-GB" altLang="en-US" sz="1700" baseline="30000" dirty="0"/>
              <a:t>14</a:t>
            </a:r>
            <a:r>
              <a:rPr lang="en-GB" altLang="en-US" sz="1700" dirty="0"/>
              <a:t>CH</a:t>
            </a:r>
            <a:r>
              <a:rPr lang="en-GB" altLang="en-US" sz="1700" baseline="-25000" dirty="0"/>
              <a:t>4</a:t>
            </a:r>
            <a:r>
              <a:rPr lang="en-GB" altLang="en-US" sz="1700" dirty="0"/>
              <a:t> into surrounding grout</a:t>
            </a:r>
          </a:p>
          <a:p>
            <a:pPr lvl="1"/>
            <a:r>
              <a:rPr lang="en-GB" altLang="en-US" sz="1700" dirty="0"/>
              <a:t>Speciation 99% CO</a:t>
            </a:r>
            <a:r>
              <a:rPr lang="en-GB" altLang="en-US" sz="1700" baseline="-25000" dirty="0"/>
              <a:t>2</a:t>
            </a:r>
            <a:r>
              <a:rPr lang="en-GB" altLang="en-US" sz="1700" dirty="0"/>
              <a:t>, 1% CH</a:t>
            </a:r>
            <a:r>
              <a:rPr lang="en-GB" altLang="en-US" sz="1700" baseline="-25000" dirty="0"/>
              <a:t>4  </a:t>
            </a:r>
            <a:r>
              <a:rPr lang="en-GB" altLang="en-US" sz="1700" dirty="0"/>
              <a:t>(based on very limited data)</a:t>
            </a:r>
          </a:p>
          <a:p>
            <a:r>
              <a:rPr lang="en-GB" altLang="en-US" sz="1700" dirty="0"/>
              <a:t>CO</a:t>
            </a:r>
            <a:r>
              <a:rPr lang="en-GB" altLang="en-US" sz="1700" baseline="-25000" dirty="0"/>
              <a:t>2</a:t>
            </a:r>
            <a:r>
              <a:rPr lang="en-GB" altLang="en-US" sz="1700" dirty="0"/>
              <a:t> captured as carbonate, so only carbon-14 in CH</a:t>
            </a:r>
            <a:r>
              <a:rPr lang="en-GB" altLang="en-US" sz="1700" baseline="-25000" dirty="0"/>
              <a:t>4</a:t>
            </a:r>
            <a:r>
              <a:rPr lang="en-GB" altLang="en-US" sz="1700" dirty="0"/>
              <a:t> released as gas</a:t>
            </a:r>
          </a:p>
          <a:p>
            <a:endParaRPr lang="en-GB" dirty="0"/>
          </a:p>
        </p:txBody>
      </p:sp>
      <p:sp>
        <p:nvSpPr>
          <p:cNvPr id="3" name="Text Placeholder 2"/>
          <p:cNvSpPr>
            <a:spLocks noGrp="1"/>
          </p:cNvSpPr>
          <p:nvPr>
            <p:ph type="body" sz="quarter" idx="13"/>
          </p:nvPr>
        </p:nvSpPr>
        <p:spPr/>
        <p:txBody>
          <a:bodyPr/>
          <a:lstStyle/>
          <a:p>
            <a:r>
              <a:rPr lang="en-GB" dirty="0"/>
              <a:t>Previous assessment model for C-14 (2006)</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4</a:t>
            </a:fld>
            <a:endParaRPr lang="en-GB" dirty="0"/>
          </a:p>
        </p:txBody>
      </p:sp>
      <p:pic>
        <p:nvPicPr>
          <p:cNvPr id="6" name="Picture 5"/>
          <p:cNvPicPr/>
          <p:nvPr/>
        </p:nvPicPr>
        <p:blipFill>
          <a:blip r:embed="rId2" cstate="print"/>
          <a:srcRect/>
          <a:stretch>
            <a:fillRect/>
          </a:stretch>
        </p:blipFill>
        <p:spPr bwMode="auto">
          <a:xfrm>
            <a:off x="1134071" y="3117340"/>
            <a:ext cx="4820680" cy="1410055"/>
          </a:xfrm>
          <a:prstGeom prst="rect">
            <a:avLst/>
          </a:prstGeom>
          <a:noFill/>
          <a:ln w="9525">
            <a:noFill/>
            <a:miter lim="800000"/>
            <a:headEnd/>
            <a:tailEnd/>
          </a:ln>
        </p:spPr>
      </p:pic>
    </p:spTree>
    <p:extLst>
      <p:ext uri="{BB962C8B-B14F-4D97-AF65-F5344CB8AC3E}">
        <p14:creationId xmlns:p14="http://schemas.microsoft.com/office/powerpoint/2010/main" val="3535530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US" dirty="0"/>
              <a:t>Indicate carbon-14 release from core graphite provides substantial contribution to total carbon-14 release</a:t>
            </a:r>
          </a:p>
          <a:p>
            <a:pPr lvl="1"/>
            <a:r>
              <a:rPr lang="en-US" dirty="0"/>
              <a:t>Peak release rate 0.03 </a:t>
            </a:r>
            <a:r>
              <a:rPr lang="en-US" dirty="0" err="1"/>
              <a:t>TBq</a:t>
            </a:r>
            <a:r>
              <a:rPr lang="en-US" dirty="0"/>
              <a:t>/year</a:t>
            </a:r>
          </a:p>
          <a:p>
            <a:pPr lvl="1"/>
            <a:r>
              <a:rPr lang="en-US" dirty="0"/>
              <a:t>Operational dose is 0.5 µ</a:t>
            </a:r>
            <a:r>
              <a:rPr lang="en-US" dirty="0" err="1"/>
              <a:t>Sv</a:t>
            </a:r>
            <a:r>
              <a:rPr lang="en-US" dirty="0"/>
              <a:t>/year</a:t>
            </a:r>
          </a:p>
          <a:p>
            <a:pPr lvl="2"/>
            <a:r>
              <a:rPr lang="en-US" dirty="0"/>
              <a:t>This is below design target (10 µ</a:t>
            </a:r>
            <a:r>
              <a:rPr lang="en-US" dirty="0" err="1"/>
              <a:t>Sv</a:t>
            </a:r>
            <a:r>
              <a:rPr lang="en-US" dirty="0"/>
              <a:t>/year) and small compared to release from other wastes</a:t>
            </a:r>
          </a:p>
          <a:p>
            <a:r>
              <a:rPr lang="en-US" dirty="0"/>
              <a:t>Post-closure annual risk is 5×10</a:t>
            </a:r>
            <a:r>
              <a:rPr lang="en-US" baseline="30000" dirty="0"/>
              <a:t>-5</a:t>
            </a:r>
            <a:r>
              <a:rPr lang="en-US" dirty="0"/>
              <a:t> using simple potentially very cautious approach (no geosphere, minimum release area)</a:t>
            </a:r>
          </a:p>
          <a:p>
            <a:pPr lvl="1"/>
            <a:r>
              <a:rPr lang="en-US" dirty="0"/>
              <a:t>This is significantly above the target (10</a:t>
            </a:r>
            <a:r>
              <a:rPr lang="en-US" baseline="30000" dirty="0"/>
              <a:t>-6</a:t>
            </a:r>
            <a:r>
              <a:rPr lang="en-US" dirty="0"/>
              <a:t>)</a:t>
            </a:r>
          </a:p>
          <a:p>
            <a:r>
              <a:rPr lang="en-US" dirty="0"/>
              <a:t>Substantial uncertainties in data</a:t>
            </a:r>
          </a:p>
          <a:p>
            <a:r>
              <a:rPr lang="en-US" dirty="0"/>
              <a:t>Release from graphite represented using very simple model</a:t>
            </a:r>
          </a:p>
          <a:p>
            <a:endParaRPr lang="en-GB" dirty="0"/>
          </a:p>
        </p:txBody>
      </p:sp>
      <p:sp>
        <p:nvSpPr>
          <p:cNvPr id="3" name="Text Placeholder 2"/>
          <p:cNvSpPr>
            <a:spLocks noGrp="1"/>
          </p:cNvSpPr>
          <p:nvPr>
            <p:ph type="body" sz="quarter" idx="13"/>
          </p:nvPr>
        </p:nvSpPr>
        <p:spPr/>
        <p:txBody>
          <a:bodyPr/>
          <a:lstStyle/>
          <a:p>
            <a:r>
              <a:rPr lang="en-GB" dirty="0"/>
              <a:t> 2012 Gas assessment results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5</a:t>
            </a:fld>
            <a:endParaRPr lang="en-GB" dirty="0"/>
          </a:p>
        </p:txBody>
      </p:sp>
    </p:spTree>
    <p:extLst>
      <p:ext uri="{BB962C8B-B14F-4D97-AF65-F5344CB8AC3E}">
        <p14:creationId xmlns:p14="http://schemas.microsoft.com/office/powerpoint/2010/main" val="2041089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altLang="en-US" dirty="0"/>
              <a:t>Improve understanding of the release of carbon-14 from graphite by</a:t>
            </a:r>
          </a:p>
          <a:p>
            <a:pPr lvl="1"/>
            <a:r>
              <a:rPr lang="en-GB" altLang="en-US" sz="1800" dirty="0"/>
              <a:t>Generating new experimental data and analysing existing data </a:t>
            </a:r>
          </a:p>
          <a:p>
            <a:pPr lvl="2"/>
            <a:r>
              <a:rPr lang="en-GB" altLang="en-US" sz="1575" dirty="0"/>
              <a:t>to identify relevant factors in the release (e.g. conditions, speciation, fraction releasable, time evolution of release)</a:t>
            </a:r>
          </a:p>
          <a:p>
            <a:pPr lvl="2"/>
            <a:r>
              <a:rPr lang="en-GB" altLang="en-US" sz="1575" dirty="0"/>
              <a:t>Updating modelling to represent relevant factors</a:t>
            </a:r>
          </a:p>
          <a:p>
            <a:endParaRPr lang="en-GB" altLang="en-US" dirty="0"/>
          </a:p>
          <a:p>
            <a:r>
              <a:rPr lang="en-GB" altLang="en-US" dirty="0"/>
              <a:t>So that</a:t>
            </a:r>
          </a:p>
          <a:p>
            <a:pPr lvl="1"/>
            <a:r>
              <a:rPr lang="en-GB" altLang="en-US" sz="1800" dirty="0"/>
              <a:t>Uncertainties in calculations can be reduced</a:t>
            </a:r>
          </a:p>
          <a:p>
            <a:pPr lvl="2"/>
            <a:r>
              <a:rPr lang="en-GB" altLang="en-US" sz="1575" dirty="0"/>
              <a:t>Either calculated release rate is reduced below targets</a:t>
            </a:r>
          </a:p>
          <a:p>
            <a:pPr lvl="2"/>
            <a:r>
              <a:rPr lang="en-GB" altLang="en-US" sz="1575" dirty="0"/>
              <a:t>Or investment in determining alternative solution to issue is better justified </a:t>
            </a:r>
          </a:p>
          <a:p>
            <a:endParaRPr lang="en-GB" dirty="0"/>
          </a:p>
        </p:txBody>
      </p:sp>
      <p:sp>
        <p:nvSpPr>
          <p:cNvPr id="3" name="Text Placeholder 2"/>
          <p:cNvSpPr>
            <a:spLocks noGrp="1"/>
          </p:cNvSpPr>
          <p:nvPr>
            <p:ph type="body" sz="quarter" idx="13"/>
          </p:nvPr>
        </p:nvSpPr>
        <p:spPr/>
        <p:txBody>
          <a:bodyPr/>
          <a:lstStyle/>
          <a:p>
            <a:r>
              <a:rPr lang="en-GB" dirty="0"/>
              <a:t>Aims of RWM programme on graphite</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6</a:t>
            </a:fld>
            <a:endParaRPr lang="en-GB" dirty="0"/>
          </a:p>
        </p:txBody>
      </p:sp>
    </p:spTree>
    <p:extLst>
      <p:ext uri="{BB962C8B-B14F-4D97-AF65-F5344CB8AC3E}">
        <p14:creationId xmlns:p14="http://schemas.microsoft.com/office/powerpoint/2010/main" val="1373268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788083"/>
            <a:ext cx="6164443" cy="2088932"/>
          </a:xfrm>
        </p:spPr>
        <p:txBody>
          <a:bodyPr/>
          <a:lstStyle/>
          <a:p>
            <a:r>
              <a:rPr lang="en-GB" dirty="0"/>
              <a:t>Cylindrical spacer piece from an installed set</a:t>
            </a:r>
          </a:p>
          <a:p>
            <a:pPr lvl="1"/>
            <a:r>
              <a:rPr lang="en-GB" dirty="0"/>
              <a:t>90mm long, 70mm diameter, 300g  mass</a:t>
            </a:r>
          </a:p>
          <a:p>
            <a:r>
              <a:rPr lang="en-GB" dirty="0"/>
              <a:t>Removed from Oldbury Reactor 2 in 2005 after 38 years service</a:t>
            </a:r>
          </a:p>
        </p:txBody>
      </p:sp>
      <p:sp>
        <p:nvSpPr>
          <p:cNvPr id="3" name="Text Placeholder 2"/>
          <p:cNvSpPr>
            <a:spLocks noGrp="1"/>
          </p:cNvSpPr>
          <p:nvPr>
            <p:ph type="body" sz="quarter" idx="13"/>
          </p:nvPr>
        </p:nvSpPr>
        <p:spPr/>
        <p:txBody>
          <a:bodyPr/>
          <a:lstStyle/>
          <a:p>
            <a:r>
              <a:rPr lang="en-GB" dirty="0"/>
              <a:t>Oldbury (Magnox) graphite samples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7</a:t>
            </a:fld>
            <a:endParaRPr lang="en-GB" dirty="0"/>
          </a:p>
        </p:txBody>
      </p:sp>
      <p:pic>
        <p:nvPicPr>
          <p:cNvPr id="1026" name="Picture 2" descr="Picture 007 cropped"/>
          <p:cNvPicPr>
            <a:picLocks noChangeAspect="1" noChangeArrowheads="1"/>
          </p:cNvPicPr>
          <p:nvPr/>
        </p:nvPicPr>
        <p:blipFill>
          <a:blip r:embed="rId2">
            <a:lum bright="8000" contrast="8000"/>
            <a:extLst>
              <a:ext uri="{28A0092B-C50C-407E-A947-70E740481C1C}">
                <a14:useLocalDpi xmlns:a14="http://schemas.microsoft.com/office/drawing/2010/main" val="0"/>
              </a:ext>
            </a:extLst>
          </a:blip>
          <a:srcRect t="4308"/>
          <a:stretch>
            <a:fillRect/>
          </a:stretch>
        </p:blipFill>
        <p:spPr bwMode="auto">
          <a:xfrm>
            <a:off x="4637892" y="1939248"/>
            <a:ext cx="1927909" cy="2672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Graphite segemen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1520" y="2164431"/>
            <a:ext cx="3642324" cy="2447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7829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Sub-samples from outer surface (2) and cut faces (2) analysed for radionuclide content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marL="1371600" lvl="4" indent="0">
              <a:buNone/>
            </a:pPr>
            <a:r>
              <a:rPr lang="en-GB" dirty="0"/>
              <a:t>Reference date: 19 December 2011</a:t>
            </a:r>
          </a:p>
          <a:p>
            <a:endParaRPr lang="en-GB" dirty="0"/>
          </a:p>
        </p:txBody>
      </p:sp>
      <p:sp>
        <p:nvSpPr>
          <p:cNvPr id="3" name="Text Placeholder 2"/>
          <p:cNvSpPr>
            <a:spLocks noGrp="1"/>
          </p:cNvSpPr>
          <p:nvPr>
            <p:ph type="body" sz="quarter" idx="13"/>
          </p:nvPr>
        </p:nvSpPr>
        <p:spPr/>
        <p:txBody>
          <a:bodyPr/>
          <a:lstStyle/>
          <a:p>
            <a:r>
              <a:rPr lang="en-GB" dirty="0"/>
              <a:t>Graphite sample inventory</a:t>
            </a:r>
          </a:p>
          <a:p>
            <a:endParaRPr lang="en-GB" dirty="0"/>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8</a:t>
            </a:fld>
            <a:endParaRPr lang="en-GB" dirty="0"/>
          </a:p>
        </p:txBody>
      </p:sp>
      <p:pic>
        <p:nvPicPr>
          <p:cNvPr id="6" name="Picture 5"/>
          <p:cNvPicPr>
            <a:picLocks noChangeAspect="1"/>
          </p:cNvPicPr>
          <p:nvPr/>
        </p:nvPicPr>
        <p:blipFill>
          <a:blip r:embed="rId2"/>
          <a:stretch>
            <a:fillRect/>
          </a:stretch>
        </p:blipFill>
        <p:spPr>
          <a:xfrm>
            <a:off x="437302" y="1546302"/>
            <a:ext cx="5914599" cy="2729979"/>
          </a:xfrm>
          <a:prstGeom prst="rect">
            <a:avLst/>
          </a:prstGeom>
        </p:spPr>
      </p:pic>
    </p:spTree>
    <p:extLst>
      <p:ext uri="{BB962C8B-B14F-4D97-AF65-F5344CB8AC3E}">
        <p14:creationId xmlns:p14="http://schemas.microsoft.com/office/powerpoint/2010/main" val="3860246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788084"/>
            <a:ext cx="5443946" cy="981244"/>
          </a:xfrm>
        </p:spPr>
        <p:txBody>
          <a:bodyPr>
            <a:normAutofit fontScale="85000" lnSpcReduction="20000"/>
          </a:bodyPr>
          <a:lstStyle/>
          <a:p>
            <a:r>
              <a:rPr lang="en-US" dirty="0"/>
              <a:t>6 gas-phase release experiments</a:t>
            </a:r>
          </a:p>
          <a:p>
            <a:pPr lvl="1"/>
            <a:r>
              <a:rPr lang="en-US" dirty="0"/>
              <a:t>Analysis  for </a:t>
            </a:r>
            <a:r>
              <a:rPr lang="en-US" baseline="30000" dirty="0"/>
              <a:t>14</a:t>
            </a:r>
            <a:r>
              <a:rPr lang="en-US" dirty="0"/>
              <a:t>CO</a:t>
            </a:r>
            <a:r>
              <a:rPr lang="en-US" baseline="-25000" dirty="0"/>
              <a:t>2</a:t>
            </a:r>
            <a:r>
              <a:rPr lang="en-US" dirty="0"/>
              <a:t>, </a:t>
            </a:r>
            <a:r>
              <a:rPr lang="en-US" baseline="30000" dirty="0"/>
              <a:t>14</a:t>
            </a:r>
            <a:r>
              <a:rPr lang="en-US" dirty="0"/>
              <a:t>CO (volatile oxygenated organics) and </a:t>
            </a:r>
            <a:r>
              <a:rPr lang="en-US" baseline="30000" dirty="0"/>
              <a:t>14</a:t>
            </a:r>
            <a:r>
              <a:rPr lang="en-US" dirty="0"/>
              <a:t>C-hydrocarbons in gas phase</a:t>
            </a:r>
          </a:p>
          <a:p>
            <a:r>
              <a:rPr lang="en-US" dirty="0"/>
              <a:t>Additional solution leaching experiment </a:t>
            </a:r>
            <a:endParaRPr lang="en-GB" dirty="0"/>
          </a:p>
        </p:txBody>
      </p:sp>
      <p:sp>
        <p:nvSpPr>
          <p:cNvPr id="3" name="Text Placeholder 2"/>
          <p:cNvSpPr>
            <a:spLocks noGrp="1"/>
          </p:cNvSpPr>
          <p:nvPr>
            <p:ph type="body" sz="quarter" idx="13"/>
          </p:nvPr>
        </p:nvSpPr>
        <p:spPr/>
        <p:txBody>
          <a:bodyPr/>
          <a:lstStyle/>
          <a:p>
            <a:r>
              <a:rPr lang="en-GB" dirty="0"/>
              <a:t>Leaching experiments (Phase 1)</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9</a:t>
            </a:fld>
            <a:endParaRPr lang="en-GB" dirty="0"/>
          </a:p>
        </p:txBody>
      </p:sp>
      <p:pic>
        <p:nvPicPr>
          <p:cNvPr id="8" name="Picture 7">
            <a:extLst>
              <a:ext uri="{FF2B5EF4-FFF2-40B4-BE49-F238E27FC236}">
                <a16:creationId xmlns:a16="http://schemas.microsoft.com/office/drawing/2014/main" id="{BB1033AE-149E-43CD-985C-5C2D3A7D4F85}"/>
              </a:ext>
            </a:extLst>
          </p:cNvPr>
          <p:cNvPicPr>
            <a:picLocks noChangeAspect="1"/>
          </p:cNvPicPr>
          <p:nvPr/>
        </p:nvPicPr>
        <p:blipFill>
          <a:blip r:embed="rId2"/>
          <a:stretch>
            <a:fillRect/>
          </a:stretch>
        </p:blipFill>
        <p:spPr>
          <a:xfrm>
            <a:off x="618946" y="2190675"/>
            <a:ext cx="5620107" cy="1848000"/>
          </a:xfrm>
          <a:prstGeom prst="rect">
            <a:avLst/>
          </a:prstGeom>
        </p:spPr>
      </p:pic>
    </p:spTree>
    <p:extLst>
      <p:ext uri="{BB962C8B-B14F-4D97-AF65-F5344CB8AC3E}">
        <p14:creationId xmlns:p14="http://schemas.microsoft.com/office/powerpoint/2010/main" val="679382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lstStyle/>
          <a:p>
            <a:r>
              <a:rPr lang="en-GB" dirty="0"/>
              <a:t>Leaching experiments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10</a:t>
            </a:fld>
            <a:endParaRPr lang="en-GB" dirty="0"/>
          </a:p>
        </p:txBody>
      </p:sp>
      <p:pic>
        <p:nvPicPr>
          <p:cNvPr id="7" name="Picture 6" descr="C:\Users\Graham_Baston\AppData\Local\Microsoft\Windows\Temporary Internet Files\Content.Word\IMG_3921.jpg"/>
          <p:cNvPicPr/>
          <p:nvPr/>
        </p:nvPicPr>
        <p:blipFill>
          <a:blip r:embed="rId2" cstate="print"/>
          <a:srcRect/>
          <a:stretch>
            <a:fillRect/>
          </a:stretch>
        </p:blipFill>
        <p:spPr bwMode="auto">
          <a:xfrm>
            <a:off x="5175862" y="788084"/>
            <a:ext cx="1221967" cy="2260836"/>
          </a:xfrm>
          <a:prstGeom prst="rect">
            <a:avLst/>
          </a:prstGeom>
          <a:noFill/>
          <a:ln w="9525">
            <a:noFill/>
            <a:miter lim="800000"/>
            <a:headEnd/>
            <a:tailEnd/>
          </a:ln>
        </p:spPr>
      </p:pic>
      <p:sp>
        <p:nvSpPr>
          <p:cNvPr id="8" name="Content Placeholder 1"/>
          <p:cNvSpPr txBox="1">
            <a:spLocks/>
          </p:cNvSpPr>
          <p:nvPr/>
        </p:nvSpPr>
        <p:spPr>
          <a:xfrm>
            <a:off x="342900" y="788083"/>
            <a:ext cx="3946602" cy="1383617"/>
          </a:xfrm>
          <a:prstGeom prst="rect">
            <a:avLst/>
          </a:prstGeom>
        </p:spPr>
        <p:txBody>
          <a:bodyPr vert="horz" lIns="91440" tIns="45720" rIns="91440" bIns="45720" rtlCol="0">
            <a:noAutofit/>
          </a:bodyPr>
          <a:lstStyle>
            <a:lvl1pPr marL="257175" indent="-257175" algn="l" defTabSz="685800" rtl="0" eaLnBrk="1" latinLnBrk="0" hangingPunct="1">
              <a:spcBef>
                <a:spcPct val="20000"/>
              </a:spcBef>
              <a:buFont typeface="Arial" panose="020B0604020202020204" pitchFamily="34" charset="0"/>
              <a:buChar char="•"/>
              <a:defRPr sz="1875" kern="1200" spc="0" baseline="0">
                <a:solidFill>
                  <a:srgbClr val="1A3441"/>
                </a:solidFill>
                <a:latin typeface="Arial" panose="020B0604020202020204" pitchFamily="34" charset="0"/>
                <a:ea typeface="+mn-ea"/>
                <a:cs typeface="Arial" panose="020B0604020202020204" pitchFamily="34" charset="0"/>
              </a:defRPr>
            </a:lvl1pPr>
            <a:lvl2pPr marL="557213" indent="-214313" algn="l" defTabSz="685800" rtl="0" eaLnBrk="1" latinLnBrk="0" hangingPunct="1">
              <a:spcBef>
                <a:spcPct val="20000"/>
              </a:spcBef>
              <a:buFont typeface="Arial" panose="020B0604020202020204" pitchFamily="34" charset="0"/>
              <a:buChar char="–"/>
              <a:defRPr sz="1875" kern="1200" spc="0" baseline="0">
                <a:solidFill>
                  <a:srgbClr val="1A344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spcBef>
                <a:spcPct val="20000"/>
              </a:spcBef>
              <a:buFont typeface="Arial" panose="020B0604020202020204" pitchFamily="34" charset="0"/>
              <a:buChar char="•"/>
              <a:defRPr sz="1650" kern="1200" spc="0" baseline="0">
                <a:solidFill>
                  <a:srgbClr val="1A344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r>
              <a:rPr lang="en-GB" sz="1600" dirty="0"/>
              <a:t>30g intact samples leached in </a:t>
            </a:r>
            <a:r>
              <a:rPr lang="en-GB" sz="1600" dirty="0" err="1"/>
              <a:t>NaOH</a:t>
            </a:r>
            <a:r>
              <a:rPr lang="en-GB" sz="1600" dirty="0"/>
              <a:t> solution pH 13</a:t>
            </a:r>
          </a:p>
          <a:p>
            <a:r>
              <a:rPr lang="en-GB" sz="1600" dirty="0"/>
              <a:t>For anoxic tests, de-aerated water equilibrated with iron foil was used</a:t>
            </a:r>
          </a:p>
          <a:p>
            <a:r>
              <a:rPr lang="en-GB" sz="1600" dirty="0"/>
              <a:t>Handling in N</a:t>
            </a:r>
            <a:r>
              <a:rPr lang="en-GB" sz="1600" baseline="-25000" dirty="0"/>
              <a:t>2</a:t>
            </a:r>
            <a:r>
              <a:rPr lang="en-GB" sz="1600" dirty="0"/>
              <a:t> atmosphere</a:t>
            </a:r>
          </a:p>
        </p:txBody>
      </p:sp>
      <p:pic>
        <p:nvPicPr>
          <p:cNvPr id="14" name="Picture 13">
            <a:extLst>
              <a:ext uri="{FF2B5EF4-FFF2-40B4-BE49-F238E27FC236}">
                <a16:creationId xmlns:a16="http://schemas.microsoft.com/office/drawing/2014/main" id="{60C34173-3628-47BB-A43B-9D906681C678}"/>
              </a:ext>
            </a:extLst>
          </p:cNvPr>
          <p:cNvPicPr>
            <a:picLocks noChangeAspect="1"/>
          </p:cNvPicPr>
          <p:nvPr/>
        </p:nvPicPr>
        <p:blipFill>
          <a:blip r:embed="rId3"/>
          <a:stretch>
            <a:fillRect/>
          </a:stretch>
        </p:blipFill>
        <p:spPr>
          <a:xfrm>
            <a:off x="584002" y="2171700"/>
            <a:ext cx="4802386" cy="2475328"/>
          </a:xfrm>
          <a:prstGeom prst="rect">
            <a:avLst/>
          </a:prstGeom>
        </p:spPr>
      </p:pic>
      <p:sp>
        <p:nvSpPr>
          <p:cNvPr id="15" name="TextBox 14">
            <a:extLst>
              <a:ext uri="{FF2B5EF4-FFF2-40B4-BE49-F238E27FC236}">
                <a16:creationId xmlns:a16="http://schemas.microsoft.com/office/drawing/2014/main" id="{5D32996D-B052-4619-9112-1F57B57D6EBD}"/>
              </a:ext>
            </a:extLst>
          </p:cNvPr>
          <p:cNvSpPr txBox="1"/>
          <p:nvPr/>
        </p:nvSpPr>
        <p:spPr>
          <a:xfrm>
            <a:off x="1660297" y="2278390"/>
            <a:ext cx="2439271" cy="276999"/>
          </a:xfrm>
          <a:prstGeom prst="rect">
            <a:avLst/>
          </a:prstGeom>
          <a:noFill/>
        </p:spPr>
        <p:txBody>
          <a:bodyPr wrap="square" rtlCol="0">
            <a:spAutoFit/>
          </a:bodyPr>
          <a:lstStyle/>
          <a:p>
            <a:r>
              <a:rPr lang="en-GB" sz="1200" i="1" dirty="0">
                <a:solidFill>
                  <a:schemeClr val="accent2"/>
                </a:solidFill>
              </a:rPr>
              <a:t>Gas phase  purging system</a:t>
            </a:r>
          </a:p>
        </p:txBody>
      </p:sp>
    </p:spTree>
    <p:extLst>
      <p:ext uri="{BB962C8B-B14F-4D97-AF65-F5344CB8AC3E}">
        <p14:creationId xmlns:p14="http://schemas.microsoft.com/office/powerpoint/2010/main" val="2735462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788083"/>
            <a:ext cx="3805354" cy="3843390"/>
          </a:xfrm>
        </p:spPr>
        <p:txBody>
          <a:bodyPr>
            <a:normAutofit fontScale="92500" lnSpcReduction="10000"/>
          </a:bodyPr>
          <a:lstStyle/>
          <a:p>
            <a:r>
              <a:rPr lang="en-US" dirty="0"/>
              <a:t>Samplers are evolutions of dry-bed absorber systems developed for </a:t>
            </a:r>
            <a:r>
              <a:rPr lang="en-US" baseline="30000" dirty="0"/>
              <a:t>3</a:t>
            </a:r>
            <a:r>
              <a:rPr lang="en-US" dirty="0"/>
              <a:t>H, </a:t>
            </a:r>
            <a:r>
              <a:rPr lang="en-US" baseline="30000" dirty="0"/>
              <a:t>14</a:t>
            </a:r>
            <a:r>
              <a:rPr lang="en-US" dirty="0"/>
              <a:t>C and </a:t>
            </a:r>
            <a:r>
              <a:rPr lang="en-US" baseline="30000" dirty="0"/>
              <a:t>35</a:t>
            </a:r>
            <a:r>
              <a:rPr lang="en-US" dirty="0"/>
              <a:t>S speciation studies of discharges from nuclear establishments</a:t>
            </a:r>
          </a:p>
          <a:p>
            <a:r>
              <a:rPr lang="en-US" dirty="0"/>
              <a:t>Series of soda lime and silica gel columns to collect CO</a:t>
            </a:r>
            <a:r>
              <a:rPr lang="en-US" baseline="-25000" dirty="0"/>
              <a:t>2</a:t>
            </a:r>
            <a:r>
              <a:rPr lang="en-US" dirty="0"/>
              <a:t> and H</a:t>
            </a:r>
            <a:r>
              <a:rPr lang="en-US" baseline="-25000" dirty="0"/>
              <a:t>2</a:t>
            </a:r>
            <a:r>
              <a:rPr lang="en-US" dirty="0"/>
              <a:t>O</a:t>
            </a:r>
          </a:p>
          <a:p>
            <a:pPr lvl="1"/>
            <a:r>
              <a:rPr lang="en-US" dirty="0"/>
              <a:t>Unit 1 - collects gas phase </a:t>
            </a:r>
            <a:r>
              <a:rPr lang="en-US" baseline="30000" dirty="0"/>
              <a:t>14</a:t>
            </a:r>
            <a:r>
              <a:rPr lang="en-US" dirty="0"/>
              <a:t>CO</a:t>
            </a:r>
            <a:r>
              <a:rPr lang="en-US" baseline="-25000" dirty="0"/>
              <a:t>2</a:t>
            </a:r>
            <a:r>
              <a:rPr lang="en-US" dirty="0"/>
              <a:t> and </a:t>
            </a:r>
            <a:r>
              <a:rPr lang="en-US" baseline="30000" dirty="0"/>
              <a:t>3</a:t>
            </a:r>
            <a:r>
              <a:rPr lang="en-US" dirty="0"/>
              <a:t>H</a:t>
            </a:r>
            <a:r>
              <a:rPr lang="en-US" baseline="-25000" dirty="0"/>
              <a:t>2</a:t>
            </a:r>
            <a:r>
              <a:rPr lang="en-US" dirty="0"/>
              <a:t>O</a:t>
            </a:r>
          </a:p>
          <a:p>
            <a:pPr lvl="1"/>
            <a:r>
              <a:rPr lang="en-US" dirty="0"/>
              <a:t>Unit 2 - oxidation of H</a:t>
            </a:r>
            <a:r>
              <a:rPr lang="en-US" baseline="-25000" dirty="0"/>
              <a:t>2</a:t>
            </a:r>
            <a:r>
              <a:rPr lang="en-US" dirty="0"/>
              <a:t> and CO to H</a:t>
            </a:r>
            <a:r>
              <a:rPr lang="en-US" baseline="-25000" dirty="0"/>
              <a:t>2</a:t>
            </a:r>
            <a:r>
              <a:rPr lang="en-US" dirty="0"/>
              <a:t>O and CO</a:t>
            </a:r>
            <a:r>
              <a:rPr lang="en-US" baseline="-25000" dirty="0"/>
              <a:t>2</a:t>
            </a:r>
            <a:r>
              <a:rPr lang="en-US" dirty="0"/>
              <a:t> by </a:t>
            </a:r>
            <a:r>
              <a:rPr lang="en-US" dirty="0" err="1"/>
              <a:t>CuO</a:t>
            </a:r>
            <a:r>
              <a:rPr lang="en-US" dirty="0"/>
              <a:t> catalyst, 350°C</a:t>
            </a:r>
          </a:p>
          <a:p>
            <a:pPr lvl="1"/>
            <a:r>
              <a:rPr lang="en-US" dirty="0"/>
              <a:t>Unit 3 - oxidation of organic compounds to H</a:t>
            </a:r>
            <a:r>
              <a:rPr lang="en-US" baseline="-25000" dirty="0"/>
              <a:t>2</a:t>
            </a:r>
            <a:r>
              <a:rPr lang="en-US" dirty="0"/>
              <a:t>O and CO</a:t>
            </a:r>
            <a:r>
              <a:rPr lang="en-US" baseline="-25000" dirty="0"/>
              <a:t>2</a:t>
            </a:r>
            <a:r>
              <a:rPr lang="en-US" dirty="0"/>
              <a:t> by </a:t>
            </a:r>
            <a:r>
              <a:rPr lang="en-US" dirty="0" err="1"/>
              <a:t>Pd</a:t>
            </a:r>
            <a:r>
              <a:rPr lang="en-US" dirty="0"/>
              <a:t> catalyst, 425°C</a:t>
            </a:r>
          </a:p>
          <a:p>
            <a:endParaRPr lang="en-GB" dirty="0"/>
          </a:p>
        </p:txBody>
      </p:sp>
      <p:sp>
        <p:nvSpPr>
          <p:cNvPr id="3" name="Text Placeholder 2"/>
          <p:cNvSpPr>
            <a:spLocks noGrp="1"/>
          </p:cNvSpPr>
          <p:nvPr>
            <p:ph type="body" sz="quarter" idx="13"/>
          </p:nvPr>
        </p:nvSpPr>
        <p:spPr/>
        <p:txBody>
          <a:bodyPr/>
          <a:lstStyle/>
          <a:p>
            <a:r>
              <a:rPr lang="en-GB" dirty="0"/>
              <a:t>Gas phase carbon-14 analysis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11</a:t>
            </a:fld>
            <a:endParaRPr lang="en-GB" dirty="0"/>
          </a:p>
        </p:txBody>
      </p:sp>
      <p:grpSp>
        <p:nvGrpSpPr>
          <p:cNvPr id="6" name="Group 5"/>
          <p:cNvGrpSpPr/>
          <p:nvPr/>
        </p:nvGrpSpPr>
        <p:grpSpPr>
          <a:xfrm>
            <a:off x="4616035" y="966444"/>
            <a:ext cx="1792710" cy="3581213"/>
            <a:chOff x="4616035" y="966444"/>
            <a:chExt cx="1792710" cy="3581213"/>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17248" y="966444"/>
              <a:ext cx="1791497" cy="1193604"/>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7247" y="2159002"/>
              <a:ext cx="1791497" cy="1193604"/>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6035" y="3354053"/>
              <a:ext cx="1791497" cy="1193604"/>
            </a:xfrm>
            <a:prstGeom prst="rect">
              <a:avLst/>
            </a:prstGeom>
          </p:spPr>
        </p:pic>
      </p:grpSp>
    </p:spTree>
    <p:extLst>
      <p:ext uri="{BB962C8B-B14F-4D97-AF65-F5344CB8AC3E}">
        <p14:creationId xmlns:p14="http://schemas.microsoft.com/office/powerpoint/2010/main" val="1222369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109169-6209-4A8D-AABE-8785B8BA9226}"/>
              </a:ext>
            </a:extLst>
          </p:cNvPr>
          <p:cNvSpPr>
            <a:spLocks noGrp="1"/>
          </p:cNvSpPr>
          <p:nvPr>
            <p:ph idx="1"/>
          </p:nvPr>
        </p:nvSpPr>
        <p:spPr/>
        <p:txBody>
          <a:bodyPr/>
          <a:lstStyle/>
          <a:p>
            <a:r>
              <a:rPr lang="en-GB" dirty="0"/>
              <a:t>Purge reactor headspace with nitrogen </a:t>
            </a:r>
          </a:p>
          <a:p>
            <a:pPr lvl="1"/>
            <a:r>
              <a:rPr lang="en-GB" dirty="0"/>
              <a:t>near-quantitative collection of all gas phase species</a:t>
            </a:r>
          </a:p>
          <a:p>
            <a:pPr lvl="1"/>
            <a:r>
              <a:rPr lang="en-GB" dirty="0"/>
              <a:t>collection columns returned to RCD for analysis</a:t>
            </a:r>
          </a:p>
          <a:p>
            <a:r>
              <a:rPr lang="en-GB" dirty="0"/>
              <a:t>CO</a:t>
            </a:r>
            <a:r>
              <a:rPr lang="en-GB" baseline="-25000" dirty="0"/>
              <a:t>2</a:t>
            </a:r>
            <a:r>
              <a:rPr lang="en-GB" dirty="0"/>
              <a:t> is extracted from columns converted to benzene for </a:t>
            </a:r>
            <a:r>
              <a:rPr lang="en-GB" baseline="30000" dirty="0"/>
              <a:t>14</a:t>
            </a:r>
            <a:r>
              <a:rPr lang="en-GB" dirty="0"/>
              <a:t>C analysis by LSC</a:t>
            </a:r>
          </a:p>
          <a:p>
            <a:pPr lvl="1"/>
            <a:r>
              <a:rPr lang="en-GB" dirty="0" err="1"/>
              <a:t>LoD</a:t>
            </a:r>
            <a:r>
              <a:rPr lang="en-GB" dirty="0"/>
              <a:t> 0.01 to 0.03 </a:t>
            </a:r>
            <a:r>
              <a:rPr lang="en-GB" dirty="0" err="1"/>
              <a:t>Bq</a:t>
            </a:r>
            <a:r>
              <a:rPr lang="en-GB" dirty="0"/>
              <a:t> </a:t>
            </a:r>
            <a:r>
              <a:rPr lang="en-GB" baseline="30000" dirty="0"/>
              <a:t>14</a:t>
            </a:r>
            <a:r>
              <a:rPr lang="en-GB" dirty="0"/>
              <a:t>C per sample</a:t>
            </a:r>
          </a:p>
          <a:p>
            <a:endParaRPr lang="en-GB" dirty="0"/>
          </a:p>
          <a:p>
            <a:r>
              <a:rPr lang="en-GB" dirty="0"/>
              <a:t>Solution phase samples were analysed by </a:t>
            </a:r>
            <a:r>
              <a:rPr lang="en-GB" dirty="0" err="1"/>
              <a:t>pyrolyser</a:t>
            </a:r>
            <a:r>
              <a:rPr lang="en-GB" dirty="0"/>
              <a:t> and LSC for total </a:t>
            </a:r>
            <a:r>
              <a:rPr lang="en-GB" baseline="30000" dirty="0"/>
              <a:t>14</a:t>
            </a:r>
            <a:r>
              <a:rPr lang="en-GB" dirty="0"/>
              <a:t>C</a:t>
            </a:r>
          </a:p>
          <a:p>
            <a:pPr lvl="1"/>
            <a:r>
              <a:rPr lang="en-GB" dirty="0"/>
              <a:t>organic </a:t>
            </a:r>
            <a:r>
              <a:rPr lang="en-GB" baseline="30000" dirty="0"/>
              <a:t>14</a:t>
            </a:r>
            <a:r>
              <a:rPr lang="en-GB" dirty="0"/>
              <a:t>C, samples were acidified to remove carbonate fractions before pyrolysis/LSC</a:t>
            </a:r>
          </a:p>
        </p:txBody>
      </p:sp>
      <p:sp>
        <p:nvSpPr>
          <p:cNvPr id="3" name="Text Placeholder 2">
            <a:extLst>
              <a:ext uri="{FF2B5EF4-FFF2-40B4-BE49-F238E27FC236}">
                <a16:creationId xmlns:a16="http://schemas.microsoft.com/office/drawing/2014/main" id="{CC4646EC-3EF6-4FBF-BB8D-98235076616C}"/>
              </a:ext>
            </a:extLst>
          </p:cNvPr>
          <p:cNvSpPr>
            <a:spLocks noGrp="1"/>
          </p:cNvSpPr>
          <p:nvPr>
            <p:ph type="body" sz="quarter" idx="13"/>
          </p:nvPr>
        </p:nvSpPr>
        <p:spPr/>
        <p:txBody>
          <a:bodyPr/>
          <a:lstStyle/>
          <a:p>
            <a:r>
              <a:rPr lang="en-GB" dirty="0"/>
              <a:t>Carbon-14 analysis</a:t>
            </a:r>
          </a:p>
        </p:txBody>
      </p:sp>
      <p:sp>
        <p:nvSpPr>
          <p:cNvPr id="4" name="Footer Placeholder 3">
            <a:extLst>
              <a:ext uri="{FF2B5EF4-FFF2-40B4-BE49-F238E27FC236}">
                <a16:creationId xmlns:a16="http://schemas.microsoft.com/office/drawing/2014/main" id="{4351508E-0EC5-48CD-B5AE-23C10E5F0E1D}"/>
              </a:ext>
            </a:extLst>
          </p:cNvPr>
          <p:cNvSpPr>
            <a:spLocks noGrp="1"/>
          </p:cNvSpPr>
          <p:nvPr>
            <p:ph type="ftr" sz="quarter" idx="3"/>
          </p:nvPr>
        </p:nvSpPr>
        <p:spPr/>
        <p:txBody>
          <a:bodyPr/>
          <a:lstStyle/>
          <a:p>
            <a:endParaRPr lang="en-GB" dirty="0"/>
          </a:p>
        </p:txBody>
      </p:sp>
      <p:sp>
        <p:nvSpPr>
          <p:cNvPr id="5" name="Slide Number Placeholder 4">
            <a:extLst>
              <a:ext uri="{FF2B5EF4-FFF2-40B4-BE49-F238E27FC236}">
                <a16:creationId xmlns:a16="http://schemas.microsoft.com/office/drawing/2014/main" id="{5B165DA0-969B-4F09-A035-2B1AB74C6AEB}"/>
              </a:ext>
            </a:extLst>
          </p:cNvPr>
          <p:cNvSpPr>
            <a:spLocks noGrp="1"/>
          </p:cNvSpPr>
          <p:nvPr>
            <p:ph type="sldNum" sz="quarter" idx="4"/>
          </p:nvPr>
        </p:nvSpPr>
        <p:spPr/>
        <p:txBody>
          <a:bodyPr/>
          <a:lstStyle/>
          <a:p>
            <a:fld id="{3B3120AC-0FB0-4B1F-9EA2-DF78B8AED3C7}" type="slidenum">
              <a:rPr lang="en-GB" smtClean="0"/>
              <a:pPr/>
              <a:t>12</a:t>
            </a:fld>
            <a:endParaRPr lang="en-GB" dirty="0"/>
          </a:p>
        </p:txBody>
      </p:sp>
    </p:spTree>
    <p:extLst>
      <p:ext uri="{BB962C8B-B14F-4D97-AF65-F5344CB8AC3E}">
        <p14:creationId xmlns:p14="http://schemas.microsoft.com/office/powerpoint/2010/main" val="2625019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1" y="2854711"/>
            <a:ext cx="3055762" cy="1691437"/>
          </a:xfrm>
        </p:spPr>
        <p:txBody>
          <a:bodyPr>
            <a:normAutofit/>
          </a:bodyPr>
          <a:lstStyle/>
          <a:p>
            <a:r>
              <a:rPr lang="en-GB" sz="1600" dirty="0"/>
              <a:t>Ratio organics to CO</a:t>
            </a:r>
          </a:p>
          <a:p>
            <a:pPr lvl="1"/>
            <a:r>
              <a:rPr lang="en-GB" sz="1600" dirty="0"/>
              <a:t>1:1 in </a:t>
            </a:r>
            <a:r>
              <a:rPr lang="en-GB" sz="1600" dirty="0" err="1"/>
              <a:t>oxic</a:t>
            </a:r>
            <a:r>
              <a:rPr lang="en-GB" sz="1600" dirty="0"/>
              <a:t> conditions</a:t>
            </a:r>
          </a:p>
          <a:p>
            <a:pPr lvl="1"/>
            <a:r>
              <a:rPr lang="en-GB" sz="1600" dirty="0"/>
              <a:t>2.5:1 in anoxic conditions</a:t>
            </a:r>
          </a:p>
          <a:p>
            <a:r>
              <a:rPr lang="en-GB" sz="1600" dirty="0"/>
              <a:t>Negligible </a:t>
            </a:r>
            <a:r>
              <a:rPr lang="en-GB" sz="1600" baseline="30000" dirty="0"/>
              <a:t>14</a:t>
            </a:r>
            <a:r>
              <a:rPr lang="en-GB" sz="1600" dirty="0"/>
              <a:t>CO</a:t>
            </a:r>
            <a:r>
              <a:rPr lang="en-GB" sz="1600" baseline="-25000" dirty="0"/>
              <a:t>2</a:t>
            </a:r>
            <a:r>
              <a:rPr lang="en-GB" sz="1600" dirty="0"/>
              <a:t> in gas phase</a:t>
            </a:r>
          </a:p>
        </p:txBody>
      </p:sp>
      <p:sp>
        <p:nvSpPr>
          <p:cNvPr id="3" name="Text Placeholder 2"/>
          <p:cNvSpPr>
            <a:spLocks noGrp="1"/>
          </p:cNvSpPr>
          <p:nvPr>
            <p:ph type="body" sz="quarter" idx="13"/>
          </p:nvPr>
        </p:nvSpPr>
        <p:spPr/>
        <p:txBody>
          <a:bodyPr/>
          <a:lstStyle/>
          <a:p>
            <a:r>
              <a:rPr lang="en-GB" dirty="0"/>
              <a:t>Speciation of gas phase carbon-14</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13</a:t>
            </a:fld>
            <a:endParaRPr lang="en-GB" dirty="0"/>
          </a:p>
        </p:txBody>
      </p:sp>
      <p:pic>
        <p:nvPicPr>
          <p:cNvPr id="6" name="Picture 5"/>
          <p:cNvPicPr>
            <a:picLocks noChangeAspect="1"/>
          </p:cNvPicPr>
          <p:nvPr/>
        </p:nvPicPr>
        <p:blipFill>
          <a:blip r:embed="rId2"/>
          <a:stretch>
            <a:fillRect/>
          </a:stretch>
        </p:blipFill>
        <p:spPr>
          <a:xfrm>
            <a:off x="338662" y="989978"/>
            <a:ext cx="3060000" cy="1732187"/>
          </a:xfrm>
          <a:prstGeom prst="rect">
            <a:avLst/>
          </a:prstGeom>
        </p:spPr>
      </p:pic>
      <p:pic>
        <p:nvPicPr>
          <p:cNvPr id="7" name="Picture 6"/>
          <p:cNvPicPr>
            <a:picLocks noChangeAspect="1"/>
          </p:cNvPicPr>
          <p:nvPr/>
        </p:nvPicPr>
        <p:blipFill>
          <a:blip r:embed="rId3"/>
          <a:stretch>
            <a:fillRect/>
          </a:stretch>
        </p:blipFill>
        <p:spPr>
          <a:xfrm>
            <a:off x="3549249" y="989367"/>
            <a:ext cx="3060000" cy="1732798"/>
          </a:xfrm>
          <a:prstGeom prst="rect">
            <a:avLst/>
          </a:prstGeom>
        </p:spPr>
      </p:pic>
      <p:pic>
        <p:nvPicPr>
          <p:cNvPr id="8" name="Picture 7"/>
          <p:cNvPicPr>
            <a:picLocks noChangeAspect="1"/>
          </p:cNvPicPr>
          <p:nvPr/>
        </p:nvPicPr>
        <p:blipFill>
          <a:blip r:embed="rId4"/>
          <a:stretch>
            <a:fillRect/>
          </a:stretch>
        </p:blipFill>
        <p:spPr>
          <a:xfrm>
            <a:off x="3549249" y="2932872"/>
            <a:ext cx="3060000" cy="1731721"/>
          </a:xfrm>
          <a:prstGeom prst="rect">
            <a:avLst/>
          </a:prstGeom>
        </p:spPr>
      </p:pic>
    </p:spTree>
    <p:extLst>
      <p:ext uri="{BB962C8B-B14F-4D97-AF65-F5344CB8AC3E}">
        <p14:creationId xmlns:p14="http://schemas.microsoft.com/office/powerpoint/2010/main" val="2327991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lstStyle/>
          <a:p>
            <a:r>
              <a:rPr lang="en-GB" dirty="0"/>
              <a:t>Carbon-14 release to solution – anoxic pH 13</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14</a:t>
            </a:fld>
            <a:endParaRPr lang="en-GB" dirty="0"/>
          </a:p>
        </p:txBody>
      </p:sp>
      <p:pic>
        <p:nvPicPr>
          <p:cNvPr id="6" name="Picture 5"/>
          <p:cNvPicPr>
            <a:picLocks noChangeAspect="1"/>
          </p:cNvPicPr>
          <p:nvPr/>
        </p:nvPicPr>
        <p:blipFill>
          <a:blip r:embed="rId2"/>
          <a:stretch>
            <a:fillRect/>
          </a:stretch>
        </p:blipFill>
        <p:spPr>
          <a:xfrm>
            <a:off x="530091" y="837169"/>
            <a:ext cx="5400000" cy="3914747"/>
          </a:xfrm>
          <a:prstGeom prst="rect">
            <a:avLst/>
          </a:prstGeom>
        </p:spPr>
      </p:pic>
    </p:spTree>
    <p:extLst>
      <p:ext uri="{BB962C8B-B14F-4D97-AF65-F5344CB8AC3E}">
        <p14:creationId xmlns:p14="http://schemas.microsoft.com/office/powerpoint/2010/main" val="409260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lstStyle/>
          <a:p>
            <a:r>
              <a:rPr lang="en-GB" dirty="0"/>
              <a:t>Carbon-14 release, anaerobic, pH 13</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15</a:t>
            </a:fld>
            <a:endParaRPr lang="en-GB" dirty="0"/>
          </a:p>
        </p:txBody>
      </p:sp>
      <p:pic>
        <p:nvPicPr>
          <p:cNvPr id="6" name="Picture 5"/>
          <p:cNvPicPr>
            <a:picLocks noChangeAspect="1"/>
          </p:cNvPicPr>
          <p:nvPr/>
        </p:nvPicPr>
        <p:blipFill>
          <a:blip r:embed="rId2"/>
          <a:stretch>
            <a:fillRect/>
          </a:stretch>
        </p:blipFill>
        <p:spPr>
          <a:xfrm>
            <a:off x="838723" y="958610"/>
            <a:ext cx="5400000" cy="3289989"/>
          </a:xfrm>
          <a:prstGeom prst="rect">
            <a:avLst/>
          </a:prstGeom>
        </p:spPr>
      </p:pic>
    </p:spTree>
    <p:extLst>
      <p:ext uri="{BB962C8B-B14F-4D97-AF65-F5344CB8AC3E}">
        <p14:creationId xmlns:p14="http://schemas.microsoft.com/office/powerpoint/2010/main" val="3229031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Fast initial release of carbon-14 on immersion in water</a:t>
            </a:r>
          </a:p>
          <a:p>
            <a:r>
              <a:rPr lang="en-US" dirty="0"/>
              <a:t>The rates of </a:t>
            </a:r>
            <a:r>
              <a:rPr lang="en-US" baseline="30000" dirty="0"/>
              <a:t>14</a:t>
            </a:r>
            <a:r>
              <a:rPr lang="en-US" dirty="0"/>
              <a:t>C release decreased with time </a:t>
            </a:r>
          </a:p>
          <a:p>
            <a:r>
              <a:rPr lang="en-US" dirty="0"/>
              <a:t>Most of the </a:t>
            </a:r>
            <a:r>
              <a:rPr lang="en-US" baseline="30000" dirty="0"/>
              <a:t>14</a:t>
            </a:r>
            <a:r>
              <a:rPr lang="en-US" dirty="0"/>
              <a:t>C released remained in the aqueous phase </a:t>
            </a:r>
          </a:p>
          <a:p>
            <a:r>
              <a:rPr lang="en-US" dirty="0"/>
              <a:t>~1% of the carbon-14 released was as volatile gaseous species</a:t>
            </a:r>
          </a:p>
          <a:p>
            <a:r>
              <a:rPr lang="en-GB" dirty="0"/>
              <a:t>Gas phase speciation depends in part on redox conditions</a:t>
            </a:r>
          </a:p>
          <a:p>
            <a:pPr lvl="1"/>
            <a:r>
              <a:rPr lang="en-GB" dirty="0"/>
              <a:t>1:1 hydrocarbons: CO under </a:t>
            </a:r>
            <a:r>
              <a:rPr lang="en-GB" dirty="0" err="1"/>
              <a:t>oxic</a:t>
            </a:r>
            <a:r>
              <a:rPr lang="en-GB" dirty="0"/>
              <a:t> conditions</a:t>
            </a:r>
          </a:p>
          <a:p>
            <a:pPr lvl="1"/>
            <a:r>
              <a:rPr lang="en-GB" dirty="0"/>
              <a:t>2.5:1 hydrocarbons: CO under anoxic conditions</a:t>
            </a:r>
          </a:p>
          <a:p>
            <a:endParaRPr lang="en-GB" dirty="0"/>
          </a:p>
        </p:txBody>
      </p:sp>
      <p:sp>
        <p:nvSpPr>
          <p:cNvPr id="3" name="Text Placeholder 2"/>
          <p:cNvSpPr>
            <a:spLocks noGrp="1"/>
          </p:cNvSpPr>
          <p:nvPr>
            <p:ph type="body" sz="quarter" idx="13"/>
          </p:nvPr>
        </p:nvSpPr>
        <p:spPr/>
        <p:txBody>
          <a:bodyPr/>
          <a:lstStyle/>
          <a:p>
            <a:r>
              <a:rPr lang="en-GB" dirty="0"/>
              <a:t>Conclusions from experiments (to 1 year)</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16</a:t>
            </a:fld>
            <a:endParaRPr lang="en-GB" dirty="0"/>
          </a:p>
        </p:txBody>
      </p:sp>
    </p:spTree>
    <p:extLst>
      <p:ext uri="{BB962C8B-B14F-4D97-AF65-F5344CB8AC3E}">
        <p14:creationId xmlns:p14="http://schemas.microsoft.com/office/powerpoint/2010/main" val="811244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dirty="0"/>
              <a:t>Based on improved understanding from </a:t>
            </a:r>
            <a:r>
              <a:rPr lang="en-US" dirty="0" err="1"/>
              <a:t>Oldbury</a:t>
            </a:r>
            <a:r>
              <a:rPr lang="en-US" dirty="0"/>
              <a:t> graphite and other experimental studies (e.g. </a:t>
            </a:r>
            <a:r>
              <a:rPr lang="en-US" dirty="0" err="1"/>
              <a:t>Carbowaste</a:t>
            </a:r>
            <a:r>
              <a:rPr lang="en-US" dirty="0"/>
              <a:t>), enhanced empirical model developed</a:t>
            </a:r>
          </a:p>
          <a:p>
            <a:pPr lvl="1"/>
            <a:r>
              <a:rPr lang="en-US" dirty="0"/>
              <a:t>Large proportion of carbon-14 remains unreactive and is not released</a:t>
            </a:r>
          </a:p>
          <a:p>
            <a:pPr lvl="1"/>
            <a:r>
              <a:rPr lang="en-US" dirty="0"/>
              <a:t>Small proportion of carbon-14 released rapidly before repository closure</a:t>
            </a:r>
          </a:p>
          <a:p>
            <a:pPr lvl="1"/>
            <a:r>
              <a:rPr lang="en-US" dirty="0"/>
              <a:t>Remaining proportion released at a slower rate that continues into repository post-closure period</a:t>
            </a:r>
          </a:p>
          <a:p>
            <a:pPr lvl="1"/>
            <a:r>
              <a:rPr lang="en-US" dirty="0"/>
              <a:t>Release mainly into solution, with a small proportion released as gas</a:t>
            </a:r>
          </a:p>
          <a:p>
            <a:pPr lvl="1"/>
            <a:r>
              <a:rPr lang="en-US" dirty="0"/>
              <a:t>Gas phase speciation (between </a:t>
            </a:r>
            <a:r>
              <a:rPr lang="en-US" baseline="30000" dirty="0"/>
              <a:t>14</a:t>
            </a:r>
            <a:r>
              <a:rPr lang="en-US" dirty="0"/>
              <a:t>C-hydrocarbons and </a:t>
            </a:r>
            <a:r>
              <a:rPr lang="en-US" baseline="30000" dirty="0"/>
              <a:t>14</a:t>
            </a:r>
            <a:r>
              <a:rPr lang="en-US" dirty="0"/>
              <a:t>C-O species) depends on conditions</a:t>
            </a:r>
          </a:p>
          <a:p>
            <a:r>
              <a:rPr lang="en-US" dirty="0"/>
              <a:t>Parameters estimated from latest experimental data</a:t>
            </a:r>
          </a:p>
          <a:p>
            <a:endParaRPr lang="en-GB" dirty="0"/>
          </a:p>
        </p:txBody>
      </p:sp>
      <p:sp>
        <p:nvSpPr>
          <p:cNvPr id="3" name="Text Placeholder 2"/>
          <p:cNvSpPr>
            <a:spLocks noGrp="1"/>
          </p:cNvSpPr>
          <p:nvPr>
            <p:ph type="body" sz="quarter" idx="13"/>
          </p:nvPr>
        </p:nvSpPr>
        <p:spPr/>
        <p:txBody>
          <a:bodyPr/>
          <a:lstStyle/>
          <a:p>
            <a:r>
              <a:rPr lang="en-GB" dirty="0"/>
              <a:t>Enhanced assessment model</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17</a:t>
            </a:fld>
            <a:endParaRPr lang="en-GB" dirty="0"/>
          </a:p>
        </p:txBody>
      </p:sp>
    </p:spTree>
    <p:extLst>
      <p:ext uri="{BB962C8B-B14F-4D97-AF65-F5344CB8AC3E}">
        <p14:creationId xmlns:p14="http://schemas.microsoft.com/office/powerpoint/2010/main" val="774804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6046145-EC94-4387-8EFC-09769D600441}"/>
              </a:ext>
            </a:extLst>
          </p:cNvPr>
          <p:cNvSpPr>
            <a:spLocks noGrp="1"/>
          </p:cNvSpPr>
          <p:nvPr>
            <p:ph idx="1"/>
          </p:nvPr>
        </p:nvSpPr>
        <p:spPr>
          <a:xfrm>
            <a:off x="342900" y="788083"/>
            <a:ext cx="6172200" cy="733536"/>
          </a:xfrm>
        </p:spPr>
        <p:txBody>
          <a:bodyPr>
            <a:normAutofit fontScale="85000" lnSpcReduction="20000"/>
          </a:bodyPr>
          <a:lstStyle/>
          <a:p>
            <a:r>
              <a:rPr lang="en-GB" altLang="en-US" dirty="0"/>
              <a:t>Uncertainty (and variability) considered in parameterising model</a:t>
            </a:r>
          </a:p>
          <a:p>
            <a:r>
              <a:rPr lang="en-GB" altLang="en-US" dirty="0"/>
              <a:t>Key values are:</a:t>
            </a:r>
          </a:p>
          <a:p>
            <a:endParaRPr lang="en-GB" dirty="0"/>
          </a:p>
        </p:txBody>
      </p:sp>
      <p:sp>
        <p:nvSpPr>
          <p:cNvPr id="3" name="Text Placeholder 2">
            <a:extLst>
              <a:ext uri="{FF2B5EF4-FFF2-40B4-BE49-F238E27FC236}">
                <a16:creationId xmlns:a16="http://schemas.microsoft.com/office/drawing/2014/main" id="{8A04E245-955E-4D8A-8BB7-526DCD2DDB1C}"/>
              </a:ext>
            </a:extLst>
          </p:cNvPr>
          <p:cNvSpPr>
            <a:spLocks noGrp="1"/>
          </p:cNvSpPr>
          <p:nvPr>
            <p:ph type="body" sz="quarter" idx="13"/>
          </p:nvPr>
        </p:nvSpPr>
        <p:spPr/>
        <p:txBody>
          <a:bodyPr/>
          <a:lstStyle/>
          <a:p>
            <a:r>
              <a:rPr lang="en-GB" altLang="en-US" dirty="0"/>
              <a:t>Effect of uncertainty </a:t>
            </a:r>
            <a:endParaRPr lang="en-GB" dirty="0"/>
          </a:p>
        </p:txBody>
      </p:sp>
      <p:sp>
        <p:nvSpPr>
          <p:cNvPr id="4" name="Footer Placeholder 3">
            <a:extLst>
              <a:ext uri="{FF2B5EF4-FFF2-40B4-BE49-F238E27FC236}">
                <a16:creationId xmlns:a16="http://schemas.microsoft.com/office/drawing/2014/main" id="{0EC074B3-46A1-40A8-8F16-F75AC295CBD9}"/>
              </a:ext>
            </a:extLst>
          </p:cNvPr>
          <p:cNvSpPr>
            <a:spLocks noGrp="1"/>
          </p:cNvSpPr>
          <p:nvPr>
            <p:ph type="ftr" sz="quarter" idx="3"/>
          </p:nvPr>
        </p:nvSpPr>
        <p:spPr/>
        <p:txBody>
          <a:bodyPr/>
          <a:lstStyle/>
          <a:p>
            <a:endParaRPr lang="en-GB" dirty="0"/>
          </a:p>
        </p:txBody>
      </p:sp>
      <p:sp>
        <p:nvSpPr>
          <p:cNvPr id="5" name="Slide Number Placeholder 4">
            <a:extLst>
              <a:ext uri="{FF2B5EF4-FFF2-40B4-BE49-F238E27FC236}">
                <a16:creationId xmlns:a16="http://schemas.microsoft.com/office/drawing/2014/main" id="{43AF4348-0BB2-406C-8632-C9B10E95E591}"/>
              </a:ext>
            </a:extLst>
          </p:cNvPr>
          <p:cNvSpPr>
            <a:spLocks noGrp="1"/>
          </p:cNvSpPr>
          <p:nvPr>
            <p:ph type="sldNum" sz="quarter" idx="4"/>
          </p:nvPr>
        </p:nvSpPr>
        <p:spPr/>
        <p:txBody>
          <a:bodyPr/>
          <a:lstStyle/>
          <a:p>
            <a:fld id="{3B3120AC-0FB0-4B1F-9EA2-DF78B8AED3C7}" type="slidenum">
              <a:rPr lang="en-GB" smtClean="0"/>
              <a:pPr/>
              <a:t>18</a:t>
            </a:fld>
            <a:endParaRPr lang="en-GB" dirty="0"/>
          </a:p>
        </p:txBody>
      </p:sp>
      <p:pic>
        <p:nvPicPr>
          <p:cNvPr id="6" name="Picture 5">
            <a:extLst>
              <a:ext uri="{FF2B5EF4-FFF2-40B4-BE49-F238E27FC236}">
                <a16:creationId xmlns:a16="http://schemas.microsoft.com/office/drawing/2014/main" id="{9B17543F-BB88-4EEF-9263-FA5B6256E1E4}"/>
              </a:ext>
            </a:extLst>
          </p:cNvPr>
          <p:cNvPicPr>
            <a:picLocks noChangeAspect="1"/>
          </p:cNvPicPr>
          <p:nvPr/>
        </p:nvPicPr>
        <p:blipFill>
          <a:blip r:embed="rId2"/>
          <a:stretch>
            <a:fillRect/>
          </a:stretch>
        </p:blipFill>
        <p:spPr>
          <a:xfrm>
            <a:off x="466164" y="1686712"/>
            <a:ext cx="5810288" cy="1891208"/>
          </a:xfrm>
          <a:prstGeom prst="rect">
            <a:avLst/>
          </a:prstGeom>
        </p:spPr>
      </p:pic>
      <p:sp>
        <p:nvSpPr>
          <p:cNvPr id="7" name="Content Placeholder 1">
            <a:extLst>
              <a:ext uri="{FF2B5EF4-FFF2-40B4-BE49-F238E27FC236}">
                <a16:creationId xmlns:a16="http://schemas.microsoft.com/office/drawing/2014/main" id="{5DC5A2F9-15DA-4F9D-A1AA-59EA6EAEE513}"/>
              </a:ext>
            </a:extLst>
          </p:cNvPr>
          <p:cNvSpPr txBox="1">
            <a:spLocks/>
          </p:cNvSpPr>
          <p:nvPr/>
        </p:nvSpPr>
        <p:spPr>
          <a:xfrm>
            <a:off x="350659" y="3690827"/>
            <a:ext cx="6172200" cy="733536"/>
          </a:xfrm>
          <a:prstGeom prst="rect">
            <a:avLst/>
          </a:prstGeom>
        </p:spPr>
        <p:txBody>
          <a:bodyPr vert="horz" lIns="91440" tIns="45720" rIns="91440" bIns="45720" rtlCol="0">
            <a:normAutofit/>
          </a:bodyPr>
          <a:lstStyle>
            <a:lvl1pPr marL="257175" indent="-257175" algn="l" defTabSz="685800" rtl="0" eaLnBrk="1" latinLnBrk="0" hangingPunct="1">
              <a:spcBef>
                <a:spcPct val="20000"/>
              </a:spcBef>
              <a:buFont typeface="Arial" panose="020B0604020202020204" pitchFamily="34" charset="0"/>
              <a:buChar char="•"/>
              <a:defRPr sz="1875" kern="1200" spc="0" baseline="0">
                <a:solidFill>
                  <a:srgbClr val="1A3441"/>
                </a:solidFill>
                <a:latin typeface="Arial" panose="020B0604020202020204" pitchFamily="34" charset="0"/>
                <a:ea typeface="+mn-ea"/>
                <a:cs typeface="Arial" panose="020B0604020202020204" pitchFamily="34" charset="0"/>
              </a:defRPr>
            </a:lvl1pPr>
            <a:lvl2pPr marL="557213" indent="-214313" algn="l" defTabSz="685800" rtl="0" eaLnBrk="1" latinLnBrk="0" hangingPunct="1">
              <a:spcBef>
                <a:spcPct val="20000"/>
              </a:spcBef>
              <a:buFont typeface="Arial" panose="020B0604020202020204" pitchFamily="34" charset="0"/>
              <a:buChar char="–"/>
              <a:defRPr sz="1875" kern="1200" spc="0" baseline="0">
                <a:solidFill>
                  <a:srgbClr val="1A344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spcBef>
                <a:spcPct val="20000"/>
              </a:spcBef>
              <a:buFont typeface="Arial" panose="020B0604020202020204" pitchFamily="34" charset="0"/>
              <a:buChar char="•"/>
              <a:defRPr sz="1650" kern="1200" spc="0" baseline="0">
                <a:solidFill>
                  <a:srgbClr val="1A344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spcBef>
                <a:spcPct val="20000"/>
              </a:spcBef>
              <a:buFont typeface="Arial" panose="020B0604020202020204" pitchFamily="34" charset="0"/>
              <a:buChar char="»"/>
              <a:defRPr sz="1500" kern="1200" spc="0" baseline="0">
                <a:solidFill>
                  <a:srgbClr val="1A344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r>
              <a:rPr lang="en-GB" altLang="en-US" sz="1600" dirty="0"/>
              <a:t>Both best estimate and variant calculations performed</a:t>
            </a:r>
            <a:endParaRPr lang="en-GB" sz="1600" dirty="0"/>
          </a:p>
        </p:txBody>
      </p:sp>
    </p:spTree>
    <p:extLst>
      <p:ext uri="{BB962C8B-B14F-4D97-AF65-F5344CB8AC3E}">
        <p14:creationId xmlns:p14="http://schemas.microsoft.com/office/powerpoint/2010/main" val="2023780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3010829"/>
            <a:ext cx="6172200" cy="1535320"/>
          </a:xfrm>
        </p:spPr>
        <p:txBody>
          <a:bodyPr/>
          <a:lstStyle/>
          <a:p>
            <a:r>
              <a:rPr lang="en-US" dirty="0"/>
              <a:t>Enhanced model substantially reduces calculated gaseous </a:t>
            </a:r>
            <a:r>
              <a:rPr lang="en-US" baseline="30000" dirty="0"/>
              <a:t>14</a:t>
            </a:r>
            <a:r>
              <a:rPr lang="en-US" dirty="0"/>
              <a:t>C release from graphite in long term</a:t>
            </a:r>
          </a:p>
          <a:p>
            <a:r>
              <a:rPr lang="en-US" dirty="0"/>
              <a:t>Enhanced model may still be cautious</a:t>
            </a:r>
          </a:p>
          <a:p>
            <a:endParaRPr lang="en-GB" dirty="0"/>
          </a:p>
        </p:txBody>
      </p:sp>
      <p:sp>
        <p:nvSpPr>
          <p:cNvPr id="3" name="Text Placeholder 2"/>
          <p:cNvSpPr>
            <a:spLocks noGrp="1"/>
          </p:cNvSpPr>
          <p:nvPr>
            <p:ph type="body" sz="quarter" idx="13"/>
          </p:nvPr>
        </p:nvSpPr>
        <p:spPr/>
        <p:txBody>
          <a:bodyPr/>
          <a:lstStyle/>
          <a:p>
            <a:r>
              <a:rPr lang="en-GB" dirty="0"/>
              <a:t>Updated assessment model</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19</a:t>
            </a:fld>
            <a:endParaRPr lang="en-GB" dirty="0"/>
          </a:p>
        </p:txBody>
      </p:sp>
      <p:pic>
        <p:nvPicPr>
          <p:cNvPr id="6" name="Picture 5"/>
          <p:cNvPicPr/>
          <p:nvPr/>
        </p:nvPicPr>
        <p:blipFill>
          <a:blip r:embed="rId2" cstate="print"/>
          <a:srcRect/>
          <a:stretch>
            <a:fillRect/>
          </a:stretch>
        </p:blipFill>
        <p:spPr bwMode="auto">
          <a:xfrm>
            <a:off x="690723" y="1007305"/>
            <a:ext cx="5476554" cy="1619209"/>
          </a:xfrm>
          <a:prstGeom prst="rect">
            <a:avLst/>
          </a:prstGeom>
          <a:noFill/>
          <a:ln w="9525">
            <a:noFill/>
            <a:miter lim="800000"/>
            <a:headEnd/>
            <a:tailEnd/>
          </a:ln>
        </p:spPr>
      </p:pic>
    </p:spTree>
    <p:extLst>
      <p:ext uri="{BB962C8B-B14F-4D97-AF65-F5344CB8AC3E}">
        <p14:creationId xmlns:p14="http://schemas.microsoft.com/office/powerpoint/2010/main" val="27457452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solidFill>
                  <a:schemeClr val="accent2"/>
                </a:solidFill>
              </a:rPr>
              <a:t>Resampling after further 18 months</a:t>
            </a:r>
          </a:p>
          <a:p>
            <a:r>
              <a:rPr lang="en-GB" dirty="0"/>
              <a:t>Runs 2, 3  - baseline, intact, anoxic, high pH</a:t>
            </a:r>
          </a:p>
          <a:p>
            <a:r>
              <a:rPr lang="en-GB" dirty="0"/>
              <a:t>Run 3b – baseline (solution only)</a:t>
            </a:r>
          </a:p>
          <a:p>
            <a:r>
              <a:rPr lang="en-GB" dirty="0"/>
              <a:t>Run 5 – powdered sample, anoxic, high pH</a:t>
            </a:r>
          </a:p>
          <a:p>
            <a:endParaRPr lang="en-GB" dirty="0"/>
          </a:p>
          <a:p>
            <a:r>
              <a:rPr lang="en-GB" dirty="0"/>
              <a:t>Measured </a:t>
            </a:r>
          </a:p>
          <a:p>
            <a:pPr lvl="1"/>
            <a:r>
              <a:rPr lang="en-GB" dirty="0"/>
              <a:t>Gas phase C-14 (Runs 2, 3 and 5)</a:t>
            </a:r>
          </a:p>
          <a:p>
            <a:pPr lvl="1"/>
            <a:r>
              <a:rPr lang="en-GB" dirty="0"/>
              <a:t>Solution phase total C-14</a:t>
            </a:r>
          </a:p>
          <a:p>
            <a:pPr lvl="1"/>
            <a:r>
              <a:rPr lang="en-GB" dirty="0"/>
              <a:t>Solution organic C-14 (after acidification to remove inorganic C-14)</a:t>
            </a:r>
          </a:p>
        </p:txBody>
      </p:sp>
      <p:sp>
        <p:nvSpPr>
          <p:cNvPr id="3" name="Text Placeholder 2"/>
          <p:cNvSpPr>
            <a:spLocks noGrp="1"/>
          </p:cNvSpPr>
          <p:nvPr>
            <p:ph type="body" sz="quarter" idx="13"/>
          </p:nvPr>
        </p:nvSpPr>
        <p:spPr/>
        <p:txBody>
          <a:bodyPr/>
          <a:lstStyle/>
          <a:p>
            <a:r>
              <a:rPr lang="en-GB" dirty="0"/>
              <a:t>Leaching experiments (Phase 2)</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20</a:t>
            </a:fld>
            <a:endParaRPr lang="en-GB" dirty="0"/>
          </a:p>
        </p:txBody>
      </p:sp>
    </p:spTree>
    <p:extLst>
      <p:ext uri="{BB962C8B-B14F-4D97-AF65-F5344CB8AC3E}">
        <p14:creationId xmlns:p14="http://schemas.microsoft.com/office/powerpoint/2010/main" val="37473001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lstStyle/>
          <a:p>
            <a:r>
              <a:rPr lang="en-GB" dirty="0"/>
              <a:t>Longer-term </a:t>
            </a:r>
            <a:r>
              <a:rPr lang="en-GB" baseline="30000" dirty="0"/>
              <a:t>14</a:t>
            </a:r>
            <a:r>
              <a:rPr lang="en-GB" dirty="0"/>
              <a:t>C release – gas phase</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21</a:t>
            </a:fld>
            <a:endParaRPr lang="en-GB" dirty="0"/>
          </a:p>
        </p:txBody>
      </p:sp>
      <p:pic>
        <p:nvPicPr>
          <p:cNvPr id="6" name="Content Placeholder 5"/>
          <p:cNvPicPr>
            <a:picLocks noGrp="1" noChangeAspect="1"/>
          </p:cNvPicPr>
          <p:nvPr>
            <p:ph idx="1"/>
          </p:nvPr>
        </p:nvPicPr>
        <p:blipFill>
          <a:blip r:embed="rId2"/>
          <a:stretch>
            <a:fillRect/>
          </a:stretch>
        </p:blipFill>
        <p:spPr>
          <a:xfrm>
            <a:off x="345313" y="787400"/>
            <a:ext cx="6167373" cy="3759200"/>
          </a:xfrm>
          <a:prstGeom prst="rect">
            <a:avLst/>
          </a:prstGeom>
        </p:spPr>
      </p:pic>
    </p:spTree>
    <p:extLst>
      <p:ext uri="{BB962C8B-B14F-4D97-AF65-F5344CB8AC3E}">
        <p14:creationId xmlns:p14="http://schemas.microsoft.com/office/powerpoint/2010/main" val="1413104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lstStyle/>
          <a:p>
            <a:r>
              <a:rPr lang="en-GB" dirty="0"/>
              <a:t>Longer-term </a:t>
            </a:r>
            <a:r>
              <a:rPr lang="en-GB" baseline="30000" dirty="0"/>
              <a:t>14</a:t>
            </a:r>
            <a:r>
              <a:rPr lang="en-GB" dirty="0"/>
              <a:t>C release - solution</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22</a:t>
            </a:fld>
            <a:endParaRPr lang="en-GB" dirty="0"/>
          </a:p>
        </p:txBody>
      </p:sp>
      <p:pic>
        <p:nvPicPr>
          <p:cNvPr id="10" name="Content Placeholder 9"/>
          <p:cNvPicPr>
            <a:picLocks noGrp="1" noChangeAspect="1"/>
          </p:cNvPicPr>
          <p:nvPr>
            <p:ph idx="1"/>
          </p:nvPr>
        </p:nvPicPr>
        <p:blipFill>
          <a:blip r:embed="rId2"/>
          <a:stretch>
            <a:fillRect/>
          </a:stretch>
        </p:blipFill>
        <p:spPr>
          <a:xfrm>
            <a:off x="836281" y="787400"/>
            <a:ext cx="5185438" cy="3759200"/>
          </a:xfrm>
          <a:prstGeom prst="rect">
            <a:avLst/>
          </a:prstGeom>
        </p:spPr>
      </p:pic>
    </p:spTree>
    <p:extLst>
      <p:ext uri="{BB962C8B-B14F-4D97-AF65-F5344CB8AC3E}">
        <p14:creationId xmlns:p14="http://schemas.microsoft.com/office/powerpoint/2010/main" val="2091359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0091" y="3917795"/>
            <a:ext cx="6172200" cy="624468"/>
          </a:xfrm>
        </p:spPr>
        <p:txBody>
          <a:bodyPr>
            <a:normAutofit fontScale="92500" lnSpcReduction="10000"/>
          </a:bodyPr>
          <a:lstStyle/>
          <a:p>
            <a:r>
              <a:rPr lang="en-GB" dirty="0"/>
              <a:t>Majority of release is as </a:t>
            </a:r>
            <a:r>
              <a:rPr lang="en-GB" baseline="30000" dirty="0"/>
              <a:t>14</a:t>
            </a:r>
            <a:r>
              <a:rPr lang="en-GB" dirty="0"/>
              <a:t>CO</a:t>
            </a:r>
            <a:r>
              <a:rPr lang="en-GB" baseline="-25000" dirty="0"/>
              <a:t>2</a:t>
            </a:r>
          </a:p>
          <a:p>
            <a:r>
              <a:rPr lang="en-GB" dirty="0"/>
              <a:t>Up to 30% </a:t>
            </a:r>
            <a:r>
              <a:rPr lang="en-GB" baseline="30000" dirty="0"/>
              <a:t>14</a:t>
            </a:r>
            <a:r>
              <a:rPr lang="en-GB" dirty="0"/>
              <a:t>C in organic fraction (intact samples)</a:t>
            </a:r>
          </a:p>
        </p:txBody>
      </p:sp>
      <p:sp>
        <p:nvSpPr>
          <p:cNvPr id="3" name="Text Placeholder 2"/>
          <p:cNvSpPr>
            <a:spLocks noGrp="1"/>
          </p:cNvSpPr>
          <p:nvPr>
            <p:ph type="body" sz="quarter" idx="13"/>
          </p:nvPr>
        </p:nvSpPr>
        <p:spPr/>
        <p:txBody>
          <a:bodyPr/>
          <a:lstStyle/>
          <a:p>
            <a:r>
              <a:rPr lang="en-GB" dirty="0"/>
              <a:t>Organic fraction of </a:t>
            </a:r>
            <a:r>
              <a:rPr lang="en-GB" baseline="30000" dirty="0"/>
              <a:t>14</a:t>
            </a:r>
            <a:r>
              <a:rPr lang="en-GB" dirty="0"/>
              <a:t>C in solution</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23</a:t>
            </a:fld>
            <a:endParaRPr lang="en-GB" dirty="0"/>
          </a:p>
        </p:txBody>
      </p:sp>
      <p:pic>
        <p:nvPicPr>
          <p:cNvPr id="8" name="Picture 7"/>
          <p:cNvPicPr>
            <a:picLocks noChangeAspect="1"/>
          </p:cNvPicPr>
          <p:nvPr/>
        </p:nvPicPr>
        <p:blipFill>
          <a:blip r:embed="rId2"/>
          <a:stretch>
            <a:fillRect/>
          </a:stretch>
        </p:blipFill>
        <p:spPr>
          <a:xfrm>
            <a:off x="437951" y="912959"/>
            <a:ext cx="5749666" cy="3148642"/>
          </a:xfrm>
          <a:prstGeom prst="rect">
            <a:avLst/>
          </a:prstGeom>
        </p:spPr>
      </p:pic>
    </p:spTree>
    <p:extLst>
      <p:ext uri="{BB962C8B-B14F-4D97-AF65-F5344CB8AC3E}">
        <p14:creationId xmlns:p14="http://schemas.microsoft.com/office/powerpoint/2010/main" val="30915598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lstStyle/>
          <a:p>
            <a:r>
              <a:rPr lang="en-GB" dirty="0"/>
              <a:t>Comparison with enhanced model</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24</a:t>
            </a:fld>
            <a:endParaRPr lang="en-GB" dirty="0"/>
          </a:p>
        </p:txBody>
      </p:sp>
      <p:pic>
        <p:nvPicPr>
          <p:cNvPr id="10" name="Picture 9"/>
          <p:cNvPicPr>
            <a:picLocks noChangeAspect="1"/>
          </p:cNvPicPr>
          <p:nvPr/>
        </p:nvPicPr>
        <p:blipFill>
          <a:blip r:embed="rId2"/>
          <a:stretch>
            <a:fillRect/>
          </a:stretch>
        </p:blipFill>
        <p:spPr>
          <a:xfrm>
            <a:off x="432784" y="921956"/>
            <a:ext cx="5760000" cy="3529192"/>
          </a:xfrm>
          <a:prstGeom prst="rect">
            <a:avLst/>
          </a:prstGeom>
        </p:spPr>
      </p:pic>
    </p:spTree>
    <p:extLst>
      <p:ext uri="{BB962C8B-B14F-4D97-AF65-F5344CB8AC3E}">
        <p14:creationId xmlns:p14="http://schemas.microsoft.com/office/powerpoint/2010/main" val="1688233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8662" y="622990"/>
            <a:ext cx="6258621" cy="4252268"/>
          </a:xfrm>
        </p:spPr>
        <p:txBody>
          <a:bodyPr>
            <a:normAutofit fontScale="85000" lnSpcReduction="20000"/>
          </a:bodyPr>
          <a:lstStyle/>
          <a:p>
            <a:endParaRPr lang="en-GB" dirty="0"/>
          </a:p>
          <a:p>
            <a:r>
              <a:rPr lang="en-GB" dirty="0"/>
              <a:t>Fast initial release of carbon-14 occurs from Oldbury graphite on immersion in water</a:t>
            </a:r>
          </a:p>
          <a:p>
            <a:r>
              <a:rPr lang="en-GB" dirty="0"/>
              <a:t>Rate of release decreases with time and is barely measurable beyond one year</a:t>
            </a:r>
          </a:p>
          <a:p>
            <a:r>
              <a:rPr lang="en-GB" dirty="0"/>
              <a:t>Release predominantly as </a:t>
            </a:r>
            <a:r>
              <a:rPr lang="en-GB" baseline="30000" dirty="0"/>
              <a:t>14</a:t>
            </a:r>
            <a:r>
              <a:rPr lang="en-GB" dirty="0"/>
              <a:t>CO</a:t>
            </a:r>
            <a:r>
              <a:rPr lang="en-GB" baseline="-25000" dirty="0"/>
              <a:t>2</a:t>
            </a:r>
            <a:r>
              <a:rPr lang="en-GB" dirty="0"/>
              <a:t>, which is absorbed in alkaline solution; at high pH up to 30% as soluble organic species</a:t>
            </a:r>
          </a:p>
          <a:p>
            <a:r>
              <a:rPr lang="en-GB" dirty="0"/>
              <a:t>Less than 1% of release occurs as volatile species to gas phase </a:t>
            </a:r>
          </a:p>
          <a:p>
            <a:r>
              <a:rPr lang="en-GB" dirty="0"/>
              <a:t>Gas phase speciation depends in part on redox conditions</a:t>
            </a:r>
          </a:p>
          <a:p>
            <a:pPr lvl="1"/>
            <a:r>
              <a:rPr lang="en-GB" dirty="0"/>
              <a:t>1:1 hydrocarbons: CO under </a:t>
            </a:r>
            <a:r>
              <a:rPr lang="en-GB" dirty="0" err="1"/>
              <a:t>oxic</a:t>
            </a:r>
            <a:r>
              <a:rPr lang="en-GB" dirty="0"/>
              <a:t> conditions</a:t>
            </a:r>
          </a:p>
          <a:p>
            <a:pPr lvl="1"/>
            <a:r>
              <a:rPr lang="en-GB" dirty="0"/>
              <a:t>2.5:1 hydrocarbons: CO under anoxic conditions</a:t>
            </a:r>
          </a:p>
          <a:p>
            <a:endParaRPr lang="en-GB" dirty="0"/>
          </a:p>
          <a:p>
            <a:r>
              <a:rPr lang="en-GB" dirty="0"/>
              <a:t>Current assessment model may be cautious concerning </a:t>
            </a:r>
            <a:br>
              <a:rPr lang="en-GB" dirty="0"/>
            </a:br>
            <a:r>
              <a:rPr lang="en-GB" dirty="0"/>
              <a:t>carbon-14 release to gas phase</a:t>
            </a:r>
          </a:p>
          <a:p>
            <a:r>
              <a:rPr lang="en-GB" dirty="0"/>
              <a:t>Future assessments will need to consider migration of organic C-14 species via the groundwater pathway</a:t>
            </a:r>
          </a:p>
          <a:p>
            <a:pPr marL="0" indent="0">
              <a:buNone/>
            </a:pPr>
            <a:endParaRPr lang="en-GB" dirty="0"/>
          </a:p>
          <a:p>
            <a:pPr marL="0" indent="0" algn="ctr">
              <a:buNone/>
            </a:pPr>
            <a:r>
              <a:rPr lang="en-GB" i="1" dirty="0"/>
              <a:t>The baseline experiments are continuing…</a:t>
            </a:r>
          </a:p>
        </p:txBody>
      </p:sp>
      <p:sp>
        <p:nvSpPr>
          <p:cNvPr id="3" name="Text Placeholder 2"/>
          <p:cNvSpPr>
            <a:spLocks noGrp="1"/>
          </p:cNvSpPr>
          <p:nvPr>
            <p:ph type="body" sz="quarter" idx="13"/>
          </p:nvPr>
        </p:nvSpPr>
        <p:spPr/>
        <p:txBody>
          <a:bodyPr/>
          <a:lstStyle/>
          <a:p>
            <a:r>
              <a:rPr lang="en-GB" dirty="0"/>
              <a:t>Conclusions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25</a:t>
            </a:fld>
            <a:endParaRPr lang="en-GB" dirty="0"/>
          </a:p>
        </p:txBody>
      </p:sp>
    </p:spTree>
    <p:extLst>
      <p:ext uri="{BB962C8B-B14F-4D97-AF65-F5344CB8AC3E}">
        <p14:creationId xmlns:p14="http://schemas.microsoft.com/office/powerpoint/2010/main" val="1648817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a:p>
            <a:r>
              <a:rPr lang="en-US" sz="1800" dirty="0"/>
              <a:t>Carbon-14 Release from </a:t>
            </a:r>
            <a:r>
              <a:rPr lang="en-US" sz="1800" dirty="0" err="1"/>
              <a:t>Oldbury</a:t>
            </a:r>
            <a:r>
              <a:rPr lang="en-US" sz="1800" dirty="0"/>
              <a:t> Graphite, </a:t>
            </a:r>
            <a:br>
              <a:rPr lang="en-US" sz="1800" dirty="0"/>
            </a:br>
            <a:r>
              <a:rPr lang="en-US" sz="1800" dirty="0" err="1"/>
              <a:t>Amec</a:t>
            </a:r>
            <a:r>
              <a:rPr lang="en-US" sz="1800" dirty="0"/>
              <a:t> Report </a:t>
            </a:r>
            <a:r>
              <a:rPr lang="en-GB" sz="1800" dirty="0"/>
              <a:t>AMEC/5352/002 Issue 3, 2014</a:t>
            </a:r>
          </a:p>
          <a:p>
            <a:endParaRPr lang="en-GB" sz="1800" dirty="0"/>
          </a:p>
          <a:p>
            <a:r>
              <a:rPr lang="en-GB" sz="1800" dirty="0"/>
              <a:t>Carbon-14 Project Phase 2: Irradiated Graphite Wastes, AMEC/200047/004 Issue 2, 2016</a:t>
            </a:r>
          </a:p>
          <a:p>
            <a:endParaRPr lang="en-GB" sz="1800" dirty="0"/>
          </a:p>
          <a:p>
            <a:r>
              <a:rPr lang="en-GB" sz="1800" dirty="0"/>
              <a:t>Available from </a:t>
            </a:r>
            <a:r>
              <a:rPr lang="en-GB" sz="1800" dirty="0">
                <a:hlinkClick r:id="rId2"/>
              </a:rPr>
              <a:t>https://rwm.nda.gov.uk/publications/</a:t>
            </a:r>
            <a:endParaRPr lang="en-GB" sz="1800" dirty="0"/>
          </a:p>
          <a:p>
            <a:endParaRPr lang="en-GB" sz="1800" dirty="0"/>
          </a:p>
          <a:p>
            <a:r>
              <a:rPr lang="en-GB" sz="1800" dirty="0"/>
              <a:t>Further studies of </a:t>
            </a:r>
            <a:r>
              <a:rPr lang="en-US" sz="1800" dirty="0"/>
              <a:t>Carbon-14 Release from </a:t>
            </a:r>
            <a:r>
              <a:rPr lang="en-US" sz="1800" dirty="0" err="1"/>
              <a:t>Oldbury</a:t>
            </a:r>
            <a:r>
              <a:rPr lang="en-US" sz="1800" dirty="0"/>
              <a:t> Graphite</a:t>
            </a:r>
            <a:r>
              <a:rPr lang="en-GB" sz="1800" dirty="0"/>
              <a:t>, due to be published in 2018.</a:t>
            </a:r>
          </a:p>
          <a:p>
            <a:endParaRPr lang="en-GB" dirty="0"/>
          </a:p>
        </p:txBody>
      </p:sp>
      <p:sp>
        <p:nvSpPr>
          <p:cNvPr id="3" name="Text Placeholder 2"/>
          <p:cNvSpPr>
            <a:spLocks noGrp="1"/>
          </p:cNvSpPr>
          <p:nvPr>
            <p:ph type="body" sz="quarter" idx="13"/>
          </p:nvPr>
        </p:nvSpPr>
        <p:spPr/>
        <p:txBody>
          <a:bodyPr/>
          <a:lstStyle/>
          <a:p>
            <a:r>
              <a:rPr lang="en-GB" dirty="0"/>
              <a:t>References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26</a:t>
            </a:fld>
            <a:endParaRPr lang="en-GB" dirty="0"/>
          </a:p>
        </p:txBody>
      </p:sp>
    </p:spTree>
    <p:extLst>
      <p:ext uri="{BB962C8B-B14F-4D97-AF65-F5344CB8AC3E}">
        <p14:creationId xmlns:p14="http://schemas.microsoft.com/office/powerpoint/2010/main" val="704578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1600" dirty="0"/>
              <a:t>Graham Baston, for managing the experimental work</a:t>
            </a:r>
          </a:p>
          <a:p>
            <a:r>
              <a:rPr lang="en-GB" sz="1600" dirty="0"/>
              <a:t>Steve Preston for graphite sample preparation</a:t>
            </a:r>
          </a:p>
          <a:p>
            <a:r>
              <a:rPr lang="en-GB" sz="1600" dirty="0"/>
              <a:t>Mark Kirkham, Bijan Farahani and James Schofield for experimental maintenance and sampling </a:t>
            </a:r>
          </a:p>
          <a:p>
            <a:r>
              <a:rPr lang="en-GB" sz="1600" dirty="0"/>
              <a:t>Ben Swift for modelling of </a:t>
            </a:r>
            <a:r>
              <a:rPr lang="en-GB" sz="1600" baseline="30000" dirty="0"/>
              <a:t>14</a:t>
            </a:r>
            <a:r>
              <a:rPr lang="en-GB" sz="1600" dirty="0"/>
              <a:t>C gas generation</a:t>
            </a:r>
          </a:p>
          <a:p>
            <a:r>
              <a:rPr lang="en-GB" sz="1600" dirty="0"/>
              <a:t>Adrian Clacher for solution phase </a:t>
            </a:r>
            <a:r>
              <a:rPr lang="en-GB" sz="1600" baseline="30000" dirty="0"/>
              <a:t>14</a:t>
            </a:r>
            <a:r>
              <a:rPr lang="en-GB" sz="1600" dirty="0"/>
              <a:t>C analysis</a:t>
            </a:r>
          </a:p>
          <a:p>
            <a:endParaRPr lang="en-GB" sz="1600" dirty="0"/>
          </a:p>
          <a:p>
            <a:r>
              <a:rPr lang="en-GB" sz="1600" dirty="0"/>
              <a:t>Bob </a:t>
            </a:r>
            <a:r>
              <a:rPr lang="en-GB" sz="1600" dirty="0" err="1"/>
              <a:t>Otlett</a:t>
            </a:r>
            <a:r>
              <a:rPr lang="en-GB" sz="1600" dirty="0"/>
              <a:t> and Jill Walker (</a:t>
            </a:r>
            <a:r>
              <a:rPr lang="en-GB" sz="1600" dirty="0" err="1"/>
              <a:t>RadioCarbon</a:t>
            </a:r>
            <a:r>
              <a:rPr lang="en-GB" sz="1600" dirty="0"/>
              <a:t> Dating Ltd) for gas phase </a:t>
            </a:r>
            <a:r>
              <a:rPr lang="en-GB" sz="1600" baseline="30000" dirty="0"/>
              <a:t>14</a:t>
            </a:r>
            <a:r>
              <a:rPr lang="en-GB" sz="1600" dirty="0"/>
              <a:t>C analysis</a:t>
            </a:r>
          </a:p>
          <a:p>
            <a:endParaRPr lang="en-GB" sz="1600" dirty="0"/>
          </a:p>
          <a:p>
            <a:r>
              <a:rPr lang="en-GB" sz="1600" dirty="0"/>
              <a:t>This work was funded by Radioactive Waste Management Limited</a:t>
            </a:r>
          </a:p>
        </p:txBody>
      </p:sp>
      <p:sp>
        <p:nvSpPr>
          <p:cNvPr id="3" name="Text Placeholder 2"/>
          <p:cNvSpPr>
            <a:spLocks noGrp="1"/>
          </p:cNvSpPr>
          <p:nvPr>
            <p:ph type="body" sz="quarter" idx="13"/>
          </p:nvPr>
        </p:nvSpPr>
        <p:spPr/>
        <p:txBody>
          <a:bodyPr/>
          <a:lstStyle/>
          <a:p>
            <a:r>
              <a:rPr lang="en-GB" dirty="0"/>
              <a:t>Acknowledgements</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27</a:t>
            </a:fld>
            <a:endParaRPr lang="en-GB" dirty="0"/>
          </a:p>
        </p:txBody>
      </p:sp>
    </p:spTree>
    <p:extLst>
      <p:ext uri="{BB962C8B-B14F-4D97-AF65-F5344CB8AC3E}">
        <p14:creationId xmlns:p14="http://schemas.microsoft.com/office/powerpoint/2010/main" val="4001626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a:p>
          <a:p>
            <a:r>
              <a:rPr lang="en-GB" dirty="0"/>
              <a:t>Thank you for listening</a:t>
            </a:r>
          </a:p>
          <a:p>
            <a:endParaRPr lang="en-GB" dirty="0"/>
          </a:p>
          <a:p>
            <a:r>
              <a:rPr lang="en-GB" dirty="0"/>
              <a:t>Any questions?</a:t>
            </a:r>
          </a:p>
        </p:txBody>
      </p:sp>
      <p:sp>
        <p:nvSpPr>
          <p:cNvPr id="3" name="Text Placeholder 2"/>
          <p:cNvSpPr>
            <a:spLocks noGrp="1"/>
          </p:cNvSpPr>
          <p:nvPr>
            <p:ph type="body" sz="quarter" idx="13"/>
          </p:nvPr>
        </p:nvSpPr>
        <p:spPr/>
        <p:txBody>
          <a:bodyPr/>
          <a:lstStyle/>
          <a:p>
            <a:r>
              <a:rPr lang="en-GB" dirty="0"/>
              <a:t> </a:t>
            </a:r>
          </a:p>
        </p:txBody>
      </p:sp>
      <p:sp>
        <p:nvSpPr>
          <p:cNvPr id="4" name="Footer Placeholder 3"/>
          <p:cNvSpPr>
            <a:spLocks noGrp="1"/>
          </p:cNvSpPr>
          <p:nvPr>
            <p:ph type="ftr" sz="quarter" idx="3"/>
          </p:nvPr>
        </p:nvSpPr>
        <p:spPr/>
        <p:txBody>
          <a:bodyPr/>
          <a:lstStyle/>
          <a:p>
            <a:endParaRPr lang="en-GB" dirty="0"/>
          </a:p>
        </p:txBody>
      </p:sp>
      <p:sp>
        <p:nvSpPr>
          <p:cNvPr id="5" name="Slide Number Placeholder 4"/>
          <p:cNvSpPr>
            <a:spLocks noGrp="1"/>
          </p:cNvSpPr>
          <p:nvPr>
            <p:ph type="sldNum" sz="quarter" idx="4"/>
          </p:nvPr>
        </p:nvSpPr>
        <p:spPr/>
        <p:txBody>
          <a:bodyPr/>
          <a:lstStyle/>
          <a:p>
            <a:fld id="{3B3120AC-0FB0-4B1F-9EA2-DF78B8AED3C7}" type="slidenum">
              <a:rPr lang="en-GB" smtClean="0"/>
              <a:pPr/>
              <a:t>28</a:t>
            </a:fld>
            <a:endParaRPr lang="en-GB" dirty="0"/>
          </a:p>
        </p:txBody>
      </p:sp>
    </p:spTree>
    <p:extLst>
      <p:ext uri="{BB962C8B-B14F-4D97-AF65-F5344CB8AC3E}">
        <p14:creationId xmlns:p14="http://schemas.microsoft.com/office/powerpoint/2010/main" val="1106720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Additional slides</a:t>
            </a:r>
          </a:p>
        </p:txBody>
      </p:sp>
    </p:spTree>
    <p:extLst>
      <p:ext uri="{BB962C8B-B14F-4D97-AF65-F5344CB8AC3E}">
        <p14:creationId xmlns:p14="http://schemas.microsoft.com/office/powerpoint/2010/main" val="3573957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Comparison of enhanced model with experimental results</a:t>
            </a:r>
          </a:p>
        </p:txBody>
      </p:sp>
      <p:pic>
        <p:nvPicPr>
          <p:cNvPr id="5" name="Picture 4"/>
          <p:cNvPicPr/>
          <p:nvPr/>
        </p:nvPicPr>
        <p:blipFill>
          <a:blip r:embed="rId3" cstate="print"/>
          <a:srcRect/>
          <a:stretch>
            <a:fillRect/>
          </a:stretch>
        </p:blipFill>
        <p:spPr bwMode="auto">
          <a:xfrm>
            <a:off x="1012231" y="1283495"/>
            <a:ext cx="4833539" cy="3245643"/>
          </a:xfrm>
          <a:prstGeom prst="rect">
            <a:avLst/>
          </a:prstGeom>
          <a:noFill/>
          <a:ln w="9525">
            <a:noFill/>
            <a:miter lim="800000"/>
            <a:headEnd/>
            <a:tailEnd/>
          </a:ln>
        </p:spPr>
      </p:pic>
    </p:spTree>
    <p:extLst>
      <p:ext uri="{BB962C8B-B14F-4D97-AF65-F5344CB8AC3E}">
        <p14:creationId xmlns:p14="http://schemas.microsoft.com/office/powerpoint/2010/main" val="344705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Comparison of enhanced model with previous model</a:t>
            </a:r>
          </a:p>
        </p:txBody>
      </p:sp>
      <p:pic>
        <p:nvPicPr>
          <p:cNvPr id="7" name="Picture 6"/>
          <p:cNvPicPr/>
          <p:nvPr/>
        </p:nvPicPr>
        <p:blipFill>
          <a:blip r:embed="rId3" cstate="print"/>
          <a:srcRect/>
          <a:stretch>
            <a:fillRect/>
          </a:stretch>
        </p:blipFill>
        <p:spPr bwMode="auto">
          <a:xfrm>
            <a:off x="863124" y="1317759"/>
            <a:ext cx="5131754" cy="3175660"/>
          </a:xfrm>
          <a:prstGeom prst="rect">
            <a:avLst/>
          </a:prstGeom>
          <a:noFill/>
        </p:spPr>
      </p:pic>
    </p:spTree>
    <p:extLst>
      <p:ext uri="{BB962C8B-B14F-4D97-AF65-F5344CB8AC3E}">
        <p14:creationId xmlns:p14="http://schemas.microsoft.com/office/powerpoint/2010/main" val="920979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Updated performance assessment results for shielded ILW vaults</a:t>
            </a:r>
          </a:p>
        </p:txBody>
      </p:sp>
      <p:pic>
        <p:nvPicPr>
          <p:cNvPr id="8" name="Picture 7"/>
          <p:cNvPicPr/>
          <p:nvPr/>
        </p:nvPicPr>
        <p:blipFill>
          <a:blip r:embed="rId3" cstate="print"/>
          <a:srcRect/>
          <a:stretch>
            <a:fillRect/>
          </a:stretch>
        </p:blipFill>
        <p:spPr bwMode="auto">
          <a:xfrm>
            <a:off x="1336358" y="949618"/>
            <a:ext cx="4185285" cy="3843338"/>
          </a:xfrm>
          <a:prstGeom prst="rect">
            <a:avLst/>
          </a:prstGeom>
          <a:noFill/>
          <a:ln w="9525">
            <a:noFill/>
            <a:miter lim="800000"/>
            <a:headEnd/>
            <a:tailEnd/>
          </a:ln>
        </p:spPr>
      </p:pic>
    </p:spTree>
    <p:extLst>
      <p:ext uri="{BB962C8B-B14F-4D97-AF65-F5344CB8AC3E}">
        <p14:creationId xmlns:p14="http://schemas.microsoft.com/office/powerpoint/2010/main" val="3030003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2">
      <a:dk1>
        <a:srgbClr val="233845"/>
      </a:dk1>
      <a:lt1>
        <a:sysClr val="window" lastClr="FFFFFF"/>
      </a:lt1>
      <a:dk2>
        <a:srgbClr val="233845"/>
      </a:dk2>
      <a:lt2>
        <a:srgbClr val="FFFFFF"/>
      </a:lt2>
      <a:accent1>
        <a:srgbClr val="88C540"/>
      </a:accent1>
      <a:accent2>
        <a:srgbClr val="884C91"/>
      </a:accent2>
      <a:accent3>
        <a:srgbClr val="2DBDB6"/>
      </a:accent3>
      <a:accent4>
        <a:srgbClr val="233845"/>
      </a:accent4>
      <a:accent5>
        <a:srgbClr val="BFC2C8"/>
      </a:accent5>
      <a:accent6>
        <a:srgbClr val="8F96A0"/>
      </a:accent6>
      <a:hlink>
        <a:srgbClr val="884C91"/>
      </a:hlink>
      <a:folHlink>
        <a:srgbClr val="2DBDB6"/>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WOOD presentation template 4 3 [Read-Only]" id="{640C881B-C719-40F7-8853-D30D78E35F27}" vid="{473F836B-5B6B-481A-9F2E-CB6B8FF7D4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AE6E66B025B9B44BF57881E86C888C5" ma:contentTypeVersion="0" ma:contentTypeDescription="Create a new document." ma:contentTypeScope="" ma:versionID="fc7071c99cd0fb8a31324d05e33d1cc1">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BFF1A3F-6D4D-4F74-B92C-CF506FA5CF3C}">
  <ds:schemaRef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DEF3B136-8961-4CC7-99FB-267AAB7EB5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74D3C60C-59AA-42AE-BA1D-0C2D7D6489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WOOD presentation template 4 3</Template>
  <TotalTime>1029</TotalTime>
  <Words>1225</Words>
  <Application>Microsoft Office PowerPoint</Application>
  <PresentationFormat>Custom</PresentationFormat>
  <Paragraphs>204</Paragraphs>
  <Slides>32</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32</vt:i4>
      </vt:variant>
    </vt:vector>
  </HeadingPairs>
  <TitlesOfParts>
    <vt:vector size="35" baseType="lpstr">
      <vt:lpstr>Arial</vt:lpstr>
      <vt:lpstr>Calibri</vt:lpstr>
      <vt:lpstr>Office Theme</vt:lpstr>
      <vt:lpstr>Carbon-14 release from Oldbury graphite. Use of experimental results to inform the safety case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Additional slides</vt:lpstr>
      <vt:lpstr>Comparison of enhanced model with experimental results</vt:lpstr>
      <vt:lpstr>Comparison of enhanced model with previous model</vt:lpstr>
      <vt:lpstr>Updated performance assessment results for shielded ILW vaults</vt:lpstr>
    </vt:vector>
  </TitlesOfParts>
  <Company>AMEC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Swanton, Steve</dc:creator>
  <cp:lastModifiedBy>Stephen Swanton</cp:lastModifiedBy>
  <cp:revision>49</cp:revision>
  <cp:lastPrinted>2018-01-12T18:03:16Z</cp:lastPrinted>
  <dcterms:created xsi:type="dcterms:W3CDTF">2018-01-09T20:20:29Z</dcterms:created>
  <dcterms:modified xsi:type="dcterms:W3CDTF">2018-01-17T09:52:22Z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0x0101005AE6E66B025B9B44BF57881E86C888C5</vt:lpwstr>
  </property>
  <property fmtid="{D5CDD505-2E9C-101B-9397-08002B2CF9AE}" pid="3" name="Description0">
    <vt:lpwstr>PowerPoint presentations are a commonly used way of presenting company information both internally and externally. Our template is clean and simple to allow maximum space for your content. 
The template is created in Microsoft PowerPoint and so can be po</vt:lpwstr>
  </property>
  <property fmtid="{D5CDD505-2E9C-101B-9397-08002B2CF9AE}" pid="4" name="DescriptionLastUpdated">
    <vt:filetime>2017-10-08T23:00:00Z</vt:filetime>
  </property>
  <property fmtid="{D5CDD505-2E9C-101B-9397-08002B2CF9AE}" pid="5" name="SW-DOC-ID">
    <vt:lpwstr>361352b8b9104dd79d69bed5919f108d</vt:lpwstr>
  </property>
  <property fmtid="{D5CDD505-2E9C-101B-9397-08002B2CF9AE}" pid="6" name="SW-CLASSIFICATION-ID">
    <vt:lpwstr>ExtId</vt:lpwstr>
  </property>
  <property fmtid="{D5CDD505-2E9C-101B-9397-08002B2CF9AE}" pid="7" name="SW-CLASSIFIED-BY">
    <vt:lpwstr>steve.swanton@amecfw.com</vt:lpwstr>
  </property>
  <property fmtid="{D5CDD505-2E9C-101B-9397-08002B2CF9AE}" pid="8" name="SW-CLASSIFICATION-DATE">
    <vt:lpwstr>2018-01-09T20:21:27.6908407Z</vt:lpwstr>
  </property>
  <property fmtid="{D5CDD505-2E9C-101B-9397-08002B2CF9AE}" pid="9" name="SW-META-DATA">
    <vt:lpwstr>!!!EGSTAMP:eeb4bfee-7bab-4940-b880-cc60b0e8bef7:ExtId;S=0;DESCRIPTION=Externally or previously marked!!!</vt:lpwstr>
  </property>
  <property fmtid="{D5CDD505-2E9C-101B-9397-08002B2CF9AE}" pid="10" name="SW-CLASSIFY-HEADER">
    <vt:lpwstr/>
  </property>
  <property fmtid="{D5CDD505-2E9C-101B-9397-08002B2CF9AE}" pid="11" name="SW-CLASSIFY-FOOTER">
    <vt:lpwstr/>
  </property>
  <property fmtid="{D5CDD505-2E9C-101B-9397-08002B2CF9AE}" pid="12" name="SW-CLASSIFY-WATERMARK">
    <vt:lpwstr/>
  </property>
</Properties>
</file>