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6" r:id="rId2"/>
    <p:sldId id="319" r:id="rId3"/>
    <p:sldId id="278" r:id="rId4"/>
    <p:sldId id="320" r:id="rId5"/>
    <p:sldId id="292" r:id="rId6"/>
    <p:sldId id="321" r:id="rId7"/>
    <p:sldId id="322" r:id="rId8"/>
    <p:sldId id="323" r:id="rId9"/>
    <p:sldId id="324" r:id="rId10"/>
    <p:sldId id="326" r:id="rId11"/>
    <p:sldId id="327" r:id="rId12"/>
    <p:sldId id="335" r:id="rId13"/>
    <p:sldId id="328" r:id="rId14"/>
    <p:sldId id="329" r:id="rId15"/>
    <p:sldId id="330" r:id="rId16"/>
    <p:sldId id="331" r:id="rId17"/>
    <p:sldId id="332" r:id="rId18"/>
    <p:sldId id="334" r:id="rId19"/>
    <p:sldId id="325" r:id="rId20"/>
    <p:sldId id="263" r:id="rId21"/>
    <p:sldId id="270" r:id="rId22"/>
  </p:sldIdLst>
  <p:sldSz cx="12998450" cy="9756775"/>
  <p:notesSz cx="6805613" cy="9944100"/>
  <p:defaultTextStyle>
    <a:defPPr>
      <a:defRPr lang="en-US"/>
    </a:defPPr>
    <a:lvl1pPr marL="0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1pPr>
    <a:lvl2pPr marL="650067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2pPr>
    <a:lvl3pPr marL="1300134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3pPr>
    <a:lvl4pPr marL="1950201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4pPr>
    <a:lvl5pPr marL="2600268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5pPr>
    <a:lvl6pPr marL="3250335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6pPr>
    <a:lvl7pPr marL="3900401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7pPr>
    <a:lvl8pPr marL="4550469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8pPr>
    <a:lvl9pPr marL="5200535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3BC8D"/>
    <a:srgbClr val="FFFF99"/>
    <a:srgbClr val="333F48"/>
    <a:srgbClr val="B7DD79"/>
    <a:srgbClr val="B4B5DF"/>
    <a:srgbClr val="86C8BC"/>
    <a:srgbClr val="F9E267"/>
    <a:srgbClr val="A2AAAD"/>
    <a:srgbClr val="78BE20"/>
    <a:srgbClr val="8E7F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248" y="-174"/>
      </p:cViewPr>
      <p:guideLst>
        <p:guide orient="horz" pos="3073"/>
        <p:guide pos="4095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7" d="100"/>
          <a:sy n="67" d="100"/>
        </p:scale>
        <p:origin x="-2796" y="-96"/>
      </p:cViewPr>
      <p:guideLst>
        <p:guide orient="horz" pos="3132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4940" y="1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4808713A-2DB9-4F0F-A88F-6BD8A6E2EE94}" type="datetimeFigureOut">
              <a:rPr lang="en-GB" smtClean="0"/>
              <a:t>12/01/2018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5169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4940" y="9445169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A5BB717A-45B5-45B4-804A-6B97AB7C55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7818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40" y="1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E372086B-F73B-428E-9EA2-CCBCFA56CE1F}" type="datetimeFigureOut">
              <a:rPr lang="en-GB" smtClean="0"/>
              <a:pPr/>
              <a:t>12/01/2018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7287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23449"/>
            <a:ext cx="5444490" cy="447484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69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40" y="9445169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9BAA7BE6-D7BE-43EC-9F76-D9593D9D44E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117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50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00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49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99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49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99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48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98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94737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83728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53610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68784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68784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68784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68784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8784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68784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68784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68784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68784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68784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6385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473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1-96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04824" cy="975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80800" y="4140001"/>
            <a:ext cx="10634399" cy="1620000"/>
          </a:xfrm>
        </p:spPr>
        <p:txBody>
          <a:bodyPr lIns="0" tIns="0" rIns="0" bIns="0" anchor="t">
            <a:noAutofit/>
          </a:bodyPr>
          <a:lstStyle>
            <a:lvl1pPr marL="0" marR="0" indent="0" algn="l" defTabSz="1300134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3000" b="0" baseline="0" smtClean="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dirty="0" smtClean="0"/>
              <a:t>Secondary level of title – 30pt Arial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80800" y="2340001"/>
            <a:ext cx="10634399" cy="1620000"/>
          </a:xfrm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  <a:defRPr lang="en-GB" sz="5000" b="1" baseline="0" smtClean="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  <a:lvl2pPr marL="650067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00134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5020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0026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5033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0040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55046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0053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Title of slide presentation – 48/50pt Arial Bold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70634" y="5760000"/>
            <a:ext cx="10634399" cy="519458"/>
          </a:xfrm>
          <a:prstGeom prst="rect">
            <a:avLst/>
          </a:prstGeom>
        </p:spPr>
        <p:txBody>
          <a:bodyPr lIns="0" tIns="0" rIns="0" bIns="0" anchor="t" anchorCtr="0"/>
          <a:lstStyle>
            <a:lvl1pPr>
              <a:lnSpc>
                <a:spcPct val="110000"/>
              </a:lnSpc>
              <a:spcAft>
                <a:spcPts val="600"/>
              </a:spcAft>
              <a:defRPr sz="180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Date: </a:t>
            </a:r>
            <a:fld id="{698D19B2-BF16-48F6-BC44-74040F861031}" type="datetime1">
              <a:rPr lang="en-GB" smtClean="0"/>
              <a:pPr/>
              <a:t>12/01/2018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474889" y="1180800"/>
            <a:ext cx="8340310" cy="1080000"/>
          </a:xfrm>
        </p:spPr>
        <p:txBody>
          <a:bodyPr lIns="0" tIns="0" rIns="0" bIns="0" anchor="t" anchorCtr="0">
            <a:noAutofit/>
          </a:bodyPr>
          <a:lstStyle>
            <a:lvl1pPr marL="0" marR="0" indent="0" algn="l" defTabSz="1300134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 lang="en-GB" sz="3800" b="1" baseline="0" smtClean="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dirty="0" smtClean="0"/>
              <a:t>Slide title – 38pt Arial Bold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180800" y="2340001"/>
            <a:ext cx="10634399" cy="5040000"/>
          </a:xfrm>
        </p:spPr>
        <p:txBody>
          <a:bodyPr lIns="0" tIns="0" rIns="0" bIns="0">
            <a:noAutofit/>
          </a:bodyPr>
          <a:lstStyle>
            <a:lvl1pPr marL="0" indent="-17998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 lang="en-GB" sz="2400" baseline="0" smtClean="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  <a:lvl2pPr marL="431953" indent="-17998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defRPr sz="210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2pPr>
            <a:lvl3pPr marL="611933" indent="-17998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defRPr lang="en-GB" sz="1800" baseline="0" smtClean="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3pPr>
            <a:lvl4pPr>
              <a:defRPr sz="2800"/>
            </a:lvl4pPr>
            <a:lvl5pPr>
              <a:defRPr sz="800"/>
            </a:lvl5pPr>
          </a:lstStyle>
          <a:p>
            <a:pPr lvl="0"/>
            <a:r>
              <a:rPr lang="en-US" dirty="0" smtClean="0"/>
              <a:t>Primary level bulleted text – 24pt Arial Regular</a:t>
            </a:r>
          </a:p>
          <a:p>
            <a:pPr lvl="1"/>
            <a:r>
              <a:rPr lang="en-US" dirty="0" smtClean="0"/>
              <a:t>Secondary level bulleted text – 21pt Arial Regular</a:t>
            </a:r>
          </a:p>
          <a:p>
            <a:pPr lvl="2"/>
            <a:r>
              <a:rPr lang="en-US" dirty="0" smtClean="0"/>
              <a:t>Third level bulleted text – 18pt Arial Regular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55201" y="9090001"/>
            <a:ext cx="360000" cy="360000"/>
          </a:xfrm>
          <a:prstGeom prst="rect">
            <a:avLst/>
          </a:prstGeom>
        </p:spPr>
        <p:txBody>
          <a:bodyPr lIns="0" tIns="0" rIns="0" bIns="0" anchor="t" anchorCtr="0"/>
          <a:lstStyle>
            <a:lvl1pPr>
              <a:defRPr sz="1200">
                <a:solidFill>
                  <a:srgbClr val="8E7FAE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0C047C22-98ED-41D6-98EF-E0FA2E4F7E4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80800" y="1180800"/>
            <a:ext cx="10634399" cy="1080000"/>
          </a:xfrm>
        </p:spPr>
        <p:txBody>
          <a:bodyPr lIns="0" tIns="0" rIns="0" bIns="0" anchor="t" anchorCtr="0">
            <a:noAutofit/>
          </a:bodyPr>
          <a:lstStyle>
            <a:lvl1pPr algn="l">
              <a:lnSpc>
                <a:spcPct val="110000"/>
              </a:lnSpc>
              <a:spcAft>
                <a:spcPts val="600"/>
              </a:spcAft>
              <a:defRPr sz="3800" b="1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dirty="0" smtClean="0"/>
              <a:t>Slide title – 38pt Arial Bold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180800" y="2340001"/>
            <a:ext cx="5318425" cy="5778746"/>
          </a:xfrm>
        </p:spPr>
        <p:txBody>
          <a:bodyPr lIns="0" tIns="0" rIns="0" bIns="0">
            <a:noAutofit/>
          </a:bodyPr>
          <a:lstStyle>
            <a:lvl1pPr marL="179980" marR="0" indent="-179980" algn="l" defTabSz="1300134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 sz="2400" baseline="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  <a:lvl2pPr marL="431953" indent="-17998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defRPr sz="210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2pPr>
            <a:lvl3pPr marL="611933" indent="-17998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defRPr sz="180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3pPr>
            <a:lvl4pPr>
              <a:buNone/>
              <a:defRPr sz="2600"/>
            </a:lvl4pPr>
            <a:lvl5pPr>
              <a:buNone/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n-US" dirty="0" smtClean="0"/>
              <a:t>Primary level bulleted text – 24pt Arial Regular</a:t>
            </a:r>
          </a:p>
          <a:p>
            <a:pPr lvl="1"/>
            <a:r>
              <a:rPr lang="en-US" dirty="0" smtClean="0"/>
              <a:t>Secondary level bulleted text – 21pt Arial Regular</a:t>
            </a:r>
          </a:p>
          <a:p>
            <a:pPr lvl="2"/>
            <a:r>
              <a:rPr lang="en-US" dirty="0" smtClean="0"/>
              <a:t>Third level bulleted text – 18pt Arial Regular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455201" y="9090001"/>
            <a:ext cx="360000" cy="360000"/>
          </a:xfrm>
          <a:prstGeom prst="rect">
            <a:avLst/>
          </a:prstGeom>
        </p:spPr>
        <p:txBody>
          <a:bodyPr lIns="0" tIns="0" rIns="0" bIns="0" anchor="t" anchorCtr="0"/>
          <a:lstStyle>
            <a:lvl1pPr>
              <a:defRPr sz="1200">
                <a:solidFill>
                  <a:srgbClr val="8E7FAE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0C047C22-98ED-41D6-98EF-E0FA2E4F7E4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sz="half" idx="13" hasCustomPrompt="1"/>
          </p:nvPr>
        </p:nvSpPr>
        <p:spPr>
          <a:xfrm>
            <a:off x="6571233" y="2358107"/>
            <a:ext cx="5318425" cy="5760640"/>
          </a:xfrm>
        </p:spPr>
        <p:txBody>
          <a:bodyPr lIns="0" tIns="0" rIns="0" bIns="0">
            <a:noAutofit/>
          </a:bodyPr>
          <a:lstStyle>
            <a:lvl1pPr marL="179980" marR="0" indent="-179980" algn="l" defTabSz="1300134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 sz="2400" baseline="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  <a:lvl2pPr marL="431953" indent="-17998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defRPr sz="210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2pPr>
            <a:lvl3pPr marL="611933" indent="-17998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defRPr sz="180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3pPr>
            <a:lvl4pPr>
              <a:buNone/>
              <a:defRPr sz="2600"/>
            </a:lvl4pPr>
            <a:lvl5pPr>
              <a:buNone/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n-US" dirty="0" smtClean="0"/>
              <a:t>Primary level bulleted text – 24pt Arial Regular</a:t>
            </a:r>
          </a:p>
          <a:p>
            <a:pPr lvl="1"/>
            <a:r>
              <a:rPr lang="en-US" dirty="0" smtClean="0"/>
              <a:t>Secondary level bulleted text – 21pt Arial Regular</a:t>
            </a:r>
          </a:p>
          <a:p>
            <a:pPr lvl="2"/>
            <a:r>
              <a:rPr lang="en-US" dirty="0" smtClean="0"/>
              <a:t>Third level bulleted text – 18pt Arial Regular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884" y="3030925"/>
            <a:ext cx="11048683" cy="20913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9768" y="5528839"/>
            <a:ext cx="9098915" cy="24933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0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00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504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005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506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008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509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011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9922" y="9043086"/>
            <a:ext cx="3032972" cy="519458"/>
          </a:xfrm>
          <a:prstGeom prst="rect">
            <a:avLst/>
          </a:prstGeom>
        </p:spPr>
        <p:txBody>
          <a:bodyPr lIns="130028" tIns="65014" rIns="130028" bIns="65014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D9142DA-8073-492B-AE91-01678D83FB17}" type="datetimeFigureOut">
              <a:rPr lang="en-GB"/>
              <a:pPr>
                <a:defRPr/>
              </a:pPr>
              <a:t>12/01/2018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41137" y="9043086"/>
            <a:ext cx="4116176" cy="519458"/>
          </a:xfrm>
          <a:prstGeom prst="rect">
            <a:avLst/>
          </a:prstGeom>
        </p:spPr>
        <p:txBody>
          <a:bodyPr lIns="130028" tIns="65014" rIns="130028" bIns="65014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15556" y="9043086"/>
            <a:ext cx="3032972" cy="519458"/>
          </a:xfrm>
          <a:prstGeom prst="rect">
            <a:avLst/>
          </a:prstGeom>
        </p:spPr>
        <p:txBody>
          <a:bodyPr lIns="130028" tIns="65014" rIns="130028" bIns="65014"/>
          <a:lstStyle>
            <a:lvl1pPr>
              <a:defRPr>
                <a:latin typeface="Arial" charset="0"/>
              </a:defRPr>
            </a:lvl1pPr>
          </a:lstStyle>
          <a:p>
            <a:fld id="{336D91EE-875A-4EB7-B36E-3B5625719CE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09527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/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31" t="12347" r="14190" b="17276"/>
          <a:stretch/>
        </p:blipFill>
        <p:spPr bwMode="auto">
          <a:xfrm>
            <a:off x="0" y="457199"/>
            <a:ext cx="5851153" cy="240496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 descr="p2-96.gif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0" y="-1"/>
            <a:ext cx="13011156" cy="4572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8745" y="557907"/>
            <a:ext cx="10169784" cy="1458946"/>
          </a:xfrm>
          <a:prstGeom prst="rect">
            <a:avLst/>
          </a:prstGeom>
        </p:spPr>
        <p:txBody>
          <a:bodyPr vert="horz" lIns="130014" tIns="65007" rIns="130014" bIns="65007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9924" y="2276581"/>
            <a:ext cx="11698605" cy="6439021"/>
          </a:xfrm>
          <a:prstGeom prst="rect">
            <a:avLst/>
          </a:prstGeom>
        </p:spPr>
        <p:txBody>
          <a:bodyPr vert="horz" lIns="130014" tIns="65007" rIns="130014" bIns="65007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81" y="8746988"/>
            <a:ext cx="3140626" cy="645239"/>
          </a:xfrm>
          <a:prstGeom prst="rect">
            <a:avLst/>
          </a:prstGeom>
        </p:spPr>
      </p:pic>
      <p:pic>
        <p:nvPicPr>
          <p:cNvPr id="2050" name="Picture 1" descr="logo_cast_line_black"/>
          <p:cNvPicPr>
            <a:picLocks noChangeAspect="1" noChangeArrowheads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5809" y="8341220"/>
            <a:ext cx="980185" cy="1218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</p:sldLayoutIdLst>
  <p:hf hdr="0" ftr="0"/>
  <p:txStyles>
    <p:titleStyle>
      <a:lvl1pPr algn="ctr" defTabSz="1300134" rtl="0" eaLnBrk="1" latinLnBrk="0" hangingPunct="1">
        <a:spcBef>
          <a:spcPct val="0"/>
        </a:spcBef>
        <a:buNone/>
        <a:defRPr sz="63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487551" indent="-487551" algn="l" defTabSz="1300134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56359" indent="-406293" algn="l" defTabSz="1300134" rtl="0" eaLnBrk="1" latinLnBrk="0" hangingPunct="1">
        <a:spcBef>
          <a:spcPct val="20000"/>
        </a:spcBef>
        <a:buFont typeface="Arial" pitchFamily="34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167" indent="-325033" algn="l" defTabSz="1300134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75233" indent="-325033" algn="l" defTabSz="130013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925301" indent="-325033" algn="l" defTabSz="1300134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75368" indent="-325033" algn="l" defTabSz="1300134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225435" indent="-325033" algn="l" defTabSz="1300134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75502" indent="-325033" algn="l" defTabSz="1300134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525568" indent="-325033" algn="l" defTabSz="1300134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0067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00134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50201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00268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50335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00401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50469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00535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www.projectcast.eu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ojectcast.eu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v.uk/rwm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hyperlink" Target="mailto:Simon.Napper@nda.gov.uk" TargetMode="External"/><Relationship Id="rId5" Type="http://schemas.openxmlformats.org/officeDocument/2006/relationships/hyperlink" Target="mailto:rwmfeedback@nda.gov.uk" TargetMode="External"/><Relationship Id="rId4" Type="http://schemas.openxmlformats.org/officeDocument/2006/relationships/hyperlink" Target="mailto:GDFenquiries@nda.gov.uk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logo_cast_line_bla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3" y="5701136"/>
            <a:ext cx="2276985" cy="2820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3" descr="FP7-euratom-cmy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1633" y="6022974"/>
            <a:ext cx="2662877" cy="2177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2" name="TextBox 5"/>
          <p:cNvSpPr txBox="1">
            <a:spLocks noChangeArrowheads="1"/>
          </p:cNvSpPr>
          <p:nvPr/>
        </p:nvSpPr>
        <p:spPr bwMode="auto">
          <a:xfrm>
            <a:off x="17537" y="1962332"/>
            <a:ext cx="12966857" cy="1005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0028" tIns="65014" rIns="130028" bIns="6501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5700" b="1" dirty="0">
                <a:solidFill>
                  <a:srgbClr val="000000"/>
                </a:solidFill>
              </a:rPr>
              <a:t>CAST Acknowledgement</a:t>
            </a:r>
            <a:endParaRPr lang="en-GB" altLang="en-US" sz="5700" dirty="0">
              <a:solidFill>
                <a:srgbClr val="000000"/>
              </a:solidFill>
            </a:endParaRPr>
          </a:p>
        </p:txBody>
      </p:sp>
      <p:sp>
        <p:nvSpPr>
          <p:cNvPr id="32773" name="TextBox 7"/>
          <p:cNvSpPr txBox="1">
            <a:spLocks noChangeArrowheads="1"/>
          </p:cNvSpPr>
          <p:nvPr/>
        </p:nvSpPr>
        <p:spPr bwMode="auto">
          <a:xfrm>
            <a:off x="3105186" y="5701136"/>
            <a:ext cx="6756486" cy="2131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0028" tIns="65014" rIns="130028" bIns="6501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600" dirty="0">
                <a:solidFill>
                  <a:srgbClr val="000000"/>
                </a:solidFill>
              </a:rPr>
              <a:t>For more information, please visit the CAST website at: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600" dirty="0">
              <a:solidFill>
                <a:srgbClr val="0000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600" u="sng" dirty="0">
                <a:solidFill>
                  <a:srgbClr val="000000"/>
                </a:solidFill>
                <a:hlinkClick r:id="rId4"/>
              </a:rPr>
              <a:t>http://www.projectcast.eu</a:t>
            </a:r>
            <a:endParaRPr lang="en-GB" altLang="en-US" sz="26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600" dirty="0">
              <a:solidFill>
                <a:srgbClr val="000000"/>
              </a:solidFill>
            </a:endParaRPr>
          </a:p>
        </p:txBody>
      </p:sp>
      <p:sp>
        <p:nvSpPr>
          <p:cNvPr id="32774" name="TextBox 8"/>
          <p:cNvSpPr txBox="1">
            <a:spLocks noChangeArrowheads="1"/>
          </p:cNvSpPr>
          <p:nvPr/>
        </p:nvSpPr>
        <p:spPr bwMode="auto">
          <a:xfrm>
            <a:off x="1026787" y="2967371"/>
            <a:ext cx="11157003" cy="2716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0028" tIns="65014" rIns="130028" bIns="6501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400" dirty="0">
                <a:solidFill>
                  <a:srgbClr val="000000"/>
                </a:solidFill>
              </a:rPr>
              <a:t>The project has received funding from the European Union’s European Atomic Energy Community’s (Euratom) Seventh Framework Programme FP7/2007-2013 under grant agreement no. 604779, the CAST project</a:t>
            </a:r>
            <a:r>
              <a:rPr lang="en-GB" altLang="en-US" sz="3400" b="1" dirty="0">
                <a:solidFill>
                  <a:srgbClr val="000000"/>
                </a:solidFill>
              </a:rPr>
              <a:t>.</a:t>
            </a:r>
            <a:endParaRPr lang="en-GB" altLang="en-US" sz="34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624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0633" y="3222203"/>
            <a:ext cx="10634399" cy="2826618"/>
          </a:xfrm>
        </p:spPr>
        <p:txBody>
          <a:bodyPr/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Simon </a:t>
            </a:r>
            <a:r>
              <a:rPr lang="en-GB" dirty="0" smtClean="0"/>
              <a:t>Norris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5400" dirty="0"/>
              <a:t>CAST WP5 </a:t>
            </a:r>
            <a:r>
              <a:rPr lang="en-GB" sz="5400" dirty="0" smtClean="0"/>
              <a:t>Irradiated Graphite Main Outcomes</a:t>
            </a:r>
            <a:r>
              <a:rPr lang="en-GB" sz="5400" dirty="0"/>
              <a:t/>
            </a:r>
            <a:br>
              <a:rPr lang="en-GB" sz="5400" dirty="0"/>
            </a:br>
            <a:endParaRPr lang="en-GB" sz="3000" b="0" dirty="0">
              <a:ea typeface="+mj-ea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70633" y="7686699"/>
            <a:ext cx="10634399" cy="519458"/>
          </a:xfrm>
        </p:spPr>
        <p:txBody>
          <a:bodyPr/>
          <a:lstStyle/>
          <a:p>
            <a:r>
              <a:rPr lang="en-GB" sz="2800" dirty="0" smtClean="0"/>
              <a:t>EC CAST project symposium, Lyon, 16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– 18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January 2018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95856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889" y="1349995"/>
            <a:ext cx="8340310" cy="1080000"/>
          </a:xfrm>
        </p:spPr>
        <p:txBody>
          <a:bodyPr/>
          <a:lstStyle/>
          <a:p>
            <a:r>
              <a:rPr lang="en-GB" dirty="0" smtClean="0"/>
              <a:t>Agenda</a:t>
            </a: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4144796"/>
              </p:ext>
            </p:extLst>
          </p:nvPr>
        </p:nvGraphicFramePr>
        <p:xfrm>
          <a:off x="2754809" y="2142084"/>
          <a:ext cx="7560840" cy="5596428"/>
        </p:xfrm>
        <a:graphic>
          <a:graphicData uri="http://schemas.openxmlformats.org/drawingml/2006/table">
            <a:tbl>
              <a:tblPr firstRow="1" firstCol="1" bandRow="1"/>
              <a:tblGrid>
                <a:gridCol w="1392098"/>
                <a:gridCol w="6168742"/>
              </a:tblGrid>
              <a:tr h="231948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</a:rPr>
                        <a:t>Work Package 5 - Graphite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6958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Arial"/>
                          <a:ea typeface="Times New Roman"/>
                        </a:rPr>
                        <a:t>11.00 - 11.10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/>
                          <a:ea typeface="Times New Roman"/>
                        </a:rPr>
                        <a:t>WP5 - Overview of Main Outcomes.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i="1" dirty="0">
                          <a:effectLst/>
                          <a:latin typeface="Arial"/>
                          <a:ea typeface="Times New Roman"/>
                        </a:rPr>
                        <a:t>Simon Norris (RWM)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</a:tr>
              <a:tr h="11597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Arial"/>
                          <a:ea typeface="Times New Roman"/>
                        </a:rPr>
                        <a:t>11.10 - 11.35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/>
                          <a:ea typeface="Times New Roman"/>
                        </a:rPr>
                        <a:t>Ion irradiation used as surrogate for neutron irradiation to understand nuclear graphite evolution during reactor operation: consequences for long lived radionuclide behaviour.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600" i="1" dirty="0">
                          <a:effectLst/>
                          <a:latin typeface="Arial"/>
                          <a:ea typeface="Times New Roman"/>
                        </a:rPr>
                        <a:t>Nelly Toulhoat (IPNL)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</a:tr>
              <a:tr h="9215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Arial"/>
                          <a:ea typeface="Times New Roman"/>
                        </a:rPr>
                        <a:t>11.35 - 11.55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aseline="30000" dirty="0">
                          <a:effectLst/>
                          <a:latin typeface="Arial"/>
                          <a:ea typeface="Times New Roman"/>
                        </a:rPr>
                        <a:t>14</a:t>
                      </a:r>
                      <a:r>
                        <a:rPr lang="en-GB" sz="1600" dirty="0">
                          <a:effectLst/>
                          <a:latin typeface="Arial"/>
                          <a:ea typeface="Times New Roman"/>
                        </a:rPr>
                        <a:t>C in TRIGA Irradiated Graphite and its Release under Alkaline Conditions.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i="1" dirty="0">
                          <a:effectLst/>
                          <a:latin typeface="Arial"/>
                          <a:ea typeface="Times New Roman"/>
                        </a:rPr>
                        <a:t>Crina Bucur</a:t>
                      </a:r>
                      <a:r>
                        <a:rPr lang="en-GB" sz="1600" b="1" i="1" dirty="0">
                          <a:effectLst/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en-GB" sz="1600" i="1" dirty="0">
                          <a:effectLst/>
                          <a:latin typeface="Arial"/>
                          <a:ea typeface="Times New Roman"/>
                        </a:rPr>
                        <a:t>(RATEN ICN)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</a:tr>
              <a:tr h="6958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Arial"/>
                          <a:ea typeface="Times New Roman"/>
                        </a:rPr>
                        <a:t>11.55 - </a:t>
                      </a:r>
                      <a:r>
                        <a:rPr lang="en-GB" sz="1600" b="1" dirty="0" smtClean="0">
                          <a:effectLst/>
                          <a:latin typeface="Arial"/>
                          <a:ea typeface="Times New Roman"/>
                        </a:rPr>
                        <a:t>12.20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  <a:latin typeface="Arial"/>
                          <a:ea typeface="Times New Roman"/>
                        </a:rPr>
                        <a:t>Oldbury graphite study for RWM.</a:t>
                      </a:r>
                      <a:endParaRPr lang="en-GB" sz="16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GB" sz="16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i="1" dirty="0" smtClean="0">
                          <a:effectLst/>
                          <a:latin typeface="Arial"/>
                          <a:ea typeface="Times New Roman"/>
                        </a:rPr>
                        <a:t>Steve Swanton (Wood) 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</a:tr>
              <a:tr h="6958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 smtClean="0">
                          <a:effectLst/>
                          <a:latin typeface="Arial"/>
                          <a:ea typeface="Times New Roman"/>
                        </a:rPr>
                        <a:t>12.20 </a:t>
                      </a:r>
                      <a:r>
                        <a:rPr lang="en-GB" sz="1600" b="1" dirty="0">
                          <a:effectLst/>
                          <a:latin typeface="Arial"/>
                          <a:ea typeface="Times New Roman"/>
                        </a:rPr>
                        <a:t>- 12.30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  <a:latin typeface="Arial"/>
                          <a:ea typeface="Times New Roman"/>
                        </a:rPr>
                        <a:t>WP5 Summary and Conclusions </a:t>
                      </a:r>
                      <a:endParaRPr lang="en-GB" sz="16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GB" sz="16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i="1" dirty="0" smtClean="0">
                          <a:effectLst/>
                          <a:latin typeface="Arial"/>
                          <a:ea typeface="Times New Roman"/>
                        </a:rPr>
                        <a:t>Simon Norris (RWM)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</a:tr>
              <a:tr h="2319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Arial"/>
                          <a:ea typeface="Times New Roman"/>
                        </a:rPr>
                        <a:t>12.30 - 13.15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/>
                          <a:ea typeface="Times New Roman"/>
                        </a:rPr>
                        <a:t>Lunch &amp; Poster Session 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958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Arial"/>
                          <a:ea typeface="Times New Roman"/>
                        </a:rPr>
                        <a:t>13.15 - 13.40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  <a:latin typeface="Arial"/>
                          <a:ea typeface="Times New Roman"/>
                        </a:rPr>
                        <a:t>New concept and instruments for </a:t>
                      </a:r>
                      <a:r>
                        <a:rPr lang="en-GB" sz="1600" baseline="30000" dirty="0" smtClean="0">
                          <a:effectLst/>
                          <a:latin typeface="Arial"/>
                          <a:ea typeface="Times New Roman"/>
                        </a:rPr>
                        <a:t>14</a:t>
                      </a:r>
                      <a:r>
                        <a:rPr lang="en-GB" sz="1600" dirty="0" smtClean="0">
                          <a:effectLst/>
                          <a:latin typeface="Arial"/>
                          <a:ea typeface="Times New Roman"/>
                        </a:rPr>
                        <a:t>C measurements in i-graphite.</a:t>
                      </a:r>
                      <a:endParaRPr lang="en-GB" sz="16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i="1" dirty="0" smtClean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GB" sz="16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i="1" dirty="0" smtClean="0">
                          <a:effectLst/>
                          <a:latin typeface="Arial"/>
                          <a:ea typeface="Times New Roman"/>
                        </a:rPr>
                        <a:t>Gérard Laurent (Integrated Nuclear Engineering Solutions)</a:t>
                      </a:r>
                      <a:endParaRPr lang="en-GB" sz="16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47C22-98ED-41D6-98EF-E0FA2E4F7E49}" type="slidenum">
              <a:rPr lang="en-GB" smtClean="0"/>
              <a:pPr/>
              <a:t>4</a:t>
            </a:fld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194969" y="8406779"/>
            <a:ext cx="6120680" cy="954107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Deliverables </a:t>
            </a:r>
            <a:r>
              <a:rPr lang="en-US" sz="2800" dirty="0"/>
              <a:t>freely available at </a:t>
            </a:r>
            <a:r>
              <a:rPr lang="en-GB" sz="2800" dirty="0">
                <a:hlinkClick r:id="rId3"/>
              </a:rPr>
              <a:t>https://www.projectcast.eu/</a:t>
            </a:r>
            <a:r>
              <a:rPr lang="en-GB" sz="2800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2033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889" y="1180800"/>
            <a:ext cx="8928992" cy="1080000"/>
          </a:xfrm>
        </p:spPr>
        <p:txBody>
          <a:bodyPr/>
          <a:lstStyle/>
          <a:p>
            <a:r>
              <a:rPr lang="en-US" sz="3600" dirty="0"/>
              <a:t>Key generation and migration processes affecting the fate of C-14 in the disposal system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529" y="3078187"/>
            <a:ext cx="12457384" cy="489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4954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WP5 Graphite</a:t>
            </a:r>
          </a:p>
        </p:txBody>
      </p:sp>
      <p:sp>
        <p:nvSpPr>
          <p:cNvPr id="31747" name="Content Placeholder 6"/>
          <p:cNvSpPr>
            <a:spLocks noGrp="1"/>
          </p:cNvSpPr>
          <p:nvPr>
            <p:ph idx="1"/>
          </p:nvPr>
        </p:nvSpPr>
        <p:spPr>
          <a:xfrm>
            <a:off x="868821" y="2215603"/>
            <a:ext cx="11994229" cy="6145412"/>
          </a:xfrm>
        </p:spPr>
        <p:txBody>
          <a:bodyPr/>
          <a:lstStyle/>
          <a:p>
            <a:pPr marL="355600" indent="-355600">
              <a:defRPr/>
            </a:pPr>
            <a:r>
              <a:rPr lang="en-GB" altLang="en-US" sz="3400" dirty="0" smtClean="0"/>
              <a:t>13 </a:t>
            </a:r>
            <a:r>
              <a:rPr lang="en-GB" altLang="en-US" sz="3400" dirty="0"/>
              <a:t>participants </a:t>
            </a:r>
            <a:r>
              <a:rPr lang="en-GB" altLang="en-US" sz="3400" dirty="0" smtClean="0"/>
              <a:t>(RATEN ICN, </a:t>
            </a:r>
            <a:r>
              <a:rPr lang="en-GB" altLang="en-US" sz="3400" dirty="0"/>
              <a:t>ENRESA, FZJ, ENEA, Andra, EdF, LEI, IGNS, </a:t>
            </a:r>
            <a:r>
              <a:rPr lang="en-GB" altLang="en-US" sz="3400" dirty="0" smtClean="0"/>
              <a:t>CIEMAT, </a:t>
            </a:r>
            <a:r>
              <a:rPr lang="en-GB" altLang="en-US" sz="3400" dirty="0"/>
              <a:t>CNRS/IN2P3, IFIN-HH, </a:t>
            </a:r>
            <a:r>
              <a:rPr lang="en-GB" altLang="en-US" sz="3400" dirty="0" smtClean="0"/>
              <a:t>ALD-F, </a:t>
            </a:r>
            <a:r>
              <a:rPr lang="en-GB" altLang="en-US" sz="3400" dirty="0"/>
              <a:t>RWM)</a:t>
            </a:r>
          </a:p>
          <a:p>
            <a:pPr marL="355600" indent="-355600">
              <a:defRPr/>
            </a:pPr>
            <a:r>
              <a:rPr lang="en-GB" altLang="en-US" sz="3400" dirty="0" smtClean="0"/>
              <a:t>8 </a:t>
            </a:r>
            <a:r>
              <a:rPr lang="en-GB" altLang="en-US" sz="3400" dirty="0"/>
              <a:t>countries represented – range of national approaches to </a:t>
            </a:r>
            <a:r>
              <a:rPr lang="en-GB" altLang="en-US" sz="3400" dirty="0" smtClean="0"/>
              <a:t>irradiated graphite </a:t>
            </a:r>
            <a:r>
              <a:rPr lang="en-GB" altLang="en-US" sz="3400" dirty="0"/>
              <a:t>management (e.g. surface disposal, geological disposal)</a:t>
            </a:r>
          </a:p>
          <a:p>
            <a:pPr marL="355600" indent="-355600">
              <a:defRPr/>
            </a:pPr>
            <a:r>
              <a:rPr lang="en-GB" altLang="en-US" sz="3400" dirty="0" smtClean="0"/>
              <a:t>Affects </a:t>
            </a:r>
            <a:r>
              <a:rPr lang="en-GB" altLang="en-US" sz="3400" dirty="0"/>
              <a:t>research requirements, prioritisation of         </a:t>
            </a:r>
            <a:br>
              <a:rPr lang="en-GB" altLang="en-US" sz="3400" dirty="0"/>
            </a:br>
            <a:r>
              <a:rPr lang="en-GB" altLang="en-US" sz="3400" dirty="0"/>
              <a:t>i-graphite issues in national programme, and ‘size’ of required research programme   </a:t>
            </a:r>
          </a:p>
          <a:p>
            <a:pPr marL="355600" indent="-355600">
              <a:defRPr/>
            </a:pPr>
            <a:r>
              <a:rPr lang="en-GB" altLang="en-US" sz="3400" dirty="0" smtClean="0"/>
              <a:t>Led </a:t>
            </a:r>
            <a:r>
              <a:rPr lang="en-GB" altLang="en-US" sz="3400" dirty="0"/>
              <a:t>by </a:t>
            </a:r>
            <a:r>
              <a:rPr lang="en-GB" altLang="en-US" sz="3400" dirty="0" smtClean="0"/>
              <a:t>RWM</a:t>
            </a:r>
          </a:p>
        </p:txBody>
      </p:sp>
      <p:pic>
        <p:nvPicPr>
          <p:cNvPr id="33798" name="Picture 3" descr="FP7-euratom-cmy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43567" y="370396"/>
            <a:ext cx="2660620" cy="2177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8862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>
          <a:xfrm>
            <a:off x="3474889" y="1180800"/>
            <a:ext cx="9361040" cy="1080000"/>
          </a:xfrm>
        </p:spPr>
        <p:txBody>
          <a:bodyPr/>
          <a:lstStyle/>
          <a:p>
            <a:r>
              <a:rPr lang="en-GB" altLang="en-US" sz="4400" dirty="0"/>
              <a:t>WP5 Programme – Deliverables (1)</a:t>
            </a:r>
          </a:p>
        </p:txBody>
      </p:sp>
      <p:sp>
        <p:nvSpPr>
          <p:cNvPr id="38915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11653472" y="8914350"/>
            <a:ext cx="1498432" cy="67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0028" tIns="65014" rIns="130028" bIns="65014"/>
          <a:lstStyle>
            <a:lvl1pPr>
              <a:spcBef>
                <a:spcPct val="20000"/>
              </a:spcBef>
              <a:buChar char="•"/>
              <a:defRPr sz="2700" b="1">
                <a:solidFill>
                  <a:schemeClr val="tx1"/>
                </a:solidFill>
                <a:latin typeface="Arial" charset="0"/>
              </a:defRPr>
            </a:lvl1pPr>
            <a:lvl2pPr marL="1056475" indent="-406337">
              <a:spcBef>
                <a:spcPct val="20000"/>
              </a:spcBef>
              <a:buChar char="–"/>
              <a:defRPr sz="2700">
                <a:solidFill>
                  <a:schemeClr val="tx1"/>
                </a:solidFill>
                <a:latin typeface="Arial" charset="0"/>
              </a:defRPr>
            </a:lvl2pPr>
            <a:lvl3pPr marL="1625346" indent="-325069">
              <a:spcBef>
                <a:spcPct val="20000"/>
              </a:spcBef>
              <a:buChar char="•"/>
              <a:defRPr sz="2700">
                <a:solidFill>
                  <a:schemeClr val="tx1"/>
                </a:solidFill>
                <a:latin typeface="Arial" charset="0"/>
              </a:defRPr>
            </a:lvl3pPr>
            <a:lvl4pPr marL="2275484" indent="-325069">
              <a:spcBef>
                <a:spcPct val="20000"/>
              </a:spcBef>
              <a:buChar char="–"/>
              <a:defRPr sz="2700">
                <a:solidFill>
                  <a:srgbClr val="593160"/>
                </a:solidFill>
                <a:latin typeface="Arial" charset="0"/>
              </a:defRPr>
            </a:lvl4pPr>
            <a:lvl5pPr marL="2925623" indent="-325069">
              <a:spcBef>
                <a:spcPct val="20000"/>
              </a:spcBef>
              <a:buChar char="»"/>
              <a:defRPr sz="2700">
                <a:solidFill>
                  <a:srgbClr val="593160"/>
                </a:solidFill>
                <a:latin typeface="Arial" charset="0"/>
              </a:defRPr>
            </a:lvl5pPr>
            <a:lvl6pPr marL="3575761" indent="-325069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700">
                <a:solidFill>
                  <a:srgbClr val="593160"/>
                </a:solidFill>
                <a:latin typeface="Arial" charset="0"/>
              </a:defRPr>
            </a:lvl6pPr>
            <a:lvl7pPr marL="4225900" indent="-325069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700">
                <a:solidFill>
                  <a:srgbClr val="593160"/>
                </a:solidFill>
                <a:latin typeface="Arial" charset="0"/>
              </a:defRPr>
            </a:lvl7pPr>
            <a:lvl8pPr marL="4876038" indent="-325069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700">
                <a:solidFill>
                  <a:srgbClr val="593160"/>
                </a:solidFill>
                <a:latin typeface="Arial" charset="0"/>
              </a:defRPr>
            </a:lvl8pPr>
            <a:lvl9pPr marL="5526176" indent="-325069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700">
                <a:solidFill>
                  <a:srgbClr val="593160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2300" b="0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2415851"/>
              </p:ext>
            </p:extLst>
          </p:nvPr>
        </p:nvGraphicFramePr>
        <p:xfrm>
          <a:off x="1458665" y="2142084"/>
          <a:ext cx="11337911" cy="60539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96892"/>
                <a:gridCol w="4096892"/>
                <a:gridCol w="1915167"/>
                <a:gridCol w="1228960"/>
              </a:tblGrid>
              <a:tr h="1169503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</a:rPr>
                        <a:t>Objective</a:t>
                      </a: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</a:rPr>
                        <a:t>Main Deliverables (Outcome)</a:t>
                      </a: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</a:rPr>
                        <a:t>Timing (Month, October 2013 was M1))</a:t>
                      </a: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</a:rPr>
                        <a:t>Status</a:t>
                      </a: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</a:tr>
              <a:tr h="457111">
                <a:tc rowSpan="8">
                  <a:txBody>
                    <a:bodyPr/>
                    <a:lstStyle/>
                    <a:p>
                      <a:pPr algn="ctr">
                        <a:spcAft>
                          <a:spcPts val="1400"/>
                        </a:spcAft>
                        <a:tabLst>
                          <a:tab pos="139700" algn="l"/>
                        </a:tabLs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Determining the </a:t>
                      </a:r>
                      <a:r>
                        <a:rPr lang="en-GB" sz="2800" baseline="30000" dirty="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C inventory and concentration distribution in irradiated-graphites and factors that may control these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D5.1 Review on 14C leaching in French i-graphite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M8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Achieved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</a:tr>
              <a:tr h="31977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D5.2 WP5 Annual Progress Report – Year 1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M12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Achieved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</a:tr>
              <a:tr h="43856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D5.3 Report on graphite categories in the RBMK reactor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M12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Achieved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</a:tr>
              <a:tr h="65784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D5.4 Definition of the scientific scope of leaching experiments and definition of harmonised leaching parameters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M14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Achieved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</a:tr>
              <a:tr h="65784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D5.5 Review of current understanding of inventory and release of </a:t>
                      </a:r>
                      <a:r>
                        <a:rPr lang="en-GB" sz="1300" baseline="30000" dirty="0">
                          <a:effectLst/>
                        </a:rPr>
                        <a:t>14</a:t>
                      </a:r>
                      <a:r>
                        <a:rPr lang="en-GB" sz="1300" dirty="0">
                          <a:effectLst/>
                        </a:rPr>
                        <a:t>C from irradiated graphites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M14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Achieved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</a:tr>
              <a:tr h="44241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D5.6 WP5 Annual Progress Report – Year 2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M24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Achieved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</a:tr>
              <a:tr h="103372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D5.7 Report on 14C distribution in irradiated graphite from research reactor VVR-S using accelerator mass spectrometry and beta imaging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M24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 smtClean="0">
                          <a:effectLst/>
                        </a:rPr>
                        <a:t>Achieved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6" marR="97486" marT="0" marB="0" anchor="ctr"/>
                </a:tc>
              </a:tr>
              <a:tr h="877126">
                <a:tc vMerge="1">
                  <a:txBody>
                    <a:bodyPr/>
                    <a:lstStyle/>
                    <a:p>
                      <a:pPr algn="ctr">
                        <a:spcAft>
                          <a:spcPts val="1400"/>
                        </a:spcAft>
                        <a:tabLst>
                          <a:tab pos="139700" algn="l"/>
                        </a:tabLst>
                      </a:pP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D5.17 Report on modelling of 14C inventory in RBMK reactor core</a:t>
                      </a:r>
                    </a:p>
                  </a:txBody>
                  <a:tcPr marL="81353" marR="81353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M42</a:t>
                      </a:r>
                      <a:endParaRPr lang="en-GB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1353" marR="81353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effectLst/>
                        </a:rPr>
                        <a:t>Achieved</a:t>
                      </a:r>
                      <a:endParaRPr lang="en-GB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1353" marR="81353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649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3474889" y="1180800"/>
            <a:ext cx="9289032" cy="1080000"/>
          </a:xfrm>
        </p:spPr>
        <p:txBody>
          <a:bodyPr/>
          <a:lstStyle/>
          <a:p>
            <a:r>
              <a:rPr lang="en-GB" altLang="en-US" sz="4400" dirty="0"/>
              <a:t>WP5 Programme – Deliverables (2)</a:t>
            </a:r>
          </a:p>
        </p:txBody>
      </p:sp>
      <p:sp>
        <p:nvSpPr>
          <p:cNvPr id="39939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11653472" y="8914350"/>
            <a:ext cx="1498432" cy="67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0028" tIns="65014" rIns="130028" bIns="65014"/>
          <a:lstStyle>
            <a:lvl1pPr>
              <a:spcBef>
                <a:spcPct val="20000"/>
              </a:spcBef>
              <a:buChar char="•"/>
              <a:defRPr sz="2700" b="1">
                <a:solidFill>
                  <a:schemeClr val="tx1"/>
                </a:solidFill>
                <a:latin typeface="Arial" charset="0"/>
              </a:defRPr>
            </a:lvl1pPr>
            <a:lvl2pPr marL="1056475" indent="-406337">
              <a:spcBef>
                <a:spcPct val="20000"/>
              </a:spcBef>
              <a:buChar char="–"/>
              <a:defRPr sz="2700">
                <a:solidFill>
                  <a:schemeClr val="tx1"/>
                </a:solidFill>
                <a:latin typeface="Arial" charset="0"/>
              </a:defRPr>
            </a:lvl2pPr>
            <a:lvl3pPr marL="1625346" indent="-325069">
              <a:spcBef>
                <a:spcPct val="20000"/>
              </a:spcBef>
              <a:buChar char="•"/>
              <a:defRPr sz="2700">
                <a:solidFill>
                  <a:schemeClr val="tx1"/>
                </a:solidFill>
                <a:latin typeface="Arial" charset="0"/>
              </a:defRPr>
            </a:lvl3pPr>
            <a:lvl4pPr marL="2275484" indent="-325069">
              <a:spcBef>
                <a:spcPct val="20000"/>
              </a:spcBef>
              <a:buChar char="–"/>
              <a:defRPr sz="2700">
                <a:solidFill>
                  <a:srgbClr val="593160"/>
                </a:solidFill>
                <a:latin typeface="Arial" charset="0"/>
              </a:defRPr>
            </a:lvl4pPr>
            <a:lvl5pPr marL="2925623" indent="-325069">
              <a:spcBef>
                <a:spcPct val="20000"/>
              </a:spcBef>
              <a:buChar char="»"/>
              <a:defRPr sz="2700">
                <a:solidFill>
                  <a:srgbClr val="593160"/>
                </a:solidFill>
                <a:latin typeface="Arial" charset="0"/>
              </a:defRPr>
            </a:lvl5pPr>
            <a:lvl6pPr marL="3575761" indent="-325069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700">
                <a:solidFill>
                  <a:srgbClr val="593160"/>
                </a:solidFill>
                <a:latin typeface="Arial" charset="0"/>
              </a:defRPr>
            </a:lvl6pPr>
            <a:lvl7pPr marL="4225900" indent="-325069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700">
                <a:solidFill>
                  <a:srgbClr val="593160"/>
                </a:solidFill>
                <a:latin typeface="Arial" charset="0"/>
              </a:defRPr>
            </a:lvl7pPr>
            <a:lvl8pPr marL="4876038" indent="-325069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700">
                <a:solidFill>
                  <a:srgbClr val="593160"/>
                </a:solidFill>
                <a:latin typeface="Arial" charset="0"/>
              </a:defRPr>
            </a:lvl8pPr>
            <a:lvl9pPr marL="5526176" indent="-325069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700">
                <a:solidFill>
                  <a:srgbClr val="593160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2300" b="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0966212"/>
              </p:ext>
            </p:extLst>
          </p:nvPr>
        </p:nvGraphicFramePr>
        <p:xfrm>
          <a:off x="2106737" y="1926059"/>
          <a:ext cx="9006392" cy="666035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54410"/>
                <a:gridCol w="3254410"/>
                <a:gridCol w="1521332"/>
                <a:gridCol w="976240"/>
              </a:tblGrid>
              <a:tr h="915411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Objective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Main Deliverables (Outcome)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Timing (Month, October 2013 was M1))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Status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</a:tr>
              <a:tr h="845486">
                <a:tc rowSpan="8">
                  <a:txBody>
                    <a:bodyPr/>
                    <a:lstStyle/>
                    <a:p>
                      <a:pPr algn="ctr">
                        <a:spcAft>
                          <a:spcPts val="1400"/>
                        </a:spcAft>
                        <a:tabLst>
                          <a:tab pos="139700" algn="l"/>
                        </a:tabLst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Measure the rate and speciation of </a:t>
                      </a:r>
                      <a:r>
                        <a:rPr lang="en-GB" sz="2800" baseline="30000" dirty="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C release to solution and gas from irradiated-graphites in contact with aqueous solutions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>
                          <a:effectLst/>
                        </a:rPr>
                        <a:t>D5.8 Synthesis report on </a:t>
                      </a:r>
                      <a:r>
                        <a:rPr lang="en-GB" sz="1100" baseline="30000" dirty="0">
                          <a:effectLst/>
                        </a:rPr>
                        <a:t>14</a:t>
                      </a:r>
                      <a:r>
                        <a:rPr lang="en-GB" sz="1100" dirty="0">
                          <a:effectLst/>
                        </a:rPr>
                        <a:t>C speciation in solution and gas from French graphite waste.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>
                          <a:effectLst/>
                        </a:rPr>
                        <a:t>M26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>
                          <a:effectLst/>
                        </a:rPr>
                        <a:t>Achieved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</a:tr>
              <a:tr h="69291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>
                          <a:effectLst/>
                        </a:rPr>
                        <a:t>D5.9 WP5 Annual Progress Report – Year 3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>
                          <a:effectLst/>
                        </a:rPr>
                        <a:t>M36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 smtClean="0">
                          <a:effectLst/>
                        </a:rPr>
                        <a:t>Achieved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</a:tr>
              <a:tr h="77705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>
                          <a:effectLst/>
                        </a:rPr>
                        <a:t>D5.10 Final report on 14C release and inorganic/organic ratio in leachates from TRIGA irradiated graphite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>
                          <a:effectLst/>
                        </a:rPr>
                        <a:t>M40  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 smtClean="0">
                          <a:effectLst/>
                        </a:rPr>
                        <a:t>Achieved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</a:tr>
              <a:tr h="77705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>
                          <a:effectLst/>
                        </a:rPr>
                        <a:t>D5.12 Final evaluation of leach rates of treated and untreated i-graphites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 smtClean="0">
                          <a:effectLst/>
                        </a:rPr>
                        <a:t>M45</a:t>
                      </a: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 smtClean="0">
                          <a:effectLst/>
                        </a:rPr>
                        <a:t>Achieved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</a:tr>
              <a:tr h="77705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>
                          <a:effectLst/>
                        </a:rPr>
                        <a:t>D5.14 Release of C14 from irradiated VVR-S graphite to solution and gas phase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 smtClean="0">
                          <a:effectLst/>
                        </a:rPr>
                        <a:t>M45</a:t>
                      </a: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 smtClean="0">
                          <a:effectLst/>
                        </a:rPr>
                        <a:t>Achieved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</a:tr>
              <a:tr h="77705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>
                          <a:effectLst/>
                        </a:rPr>
                        <a:t>D5.15 Final report on 14C leaching from Vandellos1 graphite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 smtClean="0">
                          <a:effectLst/>
                        </a:rPr>
                        <a:t>M45</a:t>
                      </a: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 smtClean="0">
                          <a:effectLst/>
                        </a:rPr>
                        <a:t>Achieved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</a:tr>
              <a:tr h="54982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>
                          <a:effectLst/>
                        </a:rPr>
                        <a:t>D5.18 Report on 13C behaviour under ion irradiation in HOPG (model graphite)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 smtClean="0">
                          <a:effectLst/>
                        </a:rPr>
                        <a:t>M45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 smtClean="0">
                          <a:effectLst/>
                        </a:rPr>
                        <a:t>Achieved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</a:tr>
              <a:tr h="54850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>
                          <a:effectLst/>
                        </a:rPr>
                        <a:t>D5.19 Final report on results from WP5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 smtClean="0">
                          <a:effectLst/>
                        </a:rPr>
                        <a:t>M46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100" dirty="0" smtClean="0">
                          <a:effectLst/>
                        </a:rPr>
                        <a:t>Achieved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81347" marR="81347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302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3474889" y="1180800"/>
            <a:ext cx="9361040" cy="1080000"/>
          </a:xfrm>
        </p:spPr>
        <p:txBody>
          <a:bodyPr/>
          <a:lstStyle/>
          <a:p>
            <a:r>
              <a:rPr lang="en-GB" altLang="en-US" sz="4400" dirty="0"/>
              <a:t>WP5 Programme – Deliverables (3)</a:t>
            </a:r>
          </a:p>
        </p:txBody>
      </p:sp>
      <p:sp>
        <p:nvSpPr>
          <p:cNvPr id="40963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11683801" y="8910835"/>
            <a:ext cx="1498432" cy="67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0028" tIns="65014" rIns="130028" bIns="65014"/>
          <a:lstStyle>
            <a:lvl1pPr>
              <a:spcBef>
                <a:spcPct val="20000"/>
              </a:spcBef>
              <a:buChar char="•"/>
              <a:defRPr sz="2700" b="1">
                <a:solidFill>
                  <a:schemeClr val="tx1"/>
                </a:solidFill>
                <a:latin typeface="Arial" charset="0"/>
              </a:defRPr>
            </a:lvl1pPr>
            <a:lvl2pPr marL="1056475" indent="-406337">
              <a:spcBef>
                <a:spcPct val="20000"/>
              </a:spcBef>
              <a:buChar char="–"/>
              <a:defRPr sz="2700">
                <a:solidFill>
                  <a:schemeClr val="tx1"/>
                </a:solidFill>
                <a:latin typeface="Arial" charset="0"/>
              </a:defRPr>
            </a:lvl2pPr>
            <a:lvl3pPr marL="1625346" indent="-325069">
              <a:spcBef>
                <a:spcPct val="20000"/>
              </a:spcBef>
              <a:buChar char="•"/>
              <a:defRPr sz="2700">
                <a:solidFill>
                  <a:schemeClr val="tx1"/>
                </a:solidFill>
                <a:latin typeface="Arial" charset="0"/>
              </a:defRPr>
            </a:lvl3pPr>
            <a:lvl4pPr marL="2275484" indent="-325069">
              <a:spcBef>
                <a:spcPct val="20000"/>
              </a:spcBef>
              <a:buChar char="–"/>
              <a:defRPr sz="2700">
                <a:solidFill>
                  <a:srgbClr val="593160"/>
                </a:solidFill>
                <a:latin typeface="Arial" charset="0"/>
              </a:defRPr>
            </a:lvl4pPr>
            <a:lvl5pPr marL="2925623" indent="-325069">
              <a:spcBef>
                <a:spcPct val="20000"/>
              </a:spcBef>
              <a:buChar char="»"/>
              <a:defRPr sz="2700">
                <a:solidFill>
                  <a:srgbClr val="593160"/>
                </a:solidFill>
                <a:latin typeface="Arial" charset="0"/>
              </a:defRPr>
            </a:lvl5pPr>
            <a:lvl6pPr marL="3575761" indent="-325069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700">
                <a:solidFill>
                  <a:srgbClr val="593160"/>
                </a:solidFill>
                <a:latin typeface="Arial" charset="0"/>
              </a:defRPr>
            </a:lvl6pPr>
            <a:lvl7pPr marL="4225900" indent="-325069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700">
                <a:solidFill>
                  <a:srgbClr val="593160"/>
                </a:solidFill>
                <a:latin typeface="Arial" charset="0"/>
              </a:defRPr>
            </a:lvl7pPr>
            <a:lvl8pPr marL="4876038" indent="-325069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700">
                <a:solidFill>
                  <a:srgbClr val="593160"/>
                </a:solidFill>
                <a:latin typeface="Arial" charset="0"/>
              </a:defRPr>
            </a:lvl8pPr>
            <a:lvl9pPr marL="5526176" indent="-325069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700">
                <a:solidFill>
                  <a:srgbClr val="593160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2300" b="0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96018823"/>
              </p:ext>
            </p:extLst>
          </p:nvPr>
        </p:nvGraphicFramePr>
        <p:xfrm>
          <a:off x="954609" y="2430115"/>
          <a:ext cx="11770819" cy="59360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53321"/>
                <a:gridCol w="4253321"/>
                <a:gridCol w="1862510"/>
                <a:gridCol w="1401667"/>
              </a:tblGrid>
              <a:tr h="1710186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</a:rPr>
                        <a:t>Objective</a:t>
                      </a: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3" marR="97483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</a:rPr>
                        <a:t>Main Deliverables (Outcome)</a:t>
                      </a: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3" marR="97483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</a:rPr>
                        <a:t>Timing (Month, October 2013 was M1))</a:t>
                      </a: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3" marR="97483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</a:rPr>
                        <a:t>Status</a:t>
                      </a: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3" marR="97483" marT="0" marB="0" anchor="ctr"/>
                </a:tc>
              </a:tr>
              <a:tr h="961980">
                <a:tc rowSpan="3">
                  <a:txBody>
                    <a:bodyPr/>
                    <a:lstStyle/>
                    <a:p>
                      <a:pPr algn="ctr">
                        <a:spcAft>
                          <a:spcPts val="1600"/>
                        </a:spcAft>
                        <a:tabLst>
                          <a:tab pos="139700" algn="l"/>
                        </a:tabLst>
                      </a:pPr>
                      <a:r>
                        <a:rPr lang="en-GB" sz="2800" b="1" dirty="0">
                          <a:solidFill>
                            <a:schemeClr val="tx1"/>
                          </a:solidFill>
                          <a:effectLst/>
                        </a:rPr>
                        <a:t>Determine the impact of selected waste treatment options on </a:t>
                      </a:r>
                      <a:r>
                        <a:rPr lang="en-GB" sz="2800" b="1" baseline="30000" dirty="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r>
                        <a:rPr lang="en-GB" sz="2800" b="1" dirty="0">
                          <a:solidFill>
                            <a:schemeClr val="tx1"/>
                          </a:solidFill>
                          <a:effectLst/>
                        </a:rPr>
                        <a:t>C release and relating this to the nature of </a:t>
                      </a:r>
                      <a:r>
                        <a:rPr lang="en-GB" sz="2800" b="1" baseline="30000" dirty="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r>
                        <a:rPr lang="en-GB" sz="2800" b="1" dirty="0">
                          <a:solidFill>
                            <a:schemeClr val="tx1"/>
                          </a:solidFill>
                          <a:effectLst/>
                        </a:rPr>
                        <a:t>C in irradiated-graphite.</a:t>
                      </a:r>
                      <a:endParaRPr lang="en-GB" sz="28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3" marR="97483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D5.11 Report on exfoliation processes and on structural and morphological properties of treated graphites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3" marR="97483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 smtClean="0">
                          <a:effectLst/>
                        </a:rPr>
                        <a:t>M40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3" marR="97483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effectLst/>
                        </a:rPr>
                        <a:t>Achieved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3" marR="97483" marT="0" marB="0" anchor="ctr"/>
                </a:tc>
              </a:tr>
              <a:tr h="128263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D5.13 </a:t>
                      </a:r>
                      <a:r>
                        <a:rPr lang="en-GB" sz="1300" dirty="0" smtClean="0">
                          <a:effectLst/>
                        </a:rPr>
                        <a:t>Vandellos 1 </a:t>
                      </a:r>
                      <a:r>
                        <a:rPr lang="en-GB" sz="1300" dirty="0">
                          <a:effectLst/>
                        </a:rPr>
                        <a:t>graphite compilation report: thermal decontamination and IGM wasteform results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3" marR="97483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 smtClean="0">
                          <a:effectLst/>
                        </a:rPr>
                        <a:t>M45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3" marR="97483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 smtClean="0">
                          <a:effectLst/>
                        </a:rPr>
                        <a:t>Achieved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3" marR="97483" marT="0" marB="0" anchor="ctr"/>
                </a:tc>
              </a:tr>
              <a:tr h="96198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D5.16 Report on effect of removal of surface layer of graphite on C14 release and behaviour of C14 in cement waste packages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3" marR="97483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dirty="0">
                          <a:effectLst/>
                        </a:rPr>
                        <a:t>M45</a:t>
                      </a:r>
                      <a:br>
                        <a:rPr lang="en-GB" sz="1300" dirty="0">
                          <a:effectLst/>
                        </a:rPr>
                      </a:br>
                      <a:r>
                        <a:rPr lang="en-GB" sz="1300" dirty="0">
                          <a:effectLst/>
                        </a:rPr>
                        <a:t>(June 2017)</a:t>
                      </a:r>
                      <a:endParaRPr lang="en-GB" sz="1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7483" marR="97483" marT="0" marB="0" anchor="ctr"/>
                </a:tc>
                <a:tc>
                  <a:txBody>
                    <a:bodyPr/>
                    <a:lstStyle/>
                    <a:p>
                      <a:pPr marL="0" algn="ctr" defTabSz="1300134" rtl="0" eaLnBrk="1" latinLnBrk="0" hangingPunct="1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3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Could not progress -samples unavailable, due to delay in implementation timelines regarding decommissioning of Chernobyl NPP</a:t>
                      </a:r>
                      <a:endParaRPr lang="en-GB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7483" marR="97483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0162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889" y="1180800"/>
            <a:ext cx="9289032" cy="1080000"/>
          </a:xfrm>
        </p:spPr>
        <p:txBody>
          <a:bodyPr/>
          <a:lstStyle/>
          <a:p>
            <a:r>
              <a:rPr lang="en-GB" sz="3200" dirty="0"/>
              <a:t>WP5 Graphite – Overview of Main 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6657" y="2142083"/>
            <a:ext cx="11305256" cy="6336704"/>
          </a:xfrm>
        </p:spPr>
        <p:txBody>
          <a:bodyPr/>
          <a:lstStyle/>
          <a:p>
            <a:pPr marL="0" lvl="1" indent="0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Name of Organization &amp; Nationality</a:t>
            </a:r>
          </a:p>
          <a:p>
            <a:pPr marL="0" lvl="1" indent="0">
              <a:buNone/>
            </a:pPr>
            <a:r>
              <a:rPr lang="ro-RO" sz="2000" b="1" dirty="0" smtClean="0">
                <a:solidFill>
                  <a:schemeClr val="tx1"/>
                </a:solidFill>
              </a:rPr>
              <a:t>RATEN ICN, Romania</a:t>
            </a:r>
            <a:endParaRPr lang="en-US" sz="2000" b="1" dirty="0">
              <a:solidFill>
                <a:schemeClr val="tx1"/>
              </a:solidFill>
            </a:endParaRPr>
          </a:p>
          <a:p>
            <a:pPr marL="0" lvl="1" indent="0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Title of report on CAST website</a:t>
            </a:r>
          </a:p>
          <a:p>
            <a:pPr indent="0">
              <a:buNone/>
            </a:pPr>
            <a:r>
              <a:rPr lang="ro-RO" sz="2000" b="1" dirty="0" smtClean="0"/>
              <a:t>D5.10</a:t>
            </a:r>
            <a:r>
              <a:rPr lang="en-US" sz="2000" b="1" dirty="0" smtClean="0"/>
              <a:t>: </a:t>
            </a:r>
            <a:r>
              <a:rPr lang="en-GB" sz="2000" b="1" dirty="0" smtClean="0"/>
              <a:t>Final </a:t>
            </a:r>
            <a:r>
              <a:rPr lang="en-GB" sz="2000" b="1" dirty="0"/>
              <a:t>report on C-14 release and inorganic/organic ratio in leachates from TRIGA irradiated </a:t>
            </a:r>
            <a:r>
              <a:rPr lang="en-GB" sz="2000" b="1" dirty="0" smtClean="0"/>
              <a:t>graphite</a:t>
            </a:r>
            <a:endParaRPr lang="ro-RO" sz="2000" dirty="0"/>
          </a:p>
          <a:p>
            <a:pPr marL="0" lvl="1" indent="0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Key outcomes as presented in report</a:t>
            </a:r>
          </a:p>
          <a:p>
            <a:pPr marL="342900" lvl="1" indent="-342900">
              <a:buFontTx/>
              <a:buChar char="-"/>
            </a:pPr>
            <a:r>
              <a:rPr lang="ro-RO" sz="2000" dirty="0" smtClean="0">
                <a:solidFill>
                  <a:schemeClr val="tx1"/>
                </a:solidFill>
              </a:rPr>
              <a:t>Both for </a:t>
            </a:r>
            <a:r>
              <a:rPr lang="en-US" sz="2000" dirty="0" smtClean="0"/>
              <a:t>anaerobic</a:t>
            </a:r>
            <a:r>
              <a:rPr lang="ro-RO" sz="2000" dirty="0" smtClean="0"/>
              <a:t> and </a:t>
            </a:r>
            <a:r>
              <a:rPr lang="en-US" sz="2000" dirty="0"/>
              <a:t>aerobic </a:t>
            </a:r>
            <a:r>
              <a:rPr lang="ro-RO" sz="2000" dirty="0" smtClean="0"/>
              <a:t>conditions, less that 2% </a:t>
            </a:r>
            <a:r>
              <a:rPr lang="en-US" sz="2000" dirty="0"/>
              <a:t>from the initial </a:t>
            </a:r>
            <a:r>
              <a:rPr lang="en-US" sz="2000" baseline="30000" dirty="0"/>
              <a:t>14</a:t>
            </a:r>
            <a:r>
              <a:rPr lang="en-US" sz="2000" dirty="0"/>
              <a:t>C activity of the i-graphite subject to the leaching </a:t>
            </a:r>
            <a:r>
              <a:rPr lang="en-US" sz="2000" dirty="0" smtClean="0"/>
              <a:t>test was released</a:t>
            </a:r>
            <a:endParaRPr lang="ro-RO" sz="2000" dirty="0" smtClean="0"/>
          </a:p>
          <a:p>
            <a:pPr marL="342900" lvl="1" indent="-342900">
              <a:buFontTx/>
              <a:buChar char="-"/>
            </a:pPr>
            <a:r>
              <a:rPr lang="ro-RO" sz="2000" dirty="0" smtClean="0"/>
              <a:t>The</a:t>
            </a:r>
            <a:r>
              <a:rPr lang="en-GB" sz="2000" dirty="0" smtClean="0"/>
              <a:t> </a:t>
            </a:r>
            <a:r>
              <a:rPr lang="en-GB" sz="2000" dirty="0"/>
              <a:t>leaching rates are high in the first days of immersion and decrease after that, indicating a two stage process: </a:t>
            </a:r>
            <a:endParaRPr lang="en-GB" sz="2000" dirty="0" smtClean="0"/>
          </a:p>
          <a:p>
            <a:pPr marL="522880" lvl="2" indent="-342900">
              <a:buFontTx/>
              <a:buChar char="-"/>
            </a:pPr>
            <a:r>
              <a:rPr lang="en-GB" dirty="0"/>
              <a:t>an initial quick release</a:t>
            </a:r>
            <a:r>
              <a:rPr lang="ro-RO" dirty="0"/>
              <a:t> </a:t>
            </a:r>
            <a:r>
              <a:rPr lang="en-GB" dirty="0"/>
              <a:t>for the first 48 days</a:t>
            </a:r>
            <a:r>
              <a:rPr lang="ro-RO" dirty="0"/>
              <a:t>: </a:t>
            </a:r>
            <a:r>
              <a:rPr lang="en-GB" dirty="0"/>
              <a:t>less than 9E-02 % of inventory/day</a:t>
            </a:r>
            <a:endParaRPr lang="ro-RO" dirty="0"/>
          </a:p>
          <a:p>
            <a:pPr marL="522880" lvl="2" indent="-342900">
              <a:buFontTx/>
              <a:buChar char="-"/>
            </a:pPr>
            <a:r>
              <a:rPr lang="en-GB" dirty="0"/>
              <a:t>followed by a slower release rate</a:t>
            </a:r>
            <a:r>
              <a:rPr lang="ro-RO" dirty="0"/>
              <a:t>: </a:t>
            </a:r>
            <a:r>
              <a:rPr lang="en-GB" dirty="0"/>
              <a:t>around 4E-3 % of inventory/day</a:t>
            </a:r>
            <a:endParaRPr lang="en-US" b="1" dirty="0">
              <a:solidFill>
                <a:srgbClr val="78BE20"/>
              </a:solidFill>
            </a:endParaRPr>
          </a:p>
          <a:p>
            <a:pPr marL="342900" lvl="1" indent="-342900">
              <a:buFontTx/>
              <a:buChar char="-"/>
            </a:pPr>
            <a:r>
              <a:rPr lang="en-GB" sz="2000" dirty="0" smtClean="0"/>
              <a:t>The </a:t>
            </a:r>
            <a:r>
              <a:rPr lang="en-GB" sz="2000" dirty="0"/>
              <a:t>ratio between inorganic and organic </a:t>
            </a:r>
            <a:r>
              <a:rPr lang="en-GB" sz="2000" baseline="30000" dirty="0"/>
              <a:t>14</a:t>
            </a:r>
            <a:r>
              <a:rPr lang="en-GB" sz="2000" dirty="0"/>
              <a:t>C release during the leaching test is almost </a:t>
            </a:r>
            <a:r>
              <a:rPr lang="en-GB" sz="2000" dirty="0" smtClean="0"/>
              <a:t>constant</a:t>
            </a:r>
            <a:endParaRPr lang="ro-RO" sz="2000" dirty="0"/>
          </a:p>
          <a:p>
            <a:pPr marL="522880" lvl="2" indent="-342900">
              <a:buFontTx/>
              <a:buChar char="-"/>
            </a:pPr>
            <a:r>
              <a:rPr lang="en-GB" dirty="0" smtClean="0"/>
              <a:t>more </a:t>
            </a:r>
            <a:r>
              <a:rPr lang="en-GB" b="1" dirty="0"/>
              <a:t>organic</a:t>
            </a:r>
            <a:r>
              <a:rPr lang="en-GB" dirty="0"/>
              <a:t> than inorganic </a:t>
            </a:r>
            <a:r>
              <a:rPr lang="en-GB" baseline="30000" dirty="0"/>
              <a:t>14</a:t>
            </a:r>
            <a:r>
              <a:rPr lang="en-GB" dirty="0"/>
              <a:t>C released under </a:t>
            </a:r>
            <a:r>
              <a:rPr lang="en-GB" b="1" dirty="0"/>
              <a:t>anaerobic</a:t>
            </a:r>
            <a:r>
              <a:rPr lang="en-GB" dirty="0"/>
              <a:t> </a:t>
            </a:r>
            <a:r>
              <a:rPr lang="en-GB" dirty="0" smtClean="0"/>
              <a:t>conditions</a:t>
            </a:r>
            <a:r>
              <a:rPr lang="en-US" dirty="0" smtClean="0"/>
              <a:t>: </a:t>
            </a:r>
            <a:r>
              <a:rPr lang="en-GB" dirty="0" smtClean="0"/>
              <a:t>an </a:t>
            </a:r>
            <a:r>
              <a:rPr lang="en-GB" dirty="0"/>
              <a:t>average fraction of organic </a:t>
            </a:r>
            <a:r>
              <a:rPr lang="en-GB" baseline="30000" dirty="0"/>
              <a:t>14</a:t>
            </a:r>
            <a:r>
              <a:rPr lang="en-GB" dirty="0"/>
              <a:t>C of around 65% from the total </a:t>
            </a:r>
            <a:r>
              <a:rPr lang="en-GB" baseline="30000" dirty="0"/>
              <a:t>14</a:t>
            </a:r>
            <a:r>
              <a:rPr lang="en-GB" dirty="0"/>
              <a:t>C </a:t>
            </a:r>
            <a:r>
              <a:rPr lang="en-GB" dirty="0" smtClean="0"/>
              <a:t>released</a:t>
            </a:r>
          </a:p>
          <a:p>
            <a:pPr marL="522880" lvl="2" indent="-342900">
              <a:buFontTx/>
              <a:buChar char="-"/>
            </a:pPr>
            <a:r>
              <a:rPr lang="en-GB" dirty="0" smtClean="0"/>
              <a:t>more </a:t>
            </a:r>
            <a:r>
              <a:rPr lang="en-GB" b="1" dirty="0"/>
              <a:t>inorganic</a:t>
            </a:r>
            <a:r>
              <a:rPr lang="en-GB" dirty="0"/>
              <a:t> than organic </a:t>
            </a:r>
            <a:r>
              <a:rPr lang="en-GB" baseline="30000" dirty="0"/>
              <a:t>14</a:t>
            </a:r>
            <a:r>
              <a:rPr lang="en-GB" dirty="0"/>
              <a:t>C released </a:t>
            </a:r>
            <a:r>
              <a:rPr lang="en-GB" dirty="0" smtClean="0"/>
              <a:t>under </a:t>
            </a:r>
            <a:r>
              <a:rPr lang="en-GB" b="1" dirty="0" smtClean="0"/>
              <a:t>aerobic</a:t>
            </a:r>
            <a:r>
              <a:rPr lang="en-GB" dirty="0" smtClean="0"/>
              <a:t> conditions: an </a:t>
            </a:r>
            <a:r>
              <a:rPr lang="en-GB" dirty="0"/>
              <a:t>average fraction of inorganic </a:t>
            </a:r>
            <a:r>
              <a:rPr lang="en-GB" baseline="30000" dirty="0"/>
              <a:t>14</a:t>
            </a:r>
            <a:r>
              <a:rPr lang="en-GB" dirty="0"/>
              <a:t>C of around 68% from the total </a:t>
            </a:r>
            <a:r>
              <a:rPr lang="en-GB" baseline="30000" dirty="0"/>
              <a:t>14</a:t>
            </a:r>
            <a:r>
              <a:rPr lang="en-GB" dirty="0"/>
              <a:t>C </a:t>
            </a:r>
            <a:r>
              <a:rPr lang="en-GB" dirty="0" smtClean="0"/>
              <a:t>released </a:t>
            </a:r>
            <a:endParaRPr lang="ro-RO" dirty="0" smtClean="0"/>
          </a:p>
        </p:txBody>
      </p:sp>
    </p:spTree>
    <p:extLst>
      <p:ext uri="{BB962C8B-B14F-4D97-AF65-F5344CB8AC3E}">
        <p14:creationId xmlns:p14="http://schemas.microsoft.com/office/powerpoint/2010/main" val="940001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889" y="1180800"/>
            <a:ext cx="9289032" cy="1080000"/>
          </a:xfrm>
        </p:spPr>
        <p:txBody>
          <a:bodyPr/>
          <a:lstStyle/>
          <a:p>
            <a:r>
              <a:rPr lang="en-GB" sz="3200" dirty="0"/>
              <a:t>WP5 Graphite – Overview of Main Outcomes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890713" y="1854051"/>
            <a:ext cx="10441160" cy="4463936"/>
          </a:xfrm>
        </p:spPr>
        <p:txBody>
          <a:bodyPr/>
          <a:lstStyle/>
          <a:p>
            <a:pPr marL="0" lvl="1" indent="0" algn="just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Name of Organization &amp; Nationality</a:t>
            </a:r>
          </a:p>
          <a:p>
            <a:pPr marL="0" lvl="1" indent="0" algn="just">
              <a:buNone/>
            </a:pPr>
            <a:r>
              <a:rPr lang="en-US" sz="2400" b="1" dirty="0" smtClean="0">
                <a:solidFill>
                  <a:schemeClr val="tx1"/>
                </a:solidFill>
              </a:rPr>
              <a:t>- </a:t>
            </a:r>
            <a:r>
              <a:rPr lang="en-US" b="1" dirty="0" smtClean="0">
                <a:solidFill>
                  <a:schemeClr val="tx1"/>
                </a:solidFill>
              </a:rPr>
              <a:t>CNRS/IPNL France</a:t>
            </a:r>
            <a:endParaRPr lang="en-US" b="1" dirty="0">
              <a:solidFill>
                <a:schemeClr val="tx1"/>
              </a:solidFill>
            </a:endParaRPr>
          </a:p>
          <a:p>
            <a:pPr marL="0" lvl="1" indent="0" algn="just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Title of report on CAST website</a:t>
            </a:r>
          </a:p>
          <a:p>
            <a:pPr marL="0" lvl="1" indent="0" algn="just">
              <a:buNone/>
            </a:pPr>
            <a:r>
              <a:rPr lang="en-US" sz="2400" b="1" dirty="0" smtClean="0">
                <a:solidFill>
                  <a:schemeClr val="tx1"/>
                </a:solidFill>
              </a:rPr>
              <a:t>- </a:t>
            </a:r>
            <a:r>
              <a:rPr lang="en-GB" b="1" dirty="0" smtClean="0">
                <a:solidFill>
                  <a:schemeClr val="tx1"/>
                </a:solidFill>
              </a:rPr>
              <a:t>D5.18: </a:t>
            </a:r>
            <a:r>
              <a:rPr lang="en-GB" b="1" dirty="0">
                <a:solidFill>
                  <a:schemeClr val="tx1"/>
                </a:solidFill>
              </a:rPr>
              <a:t>Report on </a:t>
            </a:r>
            <a:r>
              <a:rPr lang="en-GB" b="1" baseline="30000" dirty="0">
                <a:solidFill>
                  <a:schemeClr val="tx1"/>
                </a:solidFill>
              </a:rPr>
              <a:t>13</a:t>
            </a:r>
            <a:r>
              <a:rPr lang="en-GB" b="1" dirty="0">
                <a:solidFill>
                  <a:schemeClr val="tx1"/>
                </a:solidFill>
              </a:rPr>
              <a:t>C behaviour under ion irradiation in HOPG (model graphite)</a:t>
            </a:r>
            <a:endParaRPr lang="fr-FR" dirty="0">
              <a:solidFill>
                <a:schemeClr val="tx1"/>
              </a:solidFill>
            </a:endParaRPr>
          </a:p>
          <a:p>
            <a:pPr marL="0" lvl="1" indent="0" algn="just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Key outcomes as presented in report</a:t>
            </a:r>
          </a:p>
          <a:p>
            <a:pPr marL="0" lvl="1" indent="0" algn="just">
              <a:buNone/>
            </a:pPr>
            <a:r>
              <a:rPr lang="en-US" sz="2400" b="1" dirty="0" smtClean="0">
                <a:solidFill>
                  <a:schemeClr val="tx1"/>
                </a:solidFill>
              </a:rPr>
              <a:t>- </a:t>
            </a:r>
            <a:r>
              <a:rPr lang="en-US" b="1" dirty="0" smtClean="0">
                <a:solidFill>
                  <a:schemeClr val="tx1"/>
                </a:solidFill>
              </a:rPr>
              <a:t>Ion irradiation at different temperatures of </a:t>
            </a:r>
            <a:r>
              <a:rPr lang="en-US" b="1" baseline="30000" dirty="0" smtClean="0">
                <a:solidFill>
                  <a:schemeClr val="tx1"/>
                </a:solidFill>
              </a:rPr>
              <a:t>13</a:t>
            </a:r>
            <a:r>
              <a:rPr lang="en-US" b="1" dirty="0">
                <a:solidFill>
                  <a:schemeClr val="tx1"/>
                </a:solidFill>
              </a:rPr>
              <a:t>C (used to simulate </a:t>
            </a:r>
            <a:r>
              <a:rPr lang="en-US" b="1" baseline="30000" dirty="0">
                <a:solidFill>
                  <a:schemeClr val="tx1"/>
                </a:solidFill>
              </a:rPr>
              <a:t>14</a:t>
            </a:r>
            <a:r>
              <a:rPr lang="en-US" b="1" dirty="0">
                <a:solidFill>
                  <a:schemeClr val="tx1"/>
                </a:solidFill>
              </a:rPr>
              <a:t>C) implanted </a:t>
            </a:r>
            <a:r>
              <a:rPr lang="en-US" b="1" dirty="0" smtClean="0">
                <a:solidFill>
                  <a:schemeClr val="tx1"/>
                </a:solidFill>
              </a:rPr>
              <a:t>HOPG model graphite samples was used to simulate neutron irradiation</a:t>
            </a:r>
          </a:p>
          <a:p>
            <a:pPr marL="0" lvl="1" indent="0" algn="just">
              <a:buNone/>
            </a:pPr>
            <a:r>
              <a:rPr lang="en-US" b="1" dirty="0" smtClean="0">
                <a:solidFill>
                  <a:schemeClr val="tx1"/>
                </a:solidFill>
              </a:rPr>
              <a:t>- The structure modifications were followed by Raman microspectrometry and HRTEM and </a:t>
            </a:r>
            <a:r>
              <a:rPr lang="en-US" b="1" baseline="30000" dirty="0" smtClean="0">
                <a:solidFill>
                  <a:schemeClr val="tx1"/>
                </a:solidFill>
              </a:rPr>
              <a:t>13</a:t>
            </a:r>
            <a:r>
              <a:rPr lang="en-US" b="1" dirty="0" smtClean="0">
                <a:solidFill>
                  <a:schemeClr val="tx1"/>
                </a:solidFill>
              </a:rPr>
              <a:t>C was measured by SIMS</a:t>
            </a:r>
          </a:p>
          <a:p>
            <a:pPr marL="0" lvl="1" indent="0" algn="just">
              <a:buNone/>
            </a:pPr>
            <a:r>
              <a:rPr lang="en-US" b="1" dirty="0" smtClean="0">
                <a:solidFill>
                  <a:schemeClr val="tx1"/>
                </a:solidFill>
              </a:rPr>
              <a:t>- Temperature and irradiation have counteracting effects on the graphite structure evolution (irradiation disorders, temperature reorders)</a:t>
            </a:r>
          </a:p>
          <a:p>
            <a:pPr marL="0" lvl="1" indent="0" algn="just">
              <a:buNone/>
            </a:pPr>
            <a:r>
              <a:rPr lang="en-US" b="1" dirty="0" smtClean="0">
                <a:solidFill>
                  <a:schemeClr val="tx1"/>
                </a:solidFill>
              </a:rPr>
              <a:t>- Whatever the irradiation regime (ballistic, electronic), the </a:t>
            </a:r>
            <a:r>
              <a:rPr lang="en-US" b="1" dirty="0">
                <a:solidFill>
                  <a:schemeClr val="tx1"/>
                </a:solidFill>
              </a:rPr>
              <a:t>implanted </a:t>
            </a:r>
            <a:r>
              <a:rPr lang="en-US" b="1" baseline="30000" dirty="0">
                <a:solidFill>
                  <a:schemeClr val="tx1"/>
                </a:solidFill>
              </a:rPr>
              <a:t>13</a:t>
            </a:r>
            <a:r>
              <a:rPr lang="en-US" b="1" dirty="0">
                <a:solidFill>
                  <a:schemeClr val="tx1"/>
                </a:solidFill>
              </a:rPr>
              <a:t>C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>
                <a:solidFill>
                  <a:schemeClr val="tx1"/>
                </a:solidFill>
              </a:rPr>
              <a:t>is </a:t>
            </a:r>
            <a:r>
              <a:rPr lang="en-US" b="1" dirty="0" smtClean="0">
                <a:solidFill>
                  <a:schemeClr val="tx1"/>
                </a:solidFill>
              </a:rPr>
              <a:t>stabilized </a:t>
            </a:r>
            <a:r>
              <a:rPr lang="en-US" b="1" dirty="0">
                <a:solidFill>
                  <a:schemeClr val="tx1"/>
                </a:solidFill>
              </a:rPr>
              <a:t>in </a:t>
            </a:r>
            <a:r>
              <a:rPr lang="en-US" b="1" dirty="0" smtClean="0">
                <a:solidFill>
                  <a:schemeClr val="tx1"/>
                </a:solidFill>
              </a:rPr>
              <a:t>graphite (sp</a:t>
            </a:r>
            <a:r>
              <a:rPr lang="en-US" b="1" baseline="30000" dirty="0" smtClean="0">
                <a:solidFill>
                  <a:schemeClr val="tx1"/>
                </a:solidFill>
              </a:rPr>
              <a:t>2</a:t>
            </a:r>
            <a:r>
              <a:rPr lang="en-US" b="1" dirty="0" smtClean="0">
                <a:solidFill>
                  <a:schemeClr val="tx1"/>
                </a:solidFill>
              </a:rPr>
              <a:t> or sp</a:t>
            </a:r>
            <a:r>
              <a:rPr lang="en-US" b="1" baseline="30000" dirty="0" smtClean="0">
                <a:solidFill>
                  <a:schemeClr val="tx1"/>
                </a:solidFill>
              </a:rPr>
              <a:t>3</a:t>
            </a:r>
            <a:r>
              <a:rPr lang="en-US" b="1" dirty="0" smtClean="0">
                <a:solidFill>
                  <a:schemeClr val="tx1"/>
                </a:solidFill>
              </a:rPr>
              <a:t> structures)</a:t>
            </a:r>
          </a:p>
          <a:p>
            <a:pPr marL="0" lvl="1" indent="0" algn="just">
              <a:buNone/>
            </a:pPr>
            <a:r>
              <a:rPr lang="en-US" b="1" dirty="0" smtClean="0">
                <a:solidFill>
                  <a:schemeClr val="tx1"/>
                </a:solidFill>
              </a:rPr>
              <a:t>- Extrapolation to </a:t>
            </a:r>
            <a:r>
              <a:rPr lang="en-US" b="1" baseline="30000" dirty="0" smtClean="0">
                <a:solidFill>
                  <a:schemeClr val="tx1"/>
                </a:solidFill>
              </a:rPr>
              <a:t>14</a:t>
            </a:r>
            <a:r>
              <a:rPr lang="en-US" b="1" dirty="0" smtClean="0">
                <a:solidFill>
                  <a:schemeClr val="tx1"/>
                </a:solidFill>
              </a:rPr>
              <a:t>C: Apart from </a:t>
            </a:r>
            <a:r>
              <a:rPr lang="en-US" b="1" dirty="0">
                <a:solidFill>
                  <a:schemeClr val="tx1"/>
                </a:solidFill>
              </a:rPr>
              <a:t>the </a:t>
            </a:r>
            <a:r>
              <a:rPr lang="en-US" b="1" baseline="30000" dirty="0">
                <a:solidFill>
                  <a:schemeClr val="tx1"/>
                </a:solidFill>
              </a:rPr>
              <a:t>14</a:t>
            </a:r>
            <a:r>
              <a:rPr lang="en-US" b="1" dirty="0">
                <a:solidFill>
                  <a:schemeClr val="tx1"/>
                </a:solidFill>
              </a:rPr>
              <a:t>C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>
                <a:solidFill>
                  <a:schemeClr val="tx1"/>
                </a:solidFill>
              </a:rPr>
              <a:t>formed by activation of </a:t>
            </a:r>
            <a:r>
              <a:rPr lang="en-US" b="1" baseline="30000" dirty="0" smtClean="0">
                <a:solidFill>
                  <a:schemeClr val="tx1"/>
                </a:solidFill>
              </a:rPr>
              <a:t>14</a:t>
            </a:r>
            <a:r>
              <a:rPr lang="en-US" b="1" dirty="0" smtClean="0">
                <a:solidFill>
                  <a:schemeClr val="tx1"/>
                </a:solidFill>
              </a:rPr>
              <a:t>N for </a:t>
            </a:r>
            <a:r>
              <a:rPr lang="en-US" b="1" dirty="0">
                <a:solidFill>
                  <a:schemeClr val="tx1"/>
                </a:solidFill>
              </a:rPr>
              <a:t>which a great part has probably been removed through radiolytic corrosion, both temperature and irradiation </a:t>
            </a:r>
            <a:r>
              <a:rPr lang="en-US" b="1" dirty="0" smtClean="0">
                <a:solidFill>
                  <a:schemeClr val="tx1"/>
                </a:solidFill>
              </a:rPr>
              <a:t>tend </a:t>
            </a:r>
            <a:r>
              <a:rPr lang="en-US" b="1" dirty="0">
                <a:solidFill>
                  <a:schemeClr val="tx1"/>
                </a:solidFill>
              </a:rPr>
              <a:t>to be </a:t>
            </a:r>
            <a:r>
              <a:rPr lang="en-US" b="1" dirty="0" smtClean="0">
                <a:solidFill>
                  <a:schemeClr val="tx1"/>
                </a:solidFill>
              </a:rPr>
              <a:t>stabilize</a:t>
            </a:r>
            <a:r>
              <a:rPr lang="en-US" b="1" baseline="30000" dirty="0">
                <a:solidFill>
                  <a:schemeClr val="tx1"/>
                </a:solidFill>
              </a:rPr>
              <a:t> 14</a:t>
            </a:r>
            <a:r>
              <a:rPr lang="en-US" b="1" dirty="0">
                <a:solidFill>
                  <a:schemeClr val="tx1"/>
                </a:solidFill>
              </a:rPr>
              <a:t>C </a:t>
            </a:r>
            <a:r>
              <a:rPr lang="en-US" b="1" dirty="0" smtClean="0">
                <a:solidFill>
                  <a:schemeClr val="tx1"/>
                </a:solidFill>
              </a:rPr>
              <a:t>in </a:t>
            </a:r>
            <a:r>
              <a:rPr lang="en-US" b="1" dirty="0">
                <a:solidFill>
                  <a:schemeClr val="tx1"/>
                </a:solidFill>
              </a:rPr>
              <a:t>the irradiated graphite structure</a:t>
            </a:r>
            <a:endParaRPr lang="en-US" b="1" dirty="0" smtClean="0">
              <a:solidFill>
                <a:schemeClr val="tx1"/>
              </a:solidFill>
            </a:endParaRPr>
          </a:p>
          <a:p>
            <a:pPr marL="0" lvl="1" indent="0" algn="just">
              <a:buNone/>
            </a:pPr>
            <a:endParaRPr lang="en-US" sz="2400" b="1" dirty="0" smtClean="0">
              <a:solidFill>
                <a:schemeClr val="tx1"/>
              </a:solidFill>
            </a:endParaRPr>
          </a:p>
          <a:p>
            <a:pPr marL="0" lvl="1" indent="0" algn="just">
              <a:buNone/>
            </a:pPr>
            <a:endParaRPr lang="en-US" sz="2400" b="1" dirty="0" smtClean="0">
              <a:solidFill>
                <a:srgbClr val="78BE20"/>
              </a:solidFill>
            </a:endParaRPr>
          </a:p>
          <a:p>
            <a:pPr marL="0" lvl="1" indent="0" algn="just">
              <a:buNone/>
            </a:pPr>
            <a:endParaRPr lang="en-US" sz="2400" b="1" dirty="0" smtClean="0">
              <a:solidFill>
                <a:srgbClr val="78BE20"/>
              </a:solidFill>
            </a:endParaRPr>
          </a:p>
          <a:p>
            <a:pPr marL="0" lvl="1" indent="0" algn="just">
              <a:buNone/>
            </a:pPr>
            <a:endParaRPr lang="en-GB" sz="2400" dirty="0"/>
          </a:p>
          <a:p>
            <a:pPr marL="0" lvl="1" indent="0" algn="just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 </a:t>
            </a:r>
            <a:endParaRPr lang="en-US" sz="2400" b="1" dirty="0">
              <a:solidFill>
                <a:srgbClr val="78BE20"/>
              </a:solidFill>
            </a:endParaRPr>
          </a:p>
          <a:p>
            <a:pPr marL="0" lvl="1" indent="0" algn="just">
              <a:buNone/>
            </a:pPr>
            <a:endParaRPr lang="en-US" sz="2400" b="1" dirty="0" smtClean="0">
              <a:solidFill>
                <a:srgbClr val="78BE2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711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889" y="1180800"/>
            <a:ext cx="9289032" cy="1080000"/>
          </a:xfrm>
        </p:spPr>
        <p:txBody>
          <a:bodyPr/>
          <a:lstStyle/>
          <a:p>
            <a:r>
              <a:rPr lang="en-GB" sz="3200" dirty="0"/>
              <a:t>WP5 Graphite – Overview of Main Outcomes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1" indent="0" algn="just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Name of Organization &amp; Nationality</a:t>
            </a:r>
          </a:p>
          <a:p>
            <a:pPr marL="0" lvl="1" indent="0" algn="just">
              <a:buNone/>
            </a:pPr>
            <a:r>
              <a:rPr lang="en-US" sz="2400" b="1" dirty="0" smtClean="0">
                <a:solidFill>
                  <a:schemeClr val="tx1"/>
                </a:solidFill>
              </a:rPr>
              <a:t>- CIEMAT (Spain)</a:t>
            </a:r>
            <a:endParaRPr lang="en-US" sz="2400" b="1" dirty="0">
              <a:solidFill>
                <a:schemeClr val="tx1"/>
              </a:solidFill>
            </a:endParaRPr>
          </a:p>
          <a:p>
            <a:pPr marL="0" lvl="1" indent="0" algn="just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Title of report on CAST website</a:t>
            </a:r>
          </a:p>
          <a:p>
            <a:pPr marL="0" lvl="1" indent="0" algn="just">
              <a:buNone/>
            </a:pPr>
            <a:r>
              <a:rPr lang="en-US" sz="2400" b="1" dirty="0">
                <a:solidFill>
                  <a:schemeClr val="tx1"/>
                </a:solidFill>
              </a:rPr>
              <a:t>- </a:t>
            </a:r>
            <a:r>
              <a:rPr lang="en-US" sz="2400" b="1" dirty="0" smtClean="0">
                <a:solidFill>
                  <a:schemeClr val="tx1"/>
                </a:solidFill>
              </a:rPr>
              <a:t>D </a:t>
            </a:r>
            <a:r>
              <a:rPr lang="en-US" sz="2400" b="1" dirty="0">
                <a:solidFill>
                  <a:schemeClr val="tx1"/>
                </a:solidFill>
              </a:rPr>
              <a:t>5.15 Final report on </a:t>
            </a:r>
            <a:r>
              <a:rPr lang="en-US" sz="2400" b="1" baseline="30000" dirty="0">
                <a:solidFill>
                  <a:schemeClr val="tx1"/>
                </a:solidFill>
              </a:rPr>
              <a:t>14</a:t>
            </a:r>
            <a:r>
              <a:rPr lang="en-US" sz="2400" b="1" dirty="0">
                <a:solidFill>
                  <a:schemeClr val="tx1"/>
                </a:solidFill>
              </a:rPr>
              <a:t>C leaching from </a:t>
            </a:r>
            <a:r>
              <a:rPr lang="en-US" sz="2400" b="1" dirty="0" smtClean="0">
                <a:solidFill>
                  <a:schemeClr val="tx1"/>
                </a:solidFill>
              </a:rPr>
              <a:t>Vandellós </a:t>
            </a:r>
            <a:r>
              <a:rPr lang="en-US" sz="2400" b="1" dirty="0">
                <a:solidFill>
                  <a:schemeClr val="tx1"/>
                </a:solidFill>
              </a:rPr>
              <a:t>graphite</a:t>
            </a:r>
            <a:endParaRPr lang="en-GB" dirty="0" smtClean="0">
              <a:solidFill>
                <a:schemeClr val="tx1"/>
              </a:solidFill>
            </a:endParaRPr>
          </a:p>
          <a:p>
            <a:pPr marL="0" lvl="1" indent="0" algn="just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Key outcomes as presented in report</a:t>
            </a:r>
          </a:p>
          <a:p>
            <a:pPr indent="0" algn="just">
              <a:buNone/>
            </a:pPr>
            <a:r>
              <a:rPr lang="en-US" sz="2000" b="1" dirty="0" smtClean="0">
                <a:solidFill>
                  <a:schemeClr val="tx1"/>
                </a:solidFill>
              </a:rPr>
              <a:t>- Leaching test were carried out </a:t>
            </a:r>
            <a:r>
              <a:rPr lang="pt-BR" sz="2000" b="1" dirty="0" err="1">
                <a:solidFill>
                  <a:schemeClr val="tx1"/>
                </a:solidFill>
              </a:rPr>
              <a:t>using</a:t>
            </a:r>
            <a:r>
              <a:rPr lang="pt-BR" sz="2000" b="1" dirty="0">
                <a:solidFill>
                  <a:schemeClr val="tx1"/>
                </a:solidFill>
              </a:rPr>
              <a:t> </a:t>
            </a:r>
            <a:r>
              <a:rPr lang="pt-BR" sz="2000" b="1" dirty="0" err="1" smtClean="0">
                <a:solidFill>
                  <a:schemeClr val="tx1"/>
                </a:solidFill>
              </a:rPr>
              <a:t>deionized</a:t>
            </a:r>
            <a:r>
              <a:rPr lang="pt-BR" sz="2000" b="1" dirty="0" smtClean="0">
                <a:solidFill>
                  <a:schemeClr val="tx1"/>
                </a:solidFill>
              </a:rPr>
              <a:t> (DI) </a:t>
            </a:r>
            <a:r>
              <a:rPr lang="pt-BR" sz="2000" b="1" dirty="0" err="1">
                <a:solidFill>
                  <a:schemeClr val="tx1"/>
                </a:solidFill>
              </a:rPr>
              <a:t>and</a:t>
            </a:r>
            <a:r>
              <a:rPr lang="pt-BR" sz="2000" b="1" dirty="0">
                <a:solidFill>
                  <a:schemeClr val="tx1"/>
                </a:solidFill>
              </a:rPr>
              <a:t> </a:t>
            </a:r>
            <a:r>
              <a:rPr lang="pt-BR" sz="2000" b="1" dirty="0" err="1" smtClean="0">
                <a:solidFill>
                  <a:schemeClr val="tx1"/>
                </a:solidFill>
              </a:rPr>
              <a:t>synthetic</a:t>
            </a:r>
            <a:r>
              <a:rPr lang="pt-BR" sz="2000" b="1" dirty="0" smtClean="0">
                <a:solidFill>
                  <a:schemeClr val="tx1"/>
                </a:solidFill>
              </a:rPr>
              <a:t> </a:t>
            </a:r>
            <a:r>
              <a:rPr lang="pt-BR" sz="2000" b="1" dirty="0" err="1" smtClean="0">
                <a:solidFill>
                  <a:schemeClr val="tx1"/>
                </a:solidFill>
              </a:rPr>
              <a:t>water</a:t>
            </a:r>
            <a:r>
              <a:rPr lang="pt-BR" sz="2000" b="1" dirty="0" smtClean="0">
                <a:solidFill>
                  <a:schemeClr val="tx1"/>
                </a:solidFill>
              </a:rPr>
              <a:t> (SW) </a:t>
            </a:r>
            <a:r>
              <a:rPr lang="en-US" sz="2000" b="1" dirty="0" smtClean="0">
                <a:solidFill>
                  <a:schemeClr val="tx1"/>
                </a:solidFill>
              </a:rPr>
              <a:t>on sleeve graphite core samples of </a:t>
            </a:r>
            <a:r>
              <a:rPr lang="pt-BR" sz="2000" b="1" dirty="0" smtClean="0">
                <a:solidFill>
                  <a:schemeClr val="tx1"/>
                </a:solidFill>
              </a:rPr>
              <a:t>11 </a:t>
            </a:r>
            <a:r>
              <a:rPr lang="pt-BR" sz="2000" b="1" dirty="0">
                <a:solidFill>
                  <a:schemeClr val="tx1"/>
                </a:solidFill>
              </a:rPr>
              <a:t>mm x 12 mm (Ø x H</a:t>
            </a:r>
            <a:r>
              <a:rPr lang="pt-BR" sz="2000" b="1" dirty="0" smtClean="0">
                <a:solidFill>
                  <a:schemeClr val="tx1"/>
                </a:solidFill>
              </a:rPr>
              <a:t>)</a:t>
            </a:r>
            <a:endParaRPr lang="en-US" sz="2000" b="1" dirty="0">
              <a:solidFill>
                <a:schemeClr val="tx1"/>
              </a:solidFill>
            </a:endParaRPr>
          </a:p>
          <a:p>
            <a:pPr marL="0" lvl="1" indent="0" algn="just">
              <a:buNone/>
            </a:pPr>
            <a:r>
              <a:rPr lang="en-US" sz="2000" b="1" dirty="0" smtClean="0">
                <a:solidFill>
                  <a:schemeClr val="tx1"/>
                </a:solidFill>
              </a:rPr>
              <a:t>- The </a:t>
            </a:r>
            <a:r>
              <a:rPr lang="en-US" sz="2000" b="1" baseline="30000" dirty="0">
                <a:solidFill>
                  <a:schemeClr val="tx1"/>
                </a:solidFill>
              </a:rPr>
              <a:t>14</a:t>
            </a:r>
            <a:r>
              <a:rPr lang="en-US" sz="2000" b="1" dirty="0">
                <a:solidFill>
                  <a:schemeClr val="tx1"/>
                </a:solidFill>
              </a:rPr>
              <a:t>C avg. activity of the samples was 1,17E+04 Bq/g (</a:t>
            </a:r>
            <a:r>
              <a:rPr lang="en-US" sz="2000" b="1" dirty="0" err="1" smtClean="0">
                <a:solidFill>
                  <a:schemeClr val="tx1"/>
                </a:solidFill>
              </a:rPr>
              <a:t>Stdev</a:t>
            </a:r>
            <a:r>
              <a:rPr lang="en-US" sz="2000" b="1" dirty="0" smtClean="0">
                <a:solidFill>
                  <a:schemeClr val="tx1"/>
                </a:solidFill>
              </a:rPr>
              <a:t>. </a:t>
            </a:r>
            <a:r>
              <a:rPr lang="en-US" sz="2000" b="1" dirty="0">
                <a:solidFill>
                  <a:schemeClr val="tx1"/>
                </a:solidFill>
              </a:rPr>
              <a:t>8,74 %)</a:t>
            </a:r>
          </a:p>
          <a:p>
            <a:pPr marL="0" lvl="1" indent="0" algn="just">
              <a:buNone/>
            </a:pPr>
            <a:r>
              <a:rPr lang="en-US" sz="2000" b="1" dirty="0" smtClean="0">
                <a:solidFill>
                  <a:schemeClr val="tx1"/>
                </a:solidFill>
              </a:rPr>
              <a:t>- It </a:t>
            </a:r>
            <a:r>
              <a:rPr lang="en-US" sz="2000" b="1" dirty="0">
                <a:solidFill>
                  <a:schemeClr val="tx1"/>
                </a:solidFill>
              </a:rPr>
              <a:t>has not been found in the leachates </a:t>
            </a:r>
            <a:r>
              <a:rPr lang="en-US" sz="2000" b="1" baseline="30000" dirty="0">
                <a:solidFill>
                  <a:schemeClr val="tx1"/>
                </a:solidFill>
              </a:rPr>
              <a:t>14</a:t>
            </a:r>
            <a:r>
              <a:rPr lang="en-US" sz="2000" b="1" dirty="0">
                <a:solidFill>
                  <a:schemeClr val="tx1"/>
                </a:solidFill>
              </a:rPr>
              <a:t>C above detection </a:t>
            </a:r>
            <a:r>
              <a:rPr lang="en-US" sz="2000" b="1" dirty="0" smtClean="0">
                <a:solidFill>
                  <a:schemeClr val="tx1"/>
                </a:solidFill>
              </a:rPr>
              <a:t>limits </a:t>
            </a:r>
            <a:r>
              <a:rPr lang="en-US" sz="2000" b="1" dirty="0">
                <a:solidFill>
                  <a:schemeClr val="tx1"/>
                </a:solidFill>
              </a:rPr>
              <a:t>(2,4E-02) </a:t>
            </a:r>
          </a:p>
          <a:p>
            <a:pPr marL="0" lvl="1" indent="0" algn="just">
              <a:buNone/>
            </a:pPr>
            <a:r>
              <a:rPr lang="en-US" sz="2000" b="1" dirty="0">
                <a:solidFill>
                  <a:schemeClr val="tx1"/>
                </a:solidFill>
              </a:rPr>
              <a:t>- </a:t>
            </a:r>
            <a:r>
              <a:rPr lang="en-US" sz="2000" b="1" dirty="0" smtClean="0">
                <a:solidFill>
                  <a:schemeClr val="tx1"/>
                </a:solidFill>
              </a:rPr>
              <a:t>Acetate, </a:t>
            </a:r>
            <a:r>
              <a:rPr lang="en-US" sz="2000" b="1" dirty="0" err="1" smtClean="0">
                <a:solidFill>
                  <a:schemeClr val="tx1"/>
                </a:solidFill>
              </a:rPr>
              <a:t>formate</a:t>
            </a:r>
            <a:r>
              <a:rPr lang="en-US" sz="2000" b="1" dirty="0" smtClean="0">
                <a:solidFill>
                  <a:schemeClr val="tx1"/>
                </a:solidFill>
              </a:rPr>
              <a:t> and oxalate has been detected in DI samples after some leaching s</a:t>
            </a:r>
            <a:r>
              <a:rPr lang="en-US" sz="2000" b="1" dirty="0">
                <a:solidFill>
                  <a:schemeClr val="tx1"/>
                </a:solidFill>
              </a:rPr>
              <a:t>teps. However, this technique cannot be used to analyze </a:t>
            </a:r>
            <a:r>
              <a:rPr lang="en-US" sz="2000" b="1" dirty="0" smtClean="0">
                <a:solidFill>
                  <a:schemeClr val="tx1"/>
                </a:solidFill>
              </a:rPr>
              <a:t>SW </a:t>
            </a:r>
            <a:r>
              <a:rPr lang="en-US" sz="2000" b="1" dirty="0">
                <a:solidFill>
                  <a:schemeClr val="tx1"/>
                </a:solidFill>
              </a:rPr>
              <a:t>solutions because of the high concentration of anions and cations present in this media.</a:t>
            </a:r>
          </a:p>
          <a:p>
            <a:pPr indent="0" algn="just">
              <a:buNone/>
            </a:pPr>
            <a:r>
              <a:rPr lang="en-US" sz="2000" dirty="0" smtClean="0">
                <a:solidFill>
                  <a:schemeClr val="tx1"/>
                </a:solidFill>
              </a:rPr>
              <a:t>- </a:t>
            </a:r>
            <a:r>
              <a:rPr lang="en-US" sz="2000" b="1" dirty="0">
                <a:solidFill>
                  <a:schemeClr val="tx1"/>
                </a:solidFill>
              </a:rPr>
              <a:t>Both alcohols and aldehydes in leachates have not been detected, and regarding gas samples, nor was CO (MDC </a:t>
            </a:r>
            <a:r>
              <a:rPr lang="en-US" sz="2000" b="1" dirty="0" smtClean="0">
                <a:solidFill>
                  <a:schemeClr val="tx1"/>
                </a:solidFill>
              </a:rPr>
              <a:t>&lt; </a:t>
            </a:r>
            <a:r>
              <a:rPr lang="en-US" sz="2000" b="1" dirty="0">
                <a:solidFill>
                  <a:schemeClr val="tx1"/>
                </a:solidFill>
              </a:rPr>
              <a:t>3.5 </a:t>
            </a:r>
            <a:r>
              <a:rPr lang="en-US" sz="2000" b="1" dirty="0" smtClean="0">
                <a:solidFill>
                  <a:schemeClr val="tx1"/>
                </a:solidFill>
              </a:rPr>
              <a:t>ppm). </a:t>
            </a:r>
            <a:endParaRPr lang="en-US" sz="2000" b="1" dirty="0">
              <a:solidFill>
                <a:schemeClr val="tx1"/>
              </a:solidFill>
            </a:endParaRPr>
          </a:p>
          <a:p>
            <a:pPr marL="0" lvl="1" indent="0" algn="just">
              <a:buNone/>
            </a:pPr>
            <a:endParaRPr lang="en-US" sz="2400" b="1" dirty="0" smtClean="0">
              <a:solidFill>
                <a:schemeClr val="tx1"/>
              </a:solidFill>
            </a:endParaRPr>
          </a:p>
          <a:p>
            <a:pPr marL="0" lvl="1" indent="0" algn="just">
              <a:buNone/>
            </a:pPr>
            <a:endParaRPr lang="en-US" sz="2400" b="1" dirty="0" smtClean="0">
              <a:solidFill>
                <a:srgbClr val="78BE20"/>
              </a:solidFill>
            </a:endParaRPr>
          </a:p>
          <a:p>
            <a:pPr marL="0" lvl="1" indent="0" algn="just">
              <a:buNone/>
            </a:pPr>
            <a:endParaRPr lang="en-US" sz="2400" b="1" dirty="0" smtClean="0">
              <a:solidFill>
                <a:srgbClr val="78BE20"/>
              </a:solidFill>
            </a:endParaRPr>
          </a:p>
          <a:p>
            <a:pPr marL="0" lvl="1" indent="0" algn="just">
              <a:buNone/>
            </a:pPr>
            <a:endParaRPr lang="en-GB" sz="2400" dirty="0"/>
          </a:p>
          <a:p>
            <a:pPr marL="0" lvl="1" indent="0" algn="just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 </a:t>
            </a:r>
            <a:endParaRPr lang="en-US" sz="2400" b="1" dirty="0">
              <a:solidFill>
                <a:srgbClr val="78BE20"/>
              </a:solidFill>
            </a:endParaRPr>
          </a:p>
          <a:p>
            <a:pPr marL="0" lvl="1" indent="0" algn="just">
              <a:buNone/>
            </a:pPr>
            <a:endParaRPr lang="en-US" sz="2400" b="1" dirty="0" smtClean="0">
              <a:solidFill>
                <a:srgbClr val="78BE2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71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889" y="1180800"/>
            <a:ext cx="9289032" cy="1080000"/>
          </a:xfrm>
        </p:spPr>
        <p:txBody>
          <a:bodyPr/>
          <a:lstStyle/>
          <a:p>
            <a:r>
              <a:rPr lang="en-GB" sz="3200" dirty="0"/>
              <a:t>WP5 Graphite – Overview of Main Outcomes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242641" y="2214091"/>
            <a:ext cx="10634399" cy="5040000"/>
          </a:xfrm>
        </p:spPr>
        <p:txBody>
          <a:bodyPr/>
          <a:lstStyle/>
          <a:p>
            <a:pPr marL="0" lvl="1" indent="0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CIEMAT, Enresa, ALD</a:t>
            </a:r>
          </a:p>
          <a:p>
            <a:pPr indent="0">
              <a:buNone/>
            </a:pPr>
            <a:r>
              <a:rPr lang="en-GB" sz="1800" b="1" dirty="0" smtClean="0"/>
              <a:t>VANDELLÓS </a:t>
            </a:r>
            <a:r>
              <a:rPr lang="en-GB" sz="1800" b="1" dirty="0"/>
              <a:t>I GRAPHITE COMPILATION </a:t>
            </a:r>
            <a:r>
              <a:rPr lang="en-GB" sz="1800" b="1" dirty="0" smtClean="0"/>
              <a:t>REPORT: THERMAL </a:t>
            </a:r>
            <a:r>
              <a:rPr lang="en-GB" sz="1800" b="1" dirty="0"/>
              <a:t>DECONTAMINATION AND IGM WASTEFORM RESULTS </a:t>
            </a:r>
            <a:endParaRPr lang="en-GB" dirty="0" smtClean="0">
              <a:solidFill>
                <a:schemeClr val="tx1"/>
              </a:solidFill>
            </a:endParaRPr>
          </a:p>
          <a:p>
            <a:pPr marL="285750" lvl="1" indent="-285750" algn="just">
              <a:buFontTx/>
              <a:buChar char="-"/>
            </a:pPr>
            <a:r>
              <a:rPr lang="en-US" sz="1600" dirty="0" smtClean="0"/>
              <a:t>The </a:t>
            </a:r>
            <a:r>
              <a:rPr lang="en-US" sz="1600" dirty="0"/>
              <a:t>smallest amount of </a:t>
            </a:r>
            <a:r>
              <a:rPr lang="en-US" sz="1600" baseline="30000" dirty="0"/>
              <a:t>14</a:t>
            </a:r>
            <a:r>
              <a:rPr lang="en-US" sz="1600" dirty="0"/>
              <a:t>C in inert atmosphere obtained in </a:t>
            </a:r>
            <a:r>
              <a:rPr lang="en-US" sz="1600" dirty="0" smtClean="0"/>
              <a:t>is </a:t>
            </a:r>
            <a:r>
              <a:rPr lang="en-US" sz="1600" dirty="0"/>
              <a:t>in contrast with the experiment performed with other graphite type </a:t>
            </a:r>
            <a:r>
              <a:rPr lang="en-US" sz="1600" dirty="0" smtClean="0"/>
              <a:t>reactors. The </a:t>
            </a:r>
            <a:r>
              <a:rPr lang="en-US" sz="1600" dirty="0"/>
              <a:t>different behaviour can be explained by the loss of </a:t>
            </a:r>
            <a:r>
              <a:rPr lang="en-US" sz="1600" baseline="30000" dirty="0"/>
              <a:t>14</a:t>
            </a:r>
            <a:r>
              <a:rPr lang="en-US" sz="1600" dirty="0"/>
              <a:t>C of the graphite surface during reactor </a:t>
            </a:r>
            <a:r>
              <a:rPr lang="en-US" sz="1600" dirty="0" smtClean="0"/>
              <a:t>operation. </a:t>
            </a:r>
          </a:p>
          <a:p>
            <a:pPr marL="285750" lvl="1" indent="-285750" algn="just">
              <a:buFontTx/>
              <a:buChar char="-"/>
            </a:pPr>
            <a:r>
              <a:rPr lang="en-GB" sz="1600" dirty="0" smtClean="0"/>
              <a:t>More </a:t>
            </a:r>
            <a:r>
              <a:rPr lang="en-GB" sz="1600" dirty="0"/>
              <a:t>experiments with irradiated graphite will be programmed to optimise the decontamination factors (</a:t>
            </a:r>
            <a:r>
              <a:rPr lang="en-GB" sz="1600" baseline="30000" dirty="0"/>
              <a:t>14</a:t>
            </a:r>
            <a:r>
              <a:rPr lang="en-GB" sz="1600" dirty="0"/>
              <a:t>C/</a:t>
            </a:r>
            <a:r>
              <a:rPr lang="en-GB" sz="1600" baseline="30000" dirty="0"/>
              <a:t>12</a:t>
            </a:r>
            <a:r>
              <a:rPr lang="en-GB" sz="1600" dirty="0"/>
              <a:t>C) without significant mass lost starting from the valuable results </a:t>
            </a:r>
            <a:r>
              <a:rPr lang="en-GB" sz="1600" dirty="0" smtClean="0"/>
              <a:t>obtained.</a:t>
            </a:r>
          </a:p>
          <a:p>
            <a:pPr marL="285750" lvl="1" indent="-285750">
              <a:buFontTx/>
              <a:buChar char="-"/>
            </a:pPr>
            <a:r>
              <a:rPr lang="en-GB" sz="1600" dirty="0" smtClean="0"/>
              <a:t>The </a:t>
            </a:r>
            <a:r>
              <a:rPr lang="en-GB" sz="1600" dirty="0"/>
              <a:t>set of experimental data indicates that a lower treatment temperature and lower reactivity of the oxidant agent increase the </a:t>
            </a:r>
            <a:r>
              <a:rPr lang="en-GB" sz="1600" baseline="30000" dirty="0"/>
              <a:t>14</a:t>
            </a:r>
            <a:r>
              <a:rPr lang="en-GB" sz="1600" dirty="0"/>
              <a:t>C/</a:t>
            </a:r>
            <a:r>
              <a:rPr lang="en-GB" sz="1600" baseline="30000" dirty="0"/>
              <a:t>12</a:t>
            </a:r>
            <a:r>
              <a:rPr lang="en-GB" sz="1600" dirty="0"/>
              <a:t>C </a:t>
            </a:r>
            <a:r>
              <a:rPr lang="en-GB" sz="1600" dirty="0" smtClean="0"/>
              <a:t>ratio.</a:t>
            </a:r>
          </a:p>
          <a:p>
            <a:pPr marL="285750" lvl="1" indent="-285750">
              <a:buFontTx/>
              <a:buChar char="-"/>
            </a:pPr>
            <a:r>
              <a:rPr lang="en-US" sz="1600" dirty="0" smtClean="0"/>
              <a:t>The </a:t>
            </a:r>
            <a:r>
              <a:rPr lang="en-US" sz="1600" dirty="0"/>
              <a:t>organic carbon has been found in deionized water as </a:t>
            </a:r>
            <a:r>
              <a:rPr lang="en-US" sz="1600" dirty="0" err="1"/>
              <a:t>formate</a:t>
            </a:r>
            <a:r>
              <a:rPr lang="en-US" sz="1600" dirty="0"/>
              <a:t> (HCOO</a:t>
            </a:r>
            <a:r>
              <a:rPr lang="en-US" sz="1600" baseline="30000" dirty="0"/>
              <a:t>-</a:t>
            </a:r>
            <a:r>
              <a:rPr lang="en-US" sz="1600" dirty="0"/>
              <a:t>) a</a:t>
            </a:r>
            <a:r>
              <a:rPr lang="en-US" sz="1600" dirty="0" smtClean="0"/>
              <a:t>n </a:t>
            </a:r>
            <a:r>
              <a:rPr lang="en-US" sz="1600" dirty="0"/>
              <a:t>oxalate (COO</a:t>
            </a:r>
            <a:r>
              <a:rPr lang="en-US" sz="1600" baseline="30000" dirty="0"/>
              <a:t>2-</a:t>
            </a:r>
            <a:r>
              <a:rPr lang="en-US" sz="1600" dirty="0"/>
              <a:t>)</a:t>
            </a:r>
            <a:r>
              <a:rPr lang="en-US" sz="1600" baseline="-25000" dirty="0"/>
              <a:t>2</a:t>
            </a:r>
            <a:r>
              <a:rPr lang="en-US" sz="1600" dirty="0"/>
              <a:t>  </a:t>
            </a:r>
            <a:endParaRPr lang="en-US" sz="1600" dirty="0" smtClean="0"/>
          </a:p>
          <a:p>
            <a:pPr marL="285750" lvl="1" indent="-285750">
              <a:buFontTx/>
              <a:buChar char="-"/>
            </a:pPr>
            <a:r>
              <a:rPr lang="en-GB" sz="1600" dirty="0" smtClean="0"/>
              <a:t>Both </a:t>
            </a:r>
            <a:r>
              <a:rPr lang="en-GB" sz="1600" dirty="0"/>
              <a:t>alcohols and aldehydes in </a:t>
            </a:r>
            <a:r>
              <a:rPr lang="en-GB" sz="1600" dirty="0" smtClean="0"/>
              <a:t>deionized water and granitic bentonite </a:t>
            </a:r>
            <a:r>
              <a:rPr lang="en-GB" sz="1600" dirty="0"/>
              <a:t>have not been detected at any time of the leaching </a:t>
            </a:r>
            <a:r>
              <a:rPr lang="en-GB" sz="1600" dirty="0" smtClean="0"/>
              <a:t>process.</a:t>
            </a:r>
          </a:p>
          <a:p>
            <a:pPr marL="285750" lvl="1" indent="-285750">
              <a:buFontTx/>
              <a:buChar char="-"/>
            </a:pPr>
            <a:r>
              <a:rPr lang="en-GB" sz="1600" dirty="0" smtClean="0"/>
              <a:t>CO </a:t>
            </a:r>
            <a:r>
              <a:rPr lang="en-GB" sz="1600" dirty="0"/>
              <a:t>were not found in the gas phase of the leaching process with a MDC (&lt; 3.5 ppm), except for the first and second leaching period with </a:t>
            </a:r>
            <a:r>
              <a:rPr lang="en-GB" sz="1600" dirty="0" smtClean="0"/>
              <a:t>granitic bentonite water  (30.9 </a:t>
            </a:r>
            <a:r>
              <a:rPr lang="en-GB" sz="1600" dirty="0"/>
              <a:t>mg/l and 10.4 </a:t>
            </a:r>
            <a:r>
              <a:rPr lang="en-GB" sz="1600" dirty="0" smtClean="0"/>
              <a:t>mg/l).</a:t>
            </a:r>
            <a:r>
              <a:rPr lang="en-GB" sz="1600" dirty="0"/>
              <a:t> </a:t>
            </a:r>
            <a:endParaRPr lang="en-GB" sz="1600" dirty="0" smtClean="0"/>
          </a:p>
          <a:p>
            <a:pPr marL="285750" lvl="1" indent="-285750">
              <a:buFontTx/>
              <a:buChar char="-"/>
            </a:pPr>
            <a:r>
              <a:rPr lang="en-GB" sz="1600" dirty="0" smtClean="0"/>
              <a:t>The </a:t>
            </a:r>
            <a:r>
              <a:rPr lang="en-GB" sz="1600" dirty="0"/>
              <a:t>values obtained for </a:t>
            </a:r>
            <a:r>
              <a:rPr lang="en-GB" sz="1600" baseline="30000" dirty="0"/>
              <a:t>14</a:t>
            </a:r>
            <a:r>
              <a:rPr lang="en-GB" sz="1600" dirty="0"/>
              <a:t>C are lower than Minimum Detectable </a:t>
            </a:r>
            <a:r>
              <a:rPr lang="en-GB" sz="1600" dirty="0" smtClean="0"/>
              <a:t>Activity.</a:t>
            </a:r>
          </a:p>
          <a:p>
            <a:pPr marL="285750" lvl="1" indent="-285750">
              <a:buFontTx/>
              <a:buChar char="-"/>
            </a:pPr>
            <a:r>
              <a:rPr lang="en-GB" sz="1600" dirty="0" smtClean="0"/>
              <a:t>The </a:t>
            </a:r>
            <a:r>
              <a:rPr lang="en-GB" sz="1600" dirty="0"/>
              <a:t>Leaching rate (R</a:t>
            </a:r>
            <a:r>
              <a:rPr lang="en-GB" sz="1600" baseline="-25000" dirty="0"/>
              <a:t>n</a:t>
            </a:r>
            <a:r>
              <a:rPr lang="en-GB" sz="1600" dirty="0"/>
              <a:t>) for </a:t>
            </a:r>
            <a:r>
              <a:rPr lang="en-GB" sz="1600" baseline="30000" dirty="0"/>
              <a:t>60</a:t>
            </a:r>
            <a:r>
              <a:rPr lang="en-GB" sz="1600" dirty="0"/>
              <a:t>Co and </a:t>
            </a:r>
            <a:r>
              <a:rPr lang="en-GB" sz="1600" baseline="30000" dirty="0"/>
              <a:t>137</a:t>
            </a:r>
            <a:r>
              <a:rPr lang="en-GB" sz="1600" dirty="0"/>
              <a:t>Cs in granitic bentonite water, decreases with the time and after 356 days it will be </a:t>
            </a:r>
            <a:r>
              <a:rPr lang="en-GB" sz="1600" dirty="0" smtClean="0"/>
              <a:t>constant.</a:t>
            </a:r>
          </a:p>
          <a:p>
            <a:pPr marL="285750" lvl="1" indent="-285750">
              <a:buFontTx/>
              <a:buChar char="-"/>
            </a:pPr>
            <a:r>
              <a:rPr lang="en-GB" sz="1600" dirty="0" smtClean="0"/>
              <a:t>The </a:t>
            </a:r>
            <a:r>
              <a:rPr lang="en-GB" sz="1600" dirty="0"/>
              <a:t>durability of the IGM glass matrix has been validated by leaching experiments</a:t>
            </a:r>
            <a:r>
              <a:rPr lang="en-GB" sz="1600" dirty="0" smtClean="0"/>
              <a:t>.</a:t>
            </a:r>
            <a:r>
              <a:rPr lang="en-US" sz="1600" dirty="0"/>
              <a:t> </a:t>
            </a:r>
            <a:endParaRPr lang="en-US" sz="1600" dirty="0" smtClean="0"/>
          </a:p>
          <a:p>
            <a:pPr marL="285750" lvl="1" indent="-285750">
              <a:buFontTx/>
              <a:buChar char="-"/>
            </a:pPr>
            <a:r>
              <a:rPr lang="en-GB" sz="1600" dirty="0" smtClean="0"/>
              <a:t>It </a:t>
            </a:r>
            <a:r>
              <a:rPr lang="en-GB" sz="1600" dirty="0"/>
              <a:t>is possible to close the pore system in the irradiated graphite without to increase the volume of the waste</a:t>
            </a:r>
            <a:r>
              <a:rPr lang="en-GB" sz="1600" dirty="0" smtClean="0"/>
              <a:t>.</a:t>
            </a:r>
            <a:endParaRPr lang="en-US" sz="900" b="1" dirty="0" smtClean="0">
              <a:solidFill>
                <a:schemeClr val="tx1"/>
              </a:solidFill>
            </a:endParaRPr>
          </a:p>
          <a:p>
            <a:pPr marL="0" lvl="1" indent="0">
              <a:buNone/>
            </a:pPr>
            <a:endParaRPr lang="en-US" sz="900" b="1" dirty="0" smtClean="0">
              <a:solidFill>
                <a:schemeClr val="tx1"/>
              </a:solidFill>
            </a:endParaRPr>
          </a:p>
          <a:p>
            <a:pPr marL="0" lvl="1" indent="0">
              <a:buNone/>
            </a:pPr>
            <a:endParaRPr lang="en-US" sz="2400" b="1" dirty="0" smtClean="0">
              <a:solidFill>
                <a:srgbClr val="78BE20"/>
              </a:solidFill>
            </a:endParaRPr>
          </a:p>
          <a:p>
            <a:pPr marL="0" lvl="1" indent="0">
              <a:buNone/>
            </a:pPr>
            <a:endParaRPr lang="en-US" sz="2400" b="1" dirty="0" smtClean="0">
              <a:solidFill>
                <a:srgbClr val="78BE20"/>
              </a:solidFill>
            </a:endParaRPr>
          </a:p>
          <a:p>
            <a:pPr marL="0" lvl="1" indent="0">
              <a:buNone/>
            </a:pPr>
            <a:endParaRPr lang="en-GB" sz="2400" dirty="0"/>
          </a:p>
          <a:p>
            <a:pPr marL="0" lvl="1" indent="0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 </a:t>
            </a:r>
            <a:endParaRPr lang="en-US" sz="2400" b="1" dirty="0">
              <a:solidFill>
                <a:srgbClr val="78BE20"/>
              </a:solidFill>
            </a:endParaRPr>
          </a:p>
          <a:p>
            <a:pPr marL="0" lvl="1" indent="0">
              <a:buNone/>
            </a:pPr>
            <a:endParaRPr lang="en-US" sz="2400" b="1" dirty="0" smtClean="0">
              <a:solidFill>
                <a:srgbClr val="78BE2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231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889" y="1180800"/>
            <a:ext cx="9289032" cy="1080000"/>
          </a:xfrm>
        </p:spPr>
        <p:txBody>
          <a:bodyPr/>
          <a:lstStyle/>
          <a:p>
            <a:r>
              <a:rPr lang="en-GB" sz="3200" dirty="0"/>
              <a:t>WP5 Graphite – Overview of Main Outcomes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180800" y="2340001"/>
            <a:ext cx="10863041" cy="5040000"/>
          </a:xfrm>
        </p:spPr>
        <p:txBody>
          <a:bodyPr/>
          <a:lstStyle/>
          <a:p>
            <a:pPr marL="0" lvl="1" indent="0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Name of Organization &amp; Nationality</a:t>
            </a:r>
          </a:p>
          <a:p>
            <a:pPr marL="0" lvl="1" indent="0">
              <a:buNone/>
            </a:pPr>
            <a:r>
              <a:rPr lang="en-US" sz="2000" b="1" dirty="0">
                <a:solidFill>
                  <a:schemeClr val="tx1"/>
                </a:solidFill>
              </a:rPr>
              <a:t>-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Forschungszentrum Jülich GmbH, Institute of Energy and Climate Research, Nuclear Waste Management and Reactor Safety (IEK-6), Jülich, Germany</a:t>
            </a:r>
            <a:endParaRPr lang="en-US" sz="2000" b="1" dirty="0">
              <a:solidFill>
                <a:schemeClr val="tx1"/>
              </a:solidFill>
            </a:endParaRPr>
          </a:p>
          <a:p>
            <a:pPr marL="0" lvl="1" indent="0">
              <a:buNone/>
            </a:pPr>
            <a:r>
              <a:rPr lang="en-US" sz="2400" b="1" dirty="0">
                <a:solidFill>
                  <a:srgbClr val="78BE20"/>
                </a:solidFill>
              </a:rPr>
              <a:t>Title of report on CAST website</a:t>
            </a:r>
          </a:p>
          <a:p>
            <a:pPr marL="0" lvl="1" indent="0">
              <a:buNone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- </a:t>
            </a: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Final evaluation of leach rates of treated and untreated i‑graphite from the Rossendorf Research Reactor (D5.12)</a:t>
            </a:r>
          </a:p>
          <a:p>
            <a:pPr marL="0" lvl="1" indent="0">
              <a:buNone/>
            </a:pPr>
            <a:r>
              <a:rPr lang="en-US" sz="2400" b="1" dirty="0">
                <a:solidFill>
                  <a:srgbClr val="78BE20"/>
                </a:solidFill>
              </a:rPr>
              <a:t>Key outcomes as presented in report</a:t>
            </a:r>
          </a:p>
          <a:p>
            <a:pPr marL="177800" lvl="1" indent="-177800">
              <a:buNone/>
            </a:pPr>
            <a:r>
              <a:rPr lang="en-US" sz="2000" b="1" dirty="0">
                <a:solidFill>
                  <a:schemeClr val="tx1"/>
                </a:solidFill>
              </a:rPr>
              <a:t>- </a:t>
            </a:r>
            <a:r>
              <a:rPr lang="en-US" altLang="de-DE" sz="2000" dirty="0"/>
              <a:t>Inhomogeneous distribution of </a:t>
            </a:r>
            <a:r>
              <a:rPr lang="en-US" altLang="de-DE" sz="2000" baseline="30000" dirty="0"/>
              <a:t>14</a:t>
            </a:r>
            <a:r>
              <a:rPr lang="en-US" altLang="de-DE" sz="2000" dirty="0"/>
              <a:t>C in form of hot-spots, whereas most of </a:t>
            </a:r>
            <a:r>
              <a:rPr lang="en-US" altLang="de-DE" sz="2000" baseline="30000" dirty="0"/>
              <a:t>14</a:t>
            </a:r>
            <a:r>
              <a:rPr lang="en-US" altLang="de-DE" sz="2000" dirty="0"/>
              <a:t>C is concentrated in pores, probably, following its main precursor </a:t>
            </a:r>
            <a:r>
              <a:rPr lang="en-US" altLang="de-DE" sz="2000" baseline="30000" dirty="0"/>
              <a:t>14</a:t>
            </a:r>
            <a:r>
              <a:rPr lang="en-US" altLang="de-DE" sz="2000" dirty="0"/>
              <a:t>N;</a:t>
            </a:r>
            <a:endParaRPr lang="en-US" sz="2000" b="1" dirty="0">
              <a:solidFill>
                <a:schemeClr val="tx1"/>
              </a:solidFill>
            </a:endParaRPr>
          </a:p>
          <a:p>
            <a:pPr marL="177800" indent="-177800" algn="just">
              <a:spcBef>
                <a:spcPts val="1200"/>
              </a:spcBef>
              <a:buClr>
                <a:srgbClr val="005AA0"/>
              </a:buClr>
              <a:buNone/>
            </a:pPr>
            <a:r>
              <a:rPr lang="en-US" sz="2000" b="1" dirty="0">
                <a:solidFill>
                  <a:schemeClr val="tx1"/>
                </a:solidFill>
              </a:rPr>
              <a:t>- </a:t>
            </a:r>
            <a:r>
              <a:rPr lang="en-US" altLang="de-DE" sz="2000" dirty="0"/>
              <a:t>Most of </a:t>
            </a:r>
            <a:r>
              <a:rPr lang="en-US" altLang="de-DE" sz="2000" baseline="30000" dirty="0"/>
              <a:t>14</a:t>
            </a:r>
            <a:r>
              <a:rPr lang="en-US" altLang="de-DE" sz="2000" dirty="0"/>
              <a:t>C  is released from RFR-graphite in form of </a:t>
            </a:r>
            <a:r>
              <a:rPr lang="en-US" altLang="de-DE" sz="2000" baseline="30000" dirty="0"/>
              <a:t>14</a:t>
            </a:r>
            <a:r>
              <a:rPr lang="en-US" altLang="de-DE" sz="2000" dirty="0"/>
              <a:t>CO</a:t>
            </a:r>
            <a:r>
              <a:rPr lang="en-US" altLang="de-DE" sz="2000" baseline="-25000" dirty="0"/>
              <a:t>2</a:t>
            </a:r>
            <a:r>
              <a:rPr lang="en-US" altLang="de-DE" sz="2000" dirty="0"/>
              <a:t> along with a small fractions of CO or </a:t>
            </a:r>
            <a:r>
              <a:rPr lang="en-US" altLang="de-DE" sz="2000" dirty="0" err="1"/>
              <a:t>C</a:t>
            </a:r>
            <a:r>
              <a:rPr lang="en-US" altLang="de-DE" sz="2000" baseline="-25000" dirty="0" err="1"/>
              <a:t>org</a:t>
            </a:r>
            <a:r>
              <a:rPr lang="en-US" altLang="de-DE" sz="2000" dirty="0"/>
              <a:t>;</a:t>
            </a:r>
          </a:p>
          <a:p>
            <a:pPr marL="177800" indent="-177800" algn="just">
              <a:spcBef>
                <a:spcPts val="600"/>
              </a:spcBef>
              <a:buClr>
                <a:srgbClr val="005AA0"/>
              </a:buClr>
              <a:buNone/>
            </a:pPr>
            <a:r>
              <a:rPr lang="en-US" altLang="de-DE" sz="2000" dirty="0" smtClean="0"/>
              <a:t>- The </a:t>
            </a:r>
            <a:r>
              <a:rPr lang="en-US" altLang="de-DE" sz="2000" baseline="30000" dirty="0"/>
              <a:t>14</a:t>
            </a:r>
            <a:r>
              <a:rPr lang="en-US" altLang="de-DE" sz="2000" dirty="0"/>
              <a:t>C annual release rate of 5.2∙10</a:t>
            </a:r>
            <a:r>
              <a:rPr lang="en-US" altLang="de-DE" sz="2000" baseline="30000" dirty="0"/>
              <a:t>-3</a:t>
            </a:r>
            <a:r>
              <a:rPr lang="en-US" altLang="de-DE" sz="2000" dirty="0"/>
              <a:t> %/a, if encapsulated in cementitious material </a:t>
            </a:r>
            <a:r>
              <a:rPr lang="en-US" altLang="de-DE" sz="2000" dirty="0">
                <a:sym typeface="Wingdings" pitchFamily="2" charset="2"/>
              </a:rPr>
              <a:t> </a:t>
            </a:r>
            <a:r>
              <a:rPr lang="en-US" altLang="de-DE" sz="2000" dirty="0"/>
              <a:t>meets WAC of Schacht Konrad (&lt;1%) for maximum capacity of i-graphite;</a:t>
            </a:r>
          </a:p>
          <a:p>
            <a:pPr marL="177800" indent="-177800" algn="just">
              <a:spcBef>
                <a:spcPts val="600"/>
              </a:spcBef>
              <a:buClr>
                <a:srgbClr val="005AA0"/>
              </a:buClr>
              <a:buNone/>
            </a:pPr>
            <a:r>
              <a:rPr lang="en-US" altLang="de-DE" sz="2000" dirty="0" smtClean="0"/>
              <a:t>- Thermal </a:t>
            </a:r>
            <a:r>
              <a:rPr lang="en-US" altLang="de-DE" sz="2000" dirty="0"/>
              <a:t>treatment of RFR-graphite is not considered to be an effective treatment step, as </a:t>
            </a:r>
            <a:r>
              <a:rPr lang="en-US" altLang="de-DE" sz="2000" dirty="0" smtClean="0"/>
              <a:t>it </a:t>
            </a:r>
            <a:r>
              <a:rPr lang="en-US" altLang="de-DE" sz="2000" dirty="0"/>
              <a:t>separates only a minor fraction of </a:t>
            </a:r>
            <a:r>
              <a:rPr lang="en-US" altLang="de-DE" sz="2000" baseline="30000" dirty="0"/>
              <a:t>14</a:t>
            </a:r>
            <a:r>
              <a:rPr lang="en-US" altLang="de-DE" sz="2000" dirty="0"/>
              <a:t>C (i.e. ca. 8%) and generates unwanted secondary wastes.</a:t>
            </a:r>
          </a:p>
          <a:p>
            <a:pPr indent="0" algn="just">
              <a:spcBef>
                <a:spcPts val="600"/>
              </a:spcBef>
              <a:buClr>
                <a:srgbClr val="005AA0"/>
              </a:buClr>
              <a:buNone/>
            </a:pPr>
            <a:endParaRPr lang="en-US" altLang="de-DE" sz="2000" dirty="0"/>
          </a:p>
          <a:p>
            <a:pPr marL="0" lvl="1" indent="0">
              <a:buNone/>
            </a:pPr>
            <a:endParaRPr lang="en-US" sz="2400" dirty="0"/>
          </a:p>
          <a:p>
            <a:pPr marL="0" lvl="1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09231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889" y="1180800"/>
            <a:ext cx="9289032" cy="1080000"/>
          </a:xfrm>
        </p:spPr>
        <p:txBody>
          <a:bodyPr/>
          <a:lstStyle/>
          <a:p>
            <a:r>
              <a:rPr lang="en-GB" sz="3200" dirty="0"/>
              <a:t>WP5 Graphite – Overview of Main Outcomes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242641" y="2214091"/>
            <a:ext cx="10634399" cy="5040000"/>
          </a:xfrm>
        </p:spPr>
        <p:txBody>
          <a:bodyPr/>
          <a:lstStyle/>
          <a:p>
            <a:pPr marL="0" lvl="1" indent="0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Name of Organization &amp; Nationality</a:t>
            </a:r>
          </a:p>
          <a:p>
            <a:pPr marL="0" lvl="1" indent="0">
              <a:buNone/>
            </a:pPr>
            <a:r>
              <a:rPr lang="en-US" sz="2200" b="1" dirty="0" smtClean="0">
                <a:solidFill>
                  <a:schemeClr val="tx1"/>
                </a:solidFill>
              </a:rPr>
              <a:t>EDF R&amp;D France (with participation of </a:t>
            </a:r>
            <a:r>
              <a:rPr lang="en-US" sz="2200" b="1" dirty="0" err="1" smtClean="0">
                <a:solidFill>
                  <a:schemeClr val="tx1"/>
                </a:solidFill>
              </a:rPr>
              <a:t>Andra</a:t>
            </a:r>
            <a:r>
              <a:rPr lang="en-US" sz="2200" b="1" dirty="0" smtClean="0">
                <a:solidFill>
                  <a:schemeClr val="tx1"/>
                </a:solidFill>
              </a:rPr>
              <a:t> and CEA)</a:t>
            </a:r>
            <a:endParaRPr lang="en-US" sz="2200" b="1" dirty="0">
              <a:solidFill>
                <a:schemeClr val="tx1"/>
              </a:solidFill>
            </a:endParaRPr>
          </a:p>
          <a:p>
            <a:pPr marL="0" lvl="1" indent="0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Title of report on CAST website</a:t>
            </a:r>
          </a:p>
          <a:p>
            <a:pPr marL="0" lvl="1" indent="0">
              <a:buNone/>
            </a:pPr>
            <a:r>
              <a:rPr lang="en-US" sz="2200" b="1" dirty="0" smtClean="0">
                <a:solidFill>
                  <a:schemeClr val="tx1"/>
                </a:solidFill>
              </a:rPr>
              <a:t>Review </a:t>
            </a:r>
            <a:r>
              <a:rPr lang="en-US" sz="2200" b="1" dirty="0">
                <a:solidFill>
                  <a:schemeClr val="tx1"/>
                </a:solidFill>
              </a:rPr>
              <a:t>on carbon 14 leaching data in French irradiated graphite (D5.1)</a:t>
            </a:r>
            <a:endParaRPr lang="en-GB" sz="2200" dirty="0" smtClean="0">
              <a:solidFill>
                <a:schemeClr val="tx1"/>
              </a:solidFill>
            </a:endParaRPr>
          </a:p>
          <a:p>
            <a:pPr marL="0" lvl="1" indent="0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Key outcomes as presented in report</a:t>
            </a:r>
          </a:p>
          <a:p>
            <a:pPr marL="342900" lvl="1" indent="-342900">
              <a:buFontTx/>
              <a:buChar char="-"/>
            </a:pPr>
            <a:r>
              <a:rPr lang="en-US" sz="2200" b="1" dirty="0" smtClean="0">
                <a:solidFill>
                  <a:schemeClr val="tx1"/>
                </a:solidFill>
              </a:rPr>
              <a:t>carbon </a:t>
            </a:r>
            <a:r>
              <a:rPr lang="en-US" sz="2200" b="1" dirty="0">
                <a:solidFill>
                  <a:schemeClr val="tx1"/>
                </a:solidFill>
              </a:rPr>
              <a:t>14 leaching rate is very slow as soon as a steady state leach rate is achieved after the elapse of around 100 to 200 days </a:t>
            </a:r>
            <a:endParaRPr lang="en-US" sz="2200" b="1" dirty="0" smtClean="0">
              <a:solidFill>
                <a:schemeClr val="tx1"/>
              </a:solidFill>
            </a:endParaRPr>
          </a:p>
          <a:p>
            <a:pPr marL="342900" lvl="1" indent="-342900">
              <a:buFontTx/>
              <a:buChar char="-"/>
            </a:pPr>
            <a:r>
              <a:rPr lang="en-US" sz="2200" b="1" dirty="0" smtClean="0">
                <a:solidFill>
                  <a:schemeClr val="tx1"/>
                </a:solidFill>
              </a:rPr>
              <a:t>the </a:t>
            </a:r>
            <a:r>
              <a:rPr lang="en-US" sz="2200" b="1" dirty="0">
                <a:solidFill>
                  <a:schemeClr val="tx1"/>
                </a:solidFill>
              </a:rPr>
              <a:t>main challenges for carbon 14 leaching studies in graphite is this very slow release rate. To obtain significant results (above the quantification limit) it is needed to use </a:t>
            </a:r>
            <a:r>
              <a:rPr lang="en-US" sz="2200" b="1" dirty="0" smtClean="0">
                <a:solidFill>
                  <a:schemeClr val="tx1"/>
                </a:solidFill>
              </a:rPr>
              <a:t>specific </a:t>
            </a:r>
            <a:r>
              <a:rPr lang="en-US" sz="2200" b="1" dirty="0">
                <a:solidFill>
                  <a:schemeClr val="tx1"/>
                </a:solidFill>
              </a:rPr>
              <a:t>conditions </a:t>
            </a:r>
            <a:r>
              <a:rPr lang="en-US" sz="2200" b="1" dirty="0" smtClean="0">
                <a:solidFill>
                  <a:schemeClr val="tx1"/>
                </a:solidFill>
              </a:rPr>
              <a:t>(masses </a:t>
            </a:r>
            <a:r>
              <a:rPr lang="en-US" sz="2200" b="1" dirty="0">
                <a:solidFill>
                  <a:schemeClr val="tx1"/>
                </a:solidFill>
              </a:rPr>
              <a:t>of </a:t>
            </a:r>
            <a:r>
              <a:rPr lang="en-US" sz="2200" b="1" dirty="0" smtClean="0">
                <a:solidFill>
                  <a:schemeClr val="tx1"/>
                </a:solidFill>
              </a:rPr>
              <a:t>samples - leachate sampling…)</a:t>
            </a:r>
          </a:p>
          <a:p>
            <a:pPr marL="342900" lvl="1" indent="-342900">
              <a:buFontTx/>
              <a:buChar char="-"/>
            </a:pPr>
            <a:r>
              <a:rPr lang="en-US" sz="2200" b="1" dirty="0" smtClean="0">
                <a:solidFill>
                  <a:schemeClr val="tx1"/>
                </a:solidFill>
              </a:rPr>
              <a:t>the </a:t>
            </a:r>
            <a:r>
              <a:rPr lang="en-US" sz="2200" b="1" dirty="0">
                <a:solidFill>
                  <a:schemeClr val="tx1"/>
                </a:solidFill>
              </a:rPr>
              <a:t>results obtained on the radionuclides </a:t>
            </a:r>
            <a:r>
              <a:rPr lang="en-US" sz="2200" b="1" dirty="0" smtClean="0">
                <a:solidFill>
                  <a:schemeClr val="tx1"/>
                </a:solidFill>
              </a:rPr>
              <a:t>behaviour </a:t>
            </a:r>
            <a:r>
              <a:rPr lang="en-US" sz="2200" b="1" dirty="0">
                <a:solidFill>
                  <a:schemeClr val="tx1"/>
                </a:solidFill>
              </a:rPr>
              <a:t>might depend on the history and on the background behind the used </a:t>
            </a:r>
            <a:r>
              <a:rPr lang="en-US" sz="2200" b="1" dirty="0" smtClean="0">
                <a:solidFill>
                  <a:schemeClr val="tx1"/>
                </a:solidFill>
              </a:rPr>
              <a:t>i</a:t>
            </a:r>
            <a:r>
              <a:rPr lang="en-US" sz="2200" b="1" dirty="0">
                <a:solidFill>
                  <a:schemeClr val="tx1"/>
                </a:solidFill>
              </a:rPr>
              <a:t>-graphite. </a:t>
            </a:r>
            <a:r>
              <a:rPr lang="en-US" sz="2200" b="1" dirty="0" smtClean="0">
                <a:solidFill>
                  <a:schemeClr val="tx1"/>
                </a:solidFill>
              </a:rPr>
              <a:t>The </a:t>
            </a:r>
            <a:r>
              <a:rPr lang="en-US" sz="2200" b="1" dirty="0">
                <a:solidFill>
                  <a:schemeClr val="tx1"/>
                </a:solidFill>
              </a:rPr>
              <a:t>results obtained on the F</a:t>
            </a:r>
            <a:r>
              <a:rPr lang="en-US" sz="2200" b="1" dirty="0" smtClean="0">
                <a:solidFill>
                  <a:schemeClr val="tx1"/>
                </a:solidFill>
              </a:rPr>
              <a:t>rench </a:t>
            </a:r>
            <a:r>
              <a:rPr lang="en-US" sz="2200" b="1" dirty="0">
                <a:solidFill>
                  <a:schemeClr val="tx1"/>
                </a:solidFill>
              </a:rPr>
              <a:t>i-graphite cannot be directly and simply extended to other </a:t>
            </a:r>
            <a:r>
              <a:rPr lang="en-US" sz="2200" b="1" dirty="0" smtClean="0">
                <a:solidFill>
                  <a:schemeClr val="tx1"/>
                </a:solidFill>
              </a:rPr>
              <a:t>i-graphite.</a:t>
            </a:r>
          </a:p>
          <a:p>
            <a:pPr marL="0" lvl="1" indent="0">
              <a:buNone/>
            </a:pPr>
            <a:endParaRPr lang="en-US" sz="2400" b="1" dirty="0" smtClean="0">
              <a:solidFill>
                <a:srgbClr val="78BE20"/>
              </a:solidFill>
            </a:endParaRPr>
          </a:p>
          <a:p>
            <a:pPr marL="0" lvl="1" indent="0">
              <a:buNone/>
            </a:pPr>
            <a:endParaRPr lang="en-GB" sz="2400" dirty="0"/>
          </a:p>
          <a:p>
            <a:pPr marL="0" lvl="1" indent="0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 </a:t>
            </a:r>
            <a:endParaRPr lang="en-US" sz="2400" b="1" dirty="0">
              <a:solidFill>
                <a:srgbClr val="78BE20"/>
              </a:solidFill>
            </a:endParaRPr>
          </a:p>
          <a:p>
            <a:pPr marL="0" lvl="1" indent="0">
              <a:buNone/>
            </a:pPr>
            <a:endParaRPr lang="en-US" sz="2400" b="1" dirty="0" smtClean="0">
              <a:solidFill>
                <a:srgbClr val="78BE2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231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889" y="1180800"/>
            <a:ext cx="9289032" cy="1080000"/>
          </a:xfrm>
        </p:spPr>
        <p:txBody>
          <a:bodyPr/>
          <a:lstStyle/>
          <a:p>
            <a:r>
              <a:rPr lang="en-GB" sz="3200" dirty="0"/>
              <a:t>WP5 Graphite – Overview of Main Outcomes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386657" y="2142083"/>
            <a:ext cx="10873208" cy="5040000"/>
          </a:xfrm>
        </p:spPr>
        <p:txBody>
          <a:bodyPr/>
          <a:lstStyle/>
          <a:p>
            <a:pPr marL="0" lvl="1" indent="0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Name of Organization &amp; Nationality</a:t>
            </a:r>
          </a:p>
          <a:p>
            <a:pPr marL="0" lvl="1" indent="0">
              <a:buNone/>
            </a:pPr>
            <a:r>
              <a:rPr lang="en-US" sz="2200" b="1" dirty="0" smtClean="0">
                <a:solidFill>
                  <a:schemeClr val="tx1"/>
                </a:solidFill>
              </a:rPr>
              <a:t>ANDRA DRD France (with participation of EDF and CEA)</a:t>
            </a:r>
            <a:endParaRPr lang="en-US" sz="2200" b="1" dirty="0">
              <a:solidFill>
                <a:schemeClr val="tx1"/>
              </a:solidFill>
            </a:endParaRPr>
          </a:p>
          <a:p>
            <a:pPr marL="0" lvl="1" indent="0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Title of report on CAST website</a:t>
            </a:r>
          </a:p>
          <a:p>
            <a:pPr marL="0" lvl="1" indent="0">
              <a:buNone/>
            </a:pPr>
            <a:r>
              <a:rPr lang="en-US" sz="2200" b="1" dirty="0" smtClean="0">
                <a:solidFill>
                  <a:schemeClr val="tx1"/>
                </a:solidFill>
              </a:rPr>
              <a:t>Carbon-14 </a:t>
            </a:r>
            <a:r>
              <a:rPr lang="en-US" sz="2200" b="1" dirty="0">
                <a:solidFill>
                  <a:schemeClr val="tx1"/>
                </a:solidFill>
              </a:rPr>
              <a:t>speciation in solution and gas from French graphite waste (D5.8</a:t>
            </a:r>
            <a:r>
              <a:rPr lang="en-US" sz="2200" b="1" dirty="0" smtClean="0">
                <a:solidFill>
                  <a:schemeClr val="tx1"/>
                </a:solidFill>
              </a:rPr>
              <a:t>)</a:t>
            </a:r>
            <a:endParaRPr lang="en-GB" sz="2200" dirty="0" smtClean="0">
              <a:solidFill>
                <a:schemeClr val="tx1"/>
              </a:solidFill>
            </a:endParaRPr>
          </a:p>
          <a:p>
            <a:pPr marL="0" lvl="1" indent="0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Key outcomes as presented in report</a:t>
            </a:r>
          </a:p>
          <a:p>
            <a:pPr marL="342900" lvl="1" indent="-342900">
              <a:buFontTx/>
              <a:buChar char="-"/>
            </a:pPr>
            <a:r>
              <a:rPr lang="en-US" sz="2200" b="1" dirty="0" smtClean="0">
                <a:solidFill>
                  <a:schemeClr val="tx1"/>
                </a:solidFill>
              </a:rPr>
              <a:t>An </a:t>
            </a:r>
            <a:r>
              <a:rPr lang="en-US" sz="2200" b="1" dirty="0">
                <a:solidFill>
                  <a:schemeClr val="tx1"/>
                </a:solidFill>
              </a:rPr>
              <a:t>experimental methodology was specifically designed in order to increase carbon 14 release so as to identify the organic and inorganic released </a:t>
            </a:r>
            <a:r>
              <a:rPr lang="en-US" sz="2200" b="1" dirty="0" smtClean="0">
                <a:solidFill>
                  <a:schemeClr val="tx1"/>
                </a:solidFill>
              </a:rPr>
              <a:t>species</a:t>
            </a:r>
          </a:p>
          <a:p>
            <a:pPr marL="342900" lvl="1" indent="-342900">
              <a:buFontTx/>
              <a:buChar char="-"/>
            </a:pPr>
            <a:r>
              <a:rPr lang="en-US" sz="2200" b="1" dirty="0" smtClean="0">
                <a:solidFill>
                  <a:schemeClr val="tx1"/>
                </a:solidFill>
              </a:rPr>
              <a:t>more </a:t>
            </a:r>
            <a:r>
              <a:rPr lang="en-US" sz="2200" b="1" dirty="0">
                <a:solidFill>
                  <a:schemeClr val="tx1"/>
                </a:solidFill>
              </a:rPr>
              <a:t>than 95% of the released carbon 14 was found in the liquid phase. After 100 to 200 days, the speciation of the released carbon 14 reaches a quasi-steady state to around 30% of the total carbon 14 released as organic </a:t>
            </a:r>
            <a:r>
              <a:rPr lang="en-US" sz="2200" b="1" dirty="0" smtClean="0">
                <a:solidFill>
                  <a:schemeClr val="tx1"/>
                </a:solidFill>
              </a:rPr>
              <a:t>species (liquid phase).</a:t>
            </a:r>
          </a:p>
          <a:p>
            <a:pPr marL="342900" lvl="1" indent="-342900">
              <a:buFontTx/>
              <a:buChar char="-"/>
            </a:pPr>
            <a:r>
              <a:rPr lang="en-US" sz="2200" b="1" dirty="0">
                <a:solidFill>
                  <a:schemeClr val="tx1"/>
                </a:solidFill>
              </a:rPr>
              <a:t>The released carbon 14 in the gas phase samples is as a mixture of organic species and/or CO</a:t>
            </a:r>
            <a:r>
              <a:rPr lang="en-US" sz="2200" b="1" dirty="0" smtClean="0">
                <a:solidFill>
                  <a:schemeClr val="tx1"/>
                </a:solidFill>
              </a:rPr>
              <a:t>.</a:t>
            </a:r>
          </a:p>
          <a:p>
            <a:pPr marL="342900" lvl="1" indent="-342900">
              <a:buFontTx/>
              <a:buChar char="-"/>
            </a:pPr>
            <a:r>
              <a:rPr lang="en-US" sz="2200" b="1" dirty="0">
                <a:solidFill>
                  <a:schemeClr val="tx1"/>
                </a:solidFill>
              </a:rPr>
              <a:t>Some parameters </a:t>
            </a:r>
            <a:r>
              <a:rPr lang="en-US" sz="2200" b="1" dirty="0" smtClean="0">
                <a:solidFill>
                  <a:schemeClr val="tx1"/>
                </a:solidFill>
              </a:rPr>
              <a:t>as the water </a:t>
            </a:r>
            <a:r>
              <a:rPr lang="en-US" sz="2200" b="1" dirty="0">
                <a:solidFill>
                  <a:schemeClr val="tx1"/>
                </a:solidFill>
              </a:rPr>
              <a:t>chemistry and the specific surface area seem to have an </a:t>
            </a:r>
            <a:r>
              <a:rPr lang="en-US" sz="2200" b="1" dirty="0" smtClean="0">
                <a:solidFill>
                  <a:schemeClr val="tx1"/>
                </a:solidFill>
              </a:rPr>
              <a:t>impact</a:t>
            </a:r>
            <a:r>
              <a:rPr lang="en-US" sz="2200" b="1" dirty="0">
                <a:solidFill>
                  <a:schemeClr val="tx1"/>
                </a:solidFill>
              </a:rPr>
              <a:t> </a:t>
            </a:r>
            <a:r>
              <a:rPr lang="en-US" sz="2200" b="1" dirty="0" smtClean="0">
                <a:solidFill>
                  <a:schemeClr val="tx1"/>
                </a:solidFill>
              </a:rPr>
              <a:t>on the results.</a:t>
            </a:r>
          </a:p>
          <a:p>
            <a:pPr marL="0" lvl="1" indent="0">
              <a:buNone/>
            </a:pPr>
            <a:endParaRPr lang="en-US" sz="2400" b="1" dirty="0" smtClean="0">
              <a:solidFill>
                <a:srgbClr val="78BE20"/>
              </a:solidFill>
            </a:endParaRPr>
          </a:p>
          <a:p>
            <a:pPr marL="0" lvl="1" indent="0">
              <a:buNone/>
            </a:pPr>
            <a:endParaRPr lang="en-GB" sz="2400" dirty="0"/>
          </a:p>
          <a:p>
            <a:pPr marL="0" lvl="1" indent="0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 </a:t>
            </a:r>
            <a:endParaRPr lang="en-US" sz="2400" b="1" dirty="0">
              <a:solidFill>
                <a:srgbClr val="78BE20"/>
              </a:solidFill>
            </a:endParaRPr>
          </a:p>
          <a:p>
            <a:pPr marL="0" lvl="1" indent="0">
              <a:buNone/>
            </a:pPr>
            <a:endParaRPr lang="en-US" sz="2400" b="1" dirty="0" smtClean="0">
              <a:solidFill>
                <a:srgbClr val="78BE2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231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889" y="1180800"/>
            <a:ext cx="9289032" cy="1080000"/>
          </a:xfrm>
        </p:spPr>
        <p:txBody>
          <a:bodyPr/>
          <a:lstStyle/>
          <a:p>
            <a:r>
              <a:rPr lang="en-GB" sz="3200" dirty="0"/>
              <a:t>WP5 Graphite – Overview of Main Outcomes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170633" y="2286099"/>
            <a:ext cx="11161240" cy="5040000"/>
          </a:xfrm>
        </p:spPr>
        <p:txBody>
          <a:bodyPr/>
          <a:lstStyle/>
          <a:p>
            <a:pPr marL="0" lvl="1" indent="0">
              <a:buNone/>
            </a:pPr>
            <a:r>
              <a:rPr lang="en-US" sz="2400" b="1" dirty="0">
                <a:solidFill>
                  <a:srgbClr val="78BE20"/>
                </a:solidFill>
              </a:rPr>
              <a:t>Name of Organization &amp; Nationality</a:t>
            </a:r>
          </a:p>
          <a:p>
            <a:pPr marL="0" lvl="1" indent="0">
              <a:buNone/>
            </a:pPr>
            <a:r>
              <a:rPr lang="en-GB" sz="2400" b="1" dirty="0" smtClean="0">
                <a:solidFill>
                  <a:schemeClr val="tx1"/>
                </a:solidFill>
              </a:rPr>
              <a:t>- </a:t>
            </a:r>
            <a:r>
              <a:rPr lang="en-GB" sz="2400" b="1" dirty="0">
                <a:solidFill>
                  <a:schemeClr val="tx1"/>
                </a:solidFill>
              </a:rPr>
              <a:t>Lithuanian Energy Institute, Lithuania</a:t>
            </a:r>
          </a:p>
          <a:p>
            <a:pPr marL="0" lvl="1" indent="0">
              <a:buNone/>
            </a:pPr>
            <a:r>
              <a:rPr lang="en-US" sz="2400" b="1" dirty="0">
                <a:solidFill>
                  <a:srgbClr val="78BE20"/>
                </a:solidFill>
              </a:rPr>
              <a:t>Title of report on CAST website</a:t>
            </a:r>
          </a:p>
          <a:p>
            <a:pPr marL="0" lvl="1" indent="0">
              <a:buNone/>
            </a:pPr>
            <a:r>
              <a:rPr lang="en-GB" sz="2400" b="1" dirty="0" smtClean="0">
                <a:solidFill>
                  <a:schemeClr val="tx1"/>
                </a:solidFill>
              </a:rPr>
              <a:t>- </a:t>
            </a:r>
            <a:r>
              <a:rPr lang="en-GB" sz="2400" b="1" dirty="0">
                <a:solidFill>
                  <a:schemeClr val="tx1"/>
                </a:solidFill>
              </a:rPr>
              <a:t>Report on modelling of C-14 inventory in RBMK reactor core (D5.17)</a:t>
            </a:r>
          </a:p>
          <a:p>
            <a:pPr marL="0" lvl="1" indent="0">
              <a:buNone/>
            </a:pPr>
            <a:r>
              <a:rPr lang="en-US" sz="2400" b="1" dirty="0">
                <a:solidFill>
                  <a:srgbClr val="78BE20"/>
                </a:solidFill>
              </a:rPr>
              <a:t>Key outcomes as presented in report</a:t>
            </a:r>
          </a:p>
          <a:p>
            <a:pPr marL="0" lvl="1" indent="0">
              <a:buNone/>
            </a:pPr>
            <a:r>
              <a:rPr lang="en-GB" sz="2000" b="1" dirty="0">
                <a:solidFill>
                  <a:schemeClr val="tx1"/>
                </a:solidFill>
              </a:rPr>
              <a:t>- </a:t>
            </a:r>
            <a:r>
              <a:rPr lang="en-GB" sz="2000" b="1" dirty="0" smtClean="0">
                <a:solidFill>
                  <a:schemeClr val="tx1"/>
                </a:solidFill>
              </a:rPr>
              <a:t>The </a:t>
            </a:r>
            <a:r>
              <a:rPr lang="en-GB" sz="2000" b="1" dirty="0">
                <a:solidFill>
                  <a:schemeClr val="tx1"/>
                </a:solidFill>
              </a:rPr>
              <a:t>aim of this work was to perform the neutron activation modelling of Ignalina Nuclear Power Plant Unit 1 reactor RBMK-1500 graphite stack and (combining modelling results with the available C-14 activity measurement results) determine C-14 inventory. Key report outcomes:</a:t>
            </a:r>
          </a:p>
          <a:p>
            <a:pPr marL="0" lvl="1" indent="0">
              <a:buNone/>
            </a:pPr>
            <a:r>
              <a:rPr lang="en-GB" sz="2000" b="1" dirty="0" smtClean="0">
                <a:solidFill>
                  <a:schemeClr val="tx1"/>
                </a:solidFill>
              </a:rPr>
              <a:t>- Total C-14 activity in the graphite stack: 		3.222×10</a:t>
            </a:r>
            <a:r>
              <a:rPr lang="en-GB" sz="2000" b="1" baseline="30000" dirty="0" smtClean="0">
                <a:solidFill>
                  <a:schemeClr val="tx1"/>
                </a:solidFill>
              </a:rPr>
              <a:t>14</a:t>
            </a:r>
            <a:r>
              <a:rPr lang="en-GB" sz="2000" b="1" dirty="0" smtClean="0">
                <a:solidFill>
                  <a:schemeClr val="tx1"/>
                </a:solidFill>
              </a:rPr>
              <a:t> Bq</a:t>
            </a:r>
          </a:p>
          <a:p>
            <a:pPr marL="0" lvl="1" indent="0">
              <a:buNone/>
            </a:pPr>
            <a:r>
              <a:rPr lang="en-GB" sz="2000" b="1" dirty="0" smtClean="0">
                <a:solidFill>
                  <a:schemeClr val="tx1"/>
                </a:solidFill>
              </a:rPr>
              <a:t>- Total mass of the graphite stack: 		1.700×10</a:t>
            </a:r>
            <a:r>
              <a:rPr lang="en-GB" sz="2000" b="1" baseline="30000" dirty="0" smtClean="0">
                <a:solidFill>
                  <a:schemeClr val="tx1"/>
                </a:solidFill>
              </a:rPr>
              <a:t>9</a:t>
            </a:r>
            <a:r>
              <a:rPr lang="en-GB" sz="2000" b="1" dirty="0" smtClean="0">
                <a:solidFill>
                  <a:schemeClr val="tx1"/>
                </a:solidFill>
              </a:rPr>
              <a:t> g (1700 t)</a:t>
            </a:r>
          </a:p>
          <a:p>
            <a:pPr marL="0" lvl="1" indent="0">
              <a:buNone/>
            </a:pPr>
            <a:r>
              <a:rPr lang="en-GB" sz="2000" b="1" dirty="0" smtClean="0">
                <a:solidFill>
                  <a:schemeClr val="tx1"/>
                </a:solidFill>
              </a:rPr>
              <a:t>- Average C-14 activity in the graphite stack: 	1.895×10</a:t>
            </a:r>
            <a:r>
              <a:rPr lang="en-GB" sz="2000" b="1" baseline="30000" dirty="0" smtClean="0">
                <a:solidFill>
                  <a:schemeClr val="tx1"/>
                </a:solidFill>
              </a:rPr>
              <a:t>5</a:t>
            </a:r>
            <a:r>
              <a:rPr lang="en-GB" sz="2000" b="1" dirty="0" smtClean="0">
                <a:solidFill>
                  <a:schemeClr val="tx1"/>
                </a:solidFill>
              </a:rPr>
              <a:t> Bq/g</a:t>
            </a:r>
          </a:p>
          <a:p>
            <a:pPr marL="0" lvl="1" indent="0">
              <a:spcAft>
                <a:spcPts val="0"/>
              </a:spcAft>
              <a:buNone/>
            </a:pPr>
            <a:r>
              <a:rPr lang="en-GB" sz="1200" b="1" dirty="0" smtClean="0">
                <a:solidFill>
                  <a:schemeClr val="tx1"/>
                </a:solidFill>
              </a:rPr>
              <a:t/>
            </a:r>
            <a:br>
              <a:rPr lang="en-GB" sz="1200" b="1" dirty="0" smtClean="0">
                <a:solidFill>
                  <a:schemeClr val="tx1"/>
                </a:solidFill>
              </a:rPr>
            </a:br>
            <a:r>
              <a:rPr lang="en-GB" sz="1800" b="1" dirty="0" smtClean="0">
                <a:solidFill>
                  <a:schemeClr val="tx1"/>
                </a:solidFill>
              </a:rPr>
              <a:t>It should be noted that the above numbers are only for the reactor RBMK-1500 graphite stack consisting of GR-280 grade graphite blocks. The remaining graphite components in the reactor (graphite rings, sleeves, rods and other graphite parts in minor quantities) are not taken into account</a:t>
            </a:r>
            <a:endParaRPr lang="en-GB" sz="2400" b="1" dirty="0" smtClean="0">
              <a:solidFill>
                <a:srgbClr val="78BE2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231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889" y="1180800"/>
            <a:ext cx="9289032" cy="1080000"/>
          </a:xfrm>
        </p:spPr>
        <p:txBody>
          <a:bodyPr/>
          <a:lstStyle/>
          <a:p>
            <a:r>
              <a:rPr lang="en-GB" sz="3200" dirty="0"/>
              <a:t>WP5 Graphite – Overview of Main Outcomes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170633" y="2214091"/>
            <a:ext cx="11449272" cy="5040000"/>
          </a:xfrm>
        </p:spPr>
        <p:txBody>
          <a:bodyPr/>
          <a:lstStyle/>
          <a:p>
            <a:pPr marL="0" lvl="1" indent="0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Name of Organization &amp; Nationality</a:t>
            </a:r>
          </a:p>
          <a:p>
            <a:pPr marL="342900" lvl="1" indent="-342900">
              <a:lnSpc>
                <a:spcPct val="100000"/>
              </a:lnSpc>
              <a:buFontTx/>
              <a:buChar char="-"/>
            </a:pPr>
            <a:r>
              <a:rPr lang="en-US" sz="2400" b="1" dirty="0"/>
              <a:t>Horia </a:t>
            </a:r>
            <a:r>
              <a:rPr lang="en-US" sz="2400" b="1" dirty="0" err="1"/>
              <a:t>Hulubei</a:t>
            </a:r>
            <a:r>
              <a:rPr lang="en-US" sz="2400" b="1" dirty="0"/>
              <a:t> National Institute for R&amp;D in Physics and Nuclear   </a:t>
            </a:r>
          </a:p>
          <a:p>
            <a:pPr marL="0" lvl="1" indent="0">
              <a:lnSpc>
                <a:spcPct val="100000"/>
              </a:lnSpc>
              <a:buNone/>
            </a:pPr>
            <a:r>
              <a:rPr lang="en-US" sz="2400" b="1" dirty="0"/>
              <a:t>Engineering (IFIN-HH)</a:t>
            </a:r>
            <a:endParaRPr lang="en-US" sz="2400" dirty="0"/>
          </a:p>
          <a:p>
            <a:pPr marL="0" lvl="1" indent="0">
              <a:buNone/>
            </a:pPr>
            <a:r>
              <a:rPr lang="en-US" sz="2400" b="1" dirty="0">
                <a:solidFill>
                  <a:srgbClr val="78BE20"/>
                </a:solidFill>
              </a:rPr>
              <a:t>Title of report on CAST website</a:t>
            </a:r>
          </a:p>
          <a:p>
            <a:pPr marL="342900" lvl="1" indent="-342900">
              <a:lnSpc>
                <a:spcPct val="100000"/>
              </a:lnSpc>
              <a:buFontTx/>
              <a:buChar char="-"/>
            </a:pPr>
            <a:r>
              <a:rPr lang="en-US" sz="2400" b="1" dirty="0">
                <a:solidFill>
                  <a:schemeClr val="tx1"/>
                </a:solidFill>
              </a:rPr>
              <a:t>REPORT ON THE RELEASE OF C-14 FROM IRRADIATED VVR-S  </a:t>
            </a:r>
          </a:p>
          <a:p>
            <a:pPr marL="0" lvl="1" indent="0">
              <a:lnSpc>
                <a:spcPct val="100000"/>
              </a:lnSpc>
              <a:buNone/>
            </a:pPr>
            <a:r>
              <a:rPr lang="en-US" sz="2400" b="1" dirty="0">
                <a:solidFill>
                  <a:schemeClr val="tx1"/>
                </a:solidFill>
              </a:rPr>
              <a:t>GRAPHITE TO SOLUTION AND GAS PHASE </a:t>
            </a:r>
            <a:endParaRPr lang="en-GB" sz="2400" dirty="0">
              <a:solidFill>
                <a:schemeClr val="tx1"/>
              </a:solidFill>
            </a:endParaRPr>
          </a:p>
          <a:p>
            <a:pPr marL="0" lvl="1" indent="0">
              <a:buNone/>
            </a:pPr>
            <a:r>
              <a:rPr lang="en-US" sz="2400" b="1" dirty="0">
                <a:solidFill>
                  <a:srgbClr val="78BE20"/>
                </a:solidFill>
              </a:rPr>
              <a:t>Key outcomes as presented in report</a:t>
            </a:r>
          </a:p>
          <a:p>
            <a:pPr marL="0" lvl="1" indent="0">
              <a:buNone/>
            </a:pPr>
            <a:r>
              <a:rPr lang="en-US" sz="2000" b="1" dirty="0">
                <a:solidFill>
                  <a:schemeClr val="tx1"/>
                </a:solidFill>
              </a:rPr>
              <a:t>- </a:t>
            </a:r>
            <a:r>
              <a:rPr lang="en-US" sz="2000" b="1" dirty="0"/>
              <a:t>the release of C-14 and H-3 into liquid and gas phase were performed over a 12 months period</a:t>
            </a:r>
            <a:endParaRPr lang="en-US" sz="2000" b="1" dirty="0">
              <a:solidFill>
                <a:schemeClr val="tx1"/>
              </a:solidFill>
            </a:endParaRPr>
          </a:p>
          <a:p>
            <a:pPr marL="0" lvl="1" indent="0">
              <a:buNone/>
            </a:pPr>
            <a:r>
              <a:rPr lang="en-US" sz="2000" b="1" dirty="0">
                <a:solidFill>
                  <a:schemeClr val="tx1"/>
                </a:solidFill>
              </a:rPr>
              <a:t>- </a:t>
            </a:r>
            <a:r>
              <a:rPr lang="en-US" sz="2000" b="1" dirty="0"/>
              <a:t>the rate of release of C-14 and H-3 from i-graphite into liquid phase decreased to </a:t>
            </a:r>
            <a:r>
              <a:rPr lang="en-US" sz="2000" b="1" dirty="0">
                <a:solidFill>
                  <a:srgbClr val="FF0000"/>
                </a:solidFill>
              </a:rPr>
              <a:t>130</a:t>
            </a:r>
            <a:r>
              <a:rPr lang="en-US" sz="2000" b="1" dirty="0"/>
              <a:t> Bq /day per kg, and respectively </a:t>
            </a:r>
            <a:r>
              <a:rPr lang="en-US" sz="2000" b="1" dirty="0">
                <a:solidFill>
                  <a:srgbClr val="FF0000"/>
                </a:solidFill>
              </a:rPr>
              <a:t>10</a:t>
            </a:r>
            <a:r>
              <a:rPr lang="en-US" sz="2000" b="1" dirty="0"/>
              <a:t> Bq /day per kg after 12 months </a:t>
            </a:r>
            <a:endParaRPr lang="en-US" sz="2000" b="1" dirty="0">
              <a:solidFill>
                <a:schemeClr val="tx1"/>
              </a:solidFill>
            </a:endParaRPr>
          </a:p>
          <a:p>
            <a:pPr marL="0" lvl="1" indent="0">
              <a:buNone/>
            </a:pPr>
            <a:r>
              <a:rPr lang="en-US" sz="2000" b="1" dirty="0">
                <a:solidFill>
                  <a:schemeClr val="tx1"/>
                </a:solidFill>
              </a:rPr>
              <a:t>- t</a:t>
            </a:r>
            <a:r>
              <a:rPr lang="en-US" sz="2000" b="1" dirty="0"/>
              <a:t>he total C-14 and H-3 released from graphite samples and retained in solution represented approximately 2.271% and respectively 0.073% the initial estimated inventory </a:t>
            </a:r>
            <a:endParaRPr lang="en-US" sz="2000" b="1" dirty="0">
              <a:solidFill>
                <a:schemeClr val="tx1"/>
              </a:solidFill>
            </a:endParaRPr>
          </a:p>
          <a:p>
            <a:pPr marL="0" lvl="1" indent="0">
              <a:buNone/>
            </a:pPr>
            <a:r>
              <a:rPr lang="en-US" sz="2400" b="1" dirty="0">
                <a:solidFill>
                  <a:schemeClr val="tx1"/>
                </a:solidFill>
              </a:rPr>
              <a:t>- </a:t>
            </a:r>
            <a:r>
              <a:rPr lang="en-US" sz="2000" b="1" dirty="0"/>
              <a:t>a major fraction of the total release occurs in the first months and a slower release on long time scale. However, these results should be applied cautiously for a long time prediction</a:t>
            </a:r>
            <a:r>
              <a:rPr lang="en-US" sz="2400" dirty="0"/>
              <a:t>.</a:t>
            </a:r>
          </a:p>
          <a:p>
            <a:pPr marL="0" lvl="1" indent="0">
              <a:buNone/>
            </a:pPr>
            <a:endParaRPr lang="en-US" sz="2400" b="1" dirty="0" smtClean="0">
              <a:solidFill>
                <a:schemeClr val="tx1"/>
              </a:solidFill>
            </a:endParaRPr>
          </a:p>
          <a:p>
            <a:pPr marL="0" lvl="1" indent="0">
              <a:buNone/>
            </a:pPr>
            <a:endParaRPr lang="en-US" sz="2400" b="1" dirty="0" smtClean="0">
              <a:solidFill>
                <a:schemeClr val="tx1"/>
              </a:solidFill>
            </a:endParaRPr>
          </a:p>
          <a:p>
            <a:pPr marL="0" lvl="1" indent="0">
              <a:buNone/>
            </a:pPr>
            <a:endParaRPr lang="en-US" sz="2400" b="1" dirty="0" smtClean="0">
              <a:solidFill>
                <a:srgbClr val="78BE20"/>
              </a:solidFill>
            </a:endParaRPr>
          </a:p>
          <a:p>
            <a:pPr marL="0" lvl="1" indent="0">
              <a:buNone/>
            </a:pPr>
            <a:endParaRPr lang="en-US" sz="2400" b="1" dirty="0" smtClean="0">
              <a:solidFill>
                <a:srgbClr val="78BE20"/>
              </a:solidFill>
            </a:endParaRPr>
          </a:p>
          <a:p>
            <a:pPr marL="0" lvl="1" indent="0">
              <a:buNone/>
            </a:pPr>
            <a:endParaRPr lang="en-GB" sz="2400" dirty="0"/>
          </a:p>
          <a:p>
            <a:pPr marL="0" lvl="1" indent="0">
              <a:buNone/>
            </a:pPr>
            <a:r>
              <a:rPr lang="en-US" sz="2400" b="1" dirty="0" smtClean="0">
                <a:solidFill>
                  <a:srgbClr val="78BE20"/>
                </a:solidFill>
              </a:rPr>
              <a:t> </a:t>
            </a:r>
            <a:endParaRPr lang="en-US" sz="2400" b="1" dirty="0">
              <a:solidFill>
                <a:srgbClr val="78BE20"/>
              </a:solidFill>
            </a:endParaRPr>
          </a:p>
          <a:p>
            <a:pPr marL="0" lvl="1" indent="0">
              <a:buNone/>
            </a:pPr>
            <a:endParaRPr lang="en-US" sz="2400" b="1" dirty="0" smtClean="0">
              <a:solidFill>
                <a:srgbClr val="78BE2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231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921" y="1180800"/>
            <a:ext cx="8052278" cy="1080000"/>
          </a:xfrm>
        </p:spPr>
        <p:txBody>
          <a:bodyPr/>
          <a:lstStyle/>
          <a:p>
            <a:r>
              <a:rPr lang="en-GB" sz="4000" dirty="0">
                <a:solidFill>
                  <a:schemeClr val="tx1"/>
                </a:solidFill>
              </a:rPr>
              <a:t>With Thanks To: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78745" y="2340001"/>
            <a:ext cx="4320480" cy="5778746"/>
          </a:xfrm>
        </p:spPr>
        <p:txBody>
          <a:bodyPr/>
          <a:lstStyle/>
          <a:p>
            <a:r>
              <a:rPr lang="en-GB" sz="1600" b="1" dirty="0"/>
              <a:t>Nelly Toulhoat, </a:t>
            </a:r>
            <a:endParaRPr lang="en-GB" sz="1600" b="1" dirty="0" smtClean="0"/>
          </a:p>
          <a:p>
            <a:r>
              <a:rPr lang="en-GB" sz="1600" b="1" dirty="0" smtClean="0"/>
              <a:t>Nathalie </a:t>
            </a:r>
            <a:r>
              <a:rPr lang="en-GB" sz="1600" b="1" dirty="0"/>
              <a:t>Moncoffre, </a:t>
            </a:r>
            <a:endParaRPr lang="en-GB" sz="1600" b="1" dirty="0" smtClean="0"/>
          </a:p>
          <a:p>
            <a:r>
              <a:rPr lang="en-GB" sz="1600" b="1" dirty="0" smtClean="0"/>
              <a:t>Ernestas </a:t>
            </a:r>
            <a:r>
              <a:rPr lang="en-GB" sz="1600" b="1" dirty="0"/>
              <a:t>Narkunas, </a:t>
            </a:r>
            <a:endParaRPr lang="en-GB" sz="1600" b="1" dirty="0" smtClean="0"/>
          </a:p>
          <a:p>
            <a:r>
              <a:rPr lang="en-GB" sz="1600" b="1" dirty="0" smtClean="0"/>
              <a:t>Povilas </a:t>
            </a:r>
            <a:r>
              <a:rPr lang="en-GB" sz="1600" b="1" dirty="0"/>
              <a:t>Poskas, </a:t>
            </a:r>
            <a:endParaRPr lang="en-GB" sz="1600" b="1" dirty="0" smtClean="0"/>
          </a:p>
          <a:p>
            <a:r>
              <a:rPr lang="en-GB" sz="1600" b="1" dirty="0" smtClean="0"/>
              <a:t>Crina </a:t>
            </a:r>
            <a:r>
              <a:rPr lang="en-GB" sz="1600" b="1" dirty="0"/>
              <a:t>Bucur, </a:t>
            </a:r>
            <a:endParaRPr lang="en-GB" sz="1600" b="1" dirty="0" smtClean="0"/>
          </a:p>
          <a:p>
            <a:r>
              <a:rPr lang="en-GB" sz="1600" b="1" dirty="0" smtClean="0"/>
              <a:t>Camelia </a:t>
            </a:r>
            <a:r>
              <a:rPr lang="en-GB" sz="1600" b="1" dirty="0"/>
              <a:t>Ichim</a:t>
            </a:r>
            <a:r>
              <a:rPr lang="en-GB" sz="1600" b="1" dirty="0" smtClean="0"/>
              <a:t>,</a:t>
            </a:r>
          </a:p>
          <a:p>
            <a:r>
              <a:rPr lang="en-GB" sz="1600" b="1" dirty="0" err="1" smtClean="0"/>
              <a:t>Ionut</a:t>
            </a:r>
            <a:r>
              <a:rPr lang="en-GB" sz="1600" b="1" dirty="0" smtClean="0"/>
              <a:t> </a:t>
            </a:r>
            <a:r>
              <a:rPr lang="en-GB" sz="1600" b="1" dirty="0" err="1" smtClean="0"/>
              <a:t>Florea</a:t>
            </a:r>
            <a:r>
              <a:rPr lang="en-GB" sz="1600" b="1" dirty="0" smtClean="0"/>
              <a:t>, </a:t>
            </a:r>
          </a:p>
          <a:p>
            <a:r>
              <a:rPr lang="en-GB" sz="1600" b="1" dirty="0" err="1" smtClean="0"/>
              <a:t>Relu</a:t>
            </a:r>
            <a:r>
              <a:rPr lang="en-GB" sz="1600" b="1" dirty="0" smtClean="0"/>
              <a:t> </a:t>
            </a:r>
            <a:r>
              <a:rPr lang="en-GB" sz="1600" b="1" dirty="0" err="1" smtClean="0"/>
              <a:t>Dobrin</a:t>
            </a:r>
            <a:r>
              <a:rPr lang="en-GB" sz="1600" b="1" dirty="0"/>
              <a:t>, </a:t>
            </a:r>
            <a:endParaRPr lang="en-GB" sz="1600" b="1" dirty="0" smtClean="0"/>
          </a:p>
          <a:p>
            <a:r>
              <a:rPr lang="en-GB" sz="1600" b="1" dirty="0" smtClean="0"/>
              <a:t>Liliana </a:t>
            </a:r>
            <a:r>
              <a:rPr lang="en-GB" sz="1600" b="1" dirty="0" err="1" smtClean="0"/>
              <a:t>Bujoreanu</a:t>
            </a:r>
            <a:r>
              <a:rPr lang="en-GB" sz="1600" b="1" dirty="0" smtClean="0"/>
              <a:t>, </a:t>
            </a:r>
          </a:p>
          <a:p>
            <a:r>
              <a:rPr lang="en-GB" sz="1600" b="1" dirty="0" smtClean="0"/>
              <a:t>Cristina </a:t>
            </a:r>
            <a:r>
              <a:rPr lang="en-GB" sz="1600" b="1" dirty="0" err="1" smtClean="0"/>
              <a:t>Diaconescu</a:t>
            </a:r>
            <a:r>
              <a:rPr lang="en-GB" sz="1600" b="1" dirty="0" smtClean="0"/>
              <a:t>,</a:t>
            </a:r>
          </a:p>
          <a:p>
            <a:r>
              <a:rPr lang="en-GB" sz="1600" b="1" dirty="0" smtClean="0"/>
              <a:t>Daniela Diaconu,   </a:t>
            </a:r>
          </a:p>
          <a:p>
            <a:r>
              <a:rPr lang="en-GB" sz="1600" b="1" dirty="0" smtClean="0"/>
              <a:t>Laurent </a:t>
            </a:r>
            <a:r>
              <a:rPr lang="en-GB" sz="1600" b="1" dirty="0"/>
              <a:t>Petit, </a:t>
            </a:r>
            <a:endParaRPr lang="en-GB" sz="1600" b="1" dirty="0" smtClean="0"/>
          </a:p>
          <a:p>
            <a:r>
              <a:rPr lang="en-GB" sz="1600" b="1" dirty="0" smtClean="0"/>
              <a:t>Stephan </a:t>
            </a:r>
            <a:r>
              <a:rPr lang="en-GB" sz="1600" b="1" dirty="0"/>
              <a:t>Schumacher, </a:t>
            </a:r>
            <a:endParaRPr lang="en-GB" sz="1600" b="1" dirty="0" smtClean="0"/>
          </a:p>
          <a:p>
            <a:r>
              <a:rPr lang="en-GB" sz="1600" b="1" dirty="0" smtClean="0"/>
              <a:t>Stephane </a:t>
            </a:r>
            <a:r>
              <a:rPr lang="en-GB" sz="1600" b="1" dirty="0"/>
              <a:t>Catherin, </a:t>
            </a:r>
            <a:endParaRPr lang="en-GB" sz="1600" b="1" dirty="0" smtClean="0"/>
          </a:p>
          <a:p>
            <a:r>
              <a:rPr lang="en-GB" sz="1600" b="1" dirty="0"/>
              <a:t>Mauro </a:t>
            </a:r>
            <a:r>
              <a:rPr lang="en-GB" sz="1600" b="1" dirty="0" smtClean="0"/>
              <a:t>Capone</a:t>
            </a:r>
          </a:p>
          <a:p>
            <a:r>
              <a:rPr lang="it-IT" sz="1600" b="1" dirty="0"/>
              <a:t>N. Cherubini, </a:t>
            </a:r>
            <a:endParaRPr lang="it-IT" sz="1600" b="1" dirty="0" smtClean="0"/>
          </a:p>
          <a:p>
            <a:r>
              <a:rPr lang="it-IT" sz="1600" b="1" dirty="0" smtClean="0"/>
              <a:t>A</a:t>
            </a:r>
            <a:r>
              <a:rPr lang="it-IT" sz="1600" b="1" dirty="0"/>
              <a:t>. Dodaro, </a:t>
            </a:r>
            <a:endParaRPr lang="it-IT" sz="1600" b="1" dirty="0" smtClean="0"/>
          </a:p>
          <a:p>
            <a:r>
              <a:rPr lang="it-IT" sz="1600" b="1" dirty="0" smtClean="0"/>
              <a:t>T</a:t>
            </a:r>
            <a:r>
              <a:rPr lang="it-IT" sz="1600" b="1" dirty="0"/>
              <a:t>. Guarcini</a:t>
            </a:r>
            <a:endParaRPr lang="en-GB" sz="1600" b="1" dirty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47C22-98ED-41D6-98EF-E0FA2E4F7E49}" type="slidenum">
              <a:rPr lang="en-GB" smtClean="0"/>
              <a:pPr/>
              <a:t>19</a:t>
            </a:fld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3"/>
          </p:nvPr>
        </p:nvSpPr>
        <p:spPr>
          <a:xfrm>
            <a:off x="7075289" y="2358107"/>
            <a:ext cx="4814369" cy="5760640"/>
          </a:xfrm>
        </p:spPr>
        <p:txBody>
          <a:bodyPr/>
          <a:lstStyle/>
          <a:p>
            <a:r>
              <a:rPr lang="en-GB" sz="1600" b="1" dirty="0"/>
              <a:t>Natalia Shcherbina, </a:t>
            </a:r>
          </a:p>
          <a:p>
            <a:r>
              <a:rPr lang="en-GB" sz="1600" b="1" dirty="0"/>
              <a:t>Andrey Bukaemskiy,</a:t>
            </a:r>
          </a:p>
          <a:p>
            <a:r>
              <a:rPr lang="en-GB" sz="1600" b="1" dirty="0"/>
              <a:t>E. Petrova, </a:t>
            </a:r>
            <a:endParaRPr lang="en-GB" sz="1600" b="1" dirty="0" smtClean="0"/>
          </a:p>
          <a:p>
            <a:r>
              <a:rPr lang="en-GB" sz="1600" b="1" dirty="0" smtClean="0"/>
              <a:t>M</a:t>
            </a:r>
            <a:r>
              <a:rPr lang="en-GB" sz="1600" b="1" dirty="0"/>
              <a:t>. </a:t>
            </a:r>
            <a:r>
              <a:rPr lang="en-GB" sz="1600" b="1" dirty="0" err="1"/>
              <a:t>Guengoer</a:t>
            </a:r>
            <a:r>
              <a:rPr lang="en-GB" sz="1600" b="1" dirty="0"/>
              <a:t>, </a:t>
            </a:r>
          </a:p>
          <a:p>
            <a:r>
              <a:rPr lang="en-GB" sz="1600" b="1" dirty="0"/>
              <a:t>Werner von </a:t>
            </a:r>
            <a:r>
              <a:rPr lang="en-GB" sz="1600" b="1" dirty="0" smtClean="0"/>
              <a:t>Lensa,   </a:t>
            </a:r>
            <a:endParaRPr lang="en-GB" sz="1600" b="1" dirty="0"/>
          </a:p>
          <a:p>
            <a:r>
              <a:rPr lang="en-GB" sz="1600" b="1" dirty="0"/>
              <a:t>Marina Rodríguez </a:t>
            </a:r>
            <a:r>
              <a:rPr lang="en-GB" sz="1600" b="1" dirty="0" err="1"/>
              <a:t>Alcalá</a:t>
            </a:r>
            <a:r>
              <a:rPr lang="en-GB" sz="1600" b="1" dirty="0"/>
              <a:t>, </a:t>
            </a:r>
          </a:p>
          <a:p>
            <a:r>
              <a:rPr lang="en-GB" sz="1600" b="1" dirty="0"/>
              <a:t>Enrique Magro, </a:t>
            </a:r>
          </a:p>
          <a:p>
            <a:r>
              <a:rPr lang="en-GB" sz="1600" b="1" dirty="0"/>
              <a:t>Eva </a:t>
            </a:r>
            <a:r>
              <a:rPr lang="en-GB" sz="1600" b="1" dirty="0" err="1"/>
              <a:t>María</a:t>
            </a:r>
            <a:r>
              <a:rPr lang="en-GB" sz="1600" b="1" dirty="0"/>
              <a:t> </a:t>
            </a:r>
            <a:r>
              <a:rPr lang="en-GB" sz="1600" b="1" dirty="0" err="1"/>
              <a:t>Márquez</a:t>
            </a:r>
            <a:r>
              <a:rPr lang="en-GB" sz="1600" b="1" dirty="0"/>
              <a:t>, </a:t>
            </a:r>
          </a:p>
          <a:p>
            <a:r>
              <a:rPr lang="en-GB" sz="1600" b="1" dirty="0"/>
              <a:t>Gabriel Piña, </a:t>
            </a:r>
          </a:p>
          <a:p>
            <a:r>
              <a:rPr lang="en-GB" sz="1600" b="1" dirty="0"/>
              <a:t>Johannes Fachinger, </a:t>
            </a:r>
          </a:p>
          <a:p>
            <a:r>
              <a:rPr lang="en-GB" sz="1600" b="1" dirty="0"/>
              <a:t>Viorel Fugaru, </a:t>
            </a:r>
          </a:p>
          <a:p>
            <a:r>
              <a:rPr lang="en-GB" sz="1600" b="1" dirty="0"/>
              <a:t>Borys </a:t>
            </a:r>
            <a:r>
              <a:rPr lang="en-GB" sz="1600" b="1" dirty="0" smtClean="0"/>
              <a:t>Zlobenko,</a:t>
            </a:r>
            <a:endParaRPr lang="en-GB" sz="1600" b="1" dirty="0"/>
          </a:p>
          <a:p>
            <a:r>
              <a:rPr lang="en-GB" sz="1600" b="1" dirty="0"/>
              <a:t>Borys </a:t>
            </a:r>
            <a:r>
              <a:rPr lang="en-GB" sz="1600" b="1" dirty="0" err="1"/>
              <a:t>Shabalin</a:t>
            </a:r>
            <a:r>
              <a:rPr lang="en-GB" sz="1600" b="1" dirty="0"/>
              <a:t>, </a:t>
            </a:r>
            <a:endParaRPr lang="en-GB" sz="1600" b="1" dirty="0" smtClean="0"/>
          </a:p>
          <a:p>
            <a:r>
              <a:rPr lang="en-GB" sz="1600" b="1" dirty="0" smtClean="0"/>
              <a:t>Vadim </a:t>
            </a:r>
            <a:r>
              <a:rPr lang="en-GB" sz="1600" b="1" dirty="0" err="1"/>
              <a:t>Skripkin</a:t>
            </a:r>
            <a:r>
              <a:rPr lang="en-GB" sz="1600" b="1" dirty="0"/>
              <a:t>, </a:t>
            </a:r>
            <a:endParaRPr lang="en-GB" sz="1600" b="1" dirty="0" smtClean="0"/>
          </a:p>
          <a:p>
            <a:r>
              <a:rPr lang="en-GB" sz="1600" b="1" dirty="0" err="1" smtClean="0"/>
              <a:t>Yriy</a:t>
            </a:r>
            <a:r>
              <a:rPr lang="en-GB" sz="1600" b="1" dirty="0" smtClean="0"/>
              <a:t> </a:t>
            </a:r>
            <a:r>
              <a:rPr lang="en-GB" sz="1600" b="1" dirty="0" err="1" smtClean="0"/>
              <a:t>Fedorenko</a:t>
            </a:r>
            <a:r>
              <a:rPr lang="en-GB" sz="1600" b="1" dirty="0" smtClean="0"/>
              <a:t>,</a:t>
            </a:r>
          </a:p>
          <a:p>
            <a:r>
              <a:rPr lang="en-GB" sz="1600" b="1" dirty="0" smtClean="0"/>
              <a:t>Victor </a:t>
            </a:r>
            <a:r>
              <a:rPr lang="en-GB" sz="1600" b="1" dirty="0" err="1" smtClean="0"/>
              <a:t>Yatzenko</a:t>
            </a:r>
            <a:r>
              <a:rPr lang="en-GB" sz="1600" b="1" dirty="0" smtClean="0"/>
              <a:t>,</a:t>
            </a:r>
            <a:endParaRPr lang="en-GB" sz="1600" b="1" dirty="0"/>
          </a:p>
          <a:p>
            <a:r>
              <a:rPr lang="en-GB" sz="1600" b="1" dirty="0"/>
              <a:t>Steve </a:t>
            </a:r>
            <a:r>
              <a:rPr lang="en-GB" sz="1600" b="1" dirty="0" smtClean="0"/>
              <a:t>Williams. </a:t>
            </a:r>
            <a:endParaRPr lang="en-GB" sz="1600" b="1" dirty="0"/>
          </a:p>
        </p:txBody>
      </p:sp>
    </p:spTree>
    <p:extLst>
      <p:ext uri="{BB962C8B-B14F-4D97-AF65-F5344CB8AC3E}">
        <p14:creationId xmlns:p14="http://schemas.microsoft.com/office/powerpoint/2010/main" val="296710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Radioactive Waste Management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 smtClean="0"/>
              <a:t>Web: </a:t>
            </a:r>
          </a:p>
          <a:p>
            <a:pPr indent="0">
              <a:buNone/>
            </a:pPr>
            <a:r>
              <a:rPr lang="en-GB" dirty="0" smtClean="0">
                <a:hlinkClick r:id="rId3"/>
              </a:rPr>
              <a:t>www.gov.uk/rwm</a:t>
            </a:r>
            <a:endParaRPr lang="en-GB" dirty="0" smtClean="0"/>
          </a:p>
          <a:p>
            <a:endParaRPr lang="en-GB" dirty="0"/>
          </a:p>
          <a:p>
            <a:r>
              <a:rPr lang="en-GB" sz="3200" dirty="0" smtClean="0"/>
              <a:t>Email:</a:t>
            </a:r>
            <a:r>
              <a:rPr lang="en-GB" dirty="0" smtClean="0"/>
              <a:t> </a:t>
            </a:r>
          </a:p>
          <a:p>
            <a:pPr indent="0">
              <a:buNone/>
            </a:pPr>
            <a:r>
              <a:rPr lang="en-GB" dirty="0" smtClean="0">
                <a:hlinkClick r:id="rId4"/>
              </a:rPr>
              <a:t>GDFenquiries@nda.gov.uk</a:t>
            </a:r>
            <a:endParaRPr lang="en-GB" dirty="0"/>
          </a:p>
          <a:p>
            <a:pPr indent="0">
              <a:buNone/>
            </a:pPr>
            <a:r>
              <a:rPr lang="en-GB" dirty="0" smtClean="0">
                <a:hlinkClick r:id="rId5"/>
              </a:rPr>
              <a:t>rwmfeedback@nda.gov.uk</a:t>
            </a:r>
            <a:endParaRPr lang="en-GB" dirty="0" smtClean="0"/>
          </a:p>
          <a:p>
            <a:pPr indent="0">
              <a:buNone/>
            </a:pPr>
            <a:endParaRPr lang="en-GB" dirty="0" smtClean="0"/>
          </a:p>
          <a:p>
            <a:pPr indent="0">
              <a:buNone/>
            </a:pPr>
            <a:endParaRPr lang="en-GB" dirty="0" smtClean="0">
              <a:hlinkClick r:id="rId6"/>
            </a:endParaRPr>
          </a:p>
          <a:p>
            <a:pPr indent="0">
              <a:buNone/>
            </a:pPr>
            <a:r>
              <a:rPr lang="en-GB" dirty="0" smtClean="0">
                <a:hlinkClick r:id="rId6"/>
              </a:rPr>
              <a:t>Simon.Norris@nda.gov.uk</a:t>
            </a:r>
            <a:r>
              <a:rPr lang="en-GB" dirty="0" smtClean="0"/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4294967295"/>
          </p:nvPr>
        </p:nvSpPr>
        <p:spPr>
          <a:xfrm>
            <a:off x="7495200" y="9090001"/>
            <a:ext cx="3600000" cy="360000"/>
          </a:xfrm>
          <a:prstGeom prst="rect">
            <a:avLst/>
          </a:prstGeom>
        </p:spPr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5112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8623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3310</TotalTime>
  <Words>2232</Words>
  <Application>Microsoft Office PowerPoint</Application>
  <PresentationFormat>Custom</PresentationFormat>
  <Paragraphs>311</Paragraphs>
  <Slides>21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PowerPoint Presentation</vt:lpstr>
      <vt:lpstr>PowerPoint Presentation</vt:lpstr>
      <vt:lpstr>      Simon Norris</vt:lpstr>
      <vt:lpstr>Agenda</vt:lpstr>
      <vt:lpstr>Key generation and migration processes affecting the fate of C-14 in the disposal system</vt:lpstr>
      <vt:lpstr>WP5 Graphite</vt:lpstr>
      <vt:lpstr>WP5 Programme – Deliverables (1)</vt:lpstr>
      <vt:lpstr>WP5 Programme – Deliverables (2)</vt:lpstr>
      <vt:lpstr>WP5 Programme – Deliverables (3)</vt:lpstr>
      <vt:lpstr>WP5 Graphite – Overview of Main Outcomes</vt:lpstr>
      <vt:lpstr>WP5 Graphite – Overview of Main Outcomes</vt:lpstr>
      <vt:lpstr>WP5 Graphite – Overview of Main Outcomes</vt:lpstr>
      <vt:lpstr>WP5 Graphite – Overview of Main Outcomes</vt:lpstr>
      <vt:lpstr>WP5 Graphite – Overview of Main Outcomes</vt:lpstr>
      <vt:lpstr>WP5 Graphite – Overview of Main Outcomes</vt:lpstr>
      <vt:lpstr>WP5 Graphite – Overview of Main Outcomes</vt:lpstr>
      <vt:lpstr>WP5 Graphite – Overview of Main Outcomes</vt:lpstr>
      <vt:lpstr>WP5 Graphite – Overview of Main Outcomes</vt:lpstr>
      <vt:lpstr>With Thanks To:</vt:lpstr>
      <vt:lpstr>Radioactive Waste Management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Martin</dc:creator>
  <cp:lastModifiedBy>NORRIS, Simon</cp:lastModifiedBy>
  <cp:revision>233</cp:revision>
  <cp:lastPrinted>2018-01-12T10:48:45Z</cp:lastPrinted>
  <dcterms:created xsi:type="dcterms:W3CDTF">2014-10-22T13:48:35Z</dcterms:created>
  <dcterms:modified xsi:type="dcterms:W3CDTF">2018-01-12T10:48:45Z</dcterms:modified>
</cp:coreProperties>
</file>