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256" r:id="rId2"/>
    <p:sldId id="319" r:id="rId3"/>
    <p:sldId id="278" r:id="rId4"/>
    <p:sldId id="260" r:id="rId5"/>
    <p:sldId id="307" r:id="rId6"/>
    <p:sldId id="306" r:id="rId7"/>
    <p:sldId id="308" r:id="rId8"/>
    <p:sldId id="309" r:id="rId9"/>
    <p:sldId id="310" r:id="rId10"/>
    <p:sldId id="312" r:id="rId11"/>
    <p:sldId id="311" r:id="rId12"/>
    <p:sldId id="313" r:id="rId13"/>
    <p:sldId id="314" r:id="rId14"/>
    <p:sldId id="318" r:id="rId15"/>
    <p:sldId id="320" r:id="rId16"/>
    <p:sldId id="317" r:id="rId17"/>
    <p:sldId id="263" r:id="rId18"/>
    <p:sldId id="270" r:id="rId19"/>
  </p:sldIdLst>
  <p:sldSz cx="12998450" cy="9756775"/>
  <p:notesSz cx="6805613" cy="9944100"/>
  <p:defaultTextStyle>
    <a:defPPr>
      <a:defRPr lang="en-US"/>
    </a:defPPr>
    <a:lvl1pPr marL="0" algn="l" defTabSz="1300134" rtl="0" eaLnBrk="1" latinLnBrk="0" hangingPunct="1">
      <a:defRPr sz="2600" kern="1200">
        <a:solidFill>
          <a:schemeClr val="tx1"/>
        </a:solidFill>
        <a:latin typeface="+mn-lt"/>
        <a:ea typeface="+mn-ea"/>
        <a:cs typeface="+mn-cs"/>
      </a:defRPr>
    </a:lvl1pPr>
    <a:lvl2pPr marL="650067" algn="l" defTabSz="1300134" rtl="0" eaLnBrk="1" latinLnBrk="0" hangingPunct="1">
      <a:defRPr sz="2600" kern="1200">
        <a:solidFill>
          <a:schemeClr val="tx1"/>
        </a:solidFill>
        <a:latin typeface="+mn-lt"/>
        <a:ea typeface="+mn-ea"/>
        <a:cs typeface="+mn-cs"/>
      </a:defRPr>
    </a:lvl2pPr>
    <a:lvl3pPr marL="1300134" algn="l" defTabSz="1300134" rtl="0" eaLnBrk="1" latinLnBrk="0" hangingPunct="1">
      <a:defRPr sz="2600" kern="1200">
        <a:solidFill>
          <a:schemeClr val="tx1"/>
        </a:solidFill>
        <a:latin typeface="+mn-lt"/>
        <a:ea typeface="+mn-ea"/>
        <a:cs typeface="+mn-cs"/>
      </a:defRPr>
    </a:lvl3pPr>
    <a:lvl4pPr marL="1950201" algn="l" defTabSz="1300134" rtl="0" eaLnBrk="1" latinLnBrk="0" hangingPunct="1">
      <a:defRPr sz="2600" kern="1200">
        <a:solidFill>
          <a:schemeClr val="tx1"/>
        </a:solidFill>
        <a:latin typeface="+mn-lt"/>
        <a:ea typeface="+mn-ea"/>
        <a:cs typeface="+mn-cs"/>
      </a:defRPr>
    </a:lvl4pPr>
    <a:lvl5pPr marL="2600268" algn="l" defTabSz="1300134" rtl="0" eaLnBrk="1" latinLnBrk="0" hangingPunct="1">
      <a:defRPr sz="2600" kern="1200">
        <a:solidFill>
          <a:schemeClr val="tx1"/>
        </a:solidFill>
        <a:latin typeface="+mn-lt"/>
        <a:ea typeface="+mn-ea"/>
        <a:cs typeface="+mn-cs"/>
      </a:defRPr>
    </a:lvl5pPr>
    <a:lvl6pPr marL="3250335" algn="l" defTabSz="1300134" rtl="0" eaLnBrk="1" latinLnBrk="0" hangingPunct="1">
      <a:defRPr sz="2600" kern="1200">
        <a:solidFill>
          <a:schemeClr val="tx1"/>
        </a:solidFill>
        <a:latin typeface="+mn-lt"/>
        <a:ea typeface="+mn-ea"/>
        <a:cs typeface="+mn-cs"/>
      </a:defRPr>
    </a:lvl6pPr>
    <a:lvl7pPr marL="3900401" algn="l" defTabSz="1300134" rtl="0" eaLnBrk="1" latinLnBrk="0" hangingPunct="1">
      <a:defRPr sz="2600" kern="1200">
        <a:solidFill>
          <a:schemeClr val="tx1"/>
        </a:solidFill>
        <a:latin typeface="+mn-lt"/>
        <a:ea typeface="+mn-ea"/>
        <a:cs typeface="+mn-cs"/>
      </a:defRPr>
    </a:lvl7pPr>
    <a:lvl8pPr marL="4550469" algn="l" defTabSz="1300134" rtl="0" eaLnBrk="1" latinLnBrk="0" hangingPunct="1">
      <a:defRPr sz="2600" kern="1200">
        <a:solidFill>
          <a:schemeClr val="tx1"/>
        </a:solidFill>
        <a:latin typeface="+mn-lt"/>
        <a:ea typeface="+mn-ea"/>
        <a:cs typeface="+mn-cs"/>
      </a:defRPr>
    </a:lvl8pPr>
    <a:lvl9pPr marL="5200535" algn="l" defTabSz="1300134" rtl="0" eaLnBrk="1" latinLnBrk="0" hangingPunct="1">
      <a:defRPr sz="2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BC8D"/>
    <a:srgbClr val="FFFF99"/>
    <a:srgbClr val="333F48"/>
    <a:srgbClr val="B7DD79"/>
    <a:srgbClr val="B4B5DF"/>
    <a:srgbClr val="86C8BC"/>
    <a:srgbClr val="F9E267"/>
    <a:srgbClr val="A2AAAD"/>
    <a:srgbClr val="78BE20"/>
    <a:srgbClr val="8E7F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0" d="100"/>
          <a:sy n="80" d="100"/>
        </p:scale>
        <p:origin x="-822" y="-72"/>
      </p:cViewPr>
      <p:guideLst>
        <p:guide orient="horz" pos="3073"/>
        <p:guide pos="4095"/>
      </p:guideLst>
    </p:cSldViewPr>
  </p:slideViewPr>
  <p:notesTextViewPr>
    <p:cViewPr>
      <p:scale>
        <a:sx n="100" d="100"/>
        <a:sy n="100" d="100"/>
      </p:scale>
      <p:origin x="0" y="0"/>
    </p:cViewPr>
  </p:notesTextViewPr>
  <p:notesViewPr>
    <p:cSldViewPr>
      <p:cViewPr varScale="1">
        <p:scale>
          <a:sx n="67" d="100"/>
          <a:sy n="67" d="100"/>
        </p:scale>
        <p:origin x="-2796" y="-96"/>
      </p:cViewPr>
      <p:guideLst>
        <p:guide orient="horz" pos="3132"/>
        <p:guide pos="214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9099" cy="497205"/>
          </a:xfrm>
          <a:prstGeom prst="rect">
            <a:avLst/>
          </a:prstGeom>
        </p:spPr>
        <p:txBody>
          <a:bodyPr vert="horz" lIns="93324" tIns="46662" rIns="93324" bIns="46662" rtlCol="0"/>
          <a:lstStyle>
            <a:lvl1pPr algn="l">
              <a:defRPr sz="1200"/>
            </a:lvl1pPr>
          </a:lstStyle>
          <a:p>
            <a:endParaRPr lang="en-GB"/>
          </a:p>
        </p:txBody>
      </p:sp>
      <p:sp>
        <p:nvSpPr>
          <p:cNvPr id="3" name="Date Placeholder 2"/>
          <p:cNvSpPr>
            <a:spLocks noGrp="1"/>
          </p:cNvSpPr>
          <p:nvPr>
            <p:ph type="dt" sz="quarter" idx="1"/>
          </p:nvPr>
        </p:nvSpPr>
        <p:spPr>
          <a:xfrm>
            <a:off x="3854940" y="1"/>
            <a:ext cx="2949099" cy="497205"/>
          </a:xfrm>
          <a:prstGeom prst="rect">
            <a:avLst/>
          </a:prstGeom>
        </p:spPr>
        <p:txBody>
          <a:bodyPr vert="horz" lIns="93324" tIns="46662" rIns="93324" bIns="46662" rtlCol="0"/>
          <a:lstStyle>
            <a:lvl1pPr algn="r">
              <a:defRPr sz="1200"/>
            </a:lvl1pPr>
          </a:lstStyle>
          <a:p>
            <a:fld id="{4808713A-2DB9-4F0F-A88F-6BD8A6E2EE94}" type="datetimeFigureOut">
              <a:rPr lang="en-GB" smtClean="0"/>
              <a:t>10/01/2018</a:t>
            </a:fld>
            <a:endParaRPr lang="en-GB"/>
          </a:p>
        </p:txBody>
      </p:sp>
      <p:sp>
        <p:nvSpPr>
          <p:cNvPr id="4" name="Footer Placeholder 3"/>
          <p:cNvSpPr>
            <a:spLocks noGrp="1"/>
          </p:cNvSpPr>
          <p:nvPr>
            <p:ph type="ftr" sz="quarter" idx="2"/>
          </p:nvPr>
        </p:nvSpPr>
        <p:spPr>
          <a:xfrm>
            <a:off x="0" y="9445169"/>
            <a:ext cx="2949099" cy="497205"/>
          </a:xfrm>
          <a:prstGeom prst="rect">
            <a:avLst/>
          </a:prstGeom>
        </p:spPr>
        <p:txBody>
          <a:bodyPr vert="horz" lIns="93324" tIns="46662" rIns="93324" bIns="46662" rtlCol="0" anchor="b"/>
          <a:lstStyle>
            <a:lvl1pPr algn="l">
              <a:defRPr sz="1200"/>
            </a:lvl1pPr>
          </a:lstStyle>
          <a:p>
            <a:endParaRPr lang="en-GB"/>
          </a:p>
        </p:txBody>
      </p:sp>
      <p:sp>
        <p:nvSpPr>
          <p:cNvPr id="5" name="Slide Number Placeholder 4"/>
          <p:cNvSpPr>
            <a:spLocks noGrp="1"/>
          </p:cNvSpPr>
          <p:nvPr>
            <p:ph type="sldNum" sz="quarter" idx="3"/>
          </p:nvPr>
        </p:nvSpPr>
        <p:spPr>
          <a:xfrm>
            <a:off x="3854940" y="9445169"/>
            <a:ext cx="2949099" cy="497205"/>
          </a:xfrm>
          <a:prstGeom prst="rect">
            <a:avLst/>
          </a:prstGeom>
        </p:spPr>
        <p:txBody>
          <a:bodyPr vert="horz" lIns="93324" tIns="46662" rIns="93324" bIns="46662" rtlCol="0" anchor="b"/>
          <a:lstStyle>
            <a:lvl1pPr algn="r">
              <a:defRPr sz="1200"/>
            </a:lvl1pPr>
          </a:lstStyle>
          <a:p>
            <a:fld id="{A5BB717A-45B5-45B4-804A-6B97AB7C554A}" type="slidenum">
              <a:rPr lang="en-GB" smtClean="0"/>
              <a:t>‹#›</a:t>
            </a:fld>
            <a:endParaRPr lang="en-GB"/>
          </a:p>
        </p:txBody>
      </p:sp>
    </p:spTree>
    <p:extLst>
      <p:ext uri="{BB962C8B-B14F-4D97-AF65-F5344CB8AC3E}">
        <p14:creationId xmlns:p14="http://schemas.microsoft.com/office/powerpoint/2010/main" val="16067818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9099" cy="497205"/>
          </a:xfrm>
          <a:prstGeom prst="rect">
            <a:avLst/>
          </a:prstGeom>
        </p:spPr>
        <p:txBody>
          <a:bodyPr vert="horz" lIns="93324" tIns="46662" rIns="93324" bIns="46662" rtlCol="0"/>
          <a:lstStyle>
            <a:lvl1pPr algn="l">
              <a:defRPr sz="1200"/>
            </a:lvl1pPr>
          </a:lstStyle>
          <a:p>
            <a:endParaRPr lang="en-GB"/>
          </a:p>
        </p:txBody>
      </p:sp>
      <p:sp>
        <p:nvSpPr>
          <p:cNvPr id="3" name="Date Placeholder 2"/>
          <p:cNvSpPr>
            <a:spLocks noGrp="1"/>
          </p:cNvSpPr>
          <p:nvPr>
            <p:ph type="dt" idx="1"/>
          </p:nvPr>
        </p:nvSpPr>
        <p:spPr>
          <a:xfrm>
            <a:off x="3854940" y="1"/>
            <a:ext cx="2949099" cy="497205"/>
          </a:xfrm>
          <a:prstGeom prst="rect">
            <a:avLst/>
          </a:prstGeom>
        </p:spPr>
        <p:txBody>
          <a:bodyPr vert="horz" lIns="93324" tIns="46662" rIns="93324" bIns="46662" rtlCol="0"/>
          <a:lstStyle>
            <a:lvl1pPr algn="r">
              <a:defRPr sz="1200"/>
            </a:lvl1pPr>
          </a:lstStyle>
          <a:p>
            <a:fld id="{E372086B-F73B-428E-9EA2-CCBCFA56CE1F}" type="datetimeFigureOut">
              <a:rPr lang="en-GB" smtClean="0"/>
              <a:pPr/>
              <a:t>10/01/2018</a:t>
            </a:fld>
            <a:endParaRPr lang="en-GB"/>
          </a:p>
        </p:txBody>
      </p:sp>
      <p:sp>
        <p:nvSpPr>
          <p:cNvPr id="4" name="Slide Image Placeholder 3"/>
          <p:cNvSpPr>
            <a:spLocks noGrp="1" noRot="1" noChangeAspect="1"/>
          </p:cNvSpPr>
          <p:nvPr>
            <p:ph type="sldImg" idx="2"/>
          </p:nvPr>
        </p:nvSpPr>
        <p:spPr>
          <a:xfrm>
            <a:off x="919163" y="746125"/>
            <a:ext cx="4967287" cy="3729038"/>
          </a:xfrm>
          <a:prstGeom prst="rect">
            <a:avLst/>
          </a:prstGeom>
          <a:noFill/>
          <a:ln w="12700">
            <a:solidFill>
              <a:prstClr val="black"/>
            </a:solidFill>
          </a:ln>
        </p:spPr>
        <p:txBody>
          <a:bodyPr vert="horz" lIns="93324" tIns="46662" rIns="93324" bIns="46662" rtlCol="0" anchor="ctr"/>
          <a:lstStyle/>
          <a:p>
            <a:endParaRPr lang="en-GB"/>
          </a:p>
        </p:txBody>
      </p:sp>
      <p:sp>
        <p:nvSpPr>
          <p:cNvPr id="5" name="Notes Placeholder 4"/>
          <p:cNvSpPr>
            <a:spLocks noGrp="1"/>
          </p:cNvSpPr>
          <p:nvPr>
            <p:ph type="body" sz="quarter" idx="3"/>
          </p:nvPr>
        </p:nvSpPr>
        <p:spPr>
          <a:xfrm>
            <a:off x="680562" y="4723449"/>
            <a:ext cx="5444490" cy="4474845"/>
          </a:xfrm>
          <a:prstGeom prst="rect">
            <a:avLst/>
          </a:prstGeom>
        </p:spPr>
        <p:txBody>
          <a:bodyPr vert="horz" lIns="93324" tIns="46662" rIns="93324" bIns="4666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45169"/>
            <a:ext cx="2949099" cy="497205"/>
          </a:xfrm>
          <a:prstGeom prst="rect">
            <a:avLst/>
          </a:prstGeom>
        </p:spPr>
        <p:txBody>
          <a:bodyPr vert="horz" lIns="93324" tIns="46662" rIns="93324" bIns="46662" rtlCol="0" anchor="b"/>
          <a:lstStyle>
            <a:lvl1pPr algn="l">
              <a:defRPr sz="1200"/>
            </a:lvl1pPr>
          </a:lstStyle>
          <a:p>
            <a:endParaRPr lang="en-GB"/>
          </a:p>
        </p:txBody>
      </p:sp>
      <p:sp>
        <p:nvSpPr>
          <p:cNvPr id="7" name="Slide Number Placeholder 6"/>
          <p:cNvSpPr>
            <a:spLocks noGrp="1"/>
          </p:cNvSpPr>
          <p:nvPr>
            <p:ph type="sldNum" sz="quarter" idx="5"/>
          </p:nvPr>
        </p:nvSpPr>
        <p:spPr>
          <a:xfrm>
            <a:off x="3854940" y="9445169"/>
            <a:ext cx="2949099" cy="497205"/>
          </a:xfrm>
          <a:prstGeom prst="rect">
            <a:avLst/>
          </a:prstGeom>
        </p:spPr>
        <p:txBody>
          <a:bodyPr vert="horz" lIns="93324" tIns="46662" rIns="93324" bIns="46662" rtlCol="0" anchor="b"/>
          <a:lstStyle>
            <a:lvl1pPr algn="r">
              <a:defRPr sz="1200"/>
            </a:lvl1pPr>
          </a:lstStyle>
          <a:p>
            <a:fld id="{9BAA7BE6-D7BE-43EC-9F76-D9593D9D44EA}" type="slidenum">
              <a:rPr lang="en-GB" smtClean="0"/>
              <a:pPr/>
              <a:t>‹#›</a:t>
            </a:fld>
            <a:endParaRPr lang="en-GB"/>
          </a:p>
        </p:txBody>
      </p:sp>
    </p:spTree>
    <p:extLst>
      <p:ext uri="{BB962C8B-B14F-4D97-AF65-F5344CB8AC3E}">
        <p14:creationId xmlns:p14="http://schemas.microsoft.com/office/powerpoint/2010/main" val="395211743"/>
      </p:ext>
    </p:extLst>
  </p:cSld>
  <p:clrMap bg1="lt1" tx1="dk1" bg2="lt2" tx2="dk2" accent1="accent1" accent2="accent2" accent3="accent3" accent4="accent4" accent5="accent5" accent6="accent6" hlink="hlink" folHlink="folHlink"/>
  <p:notesStyle>
    <a:lvl1pPr marL="0" algn="l" defTabSz="914300" rtl="0" eaLnBrk="1" latinLnBrk="0" hangingPunct="1">
      <a:defRPr sz="1200" kern="1200">
        <a:solidFill>
          <a:schemeClr val="tx1"/>
        </a:solidFill>
        <a:latin typeface="+mn-lt"/>
        <a:ea typeface="+mn-ea"/>
        <a:cs typeface="+mn-cs"/>
      </a:defRPr>
    </a:lvl1pPr>
    <a:lvl2pPr marL="457150" algn="l" defTabSz="914300" rtl="0" eaLnBrk="1" latinLnBrk="0" hangingPunct="1">
      <a:defRPr sz="1200" kern="1200">
        <a:solidFill>
          <a:schemeClr val="tx1"/>
        </a:solidFill>
        <a:latin typeface="+mn-lt"/>
        <a:ea typeface="+mn-ea"/>
        <a:cs typeface="+mn-cs"/>
      </a:defRPr>
    </a:lvl2pPr>
    <a:lvl3pPr marL="914300" algn="l" defTabSz="914300" rtl="0" eaLnBrk="1" latinLnBrk="0" hangingPunct="1">
      <a:defRPr sz="1200" kern="1200">
        <a:solidFill>
          <a:schemeClr val="tx1"/>
        </a:solidFill>
        <a:latin typeface="+mn-lt"/>
        <a:ea typeface="+mn-ea"/>
        <a:cs typeface="+mn-cs"/>
      </a:defRPr>
    </a:lvl3pPr>
    <a:lvl4pPr marL="1371449" algn="l" defTabSz="914300" rtl="0" eaLnBrk="1" latinLnBrk="0" hangingPunct="1">
      <a:defRPr sz="1200" kern="1200">
        <a:solidFill>
          <a:schemeClr val="tx1"/>
        </a:solidFill>
        <a:latin typeface="+mn-lt"/>
        <a:ea typeface="+mn-ea"/>
        <a:cs typeface="+mn-cs"/>
      </a:defRPr>
    </a:lvl4pPr>
    <a:lvl5pPr marL="1828599" algn="l" defTabSz="914300" rtl="0" eaLnBrk="1" latinLnBrk="0" hangingPunct="1">
      <a:defRPr sz="1200" kern="1200">
        <a:solidFill>
          <a:schemeClr val="tx1"/>
        </a:solidFill>
        <a:latin typeface="+mn-lt"/>
        <a:ea typeface="+mn-ea"/>
        <a:cs typeface="+mn-cs"/>
      </a:defRPr>
    </a:lvl5pPr>
    <a:lvl6pPr marL="2285749" algn="l" defTabSz="914300" rtl="0" eaLnBrk="1" latinLnBrk="0" hangingPunct="1">
      <a:defRPr sz="1200" kern="1200">
        <a:solidFill>
          <a:schemeClr val="tx1"/>
        </a:solidFill>
        <a:latin typeface="+mn-lt"/>
        <a:ea typeface="+mn-ea"/>
        <a:cs typeface="+mn-cs"/>
      </a:defRPr>
    </a:lvl6pPr>
    <a:lvl7pPr marL="2742899" algn="l" defTabSz="914300" rtl="0" eaLnBrk="1" latinLnBrk="0" hangingPunct="1">
      <a:defRPr sz="1200" kern="1200">
        <a:solidFill>
          <a:schemeClr val="tx1"/>
        </a:solidFill>
        <a:latin typeface="+mn-lt"/>
        <a:ea typeface="+mn-ea"/>
        <a:cs typeface="+mn-cs"/>
      </a:defRPr>
    </a:lvl7pPr>
    <a:lvl8pPr marL="3200048" algn="l" defTabSz="914300" rtl="0" eaLnBrk="1" latinLnBrk="0" hangingPunct="1">
      <a:defRPr sz="1200" kern="1200">
        <a:solidFill>
          <a:schemeClr val="tx1"/>
        </a:solidFill>
        <a:latin typeface="+mn-lt"/>
        <a:ea typeface="+mn-ea"/>
        <a:cs typeface="+mn-cs"/>
      </a:defRPr>
    </a:lvl8pPr>
    <a:lvl9pPr marL="3657198" algn="l" defTabSz="9143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BAA7BE6-D7BE-43EC-9F76-D9593D9D44EA}" type="slidenum">
              <a:rPr lang="en-GB" smtClean="0"/>
              <a:pPr/>
              <a:t>1</a:t>
            </a:fld>
            <a:endParaRPr lang="en-GB"/>
          </a:p>
        </p:txBody>
      </p:sp>
    </p:spTree>
    <p:extLst>
      <p:ext uri="{BB962C8B-B14F-4D97-AF65-F5344CB8AC3E}">
        <p14:creationId xmlns:p14="http://schemas.microsoft.com/office/powerpoint/2010/main" val="6294737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BAA7BE6-D7BE-43EC-9F76-D9593D9D44EA}" type="slidenum">
              <a:rPr lang="en-GB" smtClean="0"/>
              <a:pPr/>
              <a:t>3</a:t>
            </a:fld>
            <a:endParaRPr lang="en-GB"/>
          </a:p>
        </p:txBody>
      </p:sp>
    </p:spTree>
    <p:extLst>
      <p:ext uri="{BB962C8B-B14F-4D97-AF65-F5344CB8AC3E}">
        <p14:creationId xmlns:p14="http://schemas.microsoft.com/office/powerpoint/2010/main" val="17983728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9BAA7BE6-D7BE-43EC-9F76-D9593D9D44EA}" type="slidenum">
              <a:rPr lang="en-GB" smtClean="0"/>
              <a:pPr/>
              <a:t>4</a:t>
            </a:fld>
            <a:endParaRPr lang="en-GB"/>
          </a:p>
        </p:txBody>
      </p:sp>
    </p:spTree>
    <p:extLst>
      <p:ext uri="{BB962C8B-B14F-4D97-AF65-F5344CB8AC3E}">
        <p14:creationId xmlns:p14="http://schemas.microsoft.com/office/powerpoint/2010/main" val="21268784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9BAA7BE6-D7BE-43EC-9F76-D9593D9D44EA}" type="slidenum">
              <a:rPr lang="en-GB" smtClean="0"/>
              <a:pPr/>
              <a:t>5</a:t>
            </a:fld>
            <a:endParaRPr lang="en-GB"/>
          </a:p>
        </p:txBody>
      </p:sp>
    </p:spTree>
    <p:extLst>
      <p:ext uri="{BB962C8B-B14F-4D97-AF65-F5344CB8AC3E}">
        <p14:creationId xmlns:p14="http://schemas.microsoft.com/office/powerpoint/2010/main" val="21268784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9BAA7BE6-D7BE-43EC-9F76-D9593D9D44EA}" type="slidenum">
              <a:rPr lang="en-GB" smtClean="0"/>
              <a:pPr/>
              <a:t>6</a:t>
            </a:fld>
            <a:endParaRPr lang="en-GB"/>
          </a:p>
        </p:txBody>
      </p:sp>
    </p:spTree>
    <p:extLst>
      <p:ext uri="{BB962C8B-B14F-4D97-AF65-F5344CB8AC3E}">
        <p14:creationId xmlns:p14="http://schemas.microsoft.com/office/powerpoint/2010/main" val="2126878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9BAA7BE6-D7BE-43EC-9F76-D9593D9D44EA}" type="slidenum">
              <a:rPr lang="en-GB" smtClean="0"/>
              <a:pPr/>
              <a:t>7</a:t>
            </a:fld>
            <a:endParaRPr lang="en-GB"/>
          </a:p>
        </p:txBody>
      </p:sp>
    </p:spTree>
    <p:extLst>
      <p:ext uri="{BB962C8B-B14F-4D97-AF65-F5344CB8AC3E}">
        <p14:creationId xmlns:p14="http://schemas.microsoft.com/office/powerpoint/2010/main" val="21268784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9BAA7BE6-D7BE-43EC-9F76-D9593D9D44EA}" type="slidenum">
              <a:rPr lang="en-GB" smtClean="0"/>
              <a:pPr/>
              <a:t>8</a:t>
            </a:fld>
            <a:endParaRPr lang="en-GB"/>
          </a:p>
        </p:txBody>
      </p:sp>
    </p:spTree>
    <p:extLst>
      <p:ext uri="{BB962C8B-B14F-4D97-AF65-F5344CB8AC3E}">
        <p14:creationId xmlns:p14="http://schemas.microsoft.com/office/powerpoint/2010/main" val="21268784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9BAA7BE6-D7BE-43EC-9F76-D9593D9D44EA}" type="slidenum">
              <a:rPr lang="en-GB" smtClean="0"/>
              <a:pPr/>
              <a:t>9</a:t>
            </a:fld>
            <a:endParaRPr lang="en-GB"/>
          </a:p>
        </p:txBody>
      </p:sp>
    </p:spTree>
    <p:extLst>
      <p:ext uri="{BB962C8B-B14F-4D97-AF65-F5344CB8AC3E}">
        <p14:creationId xmlns:p14="http://schemas.microsoft.com/office/powerpoint/2010/main" val="21268784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9BAA7BE6-D7BE-43EC-9F76-D9593D9D44EA}" type="slidenum">
              <a:rPr lang="en-GB" smtClean="0"/>
              <a:pPr/>
              <a:t>10</a:t>
            </a:fld>
            <a:endParaRPr lang="en-GB"/>
          </a:p>
        </p:txBody>
      </p:sp>
    </p:spTree>
    <p:extLst>
      <p:ext uri="{BB962C8B-B14F-4D97-AF65-F5344CB8AC3E}">
        <p14:creationId xmlns:p14="http://schemas.microsoft.com/office/powerpoint/2010/main" val="21268784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9BAA7BE6-D7BE-43EC-9F76-D9593D9D44EA}" type="slidenum">
              <a:rPr lang="en-GB" smtClean="0"/>
              <a:pPr/>
              <a:t>11</a:t>
            </a:fld>
            <a:endParaRPr lang="en-GB"/>
          </a:p>
        </p:txBody>
      </p:sp>
    </p:spTree>
    <p:extLst>
      <p:ext uri="{BB962C8B-B14F-4D97-AF65-F5344CB8AC3E}">
        <p14:creationId xmlns:p14="http://schemas.microsoft.com/office/powerpoint/2010/main" val="21268784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9BAA7BE6-D7BE-43EC-9F76-D9593D9D44EA}" type="slidenum">
              <a:rPr lang="en-GB" smtClean="0"/>
              <a:pPr/>
              <a:t>12</a:t>
            </a:fld>
            <a:endParaRPr lang="en-GB"/>
          </a:p>
        </p:txBody>
      </p:sp>
    </p:spTree>
    <p:extLst>
      <p:ext uri="{BB962C8B-B14F-4D97-AF65-F5344CB8AC3E}">
        <p14:creationId xmlns:p14="http://schemas.microsoft.com/office/powerpoint/2010/main" val="21268784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9BAA7BE6-D7BE-43EC-9F76-D9593D9D44EA}" type="slidenum">
              <a:rPr lang="en-GB" smtClean="0"/>
              <a:pPr/>
              <a:t>13</a:t>
            </a:fld>
            <a:endParaRPr lang="en-GB"/>
          </a:p>
        </p:txBody>
      </p:sp>
    </p:spTree>
    <p:extLst>
      <p:ext uri="{BB962C8B-B14F-4D97-AF65-F5344CB8AC3E}">
        <p14:creationId xmlns:p14="http://schemas.microsoft.com/office/powerpoint/2010/main" val="21268784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BAA7BE6-D7BE-43EC-9F76-D9593D9D44EA}" type="slidenum">
              <a:rPr lang="en-GB" smtClean="0"/>
              <a:pPr/>
              <a:t>17</a:t>
            </a:fld>
            <a:endParaRPr lang="en-GB"/>
          </a:p>
        </p:txBody>
      </p:sp>
    </p:spTree>
    <p:extLst>
      <p:ext uri="{BB962C8B-B14F-4D97-AF65-F5344CB8AC3E}">
        <p14:creationId xmlns:p14="http://schemas.microsoft.com/office/powerpoint/2010/main" val="12916385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BAA7BE6-D7BE-43EC-9F76-D9593D9D44EA}" type="slidenum">
              <a:rPr lang="en-GB" smtClean="0"/>
              <a:pPr/>
              <a:t>18</a:t>
            </a:fld>
            <a:endParaRPr lang="en-GB"/>
          </a:p>
        </p:txBody>
      </p:sp>
    </p:spTree>
    <p:extLst>
      <p:ext uri="{BB962C8B-B14F-4D97-AF65-F5344CB8AC3E}">
        <p14:creationId xmlns:p14="http://schemas.microsoft.com/office/powerpoint/2010/main" val="6294737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descr="p1-96.gif"/>
          <p:cNvPicPr>
            <a:picLocks noChangeAspect="1"/>
          </p:cNvPicPr>
          <p:nvPr userDrawn="1"/>
        </p:nvPicPr>
        <p:blipFill>
          <a:blip r:embed="rId2" cstate="print"/>
          <a:stretch>
            <a:fillRect/>
          </a:stretch>
        </p:blipFill>
        <p:spPr>
          <a:xfrm>
            <a:off x="0" y="0"/>
            <a:ext cx="13004824" cy="9756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180800" y="4140001"/>
            <a:ext cx="10634399" cy="1620000"/>
          </a:xfrm>
        </p:spPr>
        <p:txBody>
          <a:bodyPr lIns="0" tIns="0" rIns="0" bIns="0" anchor="t">
            <a:noAutofit/>
          </a:bodyPr>
          <a:lstStyle>
            <a:lvl1pPr marL="0" marR="0" indent="0" algn="l" defTabSz="1300134" rtl="0" eaLnBrk="1" fontAlgn="auto" latinLnBrk="0" hangingPunct="1">
              <a:lnSpc>
                <a:spcPct val="110000"/>
              </a:lnSpc>
              <a:spcBef>
                <a:spcPct val="0"/>
              </a:spcBef>
              <a:spcAft>
                <a:spcPts val="0"/>
              </a:spcAft>
              <a:buClrTx/>
              <a:buSzTx/>
              <a:buFontTx/>
              <a:buNone/>
              <a:tabLst/>
              <a:defRPr lang="en-GB" sz="3000" b="0" baseline="0" smtClean="0">
                <a:solidFill>
                  <a:srgbClr val="333F48"/>
                </a:solidFill>
                <a:latin typeface="Arial" pitchFamily="34" charset="0"/>
                <a:cs typeface="Arial" pitchFamily="34" charset="0"/>
              </a:defRPr>
            </a:lvl1pPr>
          </a:lstStyle>
          <a:p>
            <a:r>
              <a:rPr lang="en-GB" dirty="0" smtClean="0"/>
              <a:t>Secondary level of title – 30pt Arial</a:t>
            </a:r>
            <a:endParaRPr lang="en-GB" dirty="0"/>
          </a:p>
        </p:txBody>
      </p:sp>
      <p:sp>
        <p:nvSpPr>
          <p:cNvPr id="3" name="Text Placeholder 2"/>
          <p:cNvSpPr>
            <a:spLocks noGrp="1"/>
          </p:cNvSpPr>
          <p:nvPr>
            <p:ph type="body" idx="1" hasCustomPrompt="1"/>
          </p:nvPr>
        </p:nvSpPr>
        <p:spPr>
          <a:xfrm>
            <a:off x="1180800" y="2340001"/>
            <a:ext cx="10634399" cy="1620000"/>
          </a:xfrm>
        </p:spPr>
        <p:txBody>
          <a:bodyPr lIns="0" tIns="0" rIns="0" bIns="0" anchor="t" anchorCtr="0">
            <a:noAutofit/>
          </a:bodyPr>
          <a:lstStyle>
            <a:lvl1pPr marL="0" indent="0">
              <a:lnSpc>
                <a:spcPct val="110000"/>
              </a:lnSpc>
              <a:spcBef>
                <a:spcPts val="0"/>
              </a:spcBef>
              <a:spcAft>
                <a:spcPts val="1200"/>
              </a:spcAft>
              <a:buNone/>
              <a:defRPr lang="en-GB" sz="5000" b="1" baseline="0" smtClean="0">
                <a:solidFill>
                  <a:srgbClr val="333F48"/>
                </a:solidFill>
                <a:latin typeface="Arial" pitchFamily="34" charset="0"/>
                <a:cs typeface="Arial" pitchFamily="34" charset="0"/>
              </a:defRPr>
            </a:lvl1pPr>
            <a:lvl2pPr marL="650067" indent="0">
              <a:buNone/>
              <a:defRPr sz="2600">
                <a:solidFill>
                  <a:schemeClr val="tx1">
                    <a:tint val="75000"/>
                  </a:schemeClr>
                </a:solidFill>
              </a:defRPr>
            </a:lvl2pPr>
            <a:lvl3pPr marL="1300134" indent="0">
              <a:buNone/>
              <a:defRPr sz="2300">
                <a:solidFill>
                  <a:schemeClr val="tx1">
                    <a:tint val="75000"/>
                  </a:schemeClr>
                </a:solidFill>
              </a:defRPr>
            </a:lvl3pPr>
            <a:lvl4pPr marL="1950201" indent="0">
              <a:buNone/>
              <a:defRPr sz="2000">
                <a:solidFill>
                  <a:schemeClr val="tx1">
                    <a:tint val="75000"/>
                  </a:schemeClr>
                </a:solidFill>
              </a:defRPr>
            </a:lvl4pPr>
            <a:lvl5pPr marL="2600268" indent="0">
              <a:buNone/>
              <a:defRPr sz="2000">
                <a:solidFill>
                  <a:schemeClr val="tx1">
                    <a:tint val="75000"/>
                  </a:schemeClr>
                </a:solidFill>
              </a:defRPr>
            </a:lvl5pPr>
            <a:lvl6pPr marL="3250335" indent="0">
              <a:buNone/>
              <a:defRPr sz="2000">
                <a:solidFill>
                  <a:schemeClr val="tx1">
                    <a:tint val="75000"/>
                  </a:schemeClr>
                </a:solidFill>
              </a:defRPr>
            </a:lvl6pPr>
            <a:lvl7pPr marL="3900401" indent="0">
              <a:buNone/>
              <a:defRPr sz="2000">
                <a:solidFill>
                  <a:schemeClr val="tx1">
                    <a:tint val="75000"/>
                  </a:schemeClr>
                </a:solidFill>
              </a:defRPr>
            </a:lvl7pPr>
            <a:lvl8pPr marL="4550469" indent="0">
              <a:buNone/>
              <a:defRPr sz="2000">
                <a:solidFill>
                  <a:schemeClr val="tx1">
                    <a:tint val="75000"/>
                  </a:schemeClr>
                </a:solidFill>
              </a:defRPr>
            </a:lvl8pPr>
            <a:lvl9pPr marL="5200535" indent="0">
              <a:buNone/>
              <a:defRPr sz="2000">
                <a:solidFill>
                  <a:schemeClr val="tx1">
                    <a:tint val="75000"/>
                  </a:schemeClr>
                </a:solidFill>
              </a:defRPr>
            </a:lvl9pPr>
          </a:lstStyle>
          <a:p>
            <a:r>
              <a:rPr lang="en-US" dirty="0" smtClean="0"/>
              <a:t>Title of slide presentation – 48/50pt Arial Bold</a:t>
            </a:r>
          </a:p>
        </p:txBody>
      </p:sp>
      <p:sp>
        <p:nvSpPr>
          <p:cNvPr id="4" name="Date Placeholder 3"/>
          <p:cNvSpPr>
            <a:spLocks noGrp="1"/>
          </p:cNvSpPr>
          <p:nvPr>
            <p:ph type="dt" sz="half" idx="10"/>
          </p:nvPr>
        </p:nvSpPr>
        <p:spPr>
          <a:xfrm>
            <a:off x="1170634" y="5760000"/>
            <a:ext cx="10634399" cy="519458"/>
          </a:xfrm>
          <a:prstGeom prst="rect">
            <a:avLst/>
          </a:prstGeom>
        </p:spPr>
        <p:txBody>
          <a:bodyPr lIns="0" tIns="0" rIns="0" bIns="0" anchor="t" anchorCtr="0"/>
          <a:lstStyle>
            <a:lvl1pPr>
              <a:lnSpc>
                <a:spcPct val="110000"/>
              </a:lnSpc>
              <a:spcAft>
                <a:spcPts val="600"/>
              </a:spcAft>
              <a:defRPr sz="1800">
                <a:solidFill>
                  <a:srgbClr val="333F48"/>
                </a:solidFill>
                <a:latin typeface="Arial" pitchFamily="34" charset="0"/>
                <a:cs typeface="Arial" pitchFamily="34" charset="0"/>
              </a:defRPr>
            </a:lvl1pPr>
          </a:lstStyle>
          <a:p>
            <a:r>
              <a:rPr lang="en-US" dirty="0" smtClean="0"/>
              <a:t>Date: </a:t>
            </a:r>
            <a:fld id="{698D19B2-BF16-48F6-BC44-74040F861031}" type="datetime1">
              <a:rPr lang="en-GB" smtClean="0"/>
              <a:pPr/>
              <a:t>10/01/2018</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474889" y="1180800"/>
            <a:ext cx="8340310" cy="1080000"/>
          </a:xfrm>
        </p:spPr>
        <p:txBody>
          <a:bodyPr lIns="0" tIns="0" rIns="0" bIns="0" anchor="t" anchorCtr="0">
            <a:noAutofit/>
          </a:bodyPr>
          <a:lstStyle>
            <a:lvl1pPr marL="0" marR="0" indent="0" algn="l" defTabSz="1300134" rtl="0" eaLnBrk="1" fontAlgn="auto" latinLnBrk="0" hangingPunct="1">
              <a:lnSpc>
                <a:spcPct val="110000"/>
              </a:lnSpc>
              <a:spcBef>
                <a:spcPct val="0"/>
              </a:spcBef>
              <a:spcAft>
                <a:spcPts val="600"/>
              </a:spcAft>
              <a:buClrTx/>
              <a:buSzTx/>
              <a:buFontTx/>
              <a:buNone/>
              <a:tabLst/>
              <a:defRPr lang="en-GB" sz="3800" b="1" baseline="0" smtClean="0">
                <a:solidFill>
                  <a:srgbClr val="333F48"/>
                </a:solidFill>
                <a:latin typeface="Arial" pitchFamily="34" charset="0"/>
                <a:cs typeface="Arial" pitchFamily="34" charset="0"/>
              </a:defRPr>
            </a:lvl1pPr>
          </a:lstStyle>
          <a:p>
            <a:r>
              <a:rPr lang="en-GB" dirty="0" smtClean="0"/>
              <a:t>Slide title – 38pt Arial Bold</a:t>
            </a:r>
            <a:endParaRPr lang="en-GB" dirty="0"/>
          </a:p>
        </p:txBody>
      </p:sp>
      <p:sp>
        <p:nvSpPr>
          <p:cNvPr id="3" name="Content Placeholder 2"/>
          <p:cNvSpPr>
            <a:spLocks noGrp="1"/>
          </p:cNvSpPr>
          <p:nvPr>
            <p:ph idx="1" hasCustomPrompt="1"/>
          </p:nvPr>
        </p:nvSpPr>
        <p:spPr>
          <a:xfrm>
            <a:off x="1180800" y="2340001"/>
            <a:ext cx="10634399" cy="5040000"/>
          </a:xfrm>
        </p:spPr>
        <p:txBody>
          <a:bodyPr lIns="0" tIns="0" rIns="0" bIns="0">
            <a:noAutofit/>
          </a:bodyPr>
          <a:lstStyle>
            <a:lvl1pPr marL="0" indent="-179980">
              <a:lnSpc>
                <a:spcPct val="110000"/>
              </a:lnSpc>
              <a:spcBef>
                <a:spcPts val="0"/>
              </a:spcBef>
              <a:spcAft>
                <a:spcPts val="600"/>
              </a:spcAft>
              <a:buFont typeface="Arial" pitchFamily="34" charset="0"/>
              <a:buChar char="•"/>
              <a:defRPr lang="en-GB" sz="2400" baseline="0" smtClean="0">
                <a:solidFill>
                  <a:srgbClr val="333F48"/>
                </a:solidFill>
                <a:latin typeface="Arial" pitchFamily="34" charset="0"/>
                <a:cs typeface="Arial" pitchFamily="34" charset="0"/>
              </a:defRPr>
            </a:lvl1pPr>
            <a:lvl2pPr marL="431953" indent="-179980">
              <a:lnSpc>
                <a:spcPct val="110000"/>
              </a:lnSpc>
              <a:spcBef>
                <a:spcPts val="0"/>
              </a:spcBef>
              <a:spcAft>
                <a:spcPts val="600"/>
              </a:spcAft>
              <a:defRPr sz="2100">
                <a:solidFill>
                  <a:srgbClr val="333F48"/>
                </a:solidFill>
                <a:latin typeface="Arial" pitchFamily="34" charset="0"/>
                <a:cs typeface="Arial" pitchFamily="34" charset="0"/>
              </a:defRPr>
            </a:lvl2pPr>
            <a:lvl3pPr marL="611933" indent="-179980">
              <a:lnSpc>
                <a:spcPct val="110000"/>
              </a:lnSpc>
              <a:spcBef>
                <a:spcPts val="0"/>
              </a:spcBef>
              <a:spcAft>
                <a:spcPts val="600"/>
              </a:spcAft>
              <a:defRPr lang="en-GB" sz="1800" baseline="0" smtClean="0">
                <a:solidFill>
                  <a:srgbClr val="333F48"/>
                </a:solidFill>
                <a:latin typeface="Arial" pitchFamily="34" charset="0"/>
                <a:cs typeface="Arial" pitchFamily="34" charset="0"/>
              </a:defRPr>
            </a:lvl3pPr>
            <a:lvl4pPr>
              <a:defRPr sz="2800"/>
            </a:lvl4pPr>
            <a:lvl5pPr>
              <a:defRPr sz="800"/>
            </a:lvl5pPr>
          </a:lstStyle>
          <a:p>
            <a:pPr lvl="0"/>
            <a:r>
              <a:rPr lang="en-US" dirty="0" smtClean="0"/>
              <a:t>Primary level bulleted text – 24pt Arial Regular</a:t>
            </a:r>
          </a:p>
          <a:p>
            <a:pPr lvl="1"/>
            <a:r>
              <a:rPr lang="en-US" dirty="0" smtClean="0"/>
              <a:t>Secondary level bulleted text – 21pt Arial Regular</a:t>
            </a:r>
          </a:p>
          <a:p>
            <a:pPr lvl="2"/>
            <a:r>
              <a:rPr lang="en-US" dirty="0" smtClean="0"/>
              <a:t>Third level bulleted text – 18pt Arial Regular</a:t>
            </a:r>
          </a:p>
        </p:txBody>
      </p:sp>
      <p:sp>
        <p:nvSpPr>
          <p:cNvPr id="6" name="Slide Number Placeholder 5"/>
          <p:cNvSpPr>
            <a:spLocks noGrp="1"/>
          </p:cNvSpPr>
          <p:nvPr>
            <p:ph type="sldNum" sz="quarter" idx="12"/>
          </p:nvPr>
        </p:nvSpPr>
        <p:spPr>
          <a:xfrm>
            <a:off x="11455201" y="9090001"/>
            <a:ext cx="360000" cy="360000"/>
          </a:xfrm>
          <a:prstGeom prst="rect">
            <a:avLst/>
          </a:prstGeom>
        </p:spPr>
        <p:txBody>
          <a:bodyPr lIns="0" tIns="0" rIns="0" bIns="0" anchor="t" anchorCtr="0"/>
          <a:lstStyle>
            <a:lvl1pPr>
              <a:defRPr sz="1200">
                <a:solidFill>
                  <a:srgbClr val="8E7FAE"/>
                </a:solidFill>
                <a:latin typeface="Arial" pitchFamily="34" charset="0"/>
                <a:cs typeface="Arial" pitchFamily="34" charset="0"/>
              </a:defRPr>
            </a:lvl1pPr>
          </a:lstStyle>
          <a:p>
            <a:fld id="{0C047C22-98ED-41D6-98EF-E0FA2E4F7E49}"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180800" y="1180800"/>
            <a:ext cx="10634399" cy="1080000"/>
          </a:xfrm>
        </p:spPr>
        <p:txBody>
          <a:bodyPr lIns="0" tIns="0" rIns="0" bIns="0" anchor="t" anchorCtr="0">
            <a:noAutofit/>
          </a:bodyPr>
          <a:lstStyle>
            <a:lvl1pPr algn="l">
              <a:lnSpc>
                <a:spcPct val="110000"/>
              </a:lnSpc>
              <a:spcAft>
                <a:spcPts val="600"/>
              </a:spcAft>
              <a:defRPr sz="3800" b="1">
                <a:solidFill>
                  <a:srgbClr val="333F48"/>
                </a:solidFill>
                <a:latin typeface="Arial" pitchFamily="34" charset="0"/>
                <a:cs typeface="Arial" pitchFamily="34" charset="0"/>
              </a:defRPr>
            </a:lvl1pPr>
          </a:lstStyle>
          <a:p>
            <a:r>
              <a:rPr lang="en-GB" dirty="0" smtClean="0"/>
              <a:t>Slide title – 38pt Arial Bold</a:t>
            </a:r>
            <a:endParaRPr lang="en-GB" dirty="0"/>
          </a:p>
        </p:txBody>
      </p:sp>
      <p:sp>
        <p:nvSpPr>
          <p:cNvPr id="3" name="Content Placeholder 2"/>
          <p:cNvSpPr>
            <a:spLocks noGrp="1"/>
          </p:cNvSpPr>
          <p:nvPr>
            <p:ph sz="half" idx="1" hasCustomPrompt="1"/>
          </p:nvPr>
        </p:nvSpPr>
        <p:spPr>
          <a:xfrm>
            <a:off x="1180800" y="2340001"/>
            <a:ext cx="5318425" cy="5778746"/>
          </a:xfrm>
        </p:spPr>
        <p:txBody>
          <a:bodyPr lIns="0" tIns="0" rIns="0" bIns="0">
            <a:noAutofit/>
          </a:bodyPr>
          <a:lstStyle>
            <a:lvl1pPr marL="179980" marR="0" indent="-179980" algn="l" defTabSz="1300134" rtl="0" eaLnBrk="1" fontAlgn="auto" latinLnBrk="0" hangingPunct="1">
              <a:lnSpc>
                <a:spcPct val="110000"/>
              </a:lnSpc>
              <a:spcBef>
                <a:spcPts val="0"/>
              </a:spcBef>
              <a:spcAft>
                <a:spcPts val="600"/>
              </a:spcAft>
              <a:buClrTx/>
              <a:buSzTx/>
              <a:buFont typeface="Arial" pitchFamily="34" charset="0"/>
              <a:buChar char="•"/>
              <a:tabLst/>
              <a:defRPr sz="2400" baseline="0">
                <a:solidFill>
                  <a:srgbClr val="333F48"/>
                </a:solidFill>
                <a:latin typeface="Arial" pitchFamily="34" charset="0"/>
                <a:cs typeface="Arial" pitchFamily="34" charset="0"/>
              </a:defRPr>
            </a:lvl1pPr>
            <a:lvl2pPr marL="431953" indent="-179980">
              <a:lnSpc>
                <a:spcPct val="110000"/>
              </a:lnSpc>
              <a:spcBef>
                <a:spcPts val="0"/>
              </a:spcBef>
              <a:spcAft>
                <a:spcPts val="600"/>
              </a:spcAft>
              <a:defRPr sz="2100">
                <a:solidFill>
                  <a:srgbClr val="333F48"/>
                </a:solidFill>
                <a:latin typeface="Arial" pitchFamily="34" charset="0"/>
                <a:cs typeface="Arial" pitchFamily="34" charset="0"/>
              </a:defRPr>
            </a:lvl2pPr>
            <a:lvl3pPr marL="611933" indent="-179980">
              <a:lnSpc>
                <a:spcPct val="110000"/>
              </a:lnSpc>
              <a:spcBef>
                <a:spcPts val="0"/>
              </a:spcBef>
              <a:spcAft>
                <a:spcPts val="600"/>
              </a:spcAft>
              <a:defRPr sz="1800">
                <a:solidFill>
                  <a:srgbClr val="333F48"/>
                </a:solidFill>
                <a:latin typeface="Arial" pitchFamily="34" charset="0"/>
                <a:cs typeface="Arial" pitchFamily="34" charset="0"/>
              </a:defRPr>
            </a:lvl3pPr>
            <a:lvl4pPr>
              <a:buNone/>
              <a:defRPr sz="2600"/>
            </a:lvl4pPr>
            <a:lvl5pPr>
              <a:buNone/>
              <a:defRPr sz="2600"/>
            </a:lvl5pPr>
            <a:lvl6pPr>
              <a:defRPr sz="2600"/>
            </a:lvl6pPr>
            <a:lvl7pPr>
              <a:defRPr sz="2600"/>
            </a:lvl7pPr>
            <a:lvl8pPr>
              <a:defRPr sz="2600"/>
            </a:lvl8pPr>
            <a:lvl9pPr>
              <a:defRPr sz="2600"/>
            </a:lvl9pPr>
          </a:lstStyle>
          <a:p>
            <a:pPr lvl="0"/>
            <a:r>
              <a:rPr lang="en-US" dirty="0" smtClean="0"/>
              <a:t>Primary level bulleted text – 24pt Arial Regular</a:t>
            </a:r>
          </a:p>
          <a:p>
            <a:pPr lvl="1"/>
            <a:r>
              <a:rPr lang="en-US" dirty="0" smtClean="0"/>
              <a:t>Secondary level bulleted text – 21pt Arial Regular</a:t>
            </a:r>
          </a:p>
          <a:p>
            <a:pPr lvl="2"/>
            <a:r>
              <a:rPr lang="en-US" dirty="0" smtClean="0"/>
              <a:t>Third level bulleted text – 18pt Arial Regular</a:t>
            </a:r>
          </a:p>
        </p:txBody>
      </p:sp>
      <p:sp>
        <p:nvSpPr>
          <p:cNvPr id="7" name="Slide Number Placeholder 6"/>
          <p:cNvSpPr>
            <a:spLocks noGrp="1"/>
          </p:cNvSpPr>
          <p:nvPr>
            <p:ph type="sldNum" sz="quarter" idx="12"/>
          </p:nvPr>
        </p:nvSpPr>
        <p:spPr>
          <a:xfrm>
            <a:off x="11455201" y="9090001"/>
            <a:ext cx="360000" cy="360000"/>
          </a:xfrm>
          <a:prstGeom prst="rect">
            <a:avLst/>
          </a:prstGeom>
        </p:spPr>
        <p:txBody>
          <a:bodyPr lIns="0" tIns="0" rIns="0" bIns="0" anchor="t" anchorCtr="0"/>
          <a:lstStyle>
            <a:lvl1pPr>
              <a:defRPr sz="1200">
                <a:solidFill>
                  <a:srgbClr val="8E7FAE"/>
                </a:solidFill>
                <a:latin typeface="Arial" pitchFamily="34" charset="0"/>
                <a:cs typeface="Arial" pitchFamily="34" charset="0"/>
              </a:defRPr>
            </a:lvl1pPr>
          </a:lstStyle>
          <a:p>
            <a:fld id="{0C047C22-98ED-41D6-98EF-E0FA2E4F7E49}" type="slidenum">
              <a:rPr lang="en-GB" smtClean="0"/>
              <a:pPr/>
              <a:t>‹#›</a:t>
            </a:fld>
            <a:endParaRPr lang="en-GB" dirty="0"/>
          </a:p>
        </p:txBody>
      </p:sp>
      <p:sp>
        <p:nvSpPr>
          <p:cNvPr id="6" name="Content Placeholder 2"/>
          <p:cNvSpPr>
            <a:spLocks noGrp="1"/>
          </p:cNvSpPr>
          <p:nvPr>
            <p:ph sz="half" idx="13" hasCustomPrompt="1"/>
          </p:nvPr>
        </p:nvSpPr>
        <p:spPr>
          <a:xfrm>
            <a:off x="6571233" y="2358107"/>
            <a:ext cx="5318425" cy="5760640"/>
          </a:xfrm>
        </p:spPr>
        <p:txBody>
          <a:bodyPr lIns="0" tIns="0" rIns="0" bIns="0">
            <a:noAutofit/>
          </a:bodyPr>
          <a:lstStyle>
            <a:lvl1pPr marL="179980" marR="0" indent="-179980" algn="l" defTabSz="1300134" rtl="0" eaLnBrk="1" fontAlgn="auto" latinLnBrk="0" hangingPunct="1">
              <a:lnSpc>
                <a:spcPct val="110000"/>
              </a:lnSpc>
              <a:spcBef>
                <a:spcPts val="0"/>
              </a:spcBef>
              <a:spcAft>
                <a:spcPts val="600"/>
              </a:spcAft>
              <a:buClrTx/>
              <a:buSzTx/>
              <a:buFont typeface="Arial" pitchFamily="34" charset="0"/>
              <a:buChar char="•"/>
              <a:tabLst/>
              <a:defRPr sz="2400" baseline="0">
                <a:solidFill>
                  <a:srgbClr val="333F48"/>
                </a:solidFill>
                <a:latin typeface="Arial" pitchFamily="34" charset="0"/>
                <a:cs typeface="Arial" pitchFamily="34" charset="0"/>
              </a:defRPr>
            </a:lvl1pPr>
            <a:lvl2pPr marL="431953" indent="-179980">
              <a:lnSpc>
                <a:spcPct val="110000"/>
              </a:lnSpc>
              <a:spcBef>
                <a:spcPts val="0"/>
              </a:spcBef>
              <a:spcAft>
                <a:spcPts val="600"/>
              </a:spcAft>
              <a:defRPr sz="2100">
                <a:solidFill>
                  <a:srgbClr val="333F48"/>
                </a:solidFill>
                <a:latin typeface="Arial" pitchFamily="34" charset="0"/>
                <a:cs typeface="Arial" pitchFamily="34" charset="0"/>
              </a:defRPr>
            </a:lvl2pPr>
            <a:lvl3pPr marL="611933" indent="-179980">
              <a:lnSpc>
                <a:spcPct val="110000"/>
              </a:lnSpc>
              <a:spcBef>
                <a:spcPts val="0"/>
              </a:spcBef>
              <a:spcAft>
                <a:spcPts val="600"/>
              </a:spcAft>
              <a:defRPr sz="1800">
                <a:solidFill>
                  <a:srgbClr val="333F48"/>
                </a:solidFill>
                <a:latin typeface="Arial" pitchFamily="34" charset="0"/>
                <a:cs typeface="Arial" pitchFamily="34" charset="0"/>
              </a:defRPr>
            </a:lvl3pPr>
            <a:lvl4pPr>
              <a:buNone/>
              <a:defRPr sz="2600"/>
            </a:lvl4pPr>
            <a:lvl5pPr>
              <a:buNone/>
              <a:defRPr sz="2600"/>
            </a:lvl5pPr>
            <a:lvl6pPr>
              <a:defRPr sz="2600"/>
            </a:lvl6pPr>
            <a:lvl7pPr>
              <a:defRPr sz="2600"/>
            </a:lvl7pPr>
            <a:lvl8pPr>
              <a:defRPr sz="2600"/>
            </a:lvl8pPr>
            <a:lvl9pPr>
              <a:defRPr sz="2600"/>
            </a:lvl9pPr>
          </a:lstStyle>
          <a:p>
            <a:pPr lvl="0"/>
            <a:r>
              <a:rPr lang="en-US" dirty="0" smtClean="0"/>
              <a:t>Primary level bulleted text – 24pt Arial Regular</a:t>
            </a:r>
          </a:p>
          <a:p>
            <a:pPr lvl="1"/>
            <a:r>
              <a:rPr lang="en-US" dirty="0" smtClean="0"/>
              <a:t>Secondary level bulleted text – 21pt Arial Regular</a:t>
            </a:r>
          </a:p>
          <a:p>
            <a:pPr lvl="2"/>
            <a:r>
              <a:rPr lang="en-US" dirty="0" smtClean="0"/>
              <a:t>Third level bulleted text – 18pt Arial Regular</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884" y="3030925"/>
            <a:ext cx="11048683" cy="2091383"/>
          </a:xfrm>
        </p:spPr>
        <p:txBody>
          <a:bodyPr/>
          <a:lstStyle/>
          <a:p>
            <a:r>
              <a:rPr lang="en-US" smtClean="0"/>
              <a:t>Click to edit Master title style</a:t>
            </a:r>
            <a:endParaRPr lang="en-GB"/>
          </a:p>
        </p:txBody>
      </p:sp>
      <p:sp>
        <p:nvSpPr>
          <p:cNvPr id="3" name="Subtitle 2"/>
          <p:cNvSpPr>
            <a:spLocks noGrp="1"/>
          </p:cNvSpPr>
          <p:nvPr>
            <p:ph type="subTitle" idx="1"/>
          </p:nvPr>
        </p:nvSpPr>
        <p:spPr>
          <a:xfrm>
            <a:off x="1949768" y="5528839"/>
            <a:ext cx="9098915" cy="2493398"/>
          </a:xfrm>
        </p:spPr>
        <p:txBody>
          <a:bodyPr/>
          <a:lstStyle>
            <a:lvl1pPr marL="0" indent="0" algn="ctr">
              <a:buNone/>
              <a:defRPr>
                <a:solidFill>
                  <a:schemeClr val="tx1">
                    <a:tint val="75000"/>
                  </a:schemeClr>
                </a:solidFill>
              </a:defRPr>
            </a:lvl1pPr>
            <a:lvl2pPr marL="650138" indent="0" algn="ctr">
              <a:buNone/>
              <a:defRPr>
                <a:solidFill>
                  <a:schemeClr val="tx1">
                    <a:tint val="75000"/>
                  </a:schemeClr>
                </a:solidFill>
              </a:defRPr>
            </a:lvl2pPr>
            <a:lvl3pPr marL="1300277" indent="0" algn="ctr">
              <a:buNone/>
              <a:defRPr>
                <a:solidFill>
                  <a:schemeClr val="tx1">
                    <a:tint val="75000"/>
                  </a:schemeClr>
                </a:solidFill>
              </a:defRPr>
            </a:lvl3pPr>
            <a:lvl4pPr marL="1950415" indent="0" algn="ctr">
              <a:buNone/>
              <a:defRPr>
                <a:solidFill>
                  <a:schemeClr val="tx1">
                    <a:tint val="75000"/>
                  </a:schemeClr>
                </a:solidFill>
              </a:defRPr>
            </a:lvl4pPr>
            <a:lvl5pPr marL="2600554" indent="0" algn="ctr">
              <a:buNone/>
              <a:defRPr>
                <a:solidFill>
                  <a:schemeClr val="tx1">
                    <a:tint val="75000"/>
                  </a:schemeClr>
                </a:solidFill>
              </a:defRPr>
            </a:lvl5pPr>
            <a:lvl6pPr marL="3250692" indent="0" algn="ctr">
              <a:buNone/>
              <a:defRPr>
                <a:solidFill>
                  <a:schemeClr val="tx1">
                    <a:tint val="75000"/>
                  </a:schemeClr>
                </a:solidFill>
              </a:defRPr>
            </a:lvl6pPr>
            <a:lvl7pPr marL="3900830" indent="0" algn="ctr">
              <a:buNone/>
              <a:defRPr>
                <a:solidFill>
                  <a:schemeClr val="tx1">
                    <a:tint val="75000"/>
                  </a:schemeClr>
                </a:solidFill>
              </a:defRPr>
            </a:lvl7pPr>
            <a:lvl8pPr marL="4550969" indent="0" algn="ctr">
              <a:buNone/>
              <a:defRPr>
                <a:solidFill>
                  <a:schemeClr val="tx1">
                    <a:tint val="75000"/>
                  </a:schemeClr>
                </a:solidFill>
              </a:defRPr>
            </a:lvl8pPr>
            <a:lvl9pPr marL="5201107"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649922" y="9043086"/>
            <a:ext cx="3032972" cy="519458"/>
          </a:xfrm>
          <a:prstGeom prst="rect">
            <a:avLst/>
          </a:prstGeom>
        </p:spPr>
        <p:txBody>
          <a:bodyPr lIns="130028" tIns="65014" rIns="130028" bIns="65014"/>
          <a:lstStyle>
            <a:lvl1pPr fontAlgn="base">
              <a:spcBef>
                <a:spcPct val="0"/>
              </a:spcBef>
              <a:spcAft>
                <a:spcPct val="0"/>
              </a:spcAft>
              <a:defRPr>
                <a:latin typeface="Arial" charset="0"/>
              </a:defRPr>
            </a:lvl1pPr>
          </a:lstStyle>
          <a:p>
            <a:pPr>
              <a:defRPr/>
            </a:pPr>
            <a:fld id="{7D9142DA-8073-492B-AE91-01678D83FB17}" type="datetimeFigureOut">
              <a:rPr lang="en-GB"/>
              <a:pPr>
                <a:defRPr/>
              </a:pPr>
              <a:t>10/01/2018</a:t>
            </a:fld>
            <a:endParaRPr lang="en-GB"/>
          </a:p>
        </p:txBody>
      </p:sp>
      <p:sp>
        <p:nvSpPr>
          <p:cNvPr id="5" name="Footer Placeholder 4"/>
          <p:cNvSpPr>
            <a:spLocks noGrp="1"/>
          </p:cNvSpPr>
          <p:nvPr>
            <p:ph type="ftr" sz="quarter" idx="11"/>
          </p:nvPr>
        </p:nvSpPr>
        <p:spPr>
          <a:xfrm>
            <a:off x="4441137" y="9043086"/>
            <a:ext cx="4116176" cy="519458"/>
          </a:xfrm>
          <a:prstGeom prst="rect">
            <a:avLst/>
          </a:prstGeom>
        </p:spPr>
        <p:txBody>
          <a:bodyPr lIns="130028" tIns="65014" rIns="130028" bIns="65014"/>
          <a:lstStyle>
            <a:lvl1pPr fontAlgn="base">
              <a:spcBef>
                <a:spcPct val="0"/>
              </a:spcBef>
              <a:spcAft>
                <a:spcPct val="0"/>
              </a:spcAft>
              <a:defRPr>
                <a:latin typeface="Arial" charset="0"/>
              </a:defRPr>
            </a:lvl1pPr>
          </a:lstStyle>
          <a:p>
            <a:pPr>
              <a:defRPr/>
            </a:pPr>
            <a:endParaRPr lang="en-GB"/>
          </a:p>
        </p:txBody>
      </p:sp>
      <p:sp>
        <p:nvSpPr>
          <p:cNvPr id="6" name="Slide Number Placeholder 5"/>
          <p:cNvSpPr>
            <a:spLocks noGrp="1"/>
          </p:cNvSpPr>
          <p:nvPr>
            <p:ph type="sldNum" sz="quarter" idx="12"/>
          </p:nvPr>
        </p:nvSpPr>
        <p:spPr>
          <a:xfrm>
            <a:off x="9315556" y="9043086"/>
            <a:ext cx="3032972" cy="519458"/>
          </a:xfrm>
          <a:prstGeom prst="rect">
            <a:avLst/>
          </a:prstGeom>
        </p:spPr>
        <p:txBody>
          <a:bodyPr lIns="130028" tIns="65014" rIns="130028" bIns="65014"/>
          <a:lstStyle>
            <a:lvl1pPr>
              <a:defRPr>
                <a:latin typeface="Arial" charset="0"/>
              </a:defRPr>
            </a:lvl1pPr>
          </a:lstStyle>
          <a:p>
            <a:fld id="{336D91EE-875A-4EB7-B36E-3B5625719CEA}" type="slidenum">
              <a:rPr lang="en-GB" altLang="en-US"/>
              <a:pPr/>
              <a:t>‹#›</a:t>
            </a:fld>
            <a:endParaRPr lang="en-GB" altLang="en-US"/>
          </a:p>
        </p:txBody>
      </p:sp>
    </p:spTree>
    <p:extLst>
      <p:ext uri="{BB962C8B-B14F-4D97-AF65-F5344CB8AC3E}">
        <p14:creationId xmlns:p14="http://schemas.microsoft.com/office/powerpoint/2010/main" val="6095275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gif"/><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image" Target="../media/image3.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Picture 9"/>
          <p:cNvPicPr/>
          <p:nvPr userDrawn="1"/>
        </p:nvPicPr>
        <p:blipFill rotWithShape="1">
          <a:blip r:embed="rId7">
            <a:extLst>
              <a:ext uri="{28A0092B-C50C-407E-A947-70E740481C1C}">
                <a14:useLocalDpi xmlns:a14="http://schemas.microsoft.com/office/drawing/2010/main" val="0"/>
              </a:ext>
            </a:extLst>
          </a:blip>
          <a:srcRect l="9931" t="12347" r="14190" b="17276"/>
          <a:stretch/>
        </p:blipFill>
        <p:spPr bwMode="auto">
          <a:xfrm>
            <a:off x="0" y="457199"/>
            <a:ext cx="5851153" cy="2404964"/>
          </a:xfrm>
          <a:prstGeom prst="rect">
            <a:avLst/>
          </a:prstGeom>
          <a:noFill/>
          <a:ln>
            <a:noFill/>
          </a:ln>
          <a:extLst>
            <a:ext uri="{53640926-AAD7-44D8-BBD7-CCE9431645EC}">
              <a14:shadowObscured xmlns:a14="http://schemas.microsoft.com/office/drawing/2010/main"/>
            </a:ext>
          </a:extLst>
        </p:spPr>
      </p:pic>
      <p:pic>
        <p:nvPicPr>
          <p:cNvPr id="7" name="Picture 6" descr="p2-96.gif"/>
          <p:cNvPicPr>
            <a:picLocks noChangeAspect="1"/>
          </p:cNvPicPr>
          <p:nvPr userDrawn="1"/>
        </p:nvPicPr>
        <p:blipFill>
          <a:blip r:embed="rId8" cstate="print"/>
          <a:stretch>
            <a:fillRect/>
          </a:stretch>
        </p:blipFill>
        <p:spPr>
          <a:xfrm>
            <a:off x="0" y="-1"/>
            <a:ext cx="13011156" cy="457200"/>
          </a:xfrm>
          <a:prstGeom prst="rect">
            <a:avLst/>
          </a:prstGeom>
        </p:spPr>
      </p:pic>
      <p:sp>
        <p:nvSpPr>
          <p:cNvPr id="2" name="Title Placeholder 1"/>
          <p:cNvSpPr>
            <a:spLocks noGrp="1"/>
          </p:cNvSpPr>
          <p:nvPr>
            <p:ph type="title"/>
          </p:nvPr>
        </p:nvSpPr>
        <p:spPr>
          <a:xfrm>
            <a:off x="2178745" y="557907"/>
            <a:ext cx="10169784" cy="1458946"/>
          </a:xfrm>
          <a:prstGeom prst="rect">
            <a:avLst/>
          </a:prstGeom>
        </p:spPr>
        <p:txBody>
          <a:bodyPr vert="horz" lIns="130014" tIns="65007" rIns="130014" bIns="65007"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649924" y="2276581"/>
            <a:ext cx="11698605" cy="6439021"/>
          </a:xfrm>
          <a:prstGeom prst="rect">
            <a:avLst/>
          </a:prstGeom>
        </p:spPr>
        <p:txBody>
          <a:bodyPr vert="horz" lIns="130014" tIns="65007" rIns="130014" bIns="65007"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5" name="Picture 4"/>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479581" y="8746988"/>
            <a:ext cx="3140626" cy="645239"/>
          </a:xfrm>
          <a:prstGeom prst="rect">
            <a:avLst/>
          </a:prstGeom>
        </p:spPr>
      </p:pic>
      <p:pic>
        <p:nvPicPr>
          <p:cNvPr id="2050" name="Picture 1" descr="logo_cast_line_black"/>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11755809" y="8341220"/>
            <a:ext cx="980185" cy="1218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3" r:id="rId5"/>
  </p:sldLayoutIdLst>
  <p:hf hdr="0" ftr="0"/>
  <p:txStyles>
    <p:titleStyle>
      <a:lvl1pPr algn="ctr" defTabSz="1300134" rtl="0" eaLnBrk="1" latinLnBrk="0" hangingPunct="1">
        <a:spcBef>
          <a:spcPct val="0"/>
        </a:spcBef>
        <a:buNone/>
        <a:defRPr sz="6300" kern="1200">
          <a:solidFill>
            <a:schemeClr val="tx1"/>
          </a:solidFill>
          <a:latin typeface="Arial" panose="020B0604020202020204" pitchFamily="34" charset="0"/>
          <a:ea typeface="+mj-ea"/>
          <a:cs typeface="Arial" panose="020B0604020202020204" pitchFamily="34" charset="0"/>
        </a:defRPr>
      </a:lvl1pPr>
    </p:titleStyle>
    <p:bodyStyle>
      <a:lvl1pPr marL="487551" indent="-487551" algn="l" defTabSz="1300134" rtl="0" eaLnBrk="1" latinLnBrk="0" hangingPunct="1">
        <a:spcBef>
          <a:spcPct val="20000"/>
        </a:spcBef>
        <a:buFont typeface="Arial" pitchFamily="34" charset="0"/>
        <a:buChar char="•"/>
        <a:defRPr sz="4600" kern="1200">
          <a:solidFill>
            <a:schemeClr val="tx1"/>
          </a:solidFill>
          <a:latin typeface="+mn-lt"/>
          <a:ea typeface="+mn-ea"/>
          <a:cs typeface="+mn-cs"/>
        </a:defRPr>
      </a:lvl1pPr>
      <a:lvl2pPr marL="1056359" indent="-406293" algn="l" defTabSz="1300134" rtl="0" eaLnBrk="1" latinLnBrk="0" hangingPunct="1">
        <a:spcBef>
          <a:spcPct val="20000"/>
        </a:spcBef>
        <a:buFont typeface="Arial" pitchFamily="34" charset="0"/>
        <a:buChar char="–"/>
        <a:defRPr sz="4000" kern="1200">
          <a:solidFill>
            <a:schemeClr val="tx1"/>
          </a:solidFill>
          <a:latin typeface="+mn-lt"/>
          <a:ea typeface="+mn-ea"/>
          <a:cs typeface="+mn-cs"/>
        </a:defRPr>
      </a:lvl2pPr>
      <a:lvl3pPr marL="1625167" indent="-325033" algn="l" defTabSz="1300134" rtl="0" eaLnBrk="1" latinLnBrk="0" hangingPunct="1">
        <a:spcBef>
          <a:spcPct val="20000"/>
        </a:spcBef>
        <a:buFont typeface="Arial" pitchFamily="34" charset="0"/>
        <a:buChar char="•"/>
        <a:defRPr sz="3400" kern="1200">
          <a:solidFill>
            <a:schemeClr val="tx1"/>
          </a:solidFill>
          <a:latin typeface="+mn-lt"/>
          <a:ea typeface="+mn-ea"/>
          <a:cs typeface="+mn-cs"/>
        </a:defRPr>
      </a:lvl3pPr>
      <a:lvl4pPr marL="2275233" indent="-325033" algn="l" defTabSz="1300134" rtl="0" eaLnBrk="1" latinLnBrk="0" hangingPunct="1">
        <a:spcBef>
          <a:spcPct val="20000"/>
        </a:spcBef>
        <a:buFont typeface="Arial" pitchFamily="34" charset="0"/>
        <a:buChar char="–"/>
        <a:defRPr sz="2800" kern="1200">
          <a:solidFill>
            <a:schemeClr val="tx1"/>
          </a:solidFill>
          <a:latin typeface="+mn-lt"/>
          <a:ea typeface="+mn-ea"/>
          <a:cs typeface="+mn-cs"/>
        </a:defRPr>
      </a:lvl4pPr>
      <a:lvl5pPr marL="2925301" indent="-325033" algn="l" defTabSz="1300134" rtl="0" eaLnBrk="1" latinLnBrk="0" hangingPunct="1">
        <a:spcBef>
          <a:spcPct val="20000"/>
        </a:spcBef>
        <a:buFont typeface="Arial" pitchFamily="34" charset="0"/>
        <a:buChar char="»"/>
        <a:defRPr sz="2800" kern="1200">
          <a:solidFill>
            <a:schemeClr val="tx1"/>
          </a:solidFill>
          <a:latin typeface="+mn-lt"/>
          <a:ea typeface="+mn-ea"/>
          <a:cs typeface="+mn-cs"/>
        </a:defRPr>
      </a:lvl5pPr>
      <a:lvl6pPr marL="3575368" indent="-325033" algn="l" defTabSz="1300134"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225435" indent="-325033" algn="l" defTabSz="1300134"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75502" indent="-325033" algn="l" defTabSz="1300134"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525568" indent="-325033" algn="l" defTabSz="1300134" rtl="0" eaLnBrk="1" latinLnBrk="0" hangingPunct="1">
        <a:spcBef>
          <a:spcPct val="20000"/>
        </a:spcBef>
        <a:buFont typeface="Arial" pitchFamily="34" charset="0"/>
        <a:buChar char="•"/>
        <a:defRPr sz="2800" kern="1200">
          <a:solidFill>
            <a:schemeClr val="tx1"/>
          </a:solidFill>
          <a:latin typeface="+mn-lt"/>
          <a:ea typeface="+mn-ea"/>
          <a:cs typeface="+mn-cs"/>
        </a:defRPr>
      </a:lvl9pPr>
    </p:bodyStyle>
    <p:otherStyle>
      <a:defPPr>
        <a:defRPr lang="en-US"/>
      </a:defPPr>
      <a:lvl1pPr marL="0" algn="l" defTabSz="1300134" rtl="0" eaLnBrk="1" latinLnBrk="0" hangingPunct="1">
        <a:defRPr sz="2600" kern="1200">
          <a:solidFill>
            <a:schemeClr val="tx1"/>
          </a:solidFill>
          <a:latin typeface="+mn-lt"/>
          <a:ea typeface="+mn-ea"/>
          <a:cs typeface="+mn-cs"/>
        </a:defRPr>
      </a:lvl1pPr>
      <a:lvl2pPr marL="650067" algn="l" defTabSz="1300134" rtl="0" eaLnBrk="1" latinLnBrk="0" hangingPunct="1">
        <a:defRPr sz="2600" kern="1200">
          <a:solidFill>
            <a:schemeClr val="tx1"/>
          </a:solidFill>
          <a:latin typeface="+mn-lt"/>
          <a:ea typeface="+mn-ea"/>
          <a:cs typeface="+mn-cs"/>
        </a:defRPr>
      </a:lvl2pPr>
      <a:lvl3pPr marL="1300134" algn="l" defTabSz="1300134" rtl="0" eaLnBrk="1" latinLnBrk="0" hangingPunct="1">
        <a:defRPr sz="2600" kern="1200">
          <a:solidFill>
            <a:schemeClr val="tx1"/>
          </a:solidFill>
          <a:latin typeface="+mn-lt"/>
          <a:ea typeface="+mn-ea"/>
          <a:cs typeface="+mn-cs"/>
        </a:defRPr>
      </a:lvl3pPr>
      <a:lvl4pPr marL="1950201" algn="l" defTabSz="1300134" rtl="0" eaLnBrk="1" latinLnBrk="0" hangingPunct="1">
        <a:defRPr sz="2600" kern="1200">
          <a:solidFill>
            <a:schemeClr val="tx1"/>
          </a:solidFill>
          <a:latin typeface="+mn-lt"/>
          <a:ea typeface="+mn-ea"/>
          <a:cs typeface="+mn-cs"/>
        </a:defRPr>
      </a:lvl4pPr>
      <a:lvl5pPr marL="2600268" algn="l" defTabSz="1300134" rtl="0" eaLnBrk="1" latinLnBrk="0" hangingPunct="1">
        <a:defRPr sz="2600" kern="1200">
          <a:solidFill>
            <a:schemeClr val="tx1"/>
          </a:solidFill>
          <a:latin typeface="+mn-lt"/>
          <a:ea typeface="+mn-ea"/>
          <a:cs typeface="+mn-cs"/>
        </a:defRPr>
      </a:lvl5pPr>
      <a:lvl6pPr marL="3250335" algn="l" defTabSz="1300134" rtl="0" eaLnBrk="1" latinLnBrk="0" hangingPunct="1">
        <a:defRPr sz="2600" kern="1200">
          <a:solidFill>
            <a:schemeClr val="tx1"/>
          </a:solidFill>
          <a:latin typeface="+mn-lt"/>
          <a:ea typeface="+mn-ea"/>
          <a:cs typeface="+mn-cs"/>
        </a:defRPr>
      </a:lvl6pPr>
      <a:lvl7pPr marL="3900401" algn="l" defTabSz="1300134" rtl="0" eaLnBrk="1" latinLnBrk="0" hangingPunct="1">
        <a:defRPr sz="2600" kern="1200">
          <a:solidFill>
            <a:schemeClr val="tx1"/>
          </a:solidFill>
          <a:latin typeface="+mn-lt"/>
          <a:ea typeface="+mn-ea"/>
          <a:cs typeface="+mn-cs"/>
        </a:defRPr>
      </a:lvl7pPr>
      <a:lvl8pPr marL="4550469" algn="l" defTabSz="1300134" rtl="0" eaLnBrk="1" latinLnBrk="0" hangingPunct="1">
        <a:defRPr sz="2600" kern="1200">
          <a:solidFill>
            <a:schemeClr val="tx1"/>
          </a:solidFill>
          <a:latin typeface="+mn-lt"/>
          <a:ea typeface="+mn-ea"/>
          <a:cs typeface="+mn-cs"/>
        </a:defRPr>
      </a:lvl8pPr>
      <a:lvl9pPr marL="5200535" algn="l" defTabSz="1300134" rtl="0" eaLnBrk="1" latinLnBrk="0" hangingPunct="1">
        <a:defRPr sz="2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5.xml"/><Relationship Id="rId4" Type="http://schemas.openxmlformats.org/officeDocument/2006/relationships/hyperlink" Target="http://www.projectcast.eu/"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projectcast.eu/"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www.gov.uk/rwm" TargetMode="External"/><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hyperlink" Target="mailto:Simon.Napper@nda.gov.uk" TargetMode="External"/><Relationship Id="rId5" Type="http://schemas.openxmlformats.org/officeDocument/2006/relationships/hyperlink" Target="mailto:rwmfeedback@nda.gov.uk" TargetMode="External"/><Relationship Id="rId4" Type="http://schemas.openxmlformats.org/officeDocument/2006/relationships/hyperlink" Target="mailto:GDFenquiries@nda.gov.uk"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logo_cast_line_bla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53" y="5701136"/>
            <a:ext cx="2276985" cy="2820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1" name="Picture 3" descr="FP7-euratom-cmy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71633" y="6022974"/>
            <a:ext cx="2662877" cy="2177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2" name="TextBox 5"/>
          <p:cNvSpPr txBox="1">
            <a:spLocks noChangeArrowheads="1"/>
          </p:cNvSpPr>
          <p:nvPr/>
        </p:nvSpPr>
        <p:spPr bwMode="auto">
          <a:xfrm>
            <a:off x="17537" y="1962332"/>
            <a:ext cx="12966857" cy="1005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28" tIns="65014" rIns="130028" bIns="65014">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5700" b="1" dirty="0">
                <a:solidFill>
                  <a:srgbClr val="000000"/>
                </a:solidFill>
              </a:rPr>
              <a:t>CAST Acknowledgement</a:t>
            </a:r>
            <a:endParaRPr lang="en-GB" altLang="en-US" sz="5700" dirty="0">
              <a:solidFill>
                <a:srgbClr val="000000"/>
              </a:solidFill>
            </a:endParaRPr>
          </a:p>
        </p:txBody>
      </p:sp>
      <p:sp>
        <p:nvSpPr>
          <p:cNvPr id="32773" name="TextBox 7"/>
          <p:cNvSpPr txBox="1">
            <a:spLocks noChangeArrowheads="1"/>
          </p:cNvSpPr>
          <p:nvPr/>
        </p:nvSpPr>
        <p:spPr bwMode="auto">
          <a:xfrm>
            <a:off x="3105186" y="5701136"/>
            <a:ext cx="6756486" cy="213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28" tIns="65014" rIns="130028" bIns="65014">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600" dirty="0">
                <a:solidFill>
                  <a:srgbClr val="000000"/>
                </a:solidFill>
              </a:rPr>
              <a:t>For more information, please visit the CAST website at:</a:t>
            </a:r>
          </a:p>
          <a:p>
            <a:pPr eaLnBrk="1" hangingPunct="1">
              <a:spcBef>
                <a:spcPct val="0"/>
              </a:spcBef>
              <a:buFontTx/>
              <a:buNone/>
            </a:pPr>
            <a:endParaRPr lang="en-GB" altLang="en-US" sz="2600" dirty="0">
              <a:solidFill>
                <a:srgbClr val="000000"/>
              </a:solidFill>
            </a:endParaRPr>
          </a:p>
          <a:p>
            <a:pPr algn="ctr" eaLnBrk="1" hangingPunct="1">
              <a:spcBef>
                <a:spcPct val="0"/>
              </a:spcBef>
              <a:buFontTx/>
              <a:buNone/>
            </a:pPr>
            <a:r>
              <a:rPr lang="en-GB" altLang="en-US" sz="2600" u="sng" dirty="0">
                <a:solidFill>
                  <a:srgbClr val="000000"/>
                </a:solidFill>
                <a:hlinkClick r:id="rId4"/>
              </a:rPr>
              <a:t>http://www.projectcast.eu</a:t>
            </a:r>
            <a:endParaRPr lang="en-GB" altLang="en-US" sz="2600" dirty="0">
              <a:solidFill>
                <a:srgbClr val="000000"/>
              </a:solidFill>
            </a:endParaRPr>
          </a:p>
          <a:p>
            <a:pPr eaLnBrk="1" hangingPunct="1">
              <a:spcBef>
                <a:spcPct val="0"/>
              </a:spcBef>
              <a:buFontTx/>
              <a:buNone/>
            </a:pPr>
            <a:endParaRPr lang="en-GB" altLang="en-US" sz="2600" dirty="0">
              <a:solidFill>
                <a:srgbClr val="000000"/>
              </a:solidFill>
            </a:endParaRPr>
          </a:p>
        </p:txBody>
      </p:sp>
      <p:sp>
        <p:nvSpPr>
          <p:cNvPr id="32774" name="TextBox 8"/>
          <p:cNvSpPr txBox="1">
            <a:spLocks noChangeArrowheads="1"/>
          </p:cNvSpPr>
          <p:nvPr/>
        </p:nvSpPr>
        <p:spPr bwMode="auto">
          <a:xfrm>
            <a:off x="1026787" y="2967371"/>
            <a:ext cx="11157003" cy="2716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28" tIns="65014" rIns="130028" bIns="65014">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3400" dirty="0">
                <a:solidFill>
                  <a:srgbClr val="000000"/>
                </a:solidFill>
              </a:rPr>
              <a:t>The project has received funding from the European Union’s European Atomic Energy Community’s (Euratom) Seventh Framework Programme FP7/2007-2013 under grant agreement no. 604779, the CAST project</a:t>
            </a:r>
            <a:r>
              <a:rPr lang="en-GB" altLang="en-US" sz="3400" b="1" dirty="0">
                <a:solidFill>
                  <a:srgbClr val="000000"/>
                </a:solidFill>
              </a:rPr>
              <a:t>.</a:t>
            </a:r>
            <a:endParaRPr lang="en-GB" altLang="en-US" sz="3400" dirty="0">
              <a:solidFill>
                <a:srgbClr val="000000"/>
              </a:solidFill>
            </a:endParaRPr>
          </a:p>
          <a:p>
            <a:pPr eaLnBrk="1" hangingPunct="1">
              <a:spcBef>
                <a:spcPct val="0"/>
              </a:spcBef>
              <a:buFontTx/>
              <a:buNone/>
            </a:pPr>
            <a:endParaRPr lang="en-GB" altLang="en-US" dirty="0">
              <a:solidFill>
                <a:srgbClr val="000000"/>
              </a:solidFill>
            </a:endParaRPr>
          </a:p>
        </p:txBody>
      </p:sp>
    </p:spTree>
    <p:extLst>
      <p:ext uri="{BB962C8B-B14F-4D97-AF65-F5344CB8AC3E}">
        <p14:creationId xmlns:p14="http://schemas.microsoft.com/office/powerpoint/2010/main" val="13176240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0633" y="3222203"/>
            <a:ext cx="10634399" cy="2826618"/>
          </a:xfrm>
        </p:spPr>
        <p:txBody>
          <a:bodyPr/>
          <a:lstStyle/>
          <a:p>
            <a:r>
              <a:rPr lang="en-GB" dirty="0"/>
              <a:t/>
            </a:r>
            <a:br>
              <a:rPr lang="en-GB" dirty="0"/>
            </a:br>
            <a:r>
              <a:rPr lang="en-GB" dirty="0"/>
              <a:t/>
            </a:r>
            <a:br>
              <a:rPr lang="en-GB" dirty="0"/>
            </a:br>
            <a:r>
              <a:rPr lang="en-GB" dirty="0"/>
              <a:t/>
            </a:r>
            <a:br>
              <a:rPr lang="en-GB" dirty="0"/>
            </a:br>
            <a:r>
              <a:rPr lang="en-GB" dirty="0"/>
              <a:t/>
            </a:r>
            <a:br>
              <a:rPr lang="en-GB" dirty="0"/>
            </a:br>
            <a:r>
              <a:rPr lang="en-GB" dirty="0" smtClean="0"/>
              <a:t/>
            </a:r>
            <a:br>
              <a:rPr lang="en-GB" dirty="0" smtClean="0"/>
            </a:br>
            <a:r>
              <a:rPr lang="en-GB" dirty="0"/>
              <a:t/>
            </a:r>
            <a:br>
              <a:rPr lang="en-GB" dirty="0"/>
            </a:br>
            <a:r>
              <a:rPr lang="en-GB" dirty="0"/>
              <a:t>Simon </a:t>
            </a:r>
            <a:r>
              <a:rPr lang="en-GB" dirty="0" smtClean="0"/>
              <a:t>Norris</a:t>
            </a:r>
            <a:endParaRPr lang="en-GB" dirty="0"/>
          </a:p>
        </p:txBody>
      </p:sp>
      <p:sp>
        <p:nvSpPr>
          <p:cNvPr id="3" name="Text Placeholder 2"/>
          <p:cNvSpPr>
            <a:spLocks noGrp="1"/>
          </p:cNvSpPr>
          <p:nvPr>
            <p:ph type="body" idx="1"/>
          </p:nvPr>
        </p:nvSpPr>
        <p:spPr/>
        <p:txBody>
          <a:bodyPr/>
          <a:lstStyle/>
          <a:p>
            <a:r>
              <a:rPr lang="en-GB" sz="5400" dirty="0"/>
              <a:t>CAST WP5 </a:t>
            </a:r>
            <a:r>
              <a:rPr lang="en-GB" sz="5400" dirty="0" smtClean="0"/>
              <a:t>Irradiated Graphite Summary </a:t>
            </a:r>
            <a:r>
              <a:rPr lang="en-GB" sz="5400" dirty="0"/>
              <a:t>and Conclusions</a:t>
            </a:r>
            <a:br>
              <a:rPr lang="en-GB" sz="5400" dirty="0"/>
            </a:br>
            <a:endParaRPr lang="en-GB" sz="3000" b="0" dirty="0">
              <a:ea typeface="+mj-ea"/>
            </a:endParaRPr>
          </a:p>
        </p:txBody>
      </p:sp>
      <p:sp>
        <p:nvSpPr>
          <p:cNvPr id="4" name="Date Placeholder 3"/>
          <p:cNvSpPr>
            <a:spLocks noGrp="1"/>
          </p:cNvSpPr>
          <p:nvPr>
            <p:ph type="dt" sz="half" idx="10"/>
          </p:nvPr>
        </p:nvSpPr>
        <p:spPr>
          <a:xfrm>
            <a:off x="1170633" y="7686699"/>
            <a:ext cx="10634399" cy="519458"/>
          </a:xfrm>
        </p:spPr>
        <p:txBody>
          <a:bodyPr/>
          <a:lstStyle/>
          <a:p>
            <a:r>
              <a:rPr lang="en-GB" sz="2800" dirty="0" smtClean="0"/>
              <a:t>EC CAST project symposium, Lyon, 16</a:t>
            </a:r>
            <a:r>
              <a:rPr lang="en-GB" sz="2800" baseline="30000" dirty="0" smtClean="0"/>
              <a:t>th</a:t>
            </a:r>
            <a:r>
              <a:rPr lang="en-GB" sz="2800" dirty="0" smtClean="0"/>
              <a:t> – 18</a:t>
            </a:r>
            <a:r>
              <a:rPr lang="en-GB" sz="2800" baseline="30000" dirty="0" smtClean="0"/>
              <a:t>th</a:t>
            </a:r>
            <a:r>
              <a:rPr lang="en-GB" sz="2800" dirty="0" smtClean="0"/>
              <a:t> January 2018</a:t>
            </a:r>
            <a:endParaRPr lang="en-GB" sz="2800" dirty="0"/>
          </a:p>
        </p:txBody>
      </p:sp>
    </p:spTree>
    <p:extLst>
      <p:ext uri="{BB962C8B-B14F-4D97-AF65-F5344CB8AC3E}">
        <p14:creationId xmlns:p14="http://schemas.microsoft.com/office/powerpoint/2010/main" val="9585660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4889" y="1180800"/>
            <a:ext cx="8856984" cy="1080000"/>
          </a:xfrm>
        </p:spPr>
        <p:txBody>
          <a:bodyPr/>
          <a:lstStyle/>
          <a:p>
            <a:r>
              <a:rPr lang="en-GB" sz="3600" dirty="0" smtClean="0">
                <a:solidFill>
                  <a:schemeClr val="tx1"/>
                </a:solidFill>
              </a:rPr>
              <a:t>WP5 Irradiated Graphite</a:t>
            </a:r>
            <a:endParaRPr lang="en-GB" sz="3600" dirty="0">
              <a:solidFill>
                <a:schemeClr val="tx1"/>
              </a:solidFill>
            </a:endParaRPr>
          </a:p>
        </p:txBody>
      </p:sp>
      <p:sp>
        <p:nvSpPr>
          <p:cNvPr id="3" name="Content Placeholder 2"/>
          <p:cNvSpPr>
            <a:spLocks noGrp="1"/>
          </p:cNvSpPr>
          <p:nvPr>
            <p:ph idx="1"/>
          </p:nvPr>
        </p:nvSpPr>
        <p:spPr>
          <a:xfrm>
            <a:off x="1818705" y="2214091"/>
            <a:ext cx="10801200" cy="6192688"/>
          </a:xfrm>
        </p:spPr>
        <p:txBody>
          <a:bodyPr/>
          <a:lstStyle/>
          <a:p>
            <a:pPr marL="273050" indent="-273050"/>
            <a:r>
              <a:rPr lang="en-GB" sz="3200" dirty="0" smtClean="0"/>
              <a:t>Deliverables </a:t>
            </a:r>
            <a:r>
              <a:rPr lang="en-US" sz="3200" dirty="0" smtClean="0"/>
              <a:t>freely </a:t>
            </a:r>
            <a:r>
              <a:rPr lang="en-US" sz="3200" dirty="0"/>
              <a:t>available at </a:t>
            </a:r>
            <a:r>
              <a:rPr lang="en-GB" sz="3200" dirty="0" smtClean="0">
                <a:hlinkClick r:id="rId3"/>
              </a:rPr>
              <a:t>https</a:t>
            </a:r>
            <a:r>
              <a:rPr lang="en-GB" sz="3200" dirty="0">
                <a:hlinkClick r:id="rId3"/>
              </a:rPr>
              <a:t>://www.projectcast.eu/</a:t>
            </a:r>
            <a:r>
              <a:rPr lang="en-GB" sz="3200" dirty="0"/>
              <a:t> </a:t>
            </a:r>
          </a:p>
          <a:p>
            <a:pPr marL="273050" indent="-273050"/>
            <a:r>
              <a:rPr lang="en-GB" sz="3200" dirty="0" smtClean="0"/>
              <a:t>Behaviour </a:t>
            </a:r>
            <a:r>
              <a:rPr lang="en-GB" sz="3200" dirty="0"/>
              <a:t>of irradiated graphite in the context of deep geological disposal in a cementitious </a:t>
            </a:r>
            <a:r>
              <a:rPr lang="en-GB" sz="3200" dirty="0" smtClean="0"/>
              <a:t>repository</a:t>
            </a:r>
            <a:endParaRPr lang="en-GB" sz="3200" dirty="0" smtClean="0"/>
          </a:p>
          <a:p>
            <a:pPr marL="273050" indent="-273050"/>
            <a:r>
              <a:rPr lang="en-GB" sz="3200" dirty="0" smtClean="0"/>
              <a:t>Some </a:t>
            </a:r>
            <a:r>
              <a:rPr lang="en-GB" sz="3200" dirty="0"/>
              <a:t>national programmes </a:t>
            </a:r>
            <a:r>
              <a:rPr lang="en-GB" sz="3200" dirty="0" smtClean="0"/>
              <a:t>in </a:t>
            </a:r>
            <a:r>
              <a:rPr lang="en-GB" sz="3200" dirty="0"/>
              <a:t>CAST </a:t>
            </a:r>
            <a:r>
              <a:rPr lang="en-GB" sz="3200" dirty="0" smtClean="0"/>
              <a:t>WP5 </a:t>
            </a:r>
            <a:r>
              <a:rPr lang="en-GB" sz="3200" dirty="0"/>
              <a:t>do not envisage this approach for the long-term management of irradiated </a:t>
            </a:r>
            <a:r>
              <a:rPr lang="en-GB" sz="3200" dirty="0" smtClean="0"/>
              <a:t>graphite</a:t>
            </a:r>
          </a:p>
          <a:p>
            <a:pPr marL="431800" lvl="1" indent="-179388"/>
            <a:r>
              <a:rPr lang="en-GB" sz="2900" dirty="0" smtClean="0"/>
              <a:t> </a:t>
            </a:r>
            <a:r>
              <a:rPr lang="en-GB" sz="2900" dirty="0" smtClean="0"/>
              <a:t>Long </a:t>
            </a:r>
            <a:r>
              <a:rPr lang="en-GB" sz="2900" dirty="0"/>
              <a:t>term storage in a surface </a:t>
            </a:r>
            <a:r>
              <a:rPr lang="en-GB" sz="2900" dirty="0" smtClean="0"/>
              <a:t>facility</a:t>
            </a:r>
          </a:p>
          <a:p>
            <a:pPr marL="431800" lvl="1" indent="-179388"/>
            <a:r>
              <a:rPr lang="en-GB" sz="2900" dirty="0" smtClean="0"/>
              <a:t> </a:t>
            </a:r>
            <a:r>
              <a:rPr lang="en-GB" sz="2900" dirty="0" smtClean="0"/>
              <a:t>Disposal </a:t>
            </a:r>
            <a:r>
              <a:rPr lang="en-GB" sz="2900" dirty="0"/>
              <a:t>to a near surface / shallow geological facility </a:t>
            </a:r>
            <a:r>
              <a:rPr lang="en-GB" sz="2900" dirty="0" smtClean="0"/>
              <a:t>disposal</a:t>
            </a:r>
          </a:p>
          <a:p>
            <a:pPr marL="431800" lvl="1" indent="-179388"/>
            <a:r>
              <a:rPr lang="en-GB" sz="2900" dirty="0"/>
              <a:t> </a:t>
            </a:r>
            <a:r>
              <a:rPr lang="en-GB" sz="2900" dirty="0" smtClean="0"/>
              <a:t>Treatment? (secondary waste?)</a:t>
            </a:r>
          </a:p>
          <a:p>
            <a:pPr marL="431800" lvl="1" indent="-179388"/>
            <a:r>
              <a:rPr lang="en-GB" sz="2900" dirty="0"/>
              <a:t> </a:t>
            </a:r>
            <a:r>
              <a:rPr lang="en-GB" sz="2900" dirty="0" smtClean="0"/>
              <a:t>Inventory cap?</a:t>
            </a:r>
            <a:r>
              <a:rPr lang="en-GB" sz="2900" dirty="0" smtClean="0"/>
              <a:t> </a:t>
            </a:r>
            <a:endParaRPr lang="en-GB" sz="2900" dirty="0"/>
          </a:p>
          <a:p>
            <a:endParaRPr lang="en-GB" sz="3200" dirty="0"/>
          </a:p>
        </p:txBody>
      </p:sp>
    </p:spTree>
    <p:extLst>
      <p:ext uri="{BB962C8B-B14F-4D97-AF65-F5344CB8AC3E}">
        <p14:creationId xmlns:p14="http://schemas.microsoft.com/office/powerpoint/2010/main" val="3186838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4889" y="1180800"/>
            <a:ext cx="8856984" cy="1080000"/>
          </a:xfrm>
        </p:spPr>
        <p:txBody>
          <a:bodyPr/>
          <a:lstStyle/>
          <a:p>
            <a:r>
              <a:rPr lang="en-GB" sz="3600" dirty="0" smtClean="0">
                <a:solidFill>
                  <a:schemeClr val="tx1"/>
                </a:solidFill>
              </a:rPr>
              <a:t>WP5 / WP6 Safety Case Interface</a:t>
            </a:r>
            <a:endParaRPr lang="en-GB" sz="3600" dirty="0">
              <a:solidFill>
                <a:schemeClr val="tx1"/>
              </a:solidFill>
            </a:endParaRPr>
          </a:p>
        </p:txBody>
      </p:sp>
      <p:sp>
        <p:nvSpPr>
          <p:cNvPr id="3" name="Content Placeholder 2"/>
          <p:cNvSpPr>
            <a:spLocks noGrp="1"/>
          </p:cNvSpPr>
          <p:nvPr>
            <p:ph idx="1"/>
          </p:nvPr>
        </p:nvSpPr>
        <p:spPr>
          <a:xfrm>
            <a:off x="1818705" y="2214091"/>
            <a:ext cx="10369152" cy="6192688"/>
          </a:xfrm>
        </p:spPr>
        <p:txBody>
          <a:bodyPr/>
          <a:lstStyle/>
          <a:p>
            <a:pPr marL="273050" indent="-273050"/>
            <a:r>
              <a:rPr lang="en-GB" sz="3200" dirty="0" smtClean="0"/>
              <a:t>CAST </a:t>
            </a:r>
            <a:r>
              <a:rPr lang="en-GB" sz="3200" dirty="0"/>
              <a:t>Work Package 5 learning, for utilisation in CAST Work Package 6 Safety Case </a:t>
            </a:r>
            <a:r>
              <a:rPr lang="en-GB" sz="3200" b="1" dirty="0"/>
              <a:t>in the context of deep geological disposal in a cementitious </a:t>
            </a:r>
            <a:r>
              <a:rPr lang="en-GB" sz="3200" b="1" dirty="0" smtClean="0"/>
              <a:t>repository </a:t>
            </a:r>
            <a:r>
              <a:rPr lang="en-GB" sz="3200" dirty="0"/>
              <a:t>is suggested as</a:t>
            </a:r>
            <a:r>
              <a:rPr lang="en-GB" sz="3200" dirty="0" smtClean="0"/>
              <a:t>:</a:t>
            </a:r>
          </a:p>
          <a:p>
            <a:pPr marL="712788" lvl="0" indent="-357188"/>
            <a:r>
              <a:rPr lang="en-GB" sz="2800" dirty="0"/>
              <a:t>A substantial fraction of the carbon-14 in irradiated graphite is not releasable;</a:t>
            </a:r>
          </a:p>
          <a:p>
            <a:pPr marL="712788" lvl="0" indent="-357188"/>
            <a:r>
              <a:rPr lang="en-GB" sz="2800" dirty="0" smtClean="0"/>
              <a:t>Some </a:t>
            </a:r>
            <a:r>
              <a:rPr lang="en-GB" sz="2800" dirty="0"/>
              <a:t>carbon-14 would initially be released rapidly, and some would be released more slowly at a rate reducing over time (i.e. the release cannot be defined by a single rate constant);</a:t>
            </a:r>
          </a:p>
          <a:p>
            <a:pPr lvl="0" indent="0">
              <a:buNone/>
            </a:pPr>
            <a:endParaRPr lang="en-GB" sz="3200" dirty="0"/>
          </a:p>
        </p:txBody>
      </p:sp>
    </p:spTree>
    <p:extLst>
      <p:ext uri="{BB962C8B-B14F-4D97-AF65-F5344CB8AC3E}">
        <p14:creationId xmlns:p14="http://schemas.microsoft.com/office/powerpoint/2010/main" val="3949995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4889" y="1180800"/>
            <a:ext cx="8856984" cy="1080000"/>
          </a:xfrm>
        </p:spPr>
        <p:txBody>
          <a:bodyPr/>
          <a:lstStyle/>
          <a:p>
            <a:r>
              <a:rPr lang="en-GB" sz="3600" dirty="0" smtClean="0">
                <a:solidFill>
                  <a:schemeClr val="tx1"/>
                </a:solidFill>
              </a:rPr>
              <a:t>WP5 / WP6 Safety Case Interface</a:t>
            </a:r>
            <a:endParaRPr lang="en-GB" sz="3600" dirty="0">
              <a:solidFill>
                <a:schemeClr val="tx1"/>
              </a:solidFill>
            </a:endParaRPr>
          </a:p>
        </p:txBody>
      </p:sp>
      <p:sp>
        <p:nvSpPr>
          <p:cNvPr id="3" name="Content Placeholder 2"/>
          <p:cNvSpPr>
            <a:spLocks noGrp="1"/>
          </p:cNvSpPr>
          <p:nvPr>
            <p:ph idx="1"/>
          </p:nvPr>
        </p:nvSpPr>
        <p:spPr>
          <a:xfrm>
            <a:off x="1818705" y="2214091"/>
            <a:ext cx="10369152" cy="6192688"/>
          </a:xfrm>
        </p:spPr>
        <p:txBody>
          <a:bodyPr/>
          <a:lstStyle/>
          <a:p>
            <a:pPr marL="712788" indent="-357188"/>
            <a:r>
              <a:rPr lang="en-GB" sz="2800" dirty="0" smtClean="0"/>
              <a:t>Carbon-14 </a:t>
            </a:r>
            <a:r>
              <a:rPr lang="en-GB" sz="2800" dirty="0"/>
              <a:t>can be released to both the gas and aqueous phases. Carbon-14 released to the gas phase may exist as a number of different species with potentially different consequences, including organic species (e.g. CH</a:t>
            </a:r>
            <a:r>
              <a:rPr lang="en-GB" sz="2800" baseline="-25000" dirty="0"/>
              <a:t>4</a:t>
            </a:r>
            <a:r>
              <a:rPr lang="en-GB" sz="2800" dirty="0"/>
              <a:t>), CO</a:t>
            </a:r>
            <a:r>
              <a:rPr lang="en-GB" sz="2800" baseline="-25000" dirty="0"/>
              <a:t>2</a:t>
            </a:r>
            <a:r>
              <a:rPr lang="en-GB" sz="2800" dirty="0"/>
              <a:t> and CO;</a:t>
            </a:r>
          </a:p>
          <a:p>
            <a:pPr marL="712788" lvl="0" indent="-357188"/>
            <a:r>
              <a:rPr lang="en-GB" sz="2800" dirty="0" smtClean="0"/>
              <a:t>Release </a:t>
            </a:r>
            <a:r>
              <a:rPr lang="en-GB" sz="2800" dirty="0"/>
              <a:t>rates and speciation of the released carbon-14 may change depending on the conditions (e.g. pH, presence of oxygen).</a:t>
            </a:r>
          </a:p>
          <a:p>
            <a:endParaRPr lang="en-GB" sz="3200" dirty="0"/>
          </a:p>
        </p:txBody>
      </p:sp>
    </p:spTree>
    <p:extLst>
      <p:ext uri="{BB962C8B-B14F-4D97-AF65-F5344CB8AC3E}">
        <p14:creationId xmlns:p14="http://schemas.microsoft.com/office/powerpoint/2010/main" val="3986866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4889" y="1180800"/>
            <a:ext cx="8856984" cy="1080000"/>
          </a:xfrm>
        </p:spPr>
        <p:txBody>
          <a:bodyPr/>
          <a:lstStyle/>
          <a:p>
            <a:r>
              <a:rPr lang="en-GB" sz="3600" dirty="0" smtClean="0">
                <a:solidFill>
                  <a:schemeClr val="tx1"/>
                </a:solidFill>
              </a:rPr>
              <a:t>WP5 / WP6 Safety Case Interface</a:t>
            </a:r>
            <a:endParaRPr lang="en-GB" sz="3600" dirty="0">
              <a:solidFill>
                <a:schemeClr val="tx1"/>
              </a:solidFill>
            </a:endParaRPr>
          </a:p>
        </p:txBody>
      </p:sp>
      <p:sp>
        <p:nvSpPr>
          <p:cNvPr id="3" name="Content Placeholder 2"/>
          <p:cNvSpPr>
            <a:spLocks noGrp="1"/>
          </p:cNvSpPr>
          <p:nvPr>
            <p:ph idx="1"/>
          </p:nvPr>
        </p:nvSpPr>
        <p:spPr>
          <a:xfrm>
            <a:off x="1818705" y="2214091"/>
            <a:ext cx="10369152" cy="6192688"/>
          </a:xfrm>
        </p:spPr>
        <p:txBody>
          <a:bodyPr/>
          <a:lstStyle/>
          <a:p>
            <a:pPr marL="273050" indent="-273050"/>
            <a:r>
              <a:rPr lang="en-GB" sz="2800" dirty="0"/>
              <a:t>Work reported by:</a:t>
            </a:r>
          </a:p>
          <a:p>
            <a:pPr marL="705003" lvl="1" indent="-273050"/>
            <a:r>
              <a:rPr lang="en-GB" sz="2400" dirty="0" smtClean="0"/>
              <a:t>RATEN ICN</a:t>
            </a:r>
          </a:p>
          <a:p>
            <a:pPr marL="705003" lvl="1" indent="-273050"/>
            <a:r>
              <a:rPr lang="en-GB" sz="2400" dirty="0" smtClean="0"/>
              <a:t>Andra </a:t>
            </a:r>
            <a:r>
              <a:rPr lang="en-GB" sz="2400" dirty="0"/>
              <a:t>/ </a:t>
            </a:r>
            <a:r>
              <a:rPr lang="en-GB" sz="2400" dirty="0" smtClean="0"/>
              <a:t>EDF</a:t>
            </a:r>
          </a:p>
          <a:p>
            <a:pPr marL="705003" lvl="1" indent="-273050"/>
            <a:r>
              <a:rPr lang="en-GB" sz="2400" dirty="0" smtClean="0"/>
              <a:t>FZJ</a:t>
            </a:r>
          </a:p>
          <a:p>
            <a:pPr marL="705003" lvl="1" indent="-273050"/>
            <a:r>
              <a:rPr lang="en-GB" sz="2400" dirty="0" smtClean="0"/>
              <a:t>CIEMAT</a:t>
            </a:r>
          </a:p>
          <a:p>
            <a:pPr marL="705003" lvl="1" indent="-273050"/>
            <a:r>
              <a:rPr lang="en-GB" sz="2400" dirty="0" smtClean="0"/>
              <a:t>IFIN-HH </a:t>
            </a:r>
            <a:endParaRPr lang="en-GB" sz="2400" dirty="0" smtClean="0"/>
          </a:p>
          <a:p>
            <a:pPr marL="705003" lvl="1" indent="-273050"/>
            <a:r>
              <a:rPr lang="en-GB" sz="2400" dirty="0" smtClean="0"/>
              <a:t>RWM </a:t>
            </a:r>
          </a:p>
          <a:p>
            <a:pPr marL="273050" indent="0">
              <a:buNone/>
            </a:pPr>
            <a:r>
              <a:rPr lang="en-GB" sz="2800" dirty="0" smtClean="0"/>
              <a:t>of </a:t>
            </a:r>
            <a:r>
              <a:rPr lang="en-GB" sz="2800" dirty="0"/>
              <a:t>leaching experiments on a range of irradiated graphites from respective national programmes has presented information on the release of carbon‑14 from this material that is broadly in agreement with the above suggested output from CAST Work Package 5 to CAST Work Package 6.</a:t>
            </a:r>
          </a:p>
        </p:txBody>
      </p:sp>
    </p:spTree>
    <p:extLst>
      <p:ext uri="{BB962C8B-B14F-4D97-AF65-F5344CB8AC3E}">
        <p14:creationId xmlns:p14="http://schemas.microsoft.com/office/powerpoint/2010/main" val="35361136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4889" y="1180800"/>
            <a:ext cx="8856984" cy="1080000"/>
          </a:xfrm>
        </p:spPr>
        <p:txBody>
          <a:bodyPr/>
          <a:lstStyle/>
          <a:p>
            <a:r>
              <a:rPr lang="en-GB" sz="3600" dirty="0" smtClean="0">
                <a:solidFill>
                  <a:schemeClr val="tx1"/>
                </a:solidFill>
              </a:rPr>
              <a:t>WP5 / WP6 Safety Case Interface</a:t>
            </a:r>
            <a:endParaRPr lang="en-GB" sz="3600" dirty="0">
              <a:solidFill>
                <a:schemeClr val="tx1"/>
              </a:solidFill>
            </a:endParaRPr>
          </a:p>
        </p:txBody>
      </p:sp>
      <p:sp>
        <p:nvSpPr>
          <p:cNvPr id="3" name="Content Placeholder 2"/>
          <p:cNvSpPr>
            <a:spLocks noGrp="1"/>
          </p:cNvSpPr>
          <p:nvPr>
            <p:ph idx="1"/>
          </p:nvPr>
        </p:nvSpPr>
        <p:spPr>
          <a:xfrm>
            <a:off x="1818705" y="2214091"/>
            <a:ext cx="10513168" cy="6192688"/>
          </a:xfrm>
        </p:spPr>
        <p:txBody>
          <a:bodyPr/>
          <a:lstStyle/>
          <a:p>
            <a:pPr marL="355600" indent="-355600">
              <a:tabLst>
                <a:tab pos="355600" algn="l"/>
              </a:tabLst>
            </a:pPr>
            <a:r>
              <a:rPr lang="en-GB" sz="2800" dirty="0"/>
              <a:t>It is also helpful to consider work reported by </a:t>
            </a:r>
            <a:r>
              <a:rPr lang="en-GB" sz="2800" dirty="0" smtClean="0"/>
              <a:t>IPNL here, which is supportive</a:t>
            </a:r>
          </a:p>
          <a:p>
            <a:pPr marL="355600" indent="-355600">
              <a:tabLst>
                <a:tab pos="355600" algn="l"/>
              </a:tabLst>
            </a:pPr>
            <a:r>
              <a:rPr lang="en-GB" sz="2800" dirty="0" smtClean="0"/>
              <a:t>In </a:t>
            </a:r>
            <a:r>
              <a:rPr lang="en-GB" sz="2800" dirty="0"/>
              <a:t>relation to </a:t>
            </a:r>
            <a:r>
              <a:rPr lang="en-GB" sz="2800" dirty="0" smtClean="0"/>
              <a:t>“</a:t>
            </a:r>
            <a:r>
              <a:rPr lang="en-GB" sz="2800" i="1" dirty="0"/>
              <a:t>A substantial fraction of the carbon‑14 in irradiated graphite is not releasable</a:t>
            </a:r>
            <a:r>
              <a:rPr lang="en-GB" sz="2800" dirty="0" smtClean="0"/>
              <a:t>”, </a:t>
            </a:r>
            <a:r>
              <a:rPr lang="en-GB" sz="2800" dirty="0"/>
              <a:t>work reported </a:t>
            </a:r>
            <a:r>
              <a:rPr lang="en-GB" sz="2800" dirty="0" smtClean="0"/>
              <a:t>by IPNL </a:t>
            </a:r>
            <a:r>
              <a:rPr lang="en-GB" sz="2800" dirty="0"/>
              <a:t>concludes that both reactor temperature and irradiation would tend to be stabilise carbon‑14 in the irradiated graphite structure: in planar sp</a:t>
            </a:r>
            <a:r>
              <a:rPr lang="en-GB" sz="2800" baseline="30000" dirty="0"/>
              <a:t>2</a:t>
            </a:r>
            <a:r>
              <a:rPr lang="en-GB" sz="2800" dirty="0"/>
              <a:t> structures (in both aromatic cycles and chains) or three dimensional sp</a:t>
            </a:r>
            <a:r>
              <a:rPr lang="en-GB" sz="2800" baseline="30000" dirty="0"/>
              <a:t>3</a:t>
            </a:r>
            <a:r>
              <a:rPr lang="en-GB" sz="2800" dirty="0"/>
              <a:t> structures (allowing interstitials carbon atoms to bond between the basal layers), affecting </a:t>
            </a:r>
            <a:r>
              <a:rPr lang="en-GB" sz="2800" dirty="0" err="1"/>
              <a:t>releasability</a:t>
            </a:r>
            <a:r>
              <a:rPr lang="en-GB" sz="2800" dirty="0"/>
              <a:t>.</a:t>
            </a:r>
            <a:endParaRPr lang="en-GB" sz="3200" dirty="0"/>
          </a:p>
        </p:txBody>
      </p:sp>
    </p:spTree>
    <p:extLst>
      <p:ext uri="{BB962C8B-B14F-4D97-AF65-F5344CB8AC3E}">
        <p14:creationId xmlns:p14="http://schemas.microsoft.com/office/powerpoint/2010/main" val="33794376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4889" y="1180800"/>
            <a:ext cx="8856984" cy="1080000"/>
          </a:xfrm>
        </p:spPr>
        <p:txBody>
          <a:bodyPr/>
          <a:lstStyle/>
          <a:p>
            <a:r>
              <a:rPr lang="en-GB" sz="3600" dirty="0" smtClean="0">
                <a:solidFill>
                  <a:schemeClr val="tx1"/>
                </a:solidFill>
              </a:rPr>
              <a:t>WP5 / WP6 Safety Case Interface</a:t>
            </a:r>
            <a:endParaRPr lang="en-GB" sz="3600" dirty="0">
              <a:solidFill>
                <a:schemeClr val="tx1"/>
              </a:solidFill>
            </a:endParaRPr>
          </a:p>
        </p:txBody>
      </p:sp>
      <p:sp>
        <p:nvSpPr>
          <p:cNvPr id="3" name="Content Placeholder 2"/>
          <p:cNvSpPr>
            <a:spLocks noGrp="1"/>
          </p:cNvSpPr>
          <p:nvPr>
            <p:ph idx="1"/>
          </p:nvPr>
        </p:nvSpPr>
        <p:spPr>
          <a:xfrm>
            <a:off x="1818705" y="2214091"/>
            <a:ext cx="10513168" cy="6192688"/>
          </a:xfrm>
        </p:spPr>
        <p:txBody>
          <a:bodyPr/>
          <a:lstStyle/>
          <a:p>
            <a:pPr marL="534988" indent="-534988"/>
            <a:r>
              <a:rPr lang="en-GB" sz="2800" dirty="0"/>
              <a:t>It is also helpful to consider work reported </a:t>
            </a:r>
            <a:r>
              <a:rPr lang="en-GB" sz="2800" dirty="0" smtClean="0"/>
              <a:t>by ENEA in </a:t>
            </a:r>
            <a:r>
              <a:rPr lang="en-GB" sz="2800" dirty="0"/>
              <a:t>relation to work targeted at treating Latina NPP irradiated </a:t>
            </a:r>
            <a:r>
              <a:rPr lang="en-GB" sz="2800" dirty="0" smtClean="0"/>
              <a:t>graphite </a:t>
            </a:r>
          </a:p>
          <a:p>
            <a:pPr marL="534988" indent="-534988"/>
            <a:r>
              <a:rPr lang="en-GB" sz="2800" dirty="0" smtClean="0"/>
              <a:t>ENEA results </a:t>
            </a:r>
            <a:r>
              <a:rPr lang="en-GB" sz="2800" dirty="0"/>
              <a:t>can be interpreted on the basis of not all the carbon‑14 species in the irradiated graphite being the same, and that only the ones not chemically bonded or in those forms that have some chemical or physical-chemical affinity with the extracting media are likely to be removed in experiments such as those undertaken by ENEA </a:t>
            </a:r>
            <a:endParaRPr lang="en-GB" sz="2800" dirty="0" smtClean="0"/>
          </a:p>
          <a:p>
            <a:pPr marL="534988" indent="-534988"/>
            <a:r>
              <a:rPr lang="en-GB" sz="2800" dirty="0" smtClean="0"/>
              <a:t>This </a:t>
            </a:r>
            <a:r>
              <a:rPr lang="en-GB" sz="2800" dirty="0"/>
              <a:t>again </a:t>
            </a:r>
            <a:r>
              <a:rPr lang="en-GB" sz="2800" dirty="0" smtClean="0"/>
              <a:t>could imply </a:t>
            </a:r>
            <a:r>
              <a:rPr lang="en-GB" sz="2800" dirty="0"/>
              <a:t>a proportion of carbon‑14 present in irradiated graphite is </a:t>
            </a:r>
            <a:r>
              <a:rPr lang="en-GB" sz="2800" u="sng" dirty="0"/>
              <a:t>not</a:t>
            </a:r>
            <a:r>
              <a:rPr lang="en-GB" sz="2800" dirty="0"/>
              <a:t> releasable</a:t>
            </a:r>
            <a:endParaRPr lang="en-GB" sz="3200" dirty="0"/>
          </a:p>
        </p:txBody>
      </p:sp>
    </p:spTree>
    <p:extLst>
      <p:ext uri="{BB962C8B-B14F-4D97-AF65-F5344CB8AC3E}">
        <p14:creationId xmlns:p14="http://schemas.microsoft.com/office/powerpoint/2010/main" val="39392144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4889" y="1180800"/>
            <a:ext cx="8856984" cy="1080000"/>
          </a:xfrm>
        </p:spPr>
        <p:txBody>
          <a:bodyPr/>
          <a:lstStyle/>
          <a:p>
            <a:r>
              <a:rPr lang="en-GB" sz="3600" dirty="0" smtClean="0">
                <a:solidFill>
                  <a:schemeClr val="tx1"/>
                </a:solidFill>
              </a:rPr>
              <a:t>WP5 Output – Proceed with Caution </a:t>
            </a:r>
            <a:endParaRPr lang="en-GB" sz="3600" dirty="0">
              <a:solidFill>
                <a:schemeClr val="tx1"/>
              </a:solidFill>
            </a:endParaRPr>
          </a:p>
        </p:txBody>
      </p:sp>
      <p:sp>
        <p:nvSpPr>
          <p:cNvPr id="3" name="Content Placeholder 2"/>
          <p:cNvSpPr>
            <a:spLocks noGrp="1"/>
          </p:cNvSpPr>
          <p:nvPr>
            <p:ph idx="1"/>
          </p:nvPr>
        </p:nvSpPr>
        <p:spPr>
          <a:xfrm>
            <a:off x="1890713" y="2502123"/>
            <a:ext cx="10513168" cy="6192688"/>
          </a:xfrm>
        </p:spPr>
        <p:txBody>
          <a:bodyPr/>
          <a:lstStyle/>
          <a:p>
            <a:pPr marL="712788" indent="-357188"/>
            <a:r>
              <a:rPr lang="en-GB" sz="2800" dirty="0"/>
              <a:t>There is a certain degree of empiricism to the </a:t>
            </a:r>
            <a:r>
              <a:rPr lang="en-GB" sz="2800" dirty="0" smtClean="0"/>
              <a:t>above.</a:t>
            </a:r>
          </a:p>
          <a:p>
            <a:pPr marL="712788" indent="-357188"/>
            <a:r>
              <a:rPr lang="en-GB" sz="2800" dirty="0" smtClean="0"/>
              <a:t>Although </a:t>
            </a:r>
            <a:r>
              <a:rPr lang="en-GB" sz="2800" dirty="0"/>
              <a:t>some information regarding the potential mechanisms of release of carbon-14 from graphite has been obtained in CAST Work Package 5, the mechanisms are not currently fully understood. </a:t>
            </a:r>
            <a:endParaRPr lang="en-GB" sz="2800" dirty="0" smtClean="0"/>
          </a:p>
          <a:p>
            <a:pPr marL="712788" indent="-357188"/>
            <a:r>
              <a:rPr lang="en-GB" sz="2800" dirty="0" smtClean="0"/>
              <a:t>Therefore</a:t>
            </a:r>
            <a:r>
              <a:rPr lang="en-GB" sz="2800" dirty="0"/>
              <a:t>, it could be appropriate for any model to represent the important features of the release behaviour observed across various types of experiments. </a:t>
            </a:r>
            <a:endParaRPr lang="en-GB" sz="2800" dirty="0" smtClean="0"/>
          </a:p>
          <a:p>
            <a:pPr marL="712788" indent="-357188"/>
            <a:r>
              <a:rPr lang="en-GB" sz="2800" dirty="0" smtClean="0"/>
              <a:t>The </a:t>
            </a:r>
            <a:r>
              <a:rPr lang="en-GB" sz="2800" dirty="0"/>
              <a:t>limitation of this approach is that there would be uncertainty in the release calculated by the model on timescales that are substantially longer than those for which experimental data are available.</a:t>
            </a:r>
            <a:endParaRPr lang="en-GB" sz="3200" dirty="0"/>
          </a:p>
        </p:txBody>
      </p:sp>
    </p:spTree>
    <p:extLst>
      <p:ext uri="{BB962C8B-B14F-4D97-AF65-F5344CB8AC3E}">
        <p14:creationId xmlns:p14="http://schemas.microsoft.com/office/powerpoint/2010/main" val="3499911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4889" y="1180800"/>
            <a:ext cx="8856984" cy="1080000"/>
          </a:xfrm>
        </p:spPr>
        <p:txBody>
          <a:bodyPr/>
          <a:lstStyle/>
          <a:p>
            <a:r>
              <a:rPr lang="en-GB" sz="3600" dirty="0" smtClean="0">
                <a:solidFill>
                  <a:schemeClr val="tx1"/>
                </a:solidFill>
              </a:rPr>
              <a:t>WP5 Output – Proceed with Caution </a:t>
            </a:r>
            <a:endParaRPr lang="en-GB" sz="3600" dirty="0">
              <a:solidFill>
                <a:schemeClr val="tx1"/>
              </a:solidFill>
            </a:endParaRPr>
          </a:p>
        </p:txBody>
      </p:sp>
      <p:sp>
        <p:nvSpPr>
          <p:cNvPr id="3" name="Content Placeholder 2"/>
          <p:cNvSpPr>
            <a:spLocks noGrp="1"/>
          </p:cNvSpPr>
          <p:nvPr>
            <p:ph idx="1"/>
          </p:nvPr>
        </p:nvSpPr>
        <p:spPr>
          <a:xfrm>
            <a:off x="1890713" y="2502123"/>
            <a:ext cx="10513168" cy="6192688"/>
          </a:xfrm>
        </p:spPr>
        <p:txBody>
          <a:bodyPr/>
          <a:lstStyle/>
          <a:p>
            <a:pPr marL="712788" indent="-357188"/>
            <a:r>
              <a:rPr lang="en-GB" sz="2800" dirty="0" smtClean="0"/>
              <a:t>Relevant </a:t>
            </a:r>
            <a:r>
              <a:rPr lang="en-GB" sz="2800" dirty="0"/>
              <a:t>reactor irradiation history </a:t>
            </a:r>
            <a:r>
              <a:rPr lang="en-GB" sz="2800" dirty="0" smtClean="0"/>
              <a:t>- i.e</a:t>
            </a:r>
            <a:r>
              <a:rPr lang="en-GB" sz="2800" dirty="0"/>
              <a:t>. irradiated graphite in a reactor should not necessarily be considered as a homogeneous medium in relation to the presence of carbon‑14 and, by extrapolation, its possible behaviour as part of a waste management </a:t>
            </a:r>
            <a:r>
              <a:rPr lang="en-GB" sz="2800" dirty="0" smtClean="0"/>
              <a:t>strategy.</a:t>
            </a:r>
          </a:p>
          <a:p>
            <a:pPr marL="355600" indent="0">
              <a:buNone/>
            </a:pPr>
            <a:endParaRPr lang="en-GB" sz="3200" dirty="0"/>
          </a:p>
        </p:txBody>
      </p:sp>
    </p:spTree>
    <p:extLst>
      <p:ext uri="{BB962C8B-B14F-4D97-AF65-F5344CB8AC3E}">
        <p14:creationId xmlns:p14="http://schemas.microsoft.com/office/powerpoint/2010/main" val="16437161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4889" y="1180800"/>
            <a:ext cx="8856984" cy="1080000"/>
          </a:xfrm>
        </p:spPr>
        <p:txBody>
          <a:bodyPr/>
          <a:lstStyle/>
          <a:p>
            <a:r>
              <a:rPr lang="en-GB" sz="3600" dirty="0" smtClean="0">
                <a:solidFill>
                  <a:schemeClr val="tx1"/>
                </a:solidFill>
              </a:rPr>
              <a:t>WP5 Output – Proceed with Caution </a:t>
            </a:r>
            <a:endParaRPr lang="en-GB" sz="3600" dirty="0">
              <a:solidFill>
                <a:schemeClr val="tx1"/>
              </a:solidFill>
            </a:endParaRPr>
          </a:p>
        </p:txBody>
      </p:sp>
      <p:sp>
        <p:nvSpPr>
          <p:cNvPr id="3" name="Content Placeholder 2"/>
          <p:cNvSpPr>
            <a:spLocks noGrp="1"/>
          </p:cNvSpPr>
          <p:nvPr>
            <p:ph idx="1"/>
          </p:nvPr>
        </p:nvSpPr>
        <p:spPr>
          <a:xfrm>
            <a:off x="1890713" y="2502123"/>
            <a:ext cx="10513168" cy="6192688"/>
          </a:xfrm>
        </p:spPr>
        <p:txBody>
          <a:bodyPr/>
          <a:lstStyle/>
          <a:p>
            <a:pPr marL="712788" indent="-357188"/>
            <a:r>
              <a:rPr lang="en-GB" sz="2800" dirty="0"/>
              <a:t>Parameterisation of any model ought to be cautious, taking into account the long timescales over which leaching of disposed irradiated graphite may occur.  </a:t>
            </a:r>
            <a:endParaRPr lang="en-GB" sz="2800" dirty="0" smtClean="0"/>
          </a:p>
          <a:p>
            <a:pPr marL="712788" indent="-357188"/>
            <a:r>
              <a:rPr lang="en-GB" sz="2800" dirty="0" smtClean="0"/>
              <a:t>Furthermore</a:t>
            </a:r>
            <a:r>
              <a:rPr lang="en-GB" sz="2800" dirty="0"/>
              <a:t>, given the variability of the graphite used in different reactors, model parameterisation may need to be bespoke in the context of any one facility that has derived irradiated graphite.  </a:t>
            </a:r>
            <a:endParaRPr lang="en-GB" sz="3200" dirty="0"/>
          </a:p>
        </p:txBody>
      </p:sp>
    </p:spTree>
    <p:extLst>
      <p:ext uri="{BB962C8B-B14F-4D97-AF65-F5344CB8AC3E}">
        <p14:creationId xmlns:p14="http://schemas.microsoft.com/office/powerpoint/2010/main" val="16467288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4889" y="1180800"/>
            <a:ext cx="8856984" cy="1080000"/>
          </a:xfrm>
        </p:spPr>
        <p:txBody>
          <a:bodyPr/>
          <a:lstStyle/>
          <a:p>
            <a:r>
              <a:rPr lang="en-GB" sz="3600" dirty="0" smtClean="0">
                <a:solidFill>
                  <a:schemeClr val="tx1"/>
                </a:solidFill>
              </a:rPr>
              <a:t>WP5 Output – RWM example</a:t>
            </a:r>
            <a:endParaRPr lang="en-GB" sz="3600" dirty="0">
              <a:solidFill>
                <a:schemeClr val="tx1"/>
              </a:solidFill>
            </a:endParaRPr>
          </a:p>
        </p:txBody>
      </p:sp>
      <p:pic>
        <p:nvPicPr>
          <p:cNvPr id="7170"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0633" y="2862163"/>
            <a:ext cx="5719763" cy="20955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191536" y="2430115"/>
            <a:ext cx="5719763" cy="338554"/>
          </a:xfrm>
          <a:prstGeom prst="rect">
            <a:avLst/>
          </a:prstGeom>
          <a:noFill/>
          <a:ln>
            <a:solidFill>
              <a:srgbClr val="000000"/>
            </a:solidFill>
          </a:ln>
        </p:spPr>
        <p:txBody>
          <a:bodyPr wrap="square" rtlCol="0">
            <a:spAutoFit/>
          </a:bodyPr>
          <a:lstStyle/>
          <a:p>
            <a:r>
              <a:rPr lang="en-GB" sz="1600" dirty="0"/>
              <a:t>Improved conceptual model for carbon-14 release from graphite</a:t>
            </a:r>
          </a:p>
        </p:txBody>
      </p:sp>
      <p:pic>
        <p:nvPicPr>
          <p:cNvPr id="7171"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l="17693" t="33096" r="2425" b="25912"/>
          <a:stretch>
            <a:fillRect/>
          </a:stretch>
        </p:blipFill>
        <p:spPr bwMode="auto">
          <a:xfrm>
            <a:off x="3258865" y="5357073"/>
            <a:ext cx="5284788" cy="1627188"/>
          </a:xfrm>
          <a:prstGeom prst="rect">
            <a:avLst/>
          </a:prstGeom>
          <a:noFill/>
          <a:ln w="9525" algn="ctr">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7172"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l="19556" t="33514" r="2116" b="34520"/>
          <a:stretch>
            <a:fillRect/>
          </a:stretch>
        </p:blipFill>
        <p:spPr bwMode="auto">
          <a:xfrm>
            <a:off x="6787257" y="7207904"/>
            <a:ext cx="5284788" cy="12858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8659465" y="6001390"/>
            <a:ext cx="3600400" cy="338554"/>
          </a:xfrm>
          <a:prstGeom prst="rect">
            <a:avLst/>
          </a:prstGeom>
          <a:noFill/>
          <a:ln>
            <a:solidFill>
              <a:srgbClr val="000000"/>
            </a:solidFill>
          </a:ln>
        </p:spPr>
        <p:txBody>
          <a:bodyPr wrap="square" rtlCol="0">
            <a:spAutoFit/>
          </a:bodyPr>
          <a:lstStyle/>
          <a:p>
            <a:r>
              <a:rPr lang="en-GB" sz="1600" dirty="0"/>
              <a:t>Parameter values for carbon-14 release</a:t>
            </a:r>
          </a:p>
        </p:txBody>
      </p:sp>
      <p:sp>
        <p:nvSpPr>
          <p:cNvPr id="9" name="TextBox 8"/>
          <p:cNvSpPr txBox="1"/>
          <p:nvPr/>
        </p:nvSpPr>
        <p:spPr>
          <a:xfrm>
            <a:off x="1962721" y="7681564"/>
            <a:ext cx="4752528" cy="338554"/>
          </a:xfrm>
          <a:prstGeom prst="rect">
            <a:avLst/>
          </a:prstGeom>
          <a:noFill/>
          <a:ln>
            <a:solidFill>
              <a:srgbClr val="000000"/>
            </a:solidFill>
          </a:ln>
        </p:spPr>
        <p:txBody>
          <a:bodyPr wrap="square" rtlCol="0">
            <a:spAutoFit/>
          </a:bodyPr>
          <a:lstStyle/>
          <a:p>
            <a:r>
              <a:rPr lang="en-GB" sz="1600" dirty="0"/>
              <a:t>Parameter values for speciation of released carbon-14</a:t>
            </a:r>
          </a:p>
        </p:txBody>
      </p:sp>
    </p:spTree>
    <p:extLst>
      <p:ext uri="{BB962C8B-B14F-4D97-AF65-F5344CB8AC3E}">
        <p14:creationId xmlns:p14="http://schemas.microsoft.com/office/powerpoint/2010/main" val="23524216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30873" y="1180800"/>
            <a:ext cx="9433048" cy="1080000"/>
          </a:xfrm>
        </p:spPr>
        <p:txBody>
          <a:bodyPr/>
          <a:lstStyle/>
          <a:p>
            <a:r>
              <a:rPr lang="en-GB" sz="3200" dirty="0" smtClean="0">
                <a:solidFill>
                  <a:schemeClr val="tx1"/>
                </a:solidFill>
              </a:rPr>
              <a:t>RWM Example – see poster </a:t>
            </a:r>
            <a:r>
              <a:rPr lang="en-GB" sz="3200" dirty="0" smtClean="0"/>
              <a:t>“</a:t>
            </a:r>
            <a:r>
              <a:rPr lang="en-GB" sz="3200" dirty="0" smtClean="0">
                <a:solidFill>
                  <a:schemeClr val="tx1"/>
                </a:solidFill>
              </a:rPr>
              <a:t>Carbon-14 </a:t>
            </a:r>
            <a:r>
              <a:rPr lang="en-GB" sz="3200" dirty="0">
                <a:solidFill>
                  <a:schemeClr val="tx1"/>
                </a:solidFill>
              </a:rPr>
              <a:t>in UK </a:t>
            </a:r>
            <a:r>
              <a:rPr lang="en-GB" sz="3200" dirty="0" smtClean="0">
                <a:solidFill>
                  <a:schemeClr val="tx1"/>
                </a:solidFill>
              </a:rPr>
              <a:t>Geological Disposal”</a:t>
            </a:r>
            <a:r>
              <a:rPr lang="en-GB" sz="4000" dirty="0">
                <a:solidFill>
                  <a:schemeClr val="tx1"/>
                </a:solidFill>
              </a:rPr>
              <a:t/>
            </a:r>
            <a:br>
              <a:rPr lang="en-GB" sz="4000" dirty="0">
                <a:solidFill>
                  <a:schemeClr val="tx1"/>
                </a:solidFill>
              </a:rPr>
            </a:br>
            <a:endParaRPr lang="en-GB" dirty="0"/>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424776" y="2286099"/>
            <a:ext cx="5098784" cy="7211542"/>
          </a:xfrm>
          <a:ln>
            <a:solidFill>
              <a:schemeClr val="accent1"/>
            </a:solidFill>
          </a:ln>
        </p:spPr>
      </p:pic>
      <p:sp>
        <p:nvSpPr>
          <p:cNvPr id="4" name="Slide Number Placeholder 3"/>
          <p:cNvSpPr>
            <a:spLocks noGrp="1"/>
          </p:cNvSpPr>
          <p:nvPr>
            <p:ph type="sldNum" sz="quarter" idx="12"/>
          </p:nvPr>
        </p:nvSpPr>
        <p:spPr/>
        <p:txBody>
          <a:bodyPr/>
          <a:lstStyle/>
          <a:p>
            <a:fld id="{0C047C22-98ED-41D6-98EF-E0FA2E4F7E49}" type="slidenum">
              <a:rPr lang="en-GB" smtClean="0"/>
              <a:pPr/>
              <a:t>14</a:t>
            </a:fld>
            <a:endParaRPr lang="en-GB" dirty="0"/>
          </a:p>
        </p:txBody>
      </p:sp>
    </p:spTree>
    <p:extLst>
      <p:ext uri="{BB962C8B-B14F-4D97-AF65-F5344CB8AC3E}">
        <p14:creationId xmlns:p14="http://schemas.microsoft.com/office/powerpoint/2010/main" val="31051595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62921" y="1180800"/>
            <a:ext cx="8052278" cy="1080000"/>
          </a:xfrm>
        </p:spPr>
        <p:txBody>
          <a:bodyPr/>
          <a:lstStyle/>
          <a:p>
            <a:r>
              <a:rPr lang="en-GB" sz="4000" dirty="0">
                <a:solidFill>
                  <a:schemeClr val="tx1"/>
                </a:solidFill>
              </a:rPr>
              <a:t>With Thanks To:</a:t>
            </a:r>
            <a:endParaRPr lang="en-GB" dirty="0"/>
          </a:p>
        </p:txBody>
      </p:sp>
      <p:sp>
        <p:nvSpPr>
          <p:cNvPr id="3" name="Content Placeholder 2"/>
          <p:cNvSpPr>
            <a:spLocks noGrp="1"/>
          </p:cNvSpPr>
          <p:nvPr>
            <p:ph sz="half" idx="1"/>
          </p:nvPr>
        </p:nvSpPr>
        <p:spPr>
          <a:xfrm>
            <a:off x="2178745" y="2340001"/>
            <a:ext cx="4320480" cy="5778746"/>
          </a:xfrm>
        </p:spPr>
        <p:txBody>
          <a:bodyPr/>
          <a:lstStyle/>
          <a:p>
            <a:r>
              <a:rPr lang="en-GB" sz="1600" b="1" dirty="0"/>
              <a:t>Nelly Toulhoat, </a:t>
            </a:r>
            <a:endParaRPr lang="en-GB" sz="1600" b="1" dirty="0" smtClean="0"/>
          </a:p>
          <a:p>
            <a:r>
              <a:rPr lang="en-GB" sz="1600" b="1" dirty="0" smtClean="0"/>
              <a:t>Nathalie </a:t>
            </a:r>
            <a:r>
              <a:rPr lang="en-GB" sz="1600" b="1" dirty="0"/>
              <a:t>Moncoffre, </a:t>
            </a:r>
            <a:endParaRPr lang="en-GB" sz="1600" b="1" dirty="0" smtClean="0"/>
          </a:p>
          <a:p>
            <a:r>
              <a:rPr lang="en-GB" sz="1600" b="1" dirty="0" smtClean="0"/>
              <a:t>Ernestas </a:t>
            </a:r>
            <a:r>
              <a:rPr lang="en-GB" sz="1600" b="1" dirty="0"/>
              <a:t>Narkunas, </a:t>
            </a:r>
            <a:endParaRPr lang="en-GB" sz="1600" b="1" dirty="0" smtClean="0"/>
          </a:p>
          <a:p>
            <a:r>
              <a:rPr lang="en-GB" sz="1600" b="1" dirty="0" smtClean="0"/>
              <a:t>Povilas </a:t>
            </a:r>
            <a:r>
              <a:rPr lang="en-GB" sz="1600" b="1" dirty="0"/>
              <a:t>Poskas, </a:t>
            </a:r>
            <a:endParaRPr lang="en-GB" sz="1600" b="1" dirty="0" smtClean="0"/>
          </a:p>
          <a:p>
            <a:r>
              <a:rPr lang="en-GB" sz="1600" b="1" dirty="0" smtClean="0"/>
              <a:t>Crina </a:t>
            </a:r>
            <a:r>
              <a:rPr lang="en-GB" sz="1600" b="1" dirty="0"/>
              <a:t>Bucur, </a:t>
            </a:r>
            <a:endParaRPr lang="en-GB" sz="1600" b="1" dirty="0" smtClean="0"/>
          </a:p>
          <a:p>
            <a:r>
              <a:rPr lang="en-GB" sz="1600" b="1" dirty="0" smtClean="0"/>
              <a:t>Camelia </a:t>
            </a:r>
            <a:r>
              <a:rPr lang="en-GB" sz="1600" b="1" dirty="0"/>
              <a:t>Ichim</a:t>
            </a:r>
            <a:r>
              <a:rPr lang="en-GB" sz="1600" b="1" dirty="0" smtClean="0"/>
              <a:t>,</a:t>
            </a:r>
          </a:p>
          <a:p>
            <a:r>
              <a:rPr lang="en-GB" sz="1600" b="1" dirty="0" err="1" smtClean="0"/>
              <a:t>Ionut</a:t>
            </a:r>
            <a:r>
              <a:rPr lang="en-GB" sz="1600" b="1" dirty="0" smtClean="0"/>
              <a:t> </a:t>
            </a:r>
            <a:r>
              <a:rPr lang="en-GB" sz="1600" b="1" dirty="0" err="1" smtClean="0"/>
              <a:t>Florea</a:t>
            </a:r>
            <a:r>
              <a:rPr lang="en-GB" sz="1600" b="1" dirty="0" smtClean="0"/>
              <a:t>, </a:t>
            </a:r>
          </a:p>
          <a:p>
            <a:r>
              <a:rPr lang="en-GB" sz="1600" b="1" dirty="0" err="1" smtClean="0"/>
              <a:t>Relu</a:t>
            </a:r>
            <a:r>
              <a:rPr lang="en-GB" sz="1600" b="1" dirty="0" smtClean="0"/>
              <a:t> </a:t>
            </a:r>
            <a:r>
              <a:rPr lang="en-GB" sz="1600" b="1" dirty="0" err="1" smtClean="0"/>
              <a:t>Dobrin</a:t>
            </a:r>
            <a:r>
              <a:rPr lang="en-GB" sz="1600" b="1" dirty="0"/>
              <a:t>, </a:t>
            </a:r>
            <a:endParaRPr lang="en-GB" sz="1600" b="1" dirty="0" smtClean="0"/>
          </a:p>
          <a:p>
            <a:r>
              <a:rPr lang="en-GB" sz="1600" b="1" dirty="0" smtClean="0"/>
              <a:t>Liliana </a:t>
            </a:r>
            <a:r>
              <a:rPr lang="en-GB" sz="1600" b="1" dirty="0" err="1" smtClean="0"/>
              <a:t>Bujoreanu</a:t>
            </a:r>
            <a:r>
              <a:rPr lang="en-GB" sz="1600" b="1" dirty="0" smtClean="0"/>
              <a:t>, </a:t>
            </a:r>
          </a:p>
          <a:p>
            <a:r>
              <a:rPr lang="en-GB" sz="1600" b="1" dirty="0" smtClean="0"/>
              <a:t>Cristina </a:t>
            </a:r>
            <a:r>
              <a:rPr lang="en-GB" sz="1600" b="1" dirty="0" err="1" smtClean="0"/>
              <a:t>Diaconescu</a:t>
            </a:r>
            <a:r>
              <a:rPr lang="en-GB" sz="1600" b="1" dirty="0" smtClean="0"/>
              <a:t>,</a:t>
            </a:r>
          </a:p>
          <a:p>
            <a:r>
              <a:rPr lang="en-GB" sz="1600" b="1" dirty="0" smtClean="0"/>
              <a:t>Daniela Diaconu,   </a:t>
            </a:r>
          </a:p>
          <a:p>
            <a:r>
              <a:rPr lang="en-GB" sz="1600" b="1" dirty="0" smtClean="0"/>
              <a:t>Laurent </a:t>
            </a:r>
            <a:r>
              <a:rPr lang="en-GB" sz="1600" b="1" dirty="0"/>
              <a:t>Petit, </a:t>
            </a:r>
            <a:endParaRPr lang="en-GB" sz="1600" b="1" dirty="0" smtClean="0"/>
          </a:p>
          <a:p>
            <a:r>
              <a:rPr lang="en-GB" sz="1600" b="1" dirty="0" smtClean="0"/>
              <a:t>Stephan </a:t>
            </a:r>
            <a:r>
              <a:rPr lang="en-GB" sz="1600" b="1" dirty="0"/>
              <a:t>Schumacher, </a:t>
            </a:r>
            <a:endParaRPr lang="en-GB" sz="1600" b="1" dirty="0" smtClean="0"/>
          </a:p>
          <a:p>
            <a:r>
              <a:rPr lang="en-GB" sz="1600" b="1" dirty="0" smtClean="0"/>
              <a:t>Stephane </a:t>
            </a:r>
            <a:r>
              <a:rPr lang="en-GB" sz="1600" b="1" dirty="0"/>
              <a:t>Catherin, </a:t>
            </a:r>
            <a:endParaRPr lang="en-GB" sz="1600" b="1" dirty="0" smtClean="0"/>
          </a:p>
          <a:p>
            <a:r>
              <a:rPr lang="en-GB" sz="1600" b="1" dirty="0"/>
              <a:t>Mauro </a:t>
            </a:r>
            <a:r>
              <a:rPr lang="en-GB" sz="1600" b="1" dirty="0" smtClean="0"/>
              <a:t>Capone</a:t>
            </a:r>
          </a:p>
          <a:p>
            <a:r>
              <a:rPr lang="it-IT" sz="1600" b="1" dirty="0"/>
              <a:t>N. Cherubini, </a:t>
            </a:r>
            <a:endParaRPr lang="it-IT" sz="1600" b="1" dirty="0" smtClean="0"/>
          </a:p>
          <a:p>
            <a:r>
              <a:rPr lang="it-IT" sz="1600" b="1" dirty="0" smtClean="0"/>
              <a:t>A</a:t>
            </a:r>
            <a:r>
              <a:rPr lang="it-IT" sz="1600" b="1" dirty="0"/>
              <a:t>. Dodaro, </a:t>
            </a:r>
            <a:endParaRPr lang="it-IT" sz="1600" b="1" dirty="0" smtClean="0"/>
          </a:p>
          <a:p>
            <a:r>
              <a:rPr lang="it-IT" sz="1600" b="1" dirty="0" smtClean="0"/>
              <a:t>T</a:t>
            </a:r>
            <a:r>
              <a:rPr lang="it-IT" sz="1600" b="1" dirty="0"/>
              <a:t>. Guarcini</a:t>
            </a:r>
            <a:endParaRPr lang="en-GB" sz="1600" b="1" dirty="0"/>
          </a:p>
          <a:p>
            <a:pPr marL="0" indent="0">
              <a:buNone/>
            </a:pPr>
            <a:endParaRPr lang="en-GB" b="1" dirty="0" smtClean="0"/>
          </a:p>
          <a:p>
            <a:pPr marL="0" indent="0">
              <a:buNone/>
            </a:pPr>
            <a:endParaRPr lang="en-GB" dirty="0"/>
          </a:p>
        </p:txBody>
      </p:sp>
      <p:sp>
        <p:nvSpPr>
          <p:cNvPr id="4" name="Slide Number Placeholder 3"/>
          <p:cNvSpPr>
            <a:spLocks noGrp="1"/>
          </p:cNvSpPr>
          <p:nvPr>
            <p:ph type="sldNum" sz="quarter" idx="12"/>
          </p:nvPr>
        </p:nvSpPr>
        <p:spPr/>
        <p:txBody>
          <a:bodyPr/>
          <a:lstStyle/>
          <a:p>
            <a:fld id="{0C047C22-98ED-41D6-98EF-E0FA2E4F7E49}" type="slidenum">
              <a:rPr lang="en-GB" smtClean="0"/>
              <a:pPr/>
              <a:t>15</a:t>
            </a:fld>
            <a:endParaRPr lang="en-GB" dirty="0"/>
          </a:p>
        </p:txBody>
      </p:sp>
      <p:sp>
        <p:nvSpPr>
          <p:cNvPr id="5" name="Content Placeholder 4"/>
          <p:cNvSpPr>
            <a:spLocks noGrp="1"/>
          </p:cNvSpPr>
          <p:nvPr>
            <p:ph sz="half" idx="13"/>
          </p:nvPr>
        </p:nvSpPr>
        <p:spPr>
          <a:xfrm>
            <a:off x="7075289" y="2358107"/>
            <a:ext cx="4814369" cy="5760640"/>
          </a:xfrm>
        </p:spPr>
        <p:txBody>
          <a:bodyPr/>
          <a:lstStyle/>
          <a:p>
            <a:r>
              <a:rPr lang="en-GB" sz="1600" b="1" dirty="0"/>
              <a:t>Natalia Shcherbina, </a:t>
            </a:r>
          </a:p>
          <a:p>
            <a:r>
              <a:rPr lang="en-GB" sz="1600" b="1" dirty="0"/>
              <a:t>Andrey Bukaemskiy,</a:t>
            </a:r>
          </a:p>
          <a:p>
            <a:r>
              <a:rPr lang="en-GB" sz="1600" b="1" dirty="0"/>
              <a:t>E. Petrova, </a:t>
            </a:r>
            <a:endParaRPr lang="en-GB" sz="1600" b="1" dirty="0" smtClean="0"/>
          </a:p>
          <a:p>
            <a:r>
              <a:rPr lang="en-GB" sz="1600" b="1" dirty="0" smtClean="0"/>
              <a:t>M</a:t>
            </a:r>
            <a:r>
              <a:rPr lang="en-GB" sz="1600" b="1" dirty="0"/>
              <a:t>. </a:t>
            </a:r>
            <a:r>
              <a:rPr lang="en-GB" sz="1600" b="1" dirty="0" err="1"/>
              <a:t>Guengoer</a:t>
            </a:r>
            <a:r>
              <a:rPr lang="en-GB" sz="1600" b="1" dirty="0"/>
              <a:t>, </a:t>
            </a:r>
          </a:p>
          <a:p>
            <a:r>
              <a:rPr lang="en-GB" sz="1600" b="1" dirty="0"/>
              <a:t>Werner von </a:t>
            </a:r>
            <a:r>
              <a:rPr lang="en-GB" sz="1600" b="1" dirty="0" smtClean="0"/>
              <a:t>Lensa,   </a:t>
            </a:r>
            <a:endParaRPr lang="en-GB" sz="1600" b="1" dirty="0"/>
          </a:p>
          <a:p>
            <a:r>
              <a:rPr lang="en-GB" sz="1600" b="1" dirty="0"/>
              <a:t>Marina Rodríguez </a:t>
            </a:r>
            <a:r>
              <a:rPr lang="en-GB" sz="1600" b="1" dirty="0" err="1"/>
              <a:t>Alcalá</a:t>
            </a:r>
            <a:r>
              <a:rPr lang="en-GB" sz="1600" b="1" dirty="0"/>
              <a:t>, </a:t>
            </a:r>
          </a:p>
          <a:p>
            <a:r>
              <a:rPr lang="en-GB" sz="1600" b="1" dirty="0"/>
              <a:t>Enrique Magro, </a:t>
            </a:r>
          </a:p>
          <a:p>
            <a:r>
              <a:rPr lang="en-GB" sz="1600" b="1" dirty="0"/>
              <a:t>Eva </a:t>
            </a:r>
            <a:r>
              <a:rPr lang="en-GB" sz="1600" b="1" dirty="0" err="1"/>
              <a:t>María</a:t>
            </a:r>
            <a:r>
              <a:rPr lang="en-GB" sz="1600" b="1" dirty="0"/>
              <a:t> </a:t>
            </a:r>
            <a:r>
              <a:rPr lang="en-GB" sz="1600" b="1" dirty="0" err="1"/>
              <a:t>Márquez</a:t>
            </a:r>
            <a:r>
              <a:rPr lang="en-GB" sz="1600" b="1" dirty="0"/>
              <a:t>, </a:t>
            </a:r>
          </a:p>
          <a:p>
            <a:r>
              <a:rPr lang="en-GB" sz="1600" b="1" dirty="0"/>
              <a:t>Gabriel Piña, </a:t>
            </a:r>
          </a:p>
          <a:p>
            <a:r>
              <a:rPr lang="en-GB" sz="1600" b="1" dirty="0"/>
              <a:t>Johannes Fachinger, </a:t>
            </a:r>
          </a:p>
          <a:p>
            <a:r>
              <a:rPr lang="en-GB" sz="1600" b="1" dirty="0"/>
              <a:t>Viorel Fugaru, </a:t>
            </a:r>
          </a:p>
          <a:p>
            <a:r>
              <a:rPr lang="en-GB" sz="1600" b="1" dirty="0"/>
              <a:t>Borys </a:t>
            </a:r>
            <a:r>
              <a:rPr lang="en-GB" sz="1600" b="1" dirty="0" smtClean="0"/>
              <a:t>Zlobenko,</a:t>
            </a:r>
            <a:endParaRPr lang="en-GB" sz="1600" b="1" dirty="0"/>
          </a:p>
          <a:p>
            <a:r>
              <a:rPr lang="en-GB" sz="1600" b="1" dirty="0"/>
              <a:t>Borys </a:t>
            </a:r>
            <a:r>
              <a:rPr lang="en-GB" sz="1600" b="1" dirty="0" err="1"/>
              <a:t>Shabalin</a:t>
            </a:r>
            <a:r>
              <a:rPr lang="en-GB" sz="1600" b="1" dirty="0"/>
              <a:t>, </a:t>
            </a:r>
            <a:endParaRPr lang="en-GB" sz="1600" b="1" dirty="0" smtClean="0"/>
          </a:p>
          <a:p>
            <a:r>
              <a:rPr lang="en-GB" sz="1600" b="1" dirty="0" smtClean="0"/>
              <a:t>Vadim </a:t>
            </a:r>
            <a:r>
              <a:rPr lang="en-GB" sz="1600" b="1" dirty="0" err="1"/>
              <a:t>Skripkin</a:t>
            </a:r>
            <a:r>
              <a:rPr lang="en-GB" sz="1600" b="1" dirty="0"/>
              <a:t>, </a:t>
            </a:r>
            <a:endParaRPr lang="en-GB" sz="1600" b="1" dirty="0" smtClean="0"/>
          </a:p>
          <a:p>
            <a:r>
              <a:rPr lang="en-GB" sz="1600" b="1" dirty="0" err="1" smtClean="0"/>
              <a:t>Yriy</a:t>
            </a:r>
            <a:r>
              <a:rPr lang="en-GB" sz="1600" b="1" dirty="0" smtClean="0"/>
              <a:t> </a:t>
            </a:r>
            <a:r>
              <a:rPr lang="en-GB" sz="1600" b="1" dirty="0" err="1" smtClean="0"/>
              <a:t>Fedorenko</a:t>
            </a:r>
            <a:r>
              <a:rPr lang="en-GB" sz="1600" b="1" dirty="0" smtClean="0"/>
              <a:t>,</a:t>
            </a:r>
          </a:p>
          <a:p>
            <a:r>
              <a:rPr lang="en-GB" sz="1600" b="1" dirty="0" smtClean="0"/>
              <a:t>Victor </a:t>
            </a:r>
            <a:r>
              <a:rPr lang="en-GB" sz="1600" b="1" dirty="0" err="1" smtClean="0"/>
              <a:t>Yatzenko</a:t>
            </a:r>
            <a:r>
              <a:rPr lang="en-GB" sz="1600" b="1" dirty="0" smtClean="0"/>
              <a:t>,</a:t>
            </a:r>
            <a:endParaRPr lang="en-GB" sz="1600" b="1" dirty="0"/>
          </a:p>
          <a:p>
            <a:r>
              <a:rPr lang="en-GB" sz="1600" b="1" dirty="0"/>
              <a:t>Steve </a:t>
            </a:r>
            <a:r>
              <a:rPr lang="en-GB" sz="1600" b="1" dirty="0" smtClean="0"/>
              <a:t>Williams. </a:t>
            </a:r>
            <a:endParaRPr lang="en-GB" sz="1600" b="1" dirty="0"/>
          </a:p>
        </p:txBody>
      </p:sp>
    </p:spTree>
    <p:extLst>
      <p:ext uri="{BB962C8B-B14F-4D97-AF65-F5344CB8AC3E}">
        <p14:creationId xmlns:p14="http://schemas.microsoft.com/office/powerpoint/2010/main" val="40692711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30873" y="917947"/>
            <a:ext cx="8340310" cy="1080000"/>
          </a:xfrm>
        </p:spPr>
        <p:txBody>
          <a:bodyPr/>
          <a:lstStyle/>
          <a:p>
            <a:r>
              <a:rPr lang="en-GB" sz="9600" dirty="0" smtClean="0"/>
              <a:t>Outreach</a:t>
            </a:r>
            <a:endParaRPr lang="en-GB" sz="9600" dirty="0"/>
          </a:p>
        </p:txBody>
      </p:sp>
      <p:sp>
        <p:nvSpPr>
          <p:cNvPr id="4" name="Slide Number Placeholder 3"/>
          <p:cNvSpPr>
            <a:spLocks noGrp="1"/>
          </p:cNvSpPr>
          <p:nvPr>
            <p:ph type="sldNum" sz="quarter" idx="12"/>
          </p:nvPr>
        </p:nvSpPr>
        <p:spPr/>
        <p:txBody>
          <a:bodyPr/>
          <a:lstStyle/>
          <a:p>
            <a:fld id="{0C047C22-98ED-41D6-98EF-E0FA2E4F7E49}" type="slidenum">
              <a:rPr lang="en-GB" smtClean="0"/>
              <a:pPr/>
              <a:t>16</a:t>
            </a:fld>
            <a:endParaRPr lang="en-GB" dirty="0"/>
          </a:p>
        </p:txBody>
      </p:sp>
      <p:pic>
        <p:nvPicPr>
          <p:cNvPr id="5" name="Picture 4"/>
          <p:cNvPicPr/>
          <p:nvPr/>
        </p:nvPicPr>
        <p:blipFill rotWithShape="1">
          <a:blip r:embed="rId2"/>
          <a:srcRect l="32755" t="9080" r="32718" b="8345"/>
          <a:stretch/>
        </p:blipFill>
        <p:spPr bwMode="auto">
          <a:xfrm>
            <a:off x="1458665" y="2581621"/>
            <a:ext cx="4320480" cy="5976664"/>
          </a:xfrm>
          <a:prstGeom prst="rect">
            <a:avLst/>
          </a:prstGeom>
          <a:ln>
            <a:solidFill>
              <a:schemeClr val="accent1"/>
            </a:solidFill>
          </a:ln>
          <a:extLst>
            <a:ext uri="{53640926-AAD7-44D8-BBD7-CCE9431645EC}">
              <a14:shadowObscured xmlns:a14="http://schemas.microsoft.com/office/drawing/2010/main"/>
            </a:ext>
          </a:extLst>
        </p:spPr>
      </p:pic>
      <p:sp>
        <p:nvSpPr>
          <p:cNvPr id="6" name="TextBox 5"/>
          <p:cNvSpPr txBox="1"/>
          <p:nvPr/>
        </p:nvSpPr>
        <p:spPr>
          <a:xfrm>
            <a:off x="3762921" y="8694811"/>
            <a:ext cx="5040560" cy="892552"/>
          </a:xfrm>
          <a:prstGeom prst="rect">
            <a:avLst/>
          </a:prstGeom>
          <a:noFill/>
        </p:spPr>
        <p:txBody>
          <a:bodyPr wrap="square" rtlCol="0">
            <a:spAutoFit/>
          </a:bodyPr>
          <a:lstStyle/>
          <a:p>
            <a:r>
              <a:rPr lang="en-US" dirty="0" smtClean="0"/>
              <a:t>“A </a:t>
            </a:r>
            <a:r>
              <a:rPr lang="en-US" dirty="0"/>
              <a:t>total of 16106 people visited this website</a:t>
            </a:r>
            <a:r>
              <a:rPr lang="en-US" dirty="0" smtClean="0"/>
              <a:t>.” 8</a:t>
            </a:r>
            <a:r>
              <a:rPr lang="en-US" baseline="30000" dirty="0" smtClean="0"/>
              <a:t>th</a:t>
            </a:r>
            <a:r>
              <a:rPr lang="en-US" dirty="0" smtClean="0"/>
              <a:t> January 2018</a:t>
            </a:r>
            <a:endParaRPr lang="en-GB" dirty="0"/>
          </a:p>
        </p:txBody>
      </p:sp>
      <p:pic>
        <p:nvPicPr>
          <p:cNvPr id="7" name="Picture 6"/>
          <p:cNvPicPr/>
          <p:nvPr/>
        </p:nvPicPr>
        <p:blipFill rotWithShape="1">
          <a:blip r:embed="rId3"/>
          <a:srcRect l="31397" t="7948" r="29632" b="459"/>
          <a:stretch/>
        </p:blipFill>
        <p:spPr bwMode="auto">
          <a:xfrm>
            <a:off x="7075289" y="2543273"/>
            <a:ext cx="4320480" cy="597951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85116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Radioactive Waste Management</a:t>
            </a:r>
            <a:endParaRPr lang="en-GB" dirty="0"/>
          </a:p>
        </p:txBody>
      </p:sp>
      <p:sp>
        <p:nvSpPr>
          <p:cNvPr id="3" name="Content Placeholder 2"/>
          <p:cNvSpPr>
            <a:spLocks noGrp="1"/>
          </p:cNvSpPr>
          <p:nvPr>
            <p:ph idx="1"/>
          </p:nvPr>
        </p:nvSpPr>
        <p:spPr/>
        <p:txBody>
          <a:bodyPr/>
          <a:lstStyle/>
          <a:p>
            <a:r>
              <a:rPr lang="en-GB" sz="3200" dirty="0" smtClean="0"/>
              <a:t>Web: </a:t>
            </a:r>
          </a:p>
          <a:p>
            <a:pPr indent="0">
              <a:buNone/>
            </a:pPr>
            <a:r>
              <a:rPr lang="en-GB" dirty="0" smtClean="0">
                <a:hlinkClick r:id="rId3"/>
              </a:rPr>
              <a:t>www.gov.uk/rwm</a:t>
            </a:r>
            <a:endParaRPr lang="en-GB" dirty="0" smtClean="0"/>
          </a:p>
          <a:p>
            <a:endParaRPr lang="en-GB" dirty="0"/>
          </a:p>
          <a:p>
            <a:r>
              <a:rPr lang="en-GB" sz="3200" dirty="0" smtClean="0"/>
              <a:t>Email:</a:t>
            </a:r>
            <a:r>
              <a:rPr lang="en-GB" dirty="0" smtClean="0"/>
              <a:t> </a:t>
            </a:r>
          </a:p>
          <a:p>
            <a:pPr indent="0">
              <a:buNone/>
            </a:pPr>
            <a:r>
              <a:rPr lang="en-GB" dirty="0" smtClean="0">
                <a:hlinkClick r:id="rId4"/>
              </a:rPr>
              <a:t>GDFenquiries@nda.gov.uk</a:t>
            </a:r>
            <a:endParaRPr lang="en-GB" dirty="0"/>
          </a:p>
          <a:p>
            <a:pPr indent="0">
              <a:buNone/>
            </a:pPr>
            <a:r>
              <a:rPr lang="en-GB" dirty="0" smtClean="0">
                <a:hlinkClick r:id="rId5"/>
              </a:rPr>
              <a:t>rwmfeedback@nda.gov.uk</a:t>
            </a:r>
            <a:endParaRPr lang="en-GB" dirty="0" smtClean="0"/>
          </a:p>
          <a:p>
            <a:pPr indent="0">
              <a:buNone/>
            </a:pPr>
            <a:endParaRPr lang="en-GB" dirty="0" smtClean="0"/>
          </a:p>
          <a:p>
            <a:pPr indent="0">
              <a:buNone/>
            </a:pPr>
            <a:endParaRPr lang="en-GB" dirty="0" smtClean="0">
              <a:hlinkClick r:id="rId6"/>
            </a:endParaRPr>
          </a:p>
          <a:p>
            <a:pPr indent="0">
              <a:buNone/>
            </a:pPr>
            <a:r>
              <a:rPr lang="en-GB" dirty="0" smtClean="0">
                <a:hlinkClick r:id="rId6"/>
              </a:rPr>
              <a:t>Simon.Norris@nda.gov.uk</a:t>
            </a:r>
            <a:r>
              <a:rPr lang="en-GB" dirty="0" smtClean="0"/>
              <a:t> </a:t>
            </a:r>
          </a:p>
        </p:txBody>
      </p:sp>
      <p:sp>
        <p:nvSpPr>
          <p:cNvPr id="4" name="Date Placeholder 3"/>
          <p:cNvSpPr>
            <a:spLocks noGrp="1"/>
          </p:cNvSpPr>
          <p:nvPr>
            <p:ph type="dt" sz="half" idx="4294967295"/>
          </p:nvPr>
        </p:nvSpPr>
        <p:spPr>
          <a:xfrm>
            <a:off x="7495200" y="9090001"/>
            <a:ext cx="3600000" cy="360000"/>
          </a:xfrm>
          <a:prstGeom prst="rect">
            <a:avLst/>
          </a:prstGeom>
        </p:spPr>
        <p:txBody>
          <a:bodyPr/>
          <a:lstStyle/>
          <a:p>
            <a:r>
              <a:rPr lang="en-GB" dirty="0" smtClean="0"/>
              <a:t> </a:t>
            </a:r>
            <a:endParaRPr lang="en-GB" dirty="0"/>
          </a:p>
        </p:txBody>
      </p:sp>
      <p:sp>
        <p:nvSpPr>
          <p:cNvPr id="5" name="Slide Number Placeholder 4"/>
          <p:cNvSpPr>
            <a:spLocks noGrp="1"/>
          </p:cNvSpPr>
          <p:nvPr>
            <p:ph type="sldNum" sz="quarter" idx="12"/>
          </p:nvPr>
        </p:nvSpPr>
        <p:spPr/>
        <p:txBody>
          <a:bodyPr/>
          <a:lstStyle/>
          <a:p>
            <a:r>
              <a:rPr lang="en-GB" dirty="0" smtClean="0"/>
              <a:t> </a:t>
            </a:r>
            <a:endParaRPr lang="en-GB" dirty="0"/>
          </a:p>
        </p:txBody>
      </p:sp>
    </p:spTree>
    <p:extLst>
      <p:ext uri="{BB962C8B-B14F-4D97-AF65-F5344CB8AC3E}">
        <p14:creationId xmlns:p14="http://schemas.microsoft.com/office/powerpoint/2010/main" val="29651120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86238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2695</TotalTime>
  <Words>893</Words>
  <Application>Microsoft Office PowerPoint</Application>
  <PresentationFormat>Custom</PresentationFormat>
  <Paragraphs>121</Paragraphs>
  <Slides>18</Slides>
  <Notes>14</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PowerPoint Presentation</vt:lpstr>
      <vt:lpstr>      Simon Norris</vt:lpstr>
      <vt:lpstr>WP5 Irradiated Graphite</vt:lpstr>
      <vt:lpstr>WP5 / WP6 Safety Case Interface</vt:lpstr>
      <vt:lpstr>WP5 / WP6 Safety Case Interface</vt:lpstr>
      <vt:lpstr>WP5 / WP6 Safety Case Interface</vt:lpstr>
      <vt:lpstr>WP5 / WP6 Safety Case Interface</vt:lpstr>
      <vt:lpstr>WP5 / WP6 Safety Case Interface</vt:lpstr>
      <vt:lpstr>WP5 Output – Proceed with Caution </vt:lpstr>
      <vt:lpstr>WP5 Output – Proceed with Caution </vt:lpstr>
      <vt:lpstr>WP5 Output – Proceed with Caution </vt:lpstr>
      <vt:lpstr>WP5 Output – RWM example</vt:lpstr>
      <vt:lpstr>RWM Example – see poster “Carbon-14 in UK Geological Disposal” </vt:lpstr>
      <vt:lpstr>With Thanks To:</vt:lpstr>
      <vt:lpstr>Outreach</vt:lpstr>
      <vt:lpstr>Radioactive Waste Management</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Martin</dc:creator>
  <cp:lastModifiedBy>NORRIS, Simon</cp:lastModifiedBy>
  <cp:revision>224</cp:revision>
  <cp:lastPrinted>2018-01-08T15:44:55Z</cp:lastPrinted>
  <dcterms:created xsi:type="dcterms:W3CDTF">2014-10-22T13:48:35Z</dcterms:created>
  <dcterms:modified xsi:type="dcterms:W3CDTF">2018-01-10T11:44:19Z</dcterms:modified>
</cp:coreProperties>
</file>