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rels" ContentType="application/vnd.openxmlformats-package.relationships+xml"/>
  <Default Extension="xml" ContentType="application/xml"/>
  <Default Extension="fntdata" ContentType="application/x-fontdata"/>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4"/>
  </p:notesMasterIdLst>
  <p:handoutMasterIdLst>
    <p:handoutMasterId r:id="rId25"/>
  </p:handoutMasterIdLst>
  <p:sldIdLst>
    <p:sldId id="256" r:id="rId2"/>
    <p:sldId id="316" r:id="rId3"/>
    <p:sldId id="325" r:id="rId4"/>
    <p:sldId id="324" r:id="rId5"/>
    <p:sldId id="315" r:id="rId6"/>
    <p:sldId id="346" r:id="rId7"/>
    <p:sldId id="327" r:id="rId8"/>
    <p:sldId id="329" r:id="rId9"/>
    <p:sldId id="330" r:id="rId10"/>
    <p:sldId id="328" r:id="rId11"/>
    <p:sldId id="333" r:id="rId12"/>
    <p:sldId id="334" r:id="rId13"/>
    <p:sldId id="335" r:id="rId14"/>
    <p:sldId id="313" r:id="rId15"/>
    <p:sldId id="336" r:id="rId16"/>
    <p:sldId id="337" r:id="rId17"/>
    <p:sldId id="339" r:id="rId18"/>
    <p:sldId id="338" r:id="rId19"/>
    <p:sldId id="341" r:id="rId20"/>
    <p:sldId id="340" r:id="rId21"/>
    <p:sldId id="343" r:id="rId22"/>
    <p:sldId id="323" r:id="rId23"/>
  </p:sldIdLst>
  <p:sldSz cx="9144000" cy="6858000" type="screen4x3"/>
  <p:notesSz cx="6799263" cy="9929813"/>
  <p:embeddedFontLst>
    <p:embeddedFont>
      <p:font typeface="Lucida Sans" panose="020B0602030504020204" pitchFamily="34" charset="0"/>
      <p:regular r:id="rId26"/>
      <p:bold r:id="rId27"/>
      <p:italic r:id="rId28"/>
      <p:boldItalic r:id="rId29"/>
    </p:embeddedFont>
    <p:embeddedFont>
      <p:font typeface="Lucida Sans Unicode" panose="020B0602030504020204" pitchFamily="34" charset="0"/>
      <p:regular r:id="rId30"/>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3974">
          <p15:clr>
            <a:srgbClr val="A4A3A4"/>
          </p15:clr>
        </p15:guide>
        <p15:guide id="3" pos="2880">
          <p15:clr>
            <a:srgbClr val="A4A3A4"/>
          </p15:clr>
        </p15:guide>
        <p15:guide id="4" pos="385">
          <p15:clr>
            <a:srgbClr val="A4A3A4"/>
          </p15:clr>
        </p15:guide>
        <p15:guide id="5" pos="5538">
          <p15:clr>
            <a:srgbClr val="A4A3A4"/>
          </p15:clr>
        </p15:guide>
      </p15:sldGuideLst>
    </p:ext>
    <p:ext uri="{2D200454-40CA-4A62-9FC3-DE9A4176ACB9}">
      <p15:notesGuideLst xmlns:p15="http://schemas.microsoft.com/office/powerpoint/2012/main">
        <p15:guide id="1" orient="horz" pos="3128">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9900"/>
    <a:srgbClr val="0000FF"/>
    <a:srgbClr val="C40098"/>
    <a:srgbClr val="003B8E"/>
    <a:srgbClr val="33892D"/>
    <a:srgbClr val="61B4E8"/>
    <a:srgbClr val="9486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38" autoAdjust="0"/>
    <p:restoredTop sz="65159" autoAdjust="0"/>
  </p:normalViewPr>
  <p:slideViewPr>
    <p:cSldViewPr>
      <p:cViewPr varScale="1">
        <p:scale>
          <a:sx n="65" d="100"/>
          <a:sy n="65" d="100"/>
        </p:scale>
        <p:origin x="1708" y="52"/>
      </p:cViewPr>
      <p:guideLst>
        <p:guide orient="horz" pos="2160"/>
        <p:guide orient="horz" pos="3974"/>
        <p:guide pos="2880"/>
        <p:guide pos="385"/>
        <p:guide pos="5538"/>
      </p:guideLst>
    </p:cSldViewPr>
  </p:slideViewPr>
  <p:outlineViewPr>
    <p:cViewPr>
      <p:scale>
        <a:sx n="33" d="100"/>
        <a:sy n="33" d="100"/>
      </p:scale>
      <p:origin x="0" y="0"/>
    </p:cViewPr>
  </p:outlineViewPr>
  <p:notesTextViewPr>
    <p:cViewPr>
      <p:scale>
        <a:sx n="100" d="100"/>
        <a:sy n="100" d="100"/>
      </p:scale>
      <p:origin x="0" y="0"/>
    </p:cViewPr>
  </p:notesTextViewPr>
  <p:notesViewPr>
    <p:cSldViewPr showGuides="1">
      <p:cViewPr varScale="1">
        <p:scale>
          <a:sx n="57" d="100"/>
          <a:sy n="57" d="100"/>
        </p:scale>
        <p:origin x="-2520" y="-84"/>
      </p:cViewPr>
      <p:guideLst>
        <p:guide orient="horz" pos="3128"/>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microsoft.com/office/2015/10/relationships/revisionInfo" Target="revisionInfo.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1" y="1"/>
            <a:ext cx="2946347" cy="496490"/>
          </a:xfrm>
          <a:prstGeom prst="rect">
            <a:avLst/>
          </a:prstGeom>
        </p:spPr>
        <p:txBody>
          <a:bodyPr vert="horz" lIns="91760" tIns="45880" rIns="91760" bIns="45880" rtlCol="0"/>
          <a:lstStyle>
            <a:lvl1pPr algn="l">
              <a:defRPr sz="1200"/>
            </a:lvl1pPr>
          </a:lstStyle>
          <a:p>
            <a:endParaRPr lang="fr-FR" dirty="0">
              <a:latin typeface="Lucida Sans Unicode" pitchFamily="34" charset="0"/>
            </a:endParaRPr>
          </a:p>
        </p:txBody>
      </p:sp>
      <p:sp>
        <p:nvSpPr>
          <p:cNvPr id="3" name="Espace réservé de la date 2"/>
          <p:cNvSpPr>
            <a:spLocks noGrp="1"/>
          </p:cNvSpPr>
          <p:nvPr>
            <p:ph type="dt" sz="quarter" idx="1"/>
          </p:nvPr>
        </p:nvSpPr>
        <p:spPr>
          <a:xfrm>
            <a:off x="3851343" y="1"/>
            <a:ext cx="2946347" cy="496490"/>
          </a:xfrm>
          <a:prstGeom prst="rect">
            <a:avLst/>
          </a:prstGeom>
        </p:spPr>
        <p:txBody>
          <a:bodyPr vert="horz" lIns="91760" tIns="45880" rIns="91760" bIns="45880" rtlCol="0"/>
          <a:lstStyle>
            <a:lvl1pPr algn="r">
              <a:defRPr sz="1200"/>
            </a:lvl1pPr>
          </a:lstStyle>
          <a:p>
            <a:fld id="{54546864-CDA7-4F72-A983-7C399975708C}" type="datetimeFigureOut">
              <a:rPr lang="fr-FR" smtClean="0">
                <a:latin typeface="Lucida Sans Unicode" pitchFamily="34" charset="0"/>
              </a:rPr>
              <a:pPr/>
              <a:t>16/01/2018</a:t>
            </a:fld>
            <a:endParaRPr lang="fr-FR" dirty="0">
              <a:latin typeface="Lucida Sans Unicode" pitchFamily="34" charset="0"/>
            </a:endParaRPr>
          </a:p>
        </p:txBody>
      </p:sp>
      <p:sp>
        <p:nvSpPr>
          <p:cNvPr id="4" name="Espace réservé du pied de page 3"/>
          <p:cNvSpPr>
            <a:spLocks noGrp="1"/>
          </p:cNvSpPr>
          <p:nvPr>
            <p:ph type="ftr" sz="quarter" idx="2"/>
          </p:nvPr>
        </p:nvSpPr>
        <p:spPr>
          <a:xfrm>
            <a:off x="1" y="9431599"/>
            <a:ext cx="2946347" cy="496490"/>
          </a:xfrm>
          <a:prstGeom prst="rect">
            <a:avLst/>
          </a:prstGeom>
        </p:spPr>
        <p:txBody>
          <a:bodyPr vert="horz" lIns="91760" tIns="45880" rIns="91760" bIns="45880" rtlCol="0" anchor="b"/>
          <a:lstStyle>
            <a:lvl1pPr algn="l">
              <a:defRPr sz="1200"/>
            </a:lvl1pPr>
          </a:lstStyle>
          <a:p>
            <a:endParaRPr lang="fr-FR" dirty="0">
              <a:latin typeface="Lucida Sans Unicode" pitchFamily="34" charset="0"/>
            </a:endParaRPr>
          </a:p>
        </p:txBody>
      </p:sp>
      <p:sp>
        <p:nvSpPr>
          <p:cNvPr id="5" name="Espace réservé du numéro de diapositive 4"/>
          <p:cNvSpPr>
            <a:spLocks noGrp="1"/>
          </p:cNvSpPr>
          <p:nvPr>
            <p:ph type="sldNum" sz="quarter" idx="3"/>
          </p:nvPr>
        </p:nvSpPr>
        <p:spPr>
          <a:xfrm>
            <a:off x="3851343" y="9431599"/>
            <a:ext cx="2946347" cy="496490"/>
          </a:xfrm>
          <a:prstGeom prst="rect">
            <a:avLst/>
          </a:prstGeom>
        </p:spPr>
        <p:txBody>
          <a:bodyPr vert="horz" lIns="91760" tIns="45880" rIns="91760" bIns="45880" rtlCol="0" anchor="b"/>
          <a:lstStyle>
            <a:lvl1pPr algn="r">
              <a:defRPr sz="1200"/>
            </a:lvl1pPr>
          </a:lstStyle>
          <a:p>
            <a:fld id="{21F00536-0D0A-4BDD-8F5B-205460AE2D36}" type="slidenum">
              <a:rPr lang="fr-FR" smtClean="0">
                <a:latin typeface="Lucida Sans Unicode" pitchFamily="34" charset="0"/>
              </a:rPr>
              <a:pPr/>
              <a:t>‹N°›</a:t>
            </a:fld>
            <a:endParaRPr lang="fr-FR" dirty="0">
              <a:latin typeface="Lucida Sans Unicode" pitchFamily="34" charset="0"/>
            </a:endParaRPr>
          </a:p>
        </p:txBody>
      </p:sp>
    </p:spTree>
    <p:extLst>
      <p:ext uri="{BB962C8B-B14F-4D97-AF65-F5344CB8AC3E}">
        <p14:creationId xmlns:p14="http://schemas.microsoft.com/office/powerpoint/2010/main" val="403494764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1" y="1"/>
            <a:ext cx="2946347" cy="496490"/>
          </a:xfrm>
          <a:prstGeom prst="rect">
            <a:avLst/>
          </a:prstGeom>
        </p:spPr>
        <p:txBody>
          <a:bodyPr vert="horz" lIns="91760" tIns="45880" rIns="91760" bIns="45880" rtlCol="0"/>
          <a:lstStyle>
            <a:lvl1pPr algn="l">
              <a:defRPr sz="1200">
                <a:latin typeface="Lucida Sans Unicode" pitchFamily="34" charset="0"/>
              </a:defRPr>
            </a:lvl1pPr>
          </a:lstStyle>
          <a:p>
            <a:endParaRPr lang="fr-FR" dirty="0"/>
          </a:p>
        </p:txBody>
      </p:sp>
      <p:sp>
        <p:nvSpPr>
          <p:cNvPr id="3" name="Espace réservé de la date 2"/>
          <p:cNvSpPr>
            <a:spLocks noGrp="1"/>
          </p:cNvSpPr>
          <p:nvPr>
            <p:ph type="dt" idx="1"/>
          </p:nvPr>
        </p:nvSpPr>
        <p:spPr>
          <a:xfrm>
            <a:off x="3851343" y="1"/>
            <a:ext cx="2946347" cy="496490"/>
          </a:xfrm>
          <a:prstGeom prst="rect">
            <a:avLst/>
          </a:prstGeom>
        </p:spPr>
        <p:txBody>
          <a:bodyPr vert="horz" lIns="91760" tIns="45880" rIns="91760" bIns="45880" rtlCol="0"/>
          <a:lstStyle>
            <a:lvl1pPr algn="r">
              <a:defRPr sz="1200">
                <a:latin typeface="Lucida Sans Unicode" pitchFamily="34" charset="0"/>
              </a:defRPr>
            </a:lvl1pPr>
          </a:lstStyle>
          <a:p>
            <a:fld id="{FEDDD35D-0563-4BDF-86CC-C83C43AA03E7}" type="datetimeFigureOut">
              <a:rPr lang="fr-FR" smtClean="0"/>
              <a:pPr/>
              <a:t>16/01/2018</a:t>
            </a:fld>
            <a:endParaRPr lang="fr-FR" dirty="0"/>
          </a:p>
        </p:txBody>
      </p:sp>
      <p:sp>
        <p:nvSpPr>
          <p:cNvPr id="4" name="Espace réservé de l'image des diapositives 3"/>
          <p:cNvSpPr>
            <a:spLocks noGrp="1" noRot="1" noChangeAspect="1"/>
          </p:cNvSpPr>
          <p:nvPr>
            <p:ph type="sldImg" idx="2"/>
          </p:nvPr>
        </p:nvSpPr>
        <p:spPr>
          <a:xfrm>
            <a:off x="917575" y="744538"/>
            <a:ext cx="4964113" cy="3724275"/>
          </a:xfrm>
          <a:prstGeom prst="rect">
            <a:avLst/>
          </a:prstGeom>
          <a:noFill/>
          <a:ln w="12700">
            <a:solidFill>
              <a:prstClr val="black"/>
            </a:solidFill>
          </a:ln>
        </p:spPr>
        <p:txBody>
          <a:bodyPr vert="horz" lIns="91760" tIns="45880" rIns="91760" bIns="45880" rtlCol="0" anchor="ctr"/>
          <a:lstStyle/>
          <a:p>
            <a:endParaRPr lang="fr-FR" dirty="0"/>
          </a:p>
        </p:txBody>
      </p:sp>
      <p:sp>
        <p:nvSpPr>
          <p:cNvPr id="5" name="Espace réservé des commentaires 4"/>
          <p:cNvSpPr>
            <a:spLocks noGrp="1"/>
          </p:cNvSpPr>
          <p:nvPr>
            <p:ph type="body" sz="quarter" idx="3"/>
          </p:nvPr>
        </p:nvSpPr>
        <p:spPr>
          <a:xfrm>
            <a:off x="679927" y="4716661"/>
            <a:ext cx="5439410" cy="4468415"/>
          </a:xfrm>
          <a:prstGeom prst="rect">
            <a:avLst/>
          </a:prstGeom>
        </p:spPr>
        <p:txBody>
          <a:bodyPr vert="horz" lIns="91760" tIns="45880" rIns="91760" bIns="4588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6" name="Espace réservé du pied de page 5"/>
          <p:cNvSpPr>
            <a:spLocks noGrp="1"/>
          </p:cNvSpPr>
          <p:nvPr>
            <p:ph type="ftr" sz="quarter" idx="4"/>
          </p:nvPr>
        </p:nvSpPr>
        <p:spPr>
          <a:xfrm>
            <a:off x="1" y="9431599"/>
            <a:ext cx="2946347" cy="496490"/>
          </a:xfrm>
          <a:prstGeom prst="rect">
            <a:avLst/>
          </a:prstGeom>
        </p:spPr>
        <p:txBody>
          <a:bodyPr vert="horz" lIns="91760" tIns="45880" rIns="91760" bIns="45880" rtlCol="0" anchor="b"/>
          <a:lstStyle>
            <a:lvl1pPr algn="l">
              <a:defRPr sz="1200">
                <a:latin typeface="Lucida Sans Unicode" pitchFamily="34" charset="0"/>
              </a:defRPr>
            </a:lvl1pPr>
          </a:lstStyle>
          <a:p>
            <a:endParaRPr lang="fr-FR" dirty="0"/>
          </a:p>
        </p:txBody>
      </p:sp>
      <p:sp>
        <p:nvSpPr>
          <p:cNvPr id="7" name="Espace réservé du numéro de diapositive 6"/>
          <p:cNvSpPr>
            <a:spLocks noGrp="1"/>
          </p:cNvSpPr>
          <p:nvPr>
            <p:ph type="sldNum" sz="quarter" idx="5"/>
          </p:nvPr>
        </p:nvSpPr>
        <p:spPr>
          <a:xfrm>
            <a:off x="3851343" y="9431599"/>
            <a:ext cx="2946347" cy="496490"/>
          </a:xfrm>
          <a:prstGeom prst="rect">
            <a:avLst/>
          </a:prstGeom>
        </p:spPr>
        <p:txBody>
          <a:bodyPr vert="horz" lIns="91760" tIns="45880" rIns="91760" bIns="45880" rtlCol="0" anchor="b"/>
          <a:lstStyle>
            <a:lvl1pPr algn="r">
              <a:defRPr sz="1200">
                <a:latin typeface="Lucida Sans Unicode" pitchFamily="34" charset="0"/>
              </a:defRPr>
            </a:lvl1pPr>
          </a:lstStyle>
          <a:p>
            <a:fld id="{79FF2FE2-1035-4A2A-A3C2-C38AE3CB4F49}" type="slidenum">
              <a:rPr lang="fr-FR" smtClean="0"/>
              <a:pPr/>
              <a:t>‹N°›</a:t>
            </a:fld>
            <a:endParaRPr lang="fr-FR" dirty="0"/>
          </a:p>
        </p:txBody>
      </p:sp>
    </p:spTree>
    <p:extLst>
      <p:ext uri="{BB962C8B-B14F-4D97-AF65-F5344CB8AC3E}">
        <p14:creationId xmlns:p14="http://schemas.microsoft.com/office/powerpoint/2010/main" val="40020198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Lucida Sans Unicode" pitchFamily="34" charset="0"/>
        <a:ea typeface="+mn-ea"/>
        <a:cs typeface="+mn-cs"/>
      </a:defRPr>
    </a:lvl1pPr>
    <a:lvl2pPr marL="457200" algn="l" defTabSz="914400" rtl="0" eaLnBrk="1" latinLnBrk="0" hangingPunct="1">
      <a:defRPr sz="1200" kern="1200">
        <a:solidFill>
          <a:schemeClr val="tx1"/>
        </a:solidFill>
        <a:latin typeface="Lucida Sans Unicode" pitchFamily="34" charset="0"/>
        <a:ea typeface="+mn-ea"/>
        <a:cs typeface="+mn-cs"/>
      </a:defRPr>
    </a:lvl2pPr>
    <a:lvl3pPr marL="914400" algn="l" defTabSz="914400" rtl="0" eaLnBrk="1" latinLnBrk="0" hangingPunct="1">
      <a:defRPr sz="1200" kern="1200">
        <a:solidFill>
          <a:schemeClr val="tx1"/>
        </a:solidFill>
        <a:latin typeface="Lucida Sans Unicode" pitchFamily="34" charset="0"/>
        <a:ea typeface="+mn-ea"/>
        <a:cs typeface="+mn-cs"/>
      </a:defRPr>
    </a:lvl3pPr>
    <a:lvl4pPr marL="1371600" algn="l" defTabSz="914400" rtl="0" eaLnBrk="1" latinLnBrk="0" hangingPunct="1">
      <a:defRPr sz="1200" kern="1200">
        <a:solidFill>
          <a:schemeClr val="tx1"/>
        </a:solidFill>
        <a:latin typeface="Lucida Sans Unicode" pitchFamily="34" charset="0"/>
        <a:ea typeface="+mn-ea"/>
        <a:cs typeface="+mn-cs"/>
      </a:defRPr>
    </a:lvl4pPr>
    <a:lvl5pPr marL="1828800" algn="l" defTabSz="914400" rtl="0" eaLnBrk="1" latinLnBrk="0" hangingPunct="1">
      <a:defRPr sz="1200" kern="1200">
        <a:solidFill>
          <a:schemeClr val="tx1"/>
        </a:solidFill>
        <a:latin typeface="Lucida Sans Unicode"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baseline="0" noProof="0" dirty="0"/>
              <a:t>I am Jean-Charles </a:t>
            </a:r>
            <a:r>
              <a:rPr lang="en-GB" baseline="0" noProof="0" dirty="0" err="1"/>
              <a:t>Robinet</a:t>
            </a:r>
            <a:r>
              <a:rPr lang="en-GB" baseline="0" noProof="0" dirty="0"/>
              <a:t> from Andra. </a:t>
            </a:r>
          </a:p>
          <a:p>
            <a:endParaRPr lang="en-GB" baseline="0" noProof="0" dirty="0"/>
          </a:p>
          <a:p>
            <a:r>
              <a:rPr lang="en-GB" baseline="0" noProof="0" dirty="0"/>
              <a:t>This talk aims to summarize the work of </a:t>
            </a:r>
            <a:r>
              <a:rPr lang="en-GB" baseline="0" noProof="0" dirty="0" err="1"/>
              <a:t>Andra</a:t>
            </a:r>
            <a:r>
              <a:rPr lang="en-GB" baseline="0" noProof="0" dirty="0"/>
              <a:t> performed in CAST  about the Assessment of aqueous 14C transfer in an Intermediate-Level Waste (ILW) disposal cell. </a:t>
            </a:r>
          </a:p>
          <a:p>
            <a:endParaRPr lang="en-GB" baseline="0" noProof="0"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1</a:t>
            </a:fld>
            <a:endParaRPr lang="fr-FR" dirty="0"/>
          </a:p>
        </p:txBody>
      </p:sp>
    </p:spTree>
    <p:extLst>
      <p:ext uri="{BB962C8B-B14F-4D97-AF65-F5344CB8AC3E}">
        <p14:creationId xmlns:p14="http://schemas.microsoft.com/office/powerpoint/2010/main" val="291327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noProof="0" dirty="0"/>
              <a:t>First,</a:t>
            </a:r>
            <a:r>
              <a:rPr lang="en-GB" baseline="0" noProof="0" dirty="0"/>
              <a:t> I would like to remind you the main specifications of the Cigéo which is (as you know) the French deep geological repository project. </a:t>
            </a:r>
          </a:p>
          <a:p>
            <a:endParaRPr lang="en-GB" baseline="0" noProof="0" dirty="0"/>
          </a:p>
          <a:p>
            <a:r>
              <a:rPr lang="en-GB" baseline="0" noProof="0" dirty="0"/>
              <a:t>The host rock formation is the Callovo-Oxfordian sedimentary clay-rock (in the Eastern part of the Paris Basin). </a:t>
            </a:r>
          </a:p>
          <a:p>
            <a:endParaRPr lang="en-GB" baseline="0" noProof="0" dirty="0"/>
          </a:p>
          <a:p>
            <a:r>
              <a:rPr lang="en-GB" baseline="0" noProof="0" dirty="0"/>
              <a:t>The thickness of this layer is about in hundred fifty meters at a depth of five hundred meters. Its  mineralogy is dominated by clays with quartz and carbonates (mainly calcite). We will see hereafter the role of carbonates on 14C migration. The Callovo-Oxfordian is also characterized by a low permeability and diffusion properties and by high retention properties for the majority of radionuclides. </a:t>
            </a:r>
          </a:p>
          <a:p>
            <a:endParaRPr lang="en-GB" baseline="0" noProof="0" dirty="0"/>
          </a:p>
          <a:p>
            <a:r>
              <a:rPr lang="en-GB" baseline="0" noProof="0" dirty="0"/>
              <a:t>Cigéo is expected to host to Vitrified </a:t>
            </a:r>
            <a:r>
              <a:rPr lang="en-US" dirty="0">
                <a:cs typeface="Lucida Sans Unicode" pitchFamily="34" charset="0"/>
              </a:rPr>
              <a:t>High Level waste and Intermediate</a:t>
            </a:r>
            <a:r>
              <a:rPr lang="en-US" baseline="0" dirty="0">
                <a:cs typeface="Lucida Sans Unicode" pitchFamily="34" charset="0"/>
              </a:rPr>
              <a:t> level long lived waste. The application for authorization is expected to be reviewed from 2019. Here, on this picture a schematic view of Cigéo project. </a:t>
            </a:r>
            <a:endParaRPr lang="en-GB" baseline="0" noProof="0" dirty="0"/>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2</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noProof="0" dirty="0"/>
              <a:t>The</a:t>
            </a:r>
            <a:r>
              <a:rPr lang="en-GB" baseline="0" noProof="0" dirty="0"/>
              <a:t> main characteristics of the 14C issue for Cigéo are the following : </a:t>
            </a:r>
          </a:p>
          <a:p>
            <a:endParaRPr lang="en-US" u="sng" noProof="0" dirty="0"/>
          </a:p>
          <a:p>
            <a:r>
              <a:rPr lang="en-US" u="sng" noProof="0" dirty="0"/>
              <a:t>Vitrified High Level waste </a:t>
            </a:r>
            <a:r>
              <a:rPr lang="en-US" noProof="0" dirty="0"/>
              <a:t>contains almost no 14C , this is why we have concentrated our efforts on Intermediate level waste.</a:t>
            </a:r>
          </a:p>
          <a:p>
            <a:endParaRPr lang="en-GB" noProof="0" dirty="0"/>
          </a:p>
          <a:p>
            <a:r>
              <a:rPr lang="en-GB" u="sng" noProof="0" dirty="0"/>
              <a:t>For Intermediate-Level long-lived waste,</a:t>
            </a:r>
            <a:r>
              <a:rPr lang="en-GB" u="sng" baseline="0" noProof="0" dirty="0"/>
              <a:t> </a:t>
            </a:r>
            <a:r>
              <a:rPr lang="en-GB" u="none" baseline="0" noProof="0" dirty="0"/>
              <a:t>14C is mainly located in one main family corresponding to irradiated vessels internals. This family contains about  80 % of the 14C amount which has been evaluated to 14 000 moles.</a:t>
            </a:r>
          </a:p>
          <a:p>
            <a:endParaRPr lang="en-GB" u="none" baseline="0" noProof="0" dirty="0"/>
          </a:p>
          <a:p>
            <a:r>
              <a:rPr lang="en-GB" u="none" baseline="0" noProof="0" dirty="0"/>
              <a:t>14 C release is expected to be labile or related to the corrosion of metal. </a:t>
            </a:r>
          </a:p>
          <a:p>
            <a:endParaRPr lang="en-GB" u="none" baseline="0" noProof="0" dirty="0"/>
          </a:p>
          <a:p>
            <a:r>
              <a:rPr lang="en-GB" u="none" baseline="0" noProof="0" dirty="0"/>
              <a:t>14C can be release as  gas phases :  mainly methane or CO2. </a:t>
            </a:r>
            <a:r>
              <a:rPr lang="en-GB" u="none" baseline="0" noProof="0" dirty="0" err="1"/>
              <a:t>Andra</a:t>
            </a:r>
            <a:r>
              <a:rPr lang="en-GB" u="none" baseline="0" noProof="0" dirty="0"/>
              <a:t> has performed several numerical evaluations about the fate of gaseous 14C notably taking into account H2 generation. For this issue, I invite you to have a glance through the poster of Jacques Wendling. </a:t>
            </a:r>
          </a:p>
          <a:p>
            <a:endParaRPr lang="en-GB" u="none" baseline="0" noProof="0" dirty="0"/>
          </a:p>
          <a:p>
            <a:r>
              <a:rPr lang="en-GB" u="none" baseline="0" noProof="0" dirty="0"/>
              <a:t>14C can be also realease as solute in the aqueous solution under organic or inorganic forms. After it release to the waste, 14C will migrate first </a:t>
            </a:r>
            <a:r>
              <a:rPr lang="en-GB" u="none" baseline="0" noProof="0" dirty="0" err="1"/>
              <a:t>throught</a:t>
            </a:r>
            <a:r>
              <a:rPr lang="en-GB" u="none" baseline="0" noProof="0" dirty="0"/>
              <a:t> cement based material and the Callovo-Oxfordian clay-rock. before reaching the biosphere.</a:t>
            </a:r>
          </a:p>
          <a:p>
            <a:endParaRPr lang="en-GB" u="none" noProof="0" dirty="0"/>
          </a:p>
          <a:p>
            <a:endParaRPr lang="en-GB" noProof="0"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3</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noProof="0" dirty="0"/>
              <a:t>In</a:t>
            </a:r>
            <a:r>
              <a:rPr lang="en-GB" baseline="0" noProof="0" dirty="0"/>
              <a:t> the framework of CAST project, Andra has considered two main issues related to the fate of aqueous 14C in Cigeo. </a:t>
            </a:r>
          </a:p>
          <a:p>
            <a:endParaRPr lang="en-GB" baseline="0" noProof="0" dirty="0"/>
          </a:p>
          <a:p>
            <a:r>
              <a:rPr lang="en-GB" baseline="0" noProof="0" dirty="0"/>
              <a:t>The first one is the phenomenological behaviour of aqueous 14C in clay-rocks and cement-based materials </a:t>
            </a:r>
          </a:p>
          <a:p>
            <a:endParaRPr lang="en-GB" baseline="0" noProof="0" dirty="0"/>
          </a:p>
          <a:p>
            <a:r>
              <a:rPr lang="en-GB" baseline="0" noProof="0" dirty="0"/>
              <a:t>And the second one is Performance assessment of aqueous 14C transfer at the scale of an IL-LL-waste cell</a:t>
            </a:r>
            <a:endParaRPr lang="en-US" baseline="0" dirty="0"/>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4</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noProof="0" dirty="0"/>
              <a:t>As regard to</a:t>
            </a:r>
            <a:r>
              <a:rPr lang="en-GB" baseline="0" noProof="0" dirty="0"/>
              <a:t> inorganic/aqueous </a:t>
            </a:r>
            <a:r>
              <a:rPr lang="en-GB" baseline="30000" noProof="0" dirty="0"/>
              <a:t>14</a:t>
            </a:r>
            <a:r>
              <a:rPr lang="en-GB" baseline="0" noProof="0" dirty="0"/>
              <a:t>C , </a:t>
            </a:r>
            <a:r>
              <a:rPr lang="en-GB" noProof="0" dirty="0"/>
              <a:t>We</a:t>
            </a:r>
            <a:r>
              <a:rPr lang="en-GB" baseline="0" noProof="0" dirty="0"/>
              <a:t> can ask the following question : What are the fundamental processes ruling the migration of inorganic 14C  in sedimentary clay-rich rocks and cement based materials ? </a:t>
            </a:r>
          </a:p>
          <a:p>
            <a:endParaRPr lang="en-GB" baseline="0" noProof="0" dirty="0"/>
          </a:p>
          <a:p>
            <a:r>
              <a:rPr lang="en-GB" baseline="0" noProof="0" dirty="0"/>
              <a:t>Main aqueous chemical forms of </a:t>
            </a:r>
            <a:r>
              <a:rPr lang="en-GB" baseline="30000" noProof="0" dirty="0"/>
              <a:t>14</a:t>
            </a:r>
            <a:r>
              <a:rPr lang="en-GB" baseline="0" noProof="0" dirty="0"/>
              <a:t>C are expected to be </a:t>
            </a:r>
          </a:p>
          <a:p>
            <a:r>
              <a:rPr lang="en-GB" baseline="0" noProof="0" dirty="0"/>
              <a:t>- Bi-carbonates ions in the Callovo-Oxfordian formation. </a:t>
            </a:r>
          </a:p>
          <a:p>
            <a:pPr marL="171450" indent="-171450">
              <a:buFontTx/>
              <a:buChar char="-"/>
            </a:pPr>
            <a:r>
              <a:rPr lang="en-GB" baseline="0" noProof="0" dirty="0"/>
              <a:t>Carbonates ions in cement based materials</a:t>
            </a:r>
          </a:p>
          <a:p>
            <a:pPr marL="0" indent="0">
              <a:buFontTx/>
              <a:buNone/>
            </a:pPr>
            <a:endParaRPr lang="en-GB" baseline="0" noProof="0" dirty="0"/>
          </a:p>
          <a:p>
            <a:pPr marL="0" indent="0">
              <a:buFontTx/>
              <a:buNone/>
            </a:pPr>
            <a:r>
              <a:rPr lang="en-GB" baseline="0" noProof="0" dirty="0"/>
              <a:t>The aqueous concentration of these species can be limited :</a:t>
            </a:r>
          </a:p>
          <a:p>
            <a:pPr marL="171450" indent="-171450">
              <a:buFontTx/>
              <a:buChar char="-"/>
            </a:pPr>
            <a:r>
              <a:rPr lang="en-US" baseline="0" noProof="0" dirty="0"/>
              <a:t>First by the calcite solubility, </a:t>
            </a:r>
            <a:endParaRPr lang="en-GB" baseline="0" noProof="0" dirty="0"/>
          </a:p>
          <a:p>
            <a:pPr marL="171450" indent="-171450">
              <a:buFontTx/>
              <a:buChar char="-"/>
            </a:pPr>
            <a:r>
              <a:rPr lang="en-GB" baseline="0" noProof="0" dirty="0"/>
              <a:t>Then by Sorption :  but it assumed to be </a:t>
            </a:r>
            <a:r>
              <a:rPr lang="en-US" baseline="0" noProof="0" dirty="0"/>
              <a:t>to be limited on clays and Calcium – Silicates – Hydrates (CSH) </a:t>
            </a:r>
          </a:p>
          <a:p>
            <a:pPr marL="171450" indent="-171450">
              <a:buFontTx/>
              <a:buChar char="-"/>
            </a:pPr>
            <a:r>
              <a:rPr lang="en-US" baseline="0" noProof="0" dirty="0"/>
              <a:t>Isotopic exchange related to related to carbon bearing phases : mainly carbonates. is expected to be the main phenomena ruling 14C migration </a:t>
            </a:r>
          </a:p>
          <a:p>
            <a:pPr marL="0" indent="0">
              <a:buFontTx/>
              <a:buNone/>
            </a:pPr>
            <a:endParaRPr lang="en-US" baseline="0" noProof="0" dirty="0"/>
          </a:p>
          <a:p>
            <a:pPr marL="0" indent="0">
              <a:buFontTx/>
              <a:buNone/>
            </a:pPr>
            <a:r>
              <a:rPr lang="en-US" baseline="0" noProof="0" dirty="0"/>
              <a:t>Carbonates are constitutive minerals at low to moderate amount in clay-rocks (about 20% in the Callovo-Oxfordian clay-rock) and they are used in concrete as calcareous aggregates. </a:t>
            </a:r>
          </a:p>
          <a:p>
            <a:pPr marL="171450" indent="-171450">
              <a:buFontTx/>
              <a:buChar char="-"/>
            </a:pPr>
            <a:endParaRPr lang="en-US" baseline="0" noProof="0" dirty="0"/>
          </a:p>
          <a:p>
            <a:pPr marL="171450" indent="-171450">
              <a:buFontTx/>
              <a:buChar char="-"/>
            </a:pPr>
            <a:endParaRPr lang="en-GB" baseline="0" noProof="0"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5</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noProof="0" dirty="0"/>
              <a:t>So, we</a:t>
            </a:r>
            <a:r>
              <a:rPr lang="en-GB" baseline="0" noProof="0" dirty="0"/>
              <a:t> have mainly focused our work as regard to the isotopic exchange phenomena. </a:t>
            </a:r>
            <a:endParaRPr lang="en-GB" noProof="0" dirty="0"/>
          </a:p>
          <a:p>
            <a:pPr marL="171450" indent="-171450">
              <a:buFontTx/>
              <a:buChar char="-"/>
            </a:pPr>
            <a:endParaRPr lang="en-US" baseline="0" noProof="0" dirty="0"/>
          </a:p>
          <a:p>
            <a:pPr marL="171450" indent="-171450">
              <a:buFontTx/>
              <a:buChar char="-"/>
            </a:pPr>
            <a:endParaRPr lang="en-GB" baseline="0" noProof="0"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6</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GB" baseline="0" noProof="0" dirty="0"/>
          </a:p>
          <a:p>
            <a:r>
              <a:rPr lang="en-GB" baseline="0" noProof="0" dirty="0"/>
              <a:t>As you have seen Tuesday, Laurent Charlet an its team studied isotopic exchange of carbon thirteen with calcite in the framework of the </a:t>
            </a:r>
            <a:r>
              <a:rPr lang="en-GB" baseline="0" noProof="0" dirty="0" err="1"/>
              <a:t>Andra</a:t>
            </a:r>
            <a:r>
              <a:rPr lang="en-GB" baseline="0" noProof="0" dirty="0"/>
              <a:t> programme . </a:t>
            </a:r>
          </a:p>
          <a:p>
            <a:endParaRPr lang="en-GB" baseline="0" noProof="0" dirty="0"/>
          </a:p>
          <a:p>
            <a:r>
              <a:rPr lang="en-GB" noProof="0" dirty="0"/>
              <a:t>They first synthetize</a:t>
            </a:r>
            <a:r>
              <a:rPr lang="en-GB" baseline="0" noProof="0" dirty="0"/>
              <a:t> carbon twelve nano-calcite. They put it contact with carbon thirteen introduced in the system from natural air (which is constituted by 99 % of carbon twelve and 1 % of carbon thirteen). The isotopic C thirteen ratio in calcite is then monitored for 500 days. These experiments were performed at 25 and 50°C degrees. </a:t>
            </a:r>
          </a:p>
          <a:p>
            <a:endParaRPr lang="en-GB" baseline="0" noProof="0" dirty="0"/>
          </a:p>
          <a:p>
            <a:r>
              <a:rPr lang="en-GB" baseline="0" noProof="0" dirty="0"/>
              <a:t>Basically, they have observed the progressive up take of 13C by calcite. According to a root square evolution with time.  They main conclusions drawn by Charlet are the following :  </a:t>
            </a:r>
            <a:r>
              <a:rPr lang="en-US" baseline="0" noProof="0" dirty="0"/>
              <a:t>13C uptake is kinetically controlled and could be interpreted by solid state diffusion phenomena.</a:t>
            </a:r>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7</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noProof="0" dirty="0"/>
              <a:t>In Cast </a:t>
            </a:r>
            <a:r>
              <a:rPr lang="en-GB" baseline="0" noProof="0" dirty="0"/>
              <a:t>, we proposed a deeper interpretation of </a:t>
            </a:r>
            <a:r>
              <a:rPr lang="en-GB" baseline="0" noProof="0" dirty="0" err="1"/>
              <a:t>thework</a:t>
            </a:r>
            <a:r>
              <a:rPr lang="en-GB" baseline="0" noProof="0" dirty="0"/>
              <a:t> performed by </a:t>
            </a:r>
            <a:r>
              <a:rPr lang="en-GB" baseline="0" noProof="0" dirty="0" err="1"/>
              <a:t>Charlet</a:t>
            </a:r>
            <a:r>
              <a:rPr lang="en-GB" baseline="0" noProof="0" dirty="0"/>
              <a:t> assuming a solid diffusion of 13C into calcite. </a:t>
            </a:r>
          </a:p>
          <a:p>
            <a:endParaRPr lang="en-GB" baseline="0" noProof="0" dirty="0"/>
          </a:p>
          <a:p>
            <a:r>
              <a:rPr lang="en-GB" baseline="0" noProof="0" dirty="0"/>
              <a:t>This a schematic view of the diffusion processes : at the beginning of the experiment there is no </a:t>
            </a:r>
            <a:r>
              <a:rPr lang="en-GB" baseline="30000" noProof="0" dirty="0"/>
              <a:t>13</a:t>
            </a:r>
            <a:r>
              <a:rPr lang="en-GB" baseline="0" noProof="0" dirty="0"/>
              <a:t>C into calcite, then 13C diffuse into calcite, when 13C  has entirely diffused into calcite there is an equilibrium between the solid phase and the liquid. We have assumed no fractionation between liquid and solid. </a:t>
            </a:r>
          </a:p>
          <a:p>
            <a:endParaRPr lang="en-GB" baseline="0" noProof="0" dirty="0"/>
          </a:p>
          <a:p>
            <a:r>
              <a:rPr lang="en-GB" baseline="0" noProof="0" dirty="0"/>
              <a:t>Two approaches were used: one based on analytical solutions. Analytical solutions can provides the evolution of 13C concentration with time and depth (from the surface). Based on them, we can calculate the 13C uptake with time and as a function of diffusion coefficient of 13C into calcite and size of the calcite grains. We take also into account the maximum 13C uptake by calcite at the equilibrium. </a:t>
            </a:r>
          </a:p>
          <a:p>
            <a:endParaRPr lang="en-GB" baseline="0" noProof="0" dirty="0"/>
          </a:p>
          <a:p>
            <a:r>
              <a:rPr lang="en-GB" baseline="0" noProof="0" dirty="0"/>
              <a:t>A simplified approaches been also considered by assuming an equivalent contaminated volume of 13C in the calcite. The equivalent volume is estimated using a average diffuse distance depending on time and the diffusion coefficient of 13C into calcite. </a:t>
            </a:r>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8</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noProof="0" dirty="0"/>
              <a:t>As you can see, data of Charlet et al. (2014) can be successfully interpreted assuming the diffusion of </a:t>
            </a:r>
            <a:r>
              <a:rPr lang="en-US" baseline="30000" noProof="0" dirty="0"/>
              <a:t>13</a:t>
            </a:r>
            <a:r>
              <a:rPr lang="en-US" baseline="0" noProof="0" dirty="0"/>
              <a:t>C into calcite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noProof="0" dirty="0"/>
          </a:p>
          <a:p>
            <a:pPr marL="0" marR="0" lvl="1" indent="0" algn="l" defTabSz="914400" rtl="0" eaLnBrk="1" fontAlgn="auto" latinLnBrk="0" hangingPunct="1">
              <a:lnSpc>
                <a:spcPct val="100000"/>
              </a:lnSpc>
              <a:spcBef>
                <a:spcPts val="0"/>
              </a:spcBef>
              <a:spcAft>
                <a:spcPts val="0"/>
              </a:spcAft>
              <a:buClrTx/>
              <a:buSzTx/>
              <a:buFontTx/>
              <a:buNone/>
              <a:tabLst/>
              <a:defRPr/>
            </a:pPr>
            <a:r>
              <a:rPr lang="en-GB" baseline="0" noProof="0" dirty="0"/>
              <a:t>Both models lead  to almost the same results in term of diffusion coefficient. We obtained a diffusion coefficient of 13C into calcite in the range of </a:t>
            </a:r>
            <a:r>
              <a:rPr lang="en-US" baseline="0" noProof="0" dirty="0"/>
              <a:t> 6-7.10</a:t>
            </a:r>
            <a:r>
              <a:rPr lang="en-US" baseline="30000" noProof="0" dirty="0"/>
              <a:t>-25 </a:t>
            </a:r>
            <a:r>
              <a:rPr lang="en-US" baseline="0" noProof="0" dirty="0"/>
              <a:t>m²/s at 25°C  and 2-3.10</a:t>
            </a:r>
            <a:r>
              <a:rPr lang="en-US" baseline="30000" noProof="0" dirty="0"/>
              <a:t>-24 </a:t>
            </a:r>
            <a:r>
              <a:rPr lang="en-US" baseline="0" noProof="0" dirty="0"/>
              <a:t>m²/s at 50°C. These values are in a good </a:t>
            </a:r>
            <a:r>
              <a:rPr lang="en-US" dirty="0">
                <a:cs typeface="Lucida Sans Unicode" pitchFamily="34" charset="0"/>
              </a:rPr>
              <a:t>coherence </a:t>
            </a:r>
            <a:r>
              <a:rPr lang="en-US" baseline="0" noProof="0" dirty="0"/>
              <a:t>with those </a:t>
            </a:r>
            <a:r>
              <a:rPr lang="fr-FR" baseline="0" noProof="0" dirty="0"/>
              <a:t>obtained by </a:t>
            </a:r>
            <a:r>
              <a:rPr lang="en-US" dirty="0">
                <a:cs typeface="Lucida Sans Unicode" pitchFamily="34" charset="0"/>
              </a:rPr>
              <a:t>Fisher et al., (1999) taking </a:t>
            </a:r>
            <a:r>
              <a:rPr lang="en-US" baseline="0" dirty="0">
                <a:cs typeface="Lucida Sans Unicode" pitchFamily="34" charset="0"/>
              </a:rPr>
              <a:t>Fisher et al., performed these experiments at 550°C. </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a:cs typeface="Lucida Sans Unicode" pitchFamily="34" charset="0"/>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en-US" baseline="0" dirty="0">
                <a:cs typeface="Lucida Sans Unicode" pitchFamily="34" charset="0"/>
              </a:rPr>
              <a:t>Finally, it important to keep in mind that inorganic and aqueous 14C uptake on calcite depends on 3 main parameters : </a:t>
            </a:r>
            <a:r>
              <a:rPr lang="it-IT" baseline="0" dirty="0">
                <a:cs typeface="Lucida Sans Unicode" pitchFamily="34" charset="0"/>
              </a:rPr>
              <a:t>calcite content, the calcite grain size, and the calcite solubility (which is strongly linked to pH and the pCO2)</a:t>
            </a:r>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9</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noProof="0" dirty="0"/>
              <a:t>Assuming</a:t>
            </a:r>
            <a:r>
              <a:rPr lang="en-GB" baseline="0" noProof="0" dirty="0"/>
              <a:t> the solid state diffusion model and an analogy between 13C and 14C, we can </a:t>
            </a:r>
            <a:r>
              <a:rPr lang="en-GB" baseline="0" noProof="0" dirty="0" err="1"/>
              <a:t>detremine</a:t>
            </a:r>
            <a:r>
              <a:rPr lang="en-GB" baseline="0" noProof="0" dirty="0"/>
              <a:t> the </a:t>
            </a:r>
            <a:r>
              <a:rPr lang="en-US" dirty="0">
                <a:cs typeface="Lucida Sans Unicode" pitchFamily="34" charset="0"/>
              </a:rPr>
              <a:t>partition coefficients Rd of </a:t>
            </a:r>
            <a:r>
              <a:rPr lang="en-US" baseline="30000" dirty="0">
                <a:cs typeface="Lucida Sans Unicode" pitchFamily="34" charset="0"/>
              </a:rPr>
              <a:t>14</a:t>
            </a:r>
            <a:r>
              <a:rPr lang="en-US" dirty="0">
                <a:cs typeface="Lucida Sans Unicode" pitchFamily="34" charset="0"/>
              </a:rPr>
              <a:t>C (or 13C) from</a:t>
            </a:r>
            <a:r>
              <a:rPr lang="en-US" baseline="0" dirty="0">
                <a:cs typeface="Lucida Sans Unicode" pitchFamily="34" charset="0"/>
              </a:rPr>
              <a:t> the quantity of 14C diffusion into the calcite end the concentration of 14C in the aqueous phase. </a:t>
            </a:r>
          </a:p>
          <a:p>
            <a:endParaRPr lang="en-US" baseline="0" noProof="0" dirty="0">
              <a:cs typeface="Lucida Sans Unicode" pitchFamily="34" charset="0"/>
            </a:endParaRPr>
          </a:p>
          <a:p>
            <a:r>
              <a:rPr lang="en-US" baseline="0" noProof="0" dirty="0">
                <a:cs typeface="Lucida Sans Unicode" pitchFamily="34" charset="0"/>
              </a:rPr>
              <a:t>This picture shows the predicted evolution </a:t>
            </a:r>
            <a:r>
              <a:rPr lang="en-US" dirty="0">
                <a:cs typeface="Lucida Sans Unicode" pitchFamily="34" charset="0"/>
              </a:rPr>
              <a:t>partition coefficients Rd for the calcite system assuming a 1D solid diffusion model of 13C into calcite, D(13C) = 6.6×10</a:t>
            </a:r>
            <a:r>
              <a:rPr lang="en-US" baseline="30000" dirty="0">
                <a:cs typeface="Lucida Sans Unicode" pitchFamily="34" charset="0"/>
              </a:rPr>
              <a:t>-25 </a:t>
            </a:r>
            <a:r>
              <a:rPr lang="en-US" dirty="0">
                <a:cs typeface="Lucida Sans Unicode" pitchFamily="34" charset="0"/>
              </a:rPr>
              <a:t>m2/s and atmospheric conditions for</a:t>
            </a:r>
            <a:r>
              <a:rPr lang="en-US" baseline="0" dirty="0">
                <a:cs typeface="Lucida Sans Unicode" pitchFamily="34" charset="0"/>
              </a:rPr>
              <a:t> a calcite grain diameter of 50 nanometers and 1 µm.  </a:t>
            </a:r>
          </a:p>
          <a:p>
            <a:endParaRPr lang="en-US" baseline="0" dirty="0">
              <a:cs typeface="Lucida Sans Unicode" pitchFamily="34" charset="0"/>
            </a:endParaRPr>
          </a:p>
          <a:p>
            <a:r>
              <a:rPr lang="en-US" baseline="0" dirty="0">
                <a:cs typeface="Lucida Sans Unicode" pitchFamily="34" charset="0"/>
              </a:rPr>
              <a:t>When 14C enters into the system the Rd is null and then it evolves to reach a maximum values corresponding to complete diffusion of 13C into calcite. The needed time to reach the complete diffusion of 13C into calcite increase with the size of the calcite grains. </a:t>
            </a:r>
          </a:p>
          <a:p>
            <a:endParaRPr lang="en-US" baseline="0" dirty="0">
              <a:cs typeface="Lucida Sans Unicode" pitchFamily="34" charset="0"/>
            </a:endParaRPr>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10</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noProof="0" dirty="0"/>
              <a:t>We have applied</a:t>
            </a:r>
            <a:r>
              <a:rPr lang="en-GB" baseline="0" noProof="0" dirty="0"/>
              <a:t> this model on </a:t>
            </a:r>
            <a:r>
              <a:rPr lang="en-GB" baseline="30000" noProof="0" dirty="0"/>
              <a:t>14</a:t>
            </a:r>
            <a:r>
              <a:rPr lang="en-GB" baseline="0" noProof="0" dirty="0"/>
              <a:t>C retention data found in literature : namely  Pointeau (2003) / Tertre et al., (2010) / Allard  (1981). </a:t>
            </a:r>
          </a:p>
          <a:p>
            <a:endParaRPr lang="en-GB" baseline="0" noProof="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noProof="0" dirty="0"/>
              <a:t>They performed batch sorption experiments on calcite grains and calcareous aggregates in contact with cementitious or NaCl (sodium chloride) solutions.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noProof="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noProof="0" dirty="0"/>
              <a:t>As you can seen, we obtained a good agreement for calcite using the diffusion coefficient based on the work of Charlet et al., . For calcareous aggregates, we need to increase the solid diffusion coefficient of </a:t>
            </a:r>
            <a:r>
              <a:rPr lang="en-GB" baseline="30000" noProof="0" dirty="0"/>
              <a:t>14</a:t>
            </a:r>
            <a:r>
              <a:rPr lang="en-GB" baseline="0" noProof="0" dirty="0"/>
              <a:t>C. Taking into account the overall results, we observe that </a:t>
            </a:r>
            <a:r>
              <a:rPr lang="en-US" baseline="0" noProof="0" dirty="0"/>
              <a:t>14C diffusion coefficient increases with the expected particle size. To explain this behavior, we expected that the definition of the grain size is somewhat limiting because carbonate aggregates can be constituted by several calcite crystals so defining a grain size is more complicated than for individual calcite grain.  </a:t>
            </a:r>
            <a:endParaRPr lang="en-GB" baseline="0" noProof="0" dirty="0"/>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11</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noProof="0" dirty="0"/>
              <a:t>We</a:t>
            </a:r>
            <a:r>
              <a:rPr lang="en-GB" baseline="0" noProof="0" dirty="0"/>
              <a:t> have tested this model to interpret 14C uptake in cement based materials (cement paste and concrete) from results acquired by </a:t>
            </a:r>
            <a:r>
              <a:rPr lang="en-US" baseline="0" noProof="0" dirty="0"/>
              <a:t>Matsumoto (1994) / Bayliss (1988) /Pointeau (2008). Here the results obtained by </a:t>
            </a:r>
            <a:r>
              <a:rPr lang="en-US" u="none" dirty="0">
                <a:effectLst>
                  <a:outerShdw blurRad="38100" dist="38100" dir="2700000" algn="tl">
                    <a:srgbClr val="000000">
                      <a:alpha val="43137"/>
                    </a:srgbClr>
                  </a:outerShdw>
                </a:effectLst>
                <a:cs typeface="Lucida Sans Unicode" pitchFamily="34" charset="0"/>
              </a:rPr>
              <a:t>Matsumoto (1994),</a:t>
            </a:r>
            <a:r>
              <a:rPr lang="en-US" u="none" baseline="0" dirty="0">
                <a:effectLst>
                  <a:outerShdw blurRad="38100" dist="38100" dir="2700000" algn="tl">
                    <a:srgbClr val="000000">
                      <a:alpha val="43137"/>
                    </a:srgbClr>
                  </a:outerShdw>
                </a:effectLst>
                <a:cs typeface="Lucida Sans Unicode" pitchFamily="34" charset="0"/>
              </a:rPr>
              <a:t> but the conclusions are the same for the other data. </a:t>
            </a:r>
          </a:p>
          <a:p>
            <a:endParaRPr lang="en-US" u="none" baseline="0" noProof="0" dirty="0">
              <a:effectLst>
                <a:outerShdw blurRad="38100" dist="38100" dir="2700000" algn="tl">
                  <a:srgbClr val="000000">
                    <a:alpha val="43137"/>
                  </a:srgbClr>
                </a:outerShdw>
              </a:effectLst>
              <a:cs typeface="Lucida Sans Unicode" pitchFamily="34" charset="0"/>
            </a:endParaRPr>
          </a:p>
          <a:p>
            <a:r>
              <a:rPr lang="en-US" u="none" baseline="0" noProof="0" dirty="0">
                <a:effectLst>
                  <a:outerShdw blurRad="38100" dist="38100" dir="2700000" algn="tl">
                    <a:srgbClr val="000000">
                      <a:alpha val="43137"/>
                    </a:srgbClr>
                  </a:outerShdw>
                </a:effectLst>
                <a:cs typeface="Lucida Sans Unicode" pitchFamily="34" charset="0"/>
              </a:rPr>
              <a:t>First note here, that the Kd of 14C in cement is relatively high with Rd values higher that 100 L/kg. after 50 days of interaction </a:t>
            </a:r>
          </a:p>
          <a:p>
            <a:endParaRPr lang="en-US" u="none" baseline="0" noProof="0" dirty="0">
              <a:effectLst>
                <a:outerShdw blurRad="38100" dist="38100" dir="2700000" algn="tl">
                  <a:srgbClr val="000000">
                    <a:alpha val="43137"/>
                  </a:srgbClr>
                </a:outerShdw>
              </a:effectLst>
              <a:cs typeface="Lucida Sans Unicode" pitchFamily="34" charset="0"/>
            </a:endParaRPr>
          </a:p>
          <a:p>
            <a:r>
              <a:rPr lang="en-US" u="none" baseline="0" noProof="0" dirty="0">
                <a:effectLst>
                  <a:outerShdw blurRad="38100" dist="38100" dir="2700000" algn="tl">
                    <a:srgbClr val="000000">
                      <a:alpha val="43137"/>
                    </a:srgbClr>
                  </a:outerShdw>
                </a:effectLst>
                <a:cs typeface="Lucida Sans Unicode" pitchFamily="34" charset="0"/>
              </a:rPr>
              <a:t>We observed that solid diffusion of 14C into carbonates underestimate 14C uptake (As you can see on the left side). We test different hypothesis and we observed that data interpretation can be improved using : a fast sorption of 14C on CSH with Kd(14C) ~ 40 L/kg </a:t>
            </a:r>
          </a:p>
          <a:p>
            <a:pPr marL="0" marR="0" lvl="2" indent="0" algn="l" defTabSz="914400" rtl="0" eaLnBrk="1" fontAlgn="auto" latinLnBrk="0" hangingPunct="1">
              <a:lnSpc>
                <a:spcPct val="100000"/>
              </a:lnSpc>
              <a:spcBef>
                <a:spcPts val="0"/>
              </a:spcBef>
              <a:spcAft>
                <a:spcPts val="0"/>
              </a:spcAft>
              <a:buClrTx/>
              <a:buSzTx/>
              <a:buFontTx/>
              <a:buNone/>
              <a:tabLst/>
              <a:defRPr/>
            </a:pPr>
            <a:r>
              <a:rPr lang="en-US" u="none" baseline="0" noProof="0" dirty="0">
                <a:effectLst>
                  <a:outerShdw blurRad="38100" dist="38100" dir="2700000" algn="tl">
                    <a:srgbClr val="000000">
                      <a:alpha val="43137"/>
                    </a:srgbClr>
                  </a:outerShdw>
                </a:effectLst>
                <a:cs typeface="Lucida Sans Unicode" pitchFamily="34" charset="0"/>
              </a:rPr>
              <a:t>and </a:t>
            </a:r>
            <a:r>
              <a:rPr lang="en-US" dirty="0">
                <a:cs typeface="Lucida Sans Unicode" pitchFamily="34" charset="0"/>
              </a:rPr>
              <a:t>carbonation of portlandite phenomena</a:t>
            </a:r>
            <a:r>
              <a:rPr lang="en-US" baseline="0" dirty="0">
                <a:cs typeface="Lucida Sans Unicode" pitchFamily="34" charset="0"/>
              </a:rPr>
              <a:t> which is </a:t>
            </a:r>
            <a:r>
              <a:rPr lang="en-US" dirty="0">
                <a:cs typeface="Lucida Sans Unicode" pitchFamily="34" charset="0"/>
              </a:rPr>
              <a:t>kinetically controlled.</a:t>
            </a:r>
            <a:r>
              <a:rPr lang="en-US" baseline="0" dirty="0">
                <a:cs typeface="Lucida Sans Unicode" pitchFamily="34" charset="0"/>
              </a:rPr>
              <a:t> </a:t>
            </a:r>
            <a:endParaRPr lang="en-US" dirty="0">
              <a:cs typeface="Lucida Sans Unicode" pitchFamily="34" charset="0"/>
            </a:endParaRPr>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12</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noProof="0" dirty="0"/>
              <a:t>For the clay-rocks,</a:t>
            </a:r>
            <a:r>
              <a:rPr lang="en-GB" baseline="0" noProof="0" dirty="0"/>
              <a:t> there is few experimental data on </a:t>
            </a:r>
            <a:r>
              <a:rPr lang="en-GB" baseline="30000" noProof="0" dirty="0"/>
              <a:t>14</a:t>
            </a:r>
            <a:r>
              <a:rPr lang="en-GB" baseline="0" noProof="0" dirty="0"/>
              <a:t>C retention. </a:t>
            </a:r>
          </a:p>
          <a:p>
            <a:r>
              <a:rPr lang="en-GB" baseline="0" dirty="0"/>
              <a:t> </a:t>
            </a:r>
          </a:p>
          <a:p>
            <a:r>
              <a:rPr lang="en-GB" baseline="0" dirty="0"/>
              <a:t>We can cite here the diffusion experiments on Boom Clay performed by Put and De Cannière, 1994. They do not evidence any sorption of 14C. But there experiment lasted </a:t>
            </a:r>
          </a:p>
          <a:p>
            <a:r>
              <a:rPr lang="en-GB" baseline="0" dirty="0"/>
              <a:t>only 25 days of diffusion. May be not enough to evidence 14C uptake. </a:t>
            </a:r>
          </a:p>
          <a:p>
            <a:endParaRPr lang="en-GB" baseline="0" dirty="0"/>
          </a:p>
          <a:p>
            <a:r>
              <a:rPr lang="en-GB" baseline="0" dirty="0"/>
              <a:t>For the Callovo-Oxfordian clay-rock, we do not have any data on 14C retention. So, we have considered a theoretical approach to estimate the Rd of 14C taking account the carbonate content, the calcite grain size and the pCO2 10-2 bars. </a:t>
            </a:r>
          </a:p>
          <a:p>
            <a:endParaRPr lang="en-GB" dirty="0"/>
          </a:p>
          <a:p>
            <a:r>
              <a:rPr lang="en-GB" dirty="0"/>
              <a:t>Here</a:t>
            </a:r>
            <a:r>
              <a:rPr lang="en-GB" baseline="0" dirty="0"/>
              <a:t> the time evolution of the predicted Rd for several calcite diameters. Based on theses curves, we can assume that a Rd value of 1 L/kg can be representative of </a:t>
            </a:r>
            <a:r>
              <a:rPr lang="en-GB" baseline="30000" dirty="0"/>
              <a:t>14</a:t>
            </a:r>
            <a:r>
              <a:rPr lang="en-GB" baseline="0" dirty="0"/>
              <a:t>C up take. This values can be reach for 1-2 months of interaction corresponding to  a diffusion distance of few mm. </a:t>
            </a:r>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13</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lnSpcReduction="10000"/>
          </a:bodyPr>
          <a:lstStyle/>
          <a:p>
            <a:r>
              <a:rPr lang="en-GB" noProof="0" dirty="0"/>
              <a:t>Now move on organic 14C. Few words about </a:t>
            </a:r>
            <a:r>
              <a:rPr lang="en-GB" baseline="0" noProof="0" dirty="0"/>
              <a:t>available experimental data. </a:t>
            </a:r>
            <a:endParaRPr lang="en-GB" noProof="0" dirty="0"/>
          </a:p>
          <a:p>
            <a:endParaRPr lang="en-GB" noProof="0" dirty="0"/>
          </a:p>
          <a:p>
            <a:r>
              <a:rPr lang="en-GB" noProof="0" dirty="0"/>
              <a:t>For methan</a:t>
            </a:r>
            <a:r>
              <a:rPr lang="en-GB" baseline="0" noProof="0" dirty="0"/>
              <a:t> (and other alkanes), a great deal of work have been done by of Jacops et al., about the diffusion properties in clay-rocks. They have </a:t>
            </a:r>
            <a:r>
              <a:rPr lang="en-GB" baseline="0" noProof="0" dirty="0" err="1"/>
              <a:t>detremine</a:t>
            </a:r>
            <a:r>
              <a:rPr lang="en-GB" baseline="0" noProof="0" dirty="0"/>
              <a:t> effective diffusion coefficient but do not observe any sorption.</a:t>
            </a:r>
          </a:p>
          <a:p>
            <a:endParaRPr lang="en-GB" baseline="0" noProof="0" dirty="0"/>
          </a:p>
          <a:p>
            <a:r>
              <a:rPr lang="en-GB" baseline="0" noProof="0" dirty="0"/>
              <a:t>The behaviour of methan was also studied from in-situ gas injection experiments at Mont-Terri. On </a:t>
            </a:r>
            <a:r>
              <a:rPr lang="en-GB" baseline="0" noProof="0" dirty="0" err="1"/>
              <a:t>contray</a:t>
            </a:r>
            <a:r>
              <a:rPr lang="en-GB" baseline="0" noProof="0" dirty="0"/>
              <a:t> to </a:t>
            </a:r>
            <a:r>
              <a:rPr lang="en-GB" baseline="0" noProof="0" dirty="0" err="1"/>
              <a:t>Jacops</a:t>
            </a:r>
            <a:r>
              <a:rPr lang="en-GB" baseline="0" noProof="0" dirty="0"/>
              <a:t>, they observe a weak retention of </a:t>
            </a:r>
            <a:r>
              <a:rPr lang="en-GB" baseline="0" noProof="0" dirty="0" err="1"/>
              <a:t>methan</a:t>
            </a:r>
            <a:r>
              <a:rPr lang="en-GB" baseline="0" noProof="0" dirty="0"/>
              <a:t> with a Kd value of about 0,02 L/kg. </a:t>
            </a:r>
          </a:p>
          <a:p>
            <a:endParaRPr lang="en-GB" baseline="0" noProof="0" dirty="0"/>
          </a:p>
          <a:p>
            <a:r>
              <a:rPr lang="en-GB" baseline="0" dirty="0"/>
              <a:t>For carbon bearing organic molecules, the majority of experimental work has been dedicated to </a:t>
            </a:r>
            <a:r>
              <a:rPr lang="en-GB" u="sng" baseline="0" dirty="0"/>
              <a:t>carboxylic acids both for clays and cements. </a:t>
            </a:r>
            <a:r>
              <a:rPr lang="en-GB" u="none" baseline="0" dirty="0"/>
              <a:t>We observed that </a:t>
            </a:r>
            <a:r>
              <a:rPr lang="en-US" u="none" baseline="0" dirty="0"/>
              <a:t>sorption properties are strongly linked to the nature of the molecules (as you can see on this pictures). I would like to mention that the majority most of them are characterized by Kd higher than zero and underline here the recent work of Rasimimanana who propose a generic model of organic molecules sorption for clay-rocks (as illustrated by this picture). </a:t>
            </a:r>
          </a:p>
          <a:p>
            <a:endParaRPr lang="en-US" u="none" baseline="0" dirty="0"/>
          </a:p>
          <a:p>
            <a:pPr marL="0" marR="0" lvl="1" indent="0" algn="l" defTabSz="914400" rtl="0" eaLnBrk="1" fontAlgn="auto" latinLnBrk="0" hangingPunct="1">
              <a:lnSpc>
                <a:spcPct val="100000"/>
              </a:lnSpc>
              <a:spcBef>
                <a:spcPts val="0"/>
              </a:spcBef>
              <a:spcAft>
                <a:spcPts val="0"/>
              </a:spcAft>
              <a:buClrTx/>
              <a:buSzTx/>
              <a:buFontTx/>
              <a:buNone/>
              <a:tabLst/>
              <a:defRPr/>
            </a:pPr>
            <a:r>
              <a:rPr lang="en-US" u="none" baseline="0" dirty="0"/>
              <a:t>Note here also </a:t>
            </a:r>
            <a:r>
              <a:rPr lang="en-US" dirty="0">
                <a:cs typeface="Lucida Sans Unicode" pitchFamily="34" charset="0"/>
              </a:rPr>
              <a:t>there is an on-going work on an extended set of molecules: notably</a:t>
            </a:r>
            <a:r>
              <a:rPr lang="en-US" baseline="0" dirty="0">
                <a:cs typeface="Lucida Sans Unicode" pitchFamily="34" charset="0"/>
              </a:rPr>
              <a:t> </a:t>
            </a:r>
            <a:r>
              <a:rPr lang="en-US" baseline="0" dirty="0" err="1">
                <a:cs typeface="Lucida Sans Unicode" pitchFamily="34" charset="0"/>
              </a:rPr>
              <a:t>a</a:t>
            </a:r>
            <a:r>
              <a:rPr lang="en-US" dirty="0" err="1">
                <a:cs typeface="Lucida Sans Unicode" pitchFamily="34" charset="0"/>
              </a:rPr>
              <a:t>polar</a:t>
            </a:r>
            <a:r>
              <a:rPr lang="en-US" dirty="0">
                <a:cs typeface="Lucida Sans Unicode" pitchFamily="34" charset="0"/>
              </a:rPr>
              <a:t> molecules which is more</a:t>
            </a:r>
            <a:r>
              <a:rPr lang="en-US" baseline="0" dirty="0">
                <a:cs typeface="Lucida Sans Unicode" pitchFamily="34" charset="0"/>
              </a:rPr>
              <a:t> related to the graphite inventory than carboxylic acids. </a:t>
            </a:r>
            <a:endParaRPr lang="en-US" dirty="0">
              <a:cs typeface="Lucida Sans Unicode" pitchFamily="34" charset="0"/>
            </a:endParaRPr>
          </a:p>
          <a:p>
            <a:endParaRPr lang="en-US" u="none" baseline="0" dirty="0"/>
          </a:p>
          <a:p>
            <a:endParaRPr lang="en-US" u="none" baseline="0" dirty="0"/>
          </a:p>
          <a:p>
            <a:endParaRPr lang="fr-FR" baseline="0" dirty="0"/>
          </a:p>
          <a:p>
            <a:endParaRPr lang="fr-FR" baseline="0" dirty="0"/>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14</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Move on the </a:t>
            </a:r>
            <a:r>
              <a:rPr lang="fr-FR" baseline="0" dirty="0"/>
              <a:t>last part of this talk. The performance assessment of 14C </a:t>
            </a:r>
            <a:r>
              <a:rPr lang="en-US" sz="1200" dirty="0">
                <a:cs typeface="Lucida Sans Unicode" pitchFamily="34" charset="0"/>
              </a:rPr>
              <a:t>aqueous </a:t>
            </a:r>
            <a:r>
              <a:rPr lang="en-US" sz="1200" baseline="30000" dirty="0">
                <a:cs typeface="Lucida Sans Unicode" pitchFamily="34" charset="0"/>
              </a:rPr>
              <a:t>14</a:t>
            </a:r>
            <a:r>
              <a:rPr lang="en-US" sz="1200" dirty="0">
                <a:cs typeface="Lucida Sans Unicode" pitchFamily="34" charset="0"/>
              </a:rPr>
              <a:t>C transfer a</a:t>
            </a:r>
            <a:r>
              <a:rPr lang="en-US" sz="1200" baseline="0" dirty="0">
                <a:cs typeface="Lucida Sans Unicode" pitchFamily="34" charset="0"/>
              </a:rPr>
              <a:t> the scale of </a:t>
            </a:r>
            <a:r>
              <a:rPr lang="en-US" sz="1200" dirty="0">
                <a:cs typeface="Lucida Sans Unicode" pitchFamily="34" charset="0"/>
              </a:rPr>
              <a:t>Cigéo.</a:t>
            </a:r>
            <a:r>
              <a:rPr lang="en-US" sz="1200" baseline="0" dirty="0">
                <a:cs typeface="Lucida Sans Unicode" pitchFamily="34" charset="0"/>
              </a:rPr>
              <a:t> </a:t>
            </a:r>
          </a:p>
          <a:p>
            <a:endParaRPr lang="en-US" sz="1200" baseline="0" dirty="0">
              <a:cs typeface="Lucida Sans Unicode" pitchFamily="34" charset="0"/>
            </a:endParaRPr>
          </a:p>
          <a:p>
            <a:r>
              <a:rPr lang="en-US" sz="1200" baseline="0" dirty="0">
                <a:cs typeface="Lucida Sans Unicode" pitchFamily="34" charset="0"/>
              </a:rPr>
              <a:t>Here below a short description of the model. </a:t>
            </a:r>
          </a:p>
          <a:p>
            <a:endParaRPr lang="en-US" sz="1200" baseline="0" dirty="0">
              <a:cs typeface="Lucida Sans Unicode" pitchFamily="34" charset="0"/>
            </a:endParaRPr>
          </a:p>
          <a:p>
            <a:r>
              <a:rPr lang="en-US" sz="1200" baseline="0" dirty="0">
                <a:cs typeface="Lucida Sans Unicode" pitchFamily="34" charset="0"/>
              </a:rPr>
              <a:t>The model takes into account only aqueous 14C (no gas phase), we have considered methan as the organic </a:t>
            </a:r>
            <a:r>
              <a:rPr lang="en-US" sz="1200" baseline="0" dirty="0" err="1">
                <a:cs typeface="Lucida Sans Unicode" pitchFamily="34" charset="0"/>
              </a:rPr>
              <a:t>forme</a:t>
            </a:r>
            <a:r>
              <a:rPr lang="en-US" sz="1200" baseline="0" dirty="0">
                <a:cs typeface="Lucida Sans Unicode" pitchFamily="34" charset="0"/>
              </a:rPr>
              <a:t> and </a:t>
            </a:r>
            <a:r>
              <a:rPr lang="en-US" sz="1200" baseline="0" dirty="0" err="1">
                <a:cs typeface="Lucida Sans Unicode" pitchFamily="34" charset="0"/>
              </a:rPr>
              <a:t>carboantes</a:t>
            </a:r>
            <a:r>
              <a:rPr lang="en-US" sz="1200" baseline="0" dirty="0">
                <a:cs typeface="Lucida Sans Unicode" pitchFamily="34" charset="0"/>
              </a:rPr>
              <a:t> ions for the </a:t>
            </a:r>
            <a:r>
              <a:rPr lang="en-US" sz="1200" baseline="0" dirty="0" err="1">
                <a:cs typeface="Lucida Sans Unicode" pitchFamily="34" charset="0"/>
              </a:rPr>
              <a:t>inorgnaic</a:t>
            </a:r>
            <a:r>
              <a:rPr lang="en-US" sz="1200" baseline="0" dirty="0">
                <a:cs typeface="Lucida Sans Unicode" pitchFamily="34" charset="0"/>
              </a:rPr>
              <a:t>. Radioactive decays is also </a:t>
            </a:r>
            <a:r>
              <a:rPr lang="en-US" sz="1200" baseline="0" dirty="0" err="1">
                <a:cs typeface="Lucida Sans Unicode" pitchFamily="34" charset="0"/>
              </a:rPr>
              <a:t>condidred</a:t>
            </a:r>
            <a:r>
              <a:rPr lang="en-US" sz="1200" baseline="0" dirty="0">
                <a:cs typeface="Lucida Sans Unicode" pitchFamily="34" charset="0"/>
              </a:rPr>
              <a:t>. </a:t>
            </a:r>
          </a:p>
          <a:p>
            <a:endParaRPr lang="en-US" sz="1200" baseline="0" dirty="0">
              <a:cs typeface="Lucida Sans Unicode"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a:cs typeface="Lucida Sans Unicode" pitchFamily="34" charset="0"/>
              </a:rPr>
              <a:t>We uses a </a:t>
            </a:r>
            <a:r>
              <a:rPr lang="en-US" dirty="0">
                <a:cs typeface="Lucida Sans Unicode" pitchFamily="34" charset="0"/>
              </a:rPr>
              <a:t>2D Advection/diffusion and sorption model working</a:t>
            </a:r>
            <a:r>
              <a:rPr lang="en-US" baseline="0" dirty="0">
                <a:cs typeface="Lucida Sans Unicode" pitchFamily="34" charset="0"/>
              </a:rPr>
              <a:t> with Hydraulic conductivities, Effective diffusion coefficient (De) and a</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cs typeface="Lucida Sans Unicode" pitchFamily="34" charset="0"/>
              </a:rPr>
              <a:t>Linear sorption (Kd model). We have also considered the evolution of the De with the liquid saturation for several modelling cases.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cs typeface="Lucida Sans Unicode"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cs typeface="Lucida Sans Unicode" pitchFamily="34" charset="0"/>
              </a:rPr>
              <a:t>Simulations were performed at the scale of an ILLL waste cell. We have considered 1,590 primary packages (with 1.86 </a:t>
            </a:r>
            <a:r>
              <a:rPr lang="en-US" baseline="0" dirty="0" err="1">
                <a:cs typeface="Lucida Sans Unicode" pitchFamily="34" charset="0"/>
              </a:rPr>
              <a:t>mol</a:t>
            </a:r>
            <a:r>
              <a:rPr lang="en-US" baseline="0" dirty="0">
                <a:cs typeface="Lucida Sans Unicode" pitchFamily="34" charset="0"/>
              </a:rPr>
              <a:t> of 14C par package)</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cs typeface="Lucida Sans Unicode" pitchFamily="34" charset="0"/>
              </a:rPr>
              <a:t>Two mode of 14C release are evaluted an Instantaneous release (over 1 year in practice) and a linear release over about 50,000 years corresponding to corrosion of stainless steel</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cs typeface="Lucida Sans Unicode"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cs typeface="Lucida Sans Unicode" pitchFamily="34" charset="0"/>
            </a:endParaRPr>
          </a:p>
          <a:p>
            <a:endParaRPr lang="en-US" sz="1200" baseline="0" dirty="0">
              <a:cs typeface="Lucida Sans Unicode" pitchFamily="34" charset="0"/>
            </a:endParaRPr>
          </a:p>
          <a:p>
            <a:endParaRPr lang="en-US" sz="1200" baseline="0" dirty="0">
              <a:cs typeface="Lucida Sans Unicode" pitchFamily="34" charset="0"/>
            </a:endParaRPr>
          </a:p>
          <a:p>
            <a:endParaRPr lang="en-US" sz="1200" baseline="0" dirty="0">
              <a:cs typeface="Lucida Sans Unicode" pitchFamily="34" charset="0"/>
            </a:endParaRPr>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15</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err="1"/>
              <a:t>Here</a:t>
            </a:r>
            <a:r>
              <a:rPr lang="fr-FR" baseline="0" dirty="0"/>
              <a:t> a brief </a:t>
            </a:r>
            <a:r>
              <a:rPr lang="fr-FR" baseline="0" dirty="0" err="1"/>
              <a:t>desciption</a:t>
            </a:r>
            <a:r>
              <a:rPr lang="fr-FR" baseline="0" dirty="0"/>
              <a:t> of the </a:t>
            </a:r>
            <a:r>
              <a:rPr lang="fr-FR" baseline="0" dirty="0" err="1"/>
              <a:t>geometry</a:t>
            </a:r>
            <a:r>
              <a:rPr lang="fr-FR" baseline="0" dirty="0"/>
              <a:t> </a:t>
            </a:r>
            <a:r>
              <a:rPr lang="fr-FR" baseline="0" dirty="0" err="1"/>
              <a:t>we</a:t>
            </a:r>
            <a:r>
              <a:rPr lang="fr-FR" baseline="0" dirty="0"/>
              <a:t> </a:t>
            </a:r>
            <a:r>
              <a:rPr lang="fr-FR" baseline="0" dirty="0" err="1"/>
              <a:t>used</a:t>
            </a:r>
            <a:r>
              <a:rPr lang="fr-FR" baseline="0" dirty="0"/>
              <a:t>. this </a:t>
            </a:r>
            <a:r>
              <a:rPr lang="fr-FR" baseline="0" dirty="0" err="1"/>
              <a:t>is</a:t>
            </a:r>
            <a:r>
              <a:rPr lang="fr-FR" baseline="0" dirty="0"/>
              <a:t> 2D </a:t>
            </a:r>
            <a:r>
              <a:rPr lang="fr-FR" baseline="0" dirty="0" err="1"/>
              <a:t>geometry</a:t>
            </a:r>
            <a:r>
              <a:rPr lang="fr-FR" baseline="0" dirty="0"/>
              <a:t> </a:t>
            </a:r>
            <a:r>
              <a:rPr lang="fr-FR" baseline="0" dirty="0" err="1"/>
              <a:t>taking</a:t>
            </a:r>
            <a:r>
              <a:rPr lang="fr-FR" baseline="0" dirty="0"/>
              <a:t> </a:t>
            </a:r>
            <a:r>
              <a:rPr lang="fr-FR" baseline="0" dirty="0" err="1"/>
              <a:t>into</a:t>
            </a:r>
            <a:r>
              <a:rPr lang="fr-FR" baseline="0" dirty="0"/>
              <a:t> </a:t>
            </a:r>
            <a:r>
              <a:rPr lang="fr-FR" baseline="0" dirty="0" err="1"/>
              <a:t>acoount</a:t>
            </a:r>
            <a:r>
              <a:rPr lang="fr-FR" baseline="0" dirty="0"/>
              <a:t> </a:t>
            </a:r>
            <a:r>
              <a:rPr lang="en-US" baseline="0" dirty="0"/>
              <a:t>primary and disposal packages (Concrete CEM V)</a:t>
            </a:r>
          </a:p>
          <a:p>
            <a:r>
              <a:rPr lang="en-US" baseline="0" dirty="0"/>
              <a:t>Technical gaps, Disposal chamber and concrete liner (Concrete CEM V), the clay-rocks with the </a:t>
            </a:r>
            <a:r>
              <a:rPr lang="en-US" baseline="0" dirty="0" err="1"/>
              <a:t>diffrentiation</a:t>
            </a:r>
            <a:r>
              <a:rPr lang="en-US" baseline="0" dirty="0"/>
              <a:t> of the damaged zone and the </a:t>
            </a:r>
            <a:r>
              <a:rPr lang="en-US" baseline="0" dirty="0" err="1"/>
              <a:t>undamag</a:t>
            </a:r>
            <a:endParaRPr lang="en-US" baseline="0" dirty="0"/>
          </a:p>
          <a:p>
            <a:endParaRPr lang="en-US" baseline="0" dirty="0"/>
          </a:p>
          <a:p>
            <a:pPr indent="-266400">
              <a:spcBef>
                <a:spcPts val="1200"/>
              </a:spcBef>
            </a:pPr>
            <a:r>
              <a:rPr lang="en-US" dirty="0">
                <a:cs typeface="Lucida Sans Unicode" pitchFamily="34" charset="0"/>
              </a:rPr>
              <a:t>14C fluxes</a:t>
            </a:r>
            <a:r>
              <a:rPr lang="en-US" baseline="0" dirty="0">
                <a:cs typeface="Lucida Sans Unicode" pitchFamily="34" charset="0"/>
              </a:rPr>
              <a:t> were quantified at </a:t>
            </a:r>
            <a:r>
              <a:rPr lang="en-US" dirty="0">
                <a:cs typeface="Lucida Sans Unicode" pitchFamily="34" charset="0"/>
              </a:rPr>
              <a:t>the interface between materials and in the clay rock at various surface levels (every 10 m) and at the limits of the clay layer </a:t>
            </a:r>
          </a:p>
          <a:p>
            <a:r>
              <a:rPr lang="en-US" baseline="0" dirty="0" err="1"/>
              <a:t>ed</a:t>
            </a:r>
            <a:r>
              <a:rPr lang="en-US" baseline="0" dirty="0"/>
              <a:t> zone.  </a:t>
            </a:r>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16</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err="1"/>
              <a:t>We</a:t>
            </a:r>
            <a:r>
              <a:rPr lang="fr-FR" dirty="0"/>
              <a:t> </a:t>
            </a:r>
            <a:r>
              <a:rPr lang="fr-FR" dirty="0" err="1"/>
              <a:t>defined</a:t>
            </a:r>
            <a:r>
              <a:rPr lang="fr-FR" dirty="0"/>
              <a:t> </a:t>
            </a:r>
            <a:r>
              <a:rPr lang="fr-FR" dirty="0" err="1"/>
              <a:t>tow</a:t>
            </a:r>
            <a:r>
              <a:rPr lang="fr-FR" dirty="0"/>
              <a:t> sets of </a:t>
            </a:r>
            <a:r>
              <a:rPr lang="fr-FR" dirty="0" err="1"/>
              <a:t>calculations</a:t>
            </a:r>
            <a:r>
              <a:rPr lang="fr-FR" dirty="0"/>
              <a:t> :</a:t>
            </a:r>
          </a:p>
          <a:p>
            <a:endParaRPr lang="fr-FR" dirty="0"/>
          </a:p>
          <a:p>
            <a:r>
              <a:rPr lang="en-US" dirty="0"/>
              <a:t>The Phenomenological” case : corresponding to the expected performances for reactivity and transfer properties of cementitious materials and clay host rock. Unsaturated conditions in cements materials were assumed : evolution of De with saturation up to saturated conditions reached after ~ 1.7×105 years. We have</a:t>
            </a:r>
            <a:r>
              <a:rPr lang="en-US" baseline="0" dirty="0"/>
              <a:t> evaluted the s</a:t>
            </a:r>
            <a:r>
              <a:rPr lang="en-US" dirty="0"/>
              <a:t>ensitivity to Kd values in the</a:t>
            </a:r>
            <a:r>
              <a:rPr lang="en-US" baseline="0" dirty="0"/>
              <a:t> clay-rock and cement. Note here that we do not have </a:t>
            </a:r>
            <a:r>
              <a:rPr lang="en-US" baseline="0" dirty="0" err="1"/>
              <a:t>consired</a:t>
            </a:r>
            <a:r>
              <a:rPr lang="en-US" baseline="0" dirty="0"/>
              <a:t> a </a:t>
            </a:r>
            <a:r>
              <a:rPr lang="en-US" baseline="0" dirty="0" err="1"/>
              <a:t>kd</a:t>
            </a:r>
            <a:r>
              <a:rPr lang="en-US" baseline="0" dirty="0"/>
              <a:t> for methane in the host rock. </a:t>
            </a:r>
          </a:p>
          <a:p>
            <a:endParaRPr lang="en-US" dirty="0"/>
          </a:p>
          <a:p>
            <a:r>
              <a:rPr lang="en-US" dirty="0"/>
              <a:t>The second set of</a:t>
            </a:r>
            <a:r>
              <a:rPr lang="en-US" baseline="0" dirty="0"/>
              <a:t> calculate is an “Envelope” case  : </a:t>
            </a:r>
            <a:r>
              <a:rPr lang="en-US" baseline="0" dirty="0" err="1"/>
              <a:t>cossidereing</a:t>
            </a:r>
            <a:r>
              <a:rPr lang="en-US" baseline="0" dirty="0"/>
              <a:t> “conservative” situation for which transfer properties of cementitious materials are considered as “degraded” from initial time : it means enhanced hydro-dispersive (K, De, ) parameters in cement based materials (saturated conditions). In the envelope case, The sensitivity to Kd values is similar to the “phenomenological” case</a:t>
            </a:r>
          </a:p>
          <a:p>
            <a:endParaRPr lang="en-US" dirty="0"/>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17</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noProof="0" dirty="0"/>
              <a:t>In few slides, I</a:t>
            </a:r>
            <a:r>
              <a:rPr lang="en-GB" baseline="0" noProof="0" dirty="0"/>
              <a:t> will show illustrative results. </a:t>
            </a:r>
            <a:r>
              <a:rPr lang="en-GB" noProof="0" dirty="0"/>
              <a:t>Basically </a:t>
            </a:r>
            <a:r>
              <a:rPr lang="en-GB" baseline="0" noProof="0" dirty="0"/>
              <a:t>time evolutions of the 14 molar flux at various interfaces. We can find more details and our report</a:t>
            </a:r>
          </a:p>
          <a:p>
            <a:endParaRPr lang="en-GB" baseline="0" noProof="0" dirty="0"/>
          </a:p>
          <a:p>
            <a:r>
              <a:rPr lang="en-GB" baseline="0" noProof="0" dirty="0"/>
              <a:t>Here the phenomenological case for organic 14C. Main results are the follow : </a:t>
            </a:r>
          </a:p>
          <a:p>
            <a:endParaRPr lang="en-GB" baseline="0" noProof="0" dirty="0"/>
          </a:p>
          <a:p>
            <a:r>
              <a:rPr lang="en-GB" baseline="0" noProof="0" dirty="0"/>
              <a:t>For a Kd zero in cement : we observe that diffusion (and radioactive decays) only leads to : a</a:t>
            </a:r>
            <a:r>
              <a:rPr lang="en-US" baseline="0" noProof="0" dirty="0"/>
              <a:t> reduction of the 14C molar flux, by 3 order of magnitude by the primary packages, by 3 order of magnitude by the disposal packages and cell materials, by 5 order of magnitude by the clay-rock. </a:t>
            </a:r>
          </a:p>
          <a:p>
            <a:endParaRPr lang="en-GB" noProof="0" dirty="0"/>
          </a:p>
          <a:p>
            <a:pPr marL="0" marR="0" lvl="1" indent="0" algn="l" defTabSz="914400" rtl="0" eaLnBrk="1" fontAlgn="auto" latinLnBrk="0" hangingPunct="1">
              <a:lnSpc>
                <a:spcPct val="100000"/>
              </a:lnSpc>
              <a:spcBef>
                <a:spcPts val="0"/>
              </a:spcBef>
              <a:spcAft>
                <a:spcPts val="0"/>
              </a:spcAft>
              <a:buClrTx/>
              <a:buSzTx/>
              <a:buFontTx/>
              <a:buNone/>
              <a:tabLst/>
              <a:defRPr/>
            </a:pPr>
            <a:r>
              <a:rPr lang="en-GB" noProof="0" dirty="0"/>
              <a:t>Taking</a:t>
            </a:r>
            <a:r>
              <a:rPr lang="en-GB" baseline="0" noProof="0" dirty="0"/>
              <a:t> into account a Kd cement </a:t>
            </a:r>
            <a:r>
              <a:rPr lang="en-US" dirty="0">
                <a:cs typeface="Lucida Sans Unicode" pitchFamily="34" charset="0"/>
              </a:rPr>
              <a:t>reduces by </a:t>
            </a:r>
            <a:r>
              <a:rPr lang="en-US" u="sng" dirty="0">
                <a:cs typeface="Lucida Sans Unicode" pitchFamily="34" charset="0"/>
              </a:rPr>
              <a:t>one to two additional order of magnitude </a:t>
            </a:r>
            <a:r>
              <a:rPr lang="en-US" dirty="0">
                <a:cs typeface="Lucida Sans Unicode" pitchFamily="34" charset="0"/>
              </a:rPr>
              <a:t>the flux of </a:t>
            </a:r>
            <a:r>
              <a:rPr lang="en-US" baseline="30000" dirty="0">
                <a:cs typeface="Lucida Sans Unicode" pitchFamily="34" charset="0"/>
              </a:rPr>
              <a:t>14</a:t>
            </a:r>
            <a:r>
              <a:rPr lang="en-US" dirty="0">
                <a:cs typeface="Lucida Sans Unicode" pitchFamily="34" charset="0"/>
              </a:rPr>
              <a:t>C and delays the maximum up to 15.000 – 20.000 years.</a:t>
            </a:r>
            <a:r>
              <a:rPr lang="en-US" baseline="0" dirty="0">
                <a:cs typeface="Lucida Sans Unicode" pitchFamily="34" charset="0"/>
              </a:rPr>
              <a:t> </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a:cs typeface="Lucida Sans Unicode" pitchFamily="34" charset="0"/>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en-US" baseline="0" dirty="0">
                <a:cs typeface="Lucida Sans Unicode" pitchFamily="34" charset="0"/>
              </a:rPr>
              <a:t>The results pinpoint also the limited effect of the source term (instantaneous vs kinetic) on the 14C molar flux at the “top” and “bottom” surface of the Cox (as you can seen on the picture) on the right. </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US" dirty="0">
              <a:cs typeface="Lucida Sans Unicode" pitchFamily="34" charset="0"/>
            </a:endParaRPr>
          </a:p>
          <a:p>
            <a:r>
              <a:rPr lang="en-GB" baseline="0" noProof="0" dirty="0"/>
              <a:t>  </a:t>
            </a:r>
            <a:endParaRPr lang="en-GB" noProof="0"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18</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err="1"/>
              <a:t>Here</a:t>
            </a:r>
            <a:r>
              <a:rPr lang="fr-FR" dirty="0"/>
              <a:t> the </a:t>
            </a:r>
            <a:r>
              <a:rPr lang="fr-FR" dirty="0" err="1"/>
              <a:t>envellope</a:t>
            </a:r>
            <a:r>
              <a:rPr lang="fr-FR" dirty="0"/>
              <a:t> case</a:t>
            </a:r>
            <a:r>
              <a:rPr lang="fr-FR" baseline="0" dirty="0"/>
              <a:t> for organic 14C. </a:t>
            </a:r>
          </a:p>
          <a:p>
            <a:endParaRPr lang="fr-FR" baseline="0" dirty="0"/>
          </a:p>
          <a:p>
            <a:r>
              <a:rPr lang="en-US" baseline="0" dirty="0"/>
              <a:t>In comparison to the “phenomenological” case, we observe an increase of the organic 14C molar flux coming out of the disposal cell (by 3 orders of magnitude) and at the top/bottom </a:t>
            </a:r>
            <a:r>
              <a:rPr lang="en-US" baseline="0" dirty="0" err="1"/>
              <a:t>COx</a:t>
            </a:r>
            <a:r>
              <a:rPr lang="en-US" baseline="0" dirty="0"/>
              <a:t> surfaces (by one order of magnitude) and the lower effect of the Kd sensitivity on the organic 14C molar flux coming out of the disposal cell and at the top/bottom </a:t>
            </a:r>
            <a:r>
              <a:rPr lang="en-US" baseline="0" dirty="0" err="1"/>
              <a:t>COx</a:t>
            </a:r>
            <a:r>
              <a:rPr lang="en-US" baseline="0" dirty="0"/>
              <a:t> surfaces (in blue in this picture)</a:t>
            </a:r>
          </a:p>
          <a:p>
            <a:r>
              <a:rPr lang="fr-FR" baseline="0" dirty="0"/>
              <a:t> </a:t>
            </a:r>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19</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noProof="0" dirty="0"/>
              <a:t>For inorganic 14C and the phenomenological</a:t>
            </a:r>
            <a:r>
              <a:rPr lang="en-GB" baseline="0" noProof="0" dirty="0"/>
              <a:t> case. </a:t>
            </a:r>
          </a:p>
          <a:p>
            <a:endParaRPr lang="en-GB" baseline="0" noProof="0" dirty="0"/>
          </a:p>
          <a:p>
            <a:r>
              <a:rPr lang="en-GB" noProof="0" dirty="0"/>
              <a:t>Here this is the modelling</a:t>
            </a:r>
            <a:r>
              <a:rPr lang="en-GB" baseline="0" noProof="0" dirty="0"/>
              <a:t> results </a:t>
            </a:r>
            <a:r>
              <a:rPr lang="en-GB" noProof="0" dirty="0"/>
              <a:t>without taking into account</a:t>
            </a:r>
            <a:r>
              <a:rPr lang="en-GB" baseline="0" noProof="0" dirty="0"/>
              <a:t> a Kd in the clay-rock and a weak sorption value in cement. </a:t>
            </a:r>
          </a:p>
          <a:p>
            <a:endParaRPr lang="en-GB" baseline="0" noProof="0" dirty="0"/>
          </a:p>
          <a:p>
            <a:r>
              <a:rPr lang="en-US" noProof="0" dirty="0"/>
              <a:t>There is</a:t>
            </a:r>
            <a:r>
              <a:rPr lang="en-US" baseline="0" noProof="0" dirty="0"/>
              <a:t> a s</a:t>
            </a:r>
            <a:r>
              <a:rPr lang="en-US" noProof="0" dirty="0"/>
              <a:t>trong effect of the sorption in cementitious materials, inorganic 14C molar flux is reduced </a:t>
            </a:r>
          </a:p>
          <a:p>
            <a:r>
              <a:rPr lang="en-US" noProof="0" dirty="0"/>
              <a:t>By 7 to 11 orders of magnitude by disposal packages and cell materials (curve bleu and red),</a:t>
            </a:r>
            <a:r>
              <a:rPr lang="en-US" baseline="0" noProof="0" dirty="0"/>
              <a:t> a h</a:t>
            </a:r>
            <a:r>
              <a:rPr lang="en-US" noProof="0" dirty="0"/>
              <a:t>igher sorption values enhance the reduction of the inorganic 14C molar flux. </a:t>
            </a:r>
          </a:p>
          <a:p>
            <a:endParaRPr lang="en-US" noProof="0" dirty="0"/>
          </a:p>
          <a:p>
            <a:endParaRPr lang="en-US" noProof="0" dirty="0"/>
          </a:p>
          <a:p>
            <a:r>
              <a:rPr lang="en-US" noProof="0" dirty="0"/>
              <a:t>The is negligible inorganic 14C molar flux (below 10-16 </a:t>
            </a:r>
            <a:r>
              <a:rPr lang="en-US" noProof="0" dirty="0" err="1"/>
              <a:t>mol</a:t>
            </a:r>
            <a:r>
              <a:rPr lang="en-US" noProof="0" dirty="0"/>
              <a:t>/year – not </a:t>
            </a:r>
            <a:r>
              <a:rPr lang="en-US" noProof="0" dirty="0" err="1"/>
              <a:t>shwon</a:t>
            </a:r>
            <a:r>
              <a:rPr lang="en-US" noProof="0" dirty="0"/>
              <a:t> in this picture) at the top/bottom surfaces of the Cox. Consequently taking into account sorption phenomena in </a:t>
            </a:r>
            <a:r>
              <a:rPr lang="en-US" noProof="0" dirty="0" err="1"/>
              <a:t>clys</a:t>
            </a:r>
            <a:r>
              <a:rPr lang="en-US" noProof="0" dirty="0"/>
              <a:t>-rocks (and solubility limit in the primary package to a lesser extent) will enhance the reduction of the inorganic 14C molar flux</a:t>
            </a:r>
          </a:p>
          <a:p>
            <a:endParaRPr lang="en-GB" noProof="0"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20</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err="1"/>
              <a:t>Now</a:t>
            </a:r>
            <a:r>
              <a:rPr lang="fr-FR" dirty="0"/>
              <a:t> the enveloppe case</a:t>
            </a:r>
            <a:r>
              <a:rPr lang="fr-FR" baseline="0" dirty="0"/>
              <a:t> :  </a:t>
            </a:r>
          </a:p>
          <a:p>
            <a:endParaRPr lang="fr-FR" baseline="0" dirty="0"/>
          </a:p>
          <a:p>
            <a:r>
              <a:rPr lang="en-US" dirty="0"/>
              <a:t>In comparison to the “phenomenological” case: enhanced </a:t>
            </a:r>
            <a:r>
              <a:rPr lang="en-US" dirty="0" err="1"/>
              <a:t>hydropersive</a:t>
            </a:r>
            <a:r>
              <a:rPr lang="en-US" dirty="0"/>
              <a:t> parameters</a:t>
            </a:r>
            <a:r>
              <a:rPr lang="en-US" baseline="0" dirty="0"/>
              <a:t> i</a:t>
            </a:r>
            <a:r>
              <a:rPr lang="en-US" dirty="0"/>
              <a:t>ncrease of the 14C molar flux coming out from the disposal cell and at the top/bottom </a:t>
            </a:r>
            <a:r>
              <a:rPr lang="en-US" dirty="0" err="1"/>
              <a:t>COx</a:t>
            </a:r>
            <a:r>
              <a:rPr lang="en-US" dirty="0"/>
              <a:t> surfaces by several orders of magnitude, but 14C molar flux still small (~ 10-14 </a:t>
            </a:r>
            <a:r>
              <a:rPr lang="en-US" dirty="0" err="1"/>
              <a:t>mol</a:t>
            </a:r>
            <a:r>
              <a:rPr lang="en-US" dirty="0"/>
              <a:t>/year) at the top/bottom </a:t>
            </a:r>
            <a:r>
              <a:rPr lang="en-US" dirty="0" err="1"/>
              <a:t>COx</a:t>
            </a:r>
            <a:r>
              <a:rPr lang="en-US" dirty="0"/>
              <a:t> surfaces</a:t>
            </a:r>
          </a:p>
          <a:p>
            <a:endParaRPr lang="en-US" dirty="0"/>
          </a:p>
          <a:p>
            <a:r>
              <a:rPr lang="en-US" dirty="0"/>
              <a:t>The last point is that Sorption of 14C inorganic in cementitious components brings a huge reduction of the maximum molar flux coming out of the disposal cell</a:t>
            </a:r>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21</a:t>
            </a:fld>
            <a:endParaRPr lang="fr-FR" dirty="0"/>
          </a:p>
        </p:txBody>
      </p:sp>
    </p:spTree>
    <p:extLst>
      <p:ext uri="{BB962C8B-B14F-4D97-AF65-F5344CB8AC3E}">
        <p14:creationId xmlns:p14="http://schemas.microsoft.com/office/powerpoint/2010/main" val="39758197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a:t>In conclusions, </a:t>
            </a:r>
          </a:p>
          <a:p>
            <a:endParaRPr lang="fr-FR" dirty="0">
              <a:cs typeface="Lucida Sans Unicode" pitchFamily="34" charset="0"/>
            </a:endParaRPr>
          </a:p>
          <a:p>
            <a:r>
              <a:rPr lang="en-US" dirty="0">
                <a:cs typeface="Lucida Sans Unicode" pitchFamily="34" charset="0"/>
              </a:rPr>
              <a:t>As regards to  the phenomenological behavior of aqueous 14C in clay-rocks and cement-based materials. We can says that </a:t>
            </a:r>
          </a:p>
          <a:p>
            <a:pPr lvl="1">
              <a:spcBef>
                <a:spcPts val="1200"/>
              </a:spcBef>
            </a:pPr>
            <a:r>
              <a:rPr lang="en-US" dirty="0">
                <a:cs typeface="Lucida Sans Unicode" pitchFamily="34" charset="0"/>
              </a:rPr>
              <a:t> - Solid diffusion of inorganic 14C into calcite can be considered as the main phenomenon contributing to 14C up take </a:t>
            </a:r>
          </a:p>
          <a:p>
            <a:pPr lvl="1">
              <a:spcBef>
                <a:spcPts val="1200"/>
              </a:spcBef>
            </a:pPr>
            <a:r>
              <a:rPr lang="en-US" dirty="0">
                <a:cs typeface="Lucida Sans Unicode" pitchFamily="34" charset="0"/>
              </a:rPr>
              <a:t> - Additional phenomena (sorption on CSH…) are expected : experimental data are required</a:t>
            </a:r>
          </a:p>
          <a:p>
            <a:pPr lvl="1">
              <a:spcBef>
                <a:spcPts val="1200"/>
              </a:spcBef>
            </a:pPr>
            <a:r>
              <a:rPr lang="en-US" dirty="0">
                <a:cs typeface="Lucida Sans Unicode" pitchFamily="34" charset="0"/>
              </a:rPr>
              <a:t> - Organic 14C : recent experimental data and on-going work tend to show that Kd &gt; 0 could be considered. More experimental data are also required</a:t>
            </a:r>
          </a:p>
          <a:p>
            <a:pPr lvl="1">
              <a:spcBef>
                <a:spcPts val="1200"/>
              </a:spcBef>
            </a:pPr>
            <a:endParaRPr lang="en-US" dirty="0">
              <a:cs typeface="Lucida Sans Unicode"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cs typeface="Lucida Sans Unicode" pitchFamily="34" charset="0"/>
              </a:rPr>
              <a:t>For the performance assessment of aqueous 14C transfer at the scale of an IL-LL-waste cell. Numerical</a:t>
            </a:r>
            <a:r>
              <a:rPr lang="en-US" sz="1200" baseline="0" dirty="0">
                <a:cs typeface="Lucida Sans Unicode" pitchFamily="34" charset="0"/>
              </a:rPr>
              <a:t> modelling highlight a limited 14C molar flux at the top/bottom surface of the host rock and sorption in cement and clay-rocks constitute main parameters to limits the release of aqueous 14C toward biosphere.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aseline="0" dirty="0">
              <a:cs typeface="Lucida Sans Unicode"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a:cs typeface="Lucida Sans Unicode" pitchFamily="34" charset="0"/>
              </a:rPr>
              <a:t>So it’s important to continue go deeper in the understanding of the 14C  behavior to gain </a:t>
            </a:r>
            <a:r>
              <a:rPr lang="en-US" sz="1200" baseline="0" dirty="0" err="1">
                <a:cs typeface="Lucida Sans Unicode" pitchFamily="34" charset="0"/>
              </a:rPr>
              <a:t>marges</a:t>
            </a:r>
            <a:r>
              <a:rPr lang="en-US" sz="1200" baseline="0" dirty="0">
                <a:cs typeface="Lucida Sans Unicode" pitchFamily="34" charset="0"/>
              </a:rPr>
              <a:t> on 14C performance assessment.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cs typeface="Lucida Sans Unicode" pitchFamily="34" charset="0"/>
            </a:endParaRPr>
          </a:p>
          <a:p>
            <a:endParaRPr lang="fr-FR" dirty="0"/>
          </a:p>
        </p:txBody>
      </p:sp>
      <p:sp>
        <p:nvSpPr>
          <p:cNvPr id="4" name="Espace réservé du numéro de diapositive 3"/>
          <p:cNvSpPr>
            <a:spLocks noGrp="1"/>
          </p:cNvSpPr>
          <p:nvPr>
            <p:ph type="sldNum" sz="quarter" idx="10"/>
          </p:nvPr>
        </p:nvSpPr>
        <p:spPr/>
        <p:txBody>
          <a:bodyPr/>
          <a:lstStyle/>
          <a:p>
            <a:fld id="{79FF2FE2-1035-4A2A-A3C2-C38AE3CB4F49}" type="slidenum">
              <a:rPr lang="fr-FR" smtClean="0"/>
              <a:pPr/>
              <a:t>22</a:t>
            </a:fld>
            <a:endParaRPr lang="fr-FR" dirty="0"/>
          </a:p>
        </p:txBody>
      </p:sp>
    </p:spTree>
    <p:extLst>
      <p:ext uri="{BB962C8B-B14F-4D97-AF65-F5344CB8AC3E}">
        <p14:creationId xmlns:p14="http://schemas.microsoft.com/office/powerpoint/2010/main" val="39758197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ndra Titre">
    <p:bg bwMode="auto">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1371600" y="3867111"/>
            <a:ext cx="6400800" cy="545777"/>
          </a:xfrm>
        </p:spPr>
        <p:txBody>
          <a:bodyPr>
            <a:noAutofit/>
          </a:bodyPr>
          <a:lstStyle>
            <a:lvl1pPr marL="0" indent="0" algn="ctr">
              <a:buNone/>
              <a:defRPr sz="2400">
                <a:solidFill>
                  <a:srgbClr val="C40098"/>
                </a:solidFill>
                <a:latin typeface="Lucida Sans"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fr-FR" dirty="0"/>
          </a:p>
        </p:txBody>
      </p:sp>
      <p:sp>
        <p:nvSpPr>
          <p:cNvPr id="7" name="Titre 6"/>
          <p:cNvSpPr>
            <a:spLocks noGrp="1"/>
          </p:cNvSpPr>
          <p:nvPr>
            <p:ph type="title"/>
          </p:nvPr>
        </p:nvSpPr>
        <p:spPr>
          <a:xfrm>
            <a:off x="457200" y="3286125"/>
            <a:ext cx="8229600" cy="571504"/>
          </a:xfrm>
        </p:spPr>
        <p:txBody>
          <a:bodyPr>
            <a:normAutofit/>
          </a:bodyPr>
          <a:lstStyle>
            <a:lvl1pPr algn="ctr">
              <a:defRPr sz="2800" b="1">
                <a:solidFill>
                  <a:srgbClr val="003B8E"/>
                </a:solidFill>
                <a:latin typeface="Lucida Sans" pitchFamily="34" charset="0"/>
              </a:defRPr>
            </a:lvl1pPr>
          </a:lstStyle>
          <a:p>
            <a:r>
              <a:rPr lang="fr-FR"/>
              <a:t>Modifiez le style du titre</a:t>
            </a:r>
            <a:endParaRPr lang="fr-FR" dirty="0"/>
          </a:p>
        </p:txBody>
      </p:sp>
      <p:sp>
        <p:nvSpPr>
          <p:cNvPr id="10" name="Espace réservé de la date 9"/>
          <p:cNvSpPr>
            <a:spLocks noGrp="1"/>
          </p:cNvSpPr>
          <p:nvPr>
            <p:ph type="dt" sz="half" idx="12"/>
          </p:nvPr>
        </p:nvSpPr>
        <p:spPr>
          <a:xfrm>
            <a:off x="2857488" y="4431377"/>
            <a:ext cx="3429024" cy="365125"/>
          </a:xfrm>
          <a:prstGeom prst="rect">
            <a:avLst/>
          </a:prstGeom>
        </p:spPr>
        <p:txBody>
          <a:bodyPr/>
          <a:lstStyle>
            <a:lvl1pPr algn="ctr">
              <a:defRPr sz="1600">
                <a:solidFill>
                  <a:srgbClr val="C40098"/>
                </a:solidFill>
                <a:latin typeface="Lucida Sans" pitchFamily="34" charset="0"/>
              </a:defRPr>
            </a:lvl1pPr>
          </a:lstStyle>
          <a:p>
            <a:r>
              <a:rPr lang="fr-FR"/>
              <a:t>CAST final symposium – Lyon, 16-18 January 2018</a:t>
            </a:r>
            <a:endParaRPr lang="fr-FR" dirty="0"/>
          </a:p>
        </p:txBody>
      </p:sp>
      <p:sp>
        <p:nvSpPr>
          <p:cNvPr id="8" name="Espace réservé du pied de page 4"/>
          <p:cNvSpPr>
            <a:spLocks noGrp="1"/>
          </p:cNvSpPr>
          <p:nvPr>
            <p:ph type="ftr" sz="quarter" idx="3"/>
          </p:nvPr>
        </p:nvSpPr>
        <p:spPr>
          <a:xfrm>
            <a:off x="857224" y="6454448"/>
            <a:ext cx="1338512" cy="365125"/>
          </a:xfrm>
          <a:prstGeom prst="rect">
            <a:avLst/>
          </a:prstGeom>
        </p:spPr>
        <p:txBody>
          <a:bodyPr anchor="ctr" anchorCtr="0"/>
          <a:lstStyle>
            <a:lvl1pPr algn="r">
              <a:defRPr sz="650" b="0">
                <a:solidFill>
                  <a:schemeClr val="bg1"/>
                </a:solidFill>
                <a:latin typeface="Lucida Sans" pitchFamily="34" charset="0"/>
              </a:defRPr>
            </a:lvl1pPr>
          </a:lstStyle>
          <a:p>
            <a:pPr algn="ctr"/>
            <a:r>
              <a:rPr lang="fr-FR"/>
              <a:t>DRD/TR/18-0001</a:t>
            </a:r>
            <a:endParaRPr lang="fr-F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Andra Chapitre">
    <p:bg bwMode="auto">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722313" y="3286124"/>
            <a:ext cx="7772400" cy="500066"/>
          </a:xfrm>
        </p:spPr>
        <p:txBody>
          <a:bodyPr anchor="t">
            <a:normAutofit/>
          </a:bodyPr>
          <a:lstStyle>
            <a:lvl1pPr algn="ctr">
              <a:defRPr sz="2400" b="1" cap="none" baseline="0">
                <a:solidFill>
                  <a:srgbClr val="003B8E"/>
                </a:solidFill>
                <a:latin typeface="Lucida Sans" pitchFamily="34" charset="0"/>
              </a:defRPr>
            </a:lvl1pPr>
          </a:lstStyle>
          <a:p>
            <a:r>
              <a:rPr lang="fr-FR"/>
              <a:t>Modifiez le style du titre</a:t>
            </a:r>
            <a:endParaRPr lang="fr-FR" dirty="0"/>
          </a:p>
        </p:txBody>
      </p:sp>
      <p:sp>
        <p:nvSpPr>
          <p:cNvPr id="3" name="Espace réservé du texte 2"/>
          <p:cNvSpPr>
            <a:spLocks noGrp="1"/>
          </p:cNvSpPr>
          <p:nvPr>
            <p:ph type="body" idx="1"/>
          </p:nvPr>
        </p:nvSpPr>
        <p:spPr>
          <a:xfrm>
            <a:off x="722313" y="3786190"/>
            <a:ext cx="7772400" cy="620710"/>
          </a:xfrm>
        </p:spPr>
        <p:txBody>
          <a:bodyPr anchor="t" anchorCtr="0">
            <a:noAutofit/>
          </a:bodyPr>
          <a:lstStyle>
            <a:lvl1pPr marL="0" indent="0" algn="ctr">
              <a:buNone/>
              <a:defRPr sz="2400">
                <a:solidFill>
                  <a:srgbClr val="C40098"/>
                </a:solidFill>
                <a:latin typeface="Lucida Sans"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a:xfrm>
            <a:off x="7143768" y="6454448"/>
            <a:ext cx="1460680" cy="365125"/>
          </a:xfrm>
          <a:prstGeom prst="rect">
            <a:avLst/>
          </a:prstGeom>
        </p:spPr>
        <p:txBody>
          <a:bodyPr anchor="ctr" anchorCtr="0"/>
          <a:lstStyle>
            <a:lvl1pPr algn="r">
              <a:defRPr sz="650" b="1">
                <a:solidFill>
                  <a:schemeClr val="bg1"/>
                </a:solidFill>
                <a:latin typeface="Lucida Sans" pitchFamily="34" charset="0"/>
              </a:defRPr>
            </a:lvl1pPr>
          </a:lstStyle>
          <a:p>
            <a:r>
              <a:rPr lang="fr-FR"/>
              <a:t>CAST final symposium – Lyon, 16-18 January 2018</a:t>
            </a:r>
            <a:endParaRPr lang="fr-FR" dirty="0"/>
          </a:p>
        </p:txBody>
      </p:sp>
      <p:sp>
        <p:nvSpPr>
          <p:cNvPr id="6" name="Espace réservé du numéro de diapositive 5"/>
          <p:cNvSpPr>
            <a:spLocks noGrp="1"/>
          </p:cNvSpPr>
          <p:nvPr>
            <p:ph type="sldNum" sz="quarter" idx="12"/>
          </p:nvPr>
        </p:nvSpPr>
        <p:spPr>
          <a:xfrm>
            <a:off x="8597073" y="6454448"/>
            <a:ext cx="519130" cy="365125"/>
          </a:xfrm>
          <a:prstGeom prst="rect">
            <a:avLst/>
          </a:prstGeom>
        </p:spPr>
        <p:txBody>
          <a:bodyPr anchor="ctr" anchorCtr="0"/>
          <a:lstStyle>
            <a:lvl1pPr algn="l">
              <a:defRPr sz="700" b="1">
                <a:solidFill>
                  <a:schemeClr val="bg1"/>
                </a:solidFill>
                <a:latin typeface="Lucida Sans" pitchFamily="34" charset="0"/>
              </a:defRPr>
            </a:lvl1pPr>
          </a:lstStyle>
          <a:p>
            <a:fld id="{3F31099B-3674-415A-8495-B5B94815B494}" type="slidenum">
              <a:rPr lang="fr-FR" smtClean="0"/>
              <a:pPr/>
              <a:t>‹N°›</a:t>
            </a:fld>
            <a:endParaRPr lang="fr-FR" dirty="0"/>
          </a:p>
        </p:txBody>
      </p:sp>
      <p:sp>
        <p:nvSpPr>
          <p:cNvPr id="11" name="Espace réservé du pied de page 4"/>
          <p:cNvSpPr>
            <a:spLocks noGrp="1"/>
          </p:cNvSpPr>
          <p:nvPr>
            <p:ph type="ftr" sz="quarter" idx="3"/>
          </p:nvPr>
        </p:nvSpPr>
        <p:spPr>
          <a:xfrm>
            <a:off x="857224" y="6454448"/>
            <a:ext cx="1338512" cy="365125"/>
          </a:xfrm>
          <a:prstGeom prst="rect">
            <a:avLst/>
          </a:prstGeom>
        </p:spPr>
        <p:txBody>
          <a:bodyPr anchor="ctr" anchorCtr="0"/>
          <a:lstStyle>
            <a:lvl1pPr marL="0" marR="0" indent="0" algn="ctr" defTabSz="914400" rtl="0" eaLnBrk="1" fontAlgn="auto" latinLnBrk="0" hangingPunct="1">
              <a:lnSpc>
                <a:spcPct val="100000"/>
              </a:lnSpc>
              <a:spcBef>
                <a:spcPts val="0"/>
              </a:spcBef>
              <a:spcAft>
                <a:spcPts val="0"/>
              </a:spcAft>
              <a:buClrTx/>
              <a:buSzTx/>
              <a:buFontTx/>
              <a:buNone/>
              <a:tabLst/>
              <a:defRPr sz="650" b="0">
                <a:solidFill>
                  <a:schemeClr val="bg1"/>
                </a:solidFill>
                <a:latin typeface="Lucida Sans" pitchFamily="34" charset="0"/>
              </a:defRPr>
            </a:lvl1pPr>
          </a:lstStyle>
          <a:p>
            <a:r>
              <a:rPr lang="fr-FR"/>
              <a:t>DRD/TR/18-0001</a:t>
            </a:r>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Andra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tabLst>
                <a:tab pos="714375" algn="l"/>
              </a:tabLst>
              <a:defRPr>
                <a:latin typeface="Lucida Sans" pitchFamily="34" charset="0"/>
              </a:defRPr>
            </a:lvl1pPr>
          </a:lstStyle>
          <a:p>
            <a:r>
              <a:rPr lang="fr-FR"/>
              <a:t>Modifiez le style du titre</a:t>
            </a:r>
            <a:endParaRPr lang="fr-FR" dirty="0"/>
          </a:p>
        </p:txBody>
      </p:sp>
      <p:sp>
        <p:nvSpPr>
          <p:cNvPr id="3" name="Espace réservé du contenu 2"/>
          <p:cNvSpPr>
            <a:spLocks noGrp="1"/>
          </p:cNvSpPr>
          <p:nvPr>
            <p:ph idx="1"/>
          </p:nvPr>
        </p:nvSpPr>
        <p:spPr>
          <a:xfrm>
            <a:off x="457199" y="1268413"/>
            <a:ext cx="8334375" cy="4857751"/>
          </a:xfrm>
        </p:spPr>
        <p:txBody>
          <a:bodyPr/>
          <a:lstStyle>
            <a:lvl1pPr>
              <a:defRPr>
                <a:latin typeface="Lucida Sans" pitchFamily="34" charset="0"/>
              </a:defRPr>
            </a:lvl1pPr>
            <a:lvl2pPr>
              <a:defRPr baseline="0">
                <a:latin typeface="Lucida Sans" pitchFamily="34" charset="0"/>
              </a:defRPr>
            </a:lvl2pPr>
            <a:lvl3pPr>
              <a:defRPr>
                <a:latin typeface="Lucida Sans" pitchFamily="34" charset="0"/>
              </a:defRPr>
            </a:lvl3pPr>
            <a:lvl4pPr>
              <a:defRPr baseline="0">
                <a:latin typeface="Lucida Sans" pitchFamily="34" charset="0"/>
              </a:defRPr>
            </a:lvl4pPr>
            <a:lvl5pPr>
              <a:defRPr i="1">
                <a:latin typeface="Lucida Sans" pitchFamily="34" charset="0"/>
              </a:defRPr>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7" name="Espace réservé de la date 3"/>
          <p:cNvSpPr>
            <a:spLocks noGrp="1"/>
          </p:cNvSpPr>
          <p:nvPr>
            <p:ph type="dt" sz="half" idx="2"/>
          </p:nvPr>
        </p:nvSpPr>
        <p:spPr>
          <a:xfrm>
            <a:off x="7143768" y="6454448"/>
            <a:ext cx="1388672" cy="365125"/>
          </a:xfrm>
          <a:prstGeom prst="rect">
            <a:avLst/>
          </a:prstGeom>
        </p:spPr>
        <p:txBody>
          <a:bodyPr anchor="ctr" anchorCtr="0"/>
          <a:lstStyle>
            <a:lvl1pPr algn="r">
              <a:defRPr sz="650" b="1">
                <a:solidFill>
                  <a:srgbClr val="003B8E"/>
                </a:solidFill>
                <a:latin typeface="Lucida Sans" pitchFamily="34" charset="0"/>
              </a:defRPr>
            </a:lvl1pPr>
          </a:lstStyle>
          <a:p>
            <a:r>
              <a:rPr lang="fr-FR"/>
              <a:t>CAST final symposium – Lyon, 16-18 January 2018</a:t>
            </a:r>
            <a:endParaRPr lang="fr-FR" dirty="0"/>
          </a:p>
        </p:txBody>
      </p:sp>
      <p:sp>
        <p:nvSpPr>
          <p:cNvPr id="9" name="Espace réservé du numéro de diapositive 5"/>
          <p:cNvSpPr>
            <a:spLocks noGrp="1"/>
          </p:cNvSpPr>
          <p:nvPr>
            <p:ph type="sldNum" sz="quarter" idx="4"/>
          </p:nvPr>
        </p:nvSpPr>
        <p:spPr>
          <a:xfrm>
            <a:off x="8532010" y="6454448"/>
            <a:ext cx="519130" cy="365125"/>
          </a:xfrm>
          <a:prstGeom prst="rect">
            <a:avLst/>
          </a:prstGeom>
        </p:spPr>
        <p:txBody>
          <a:bodyPr anchor="ctr" anchorCtr="0"/>
          <a:lstStyle>
            <a:lvl1pPr algn="l">
              <a:defRPr sz="700" b="1">
                <a:solidFill>
                  <a:srgbClr val="003B8E"/>
                </a:solidFill>
                <a:latin typeface="Lucida Sans" pitchFamily="34" charset="0"/>
              </a:defRPr>
            </a:lvl1pPr>
          </a:lstStyle>
          <a:p>
            <a:fld id="{3F31099B-3674-415A-8495-B5B94815B494}" type="slidenum">
              <a:rPr lang="fr-FR" smtClean="0"/>
              <a:pPr/>
              <a:t>‹N°›</a:t>
            </a:fld>
            <a:endParaRPr lang="fr-FR" dirty="0"/>
          </a:p>
        </p:txBody>
      </p:sp>
      <p:sp>
        <p:nvSpPr>
          <p:cNvPr id="12" name="Espace réservé du pied de page 4"/>
          <p:cNvSpPr>
            <a:spLocks noGrp="1"/>
          </p:cNvSpPr>
          <p:nvPr>
            <p:ph type="ftr" sz="quarter" idx="3"/>
          </p:nvPr>
        </p:nvSpPr>
        <p:spPr>
          <a:xfrm>
            <a:off x="857224" y="6454448"/>
            <a:ext cx="1338512" cy="365125"/>
          </a:xfrm>
          <a:prstGeom prst="rect">
            <a:avLst/>
          </a:prstGeom>
        </p:spPr>
        <p:txBody>
          <a:bodyPr anchor="ctr" anchorCtr="0"/>
          <a:lstStyle>
            <a:lvl1pPr algn="l">
              <a:defRPr sz="650" b="0">
                <a:solidFill>
                  <a:srgbClr val="003B8E"/>
                </a:solidFill>
                <a:latin typeface="Lucida Sans" pitchFamily="34" charset="0"/>
              </a:defRPr>
            </a:lvl1pPr>
          </a:lstStyle>
          <a:p>
            <a:pPr algn="ctr"/>
            <a:r>
              <a:rPr lang="fr-FR"/>
              <a:t>DRD/TR/18-0001</a:t>
            </a:r>
            <a:endParaRPr lang="fr-F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Andra 2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atin typeface="Lucida Sans" pitchFamily="34" charset="0"/>
              </a:defRPr>
            </a:lvl1pPr>
          </a:lstStyle>
          <a:p>
            <a:r>
              <a:rPr lang="fr-FR"/>
              <a:t>Modifiez le style du titre</a:t>
            </a:r>
            <a:endParaRPr lang="fr-FR" dirty="0"/>
          </a:p>
        </p:txBody>
      </p:sp>
      <p:sp>
        <p:nvSpPr>
          <p:cNvPr id="3" name="Espace réservé du contenu 2"/>
          <p:cNvSpPr>
            <a:spLocks noGrp="1"/>
          </p:cNvSpPr>
          <p:nvPr>
            <p:ph sz="half" idx="1"/>
          </p:nvPr>
        </p:nvSpPr>
        <p:spPr>
          <a:xfrm>
            <a:off x="457200" y="1268413"/>
            <a:ext cx="4038600" cy="4857750"/>
          </a:xfrm>
        </p:spPr>
        <p:txBody>
          <a:bodyPr/>
          <a:lstStyle>
            <a:lvl1pPr>
              <a:defRPr sz="2000">
                <a:latin typeface="Lucida Sans" pitchFamily="34" charset="0"/>
              </a:defRPr>
            </a:lvl1pPr>
            <a:lvl2pPr marL="176400" indent="-248400">
              <a:spcBef>
                <a:spcPts val="600"/>
              </a:spcBef>
              <a:defRPr sz="1800">
                <a:latin typeface="Lucida Sans" pitchFamily="34" charset="0"/>
              </a:defRPr>
            </a:lvl2pPr>
            <a:lvl3pPr marL="531813" indent="-258763">
              <a:defRPr sz="1700">
                <a:latin typeface="Lucida Sans" pitchFamily="34" charset="0"/>
              </a:defRPr>
            </a:lvl3pPr>
            <a:lvl4pPr marL="804863" indent="-177800">
              <a:defRPr sz="1600" baseline="0">
                <a:latin typeface="Lucida Sans" pitchFamily="34" charset="0"/>
              </a:defRPr>
            </a:lvl4pPr>
            <a:lvl5pPr marL="982663" indent="-177800">
              <a:defRPr sz="1400">
                <a:latin typeface="Lucida Sans" pitchFamily="34" charset="0"/>
              </a:defRPr>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4" name="Espace réservé du contenu 3"/>
          <p:cNvSpPr>
            <a:spLocks noGrp="1"/>
          </p:cNvSpPr>
          <p:nvPr>
            <p:ph sz="half" idx="2"/>
          </p:nvPr>
        </p:nvSpPr>
        <p:spPr>
          <a:xfrm>
            <a:off x="4748242" y="1268413"/>
            <a:ext cx="4038600" cy="4857750"/>
          </a:xfrm>
        </p:spPr>
        <p:txBody>
          <a:bodyPr/>
          <a:lstStyle>
            <a:lvl1pPr>
              <a:defRPr sz="2000">
                <a:latin typeface="Lucida Sans" pitchFamily="34" charset="0"/>
              </a:defRPr>
            </a:lvl1pPr>
            <a:lvl2pPr marL="176400" indent="-248400">
              <a:defRPr lang="fr-FR" sz="1800" kern="1200" dirty="0" smtClean="0">
                <a:solidFill>
                  <a:srgbClr val="C40098"/>
                </a:solidFill>
                <a:latin typeface="Lucida Sans" pitchFamily="34" charset="0"/>
                <a:ea typeface="+mn-ea"/>
                <a:cs typeface="+mn-cs"/>
              </a:defRPr>
            </a:lvl2pPr>
            <a:lvl3pPr marL="532800" indent="-259200">
              <a:defRPr lang="fr-FR" sz="1700" kern="1200" baseline="0" dirty="0" smtClean="0">
                <a:solidFill>
                  <a:srgbClr val="33892D"/>
                </a:solidFill>
                <a:latin typeface="Lucida Sans" pitchFamily="34" charset="0"/>
                <a:ea typeface="+mn-ea"/>
                <a:cs typeface="+mn-cs"/>
              </a:defRPr>
            </a:lvl3pPr>
            <a:lvl4pPr marL="824400">
              <a:defRPr lang="fr-FR" sz="1500" i="0" kern="1200" baseline="0" dirty="0" smtClean="0">
                <a:solidFill>
                  <a:srgbClr val="F39900"/>
                </a:solidFill>
                <a:latin typeface="Lucida Sans" pitchFamily="34" charset="0"/>
                <a:ea typeface="+mn-ea"/>
                <a:cs typeface="+mn-cs"/>
              </a:defRPr>
            </a:lvl4pPr>
            <a:lvl5pPr marL="982663" indent="-177800">
              <a:defRPr sz="1400">
                <a:latin typeface="Lucida Sans" pitchFamily="34" charset="0"/>
              </a:defRPr>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8" name="Espace réservé de la date 3"/>
          <p:cNvSpPr>
            <a:spLocks noGrp="1"/>
          </p:cNvSpPr>
          <p:nvPr>
            <p:ph type="dt" sz="half" idx="10"/>
          </p:nvPr>
        </p:nvSpPr>
        <p:spPr>
          <a:xfrm>
            <a:off x="7143768" y="6454448"/>
            <a:ext cx="1388672" cy="365125"/>
          </a:xfrm>
          <a:prstGeom prst="rect">
            <a:avLst/>
          </a:prstGeom>
        </p:spPr>
        <p:txBody>
          <a:bodyPr anchor="ctr" anchorCtr="0"/>
          <a:lstStyle>
            <a:lvl1pPr algn="r">
              <a:defRPr sz="650" b="1">
                <a:solidFill>
                  <a:srgbClr val="003B8E"/>
                </a:solidFill>
                <a:latin typeface="Lucida Sans" pitchFamily="34" charset="0"/>
              </a:defRPr>
            </a:lvl1pPr>
          </a:lstStyle>
          <a:p>
            <a:r>
              <a:rPr lang="fr-FR"/>
              <a:t>CAST final symposium – Lyon, 16-18 January 2018</a:t>
            </a:r>
            <a:endParaRPr lang="fr-FR" dirty="0"/>
          </a:p>
        </p:txBody>
      </p:sp>
      <p:sp>
        <p:nvSpPr>
          <p:cNvPr id="10" name="Espace réservé du numéro de diapositive 5"/>
          <p:cNvSpPr>
            <a:spLocks noGrp="1"/>
          </p:cNvSpPr>
          <p:nvPr>
            <p:ph type="sldNum" sz="quarter" idx="4"/>
          </p:nvPr>
        </p:nvSpPr>
        <p:spPr>
          <a:xfrm>
            <a:off x="8532010" y="6454448"/>
            <a:ext cx="519130" cy="365125"/>
          </a:xfrm>
          <a:prstGeom prst="rect">
            <a:avLst/>
          </a:prstGeom>
        </p:spPr>
        <p:txBody>
          <a:bodyPr anchor="ctr" anchorCtr="0"/>
          <a:lstStyle>
            <a:lvl1pPr algn="l">
              <a:defRPr sz="700" b="1">
                <a:solidFill>
                  <a:srgbClr val="003B8E"/>
                </a:solidFill>
                <a:latin typeface="Lucida Sans" pitchFamily="34" charset="0"/>
              </a:defRPr>
            </a:lvl1pPr>
          </a:lstStyle>
          <a:p>
            <a:fld id="{3F31099B-3674-415A-8495-B5B94815B494}" type="slidenum">
              <a:rPr lang="fr-FR" smtClean="0"/>
              <a:pPr/>
              <a:t>‹N°›</a:t>
            </a:fld>
            <a:endParaRPr lang="fr-FR" dirty="0"/>
          </a:p>
        </p:txBody>
      </p:sp>
      <p:sp>
        <p:nvSpPr>
          <p:cNvPr id="12" name="Espace réservé du pied de page 4"/>
          <p:cNvSpPr>
            <a:spLocks noGrp="1"/>
          </p:cNvSpPr>
          <p:nvPr>
            <p:ph type="ftr" sz="quarter" idx="3"/>
          </p:nvPr>
        </p:nvSpPr>
        <p:spPr>
          <a:xfrm>
            <a:off x="857224" y="6454448"/>
            <a:ext cx="1338512" cy="365125"/>
          </a:xfrm>
          <a:prstGeom prst="rect">
            <a:avLst/>
          </a:prstGeom>
        </p:spPr>
        <p:txBody>
          <a:bodyPr anchor="ctr" anchorCtr="0"/>
          <a:lstStyle>
            <a:lvl1pPr marL="0" marR="0" indent="0" algn="ctr" defTabSz="914400" rtl="0" eaLnBrk="1" fontAlgn="auto" latinLnBrk="0" hangingPunct="1">
              <a:lnSpc>
                <a:spcPct val="100000"/>
              </a:lnSpc>
              <a:spcBef>
                <a:spcPts val="0"/>
              </a:spcBef>
              <a:spcAft>
                <a:spcPts val="0"/>
              </a:spcAft>
              <a:buClrTx/>
              <a:buSzTx/>
              <a:buFontTx/>
              <a:buNone/>
              <a:tabLst/>
              <a:defRPr sz="650" b="0">
                <a:solidFill>
                  <a:srgbClr val="003B8E"/>
                </a:solidFill>
                <a:latin typeface="Lucida Sans" pitchFamily="34" charset="0"/>
              </a:defRPr>
            </a:lvl1pPr>
          </a:lstStyle>
          <a:p>
            <a:r>
              <a:rPr lang="fr-FR"/>
              <a:t>DRD/TR/18-0001</a:t>
            </a:r>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1">
          <a:blip r:embed="rId6"/>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1714479" y="71414"/>
            <a:ext cx="7077095" cy="714380"/>
          </a:xfrm>
          <a:prstGeom prst="rect">
            <a:avLst/>
          </a:prstGeom>
        </p:spPr>
        <p:txBody>
          <a:bodyPr vert="horz" lIns="91440" tIns="45720" rIns="91440" bIns="45720" rtlCol="0" anchor="ctr">
            <a:normAutofit/>
          </a:bodyPr>
          <a:lstStyle/>
          <a:p>
            <a:r>
              <a:rPr lang="fr-FR" dirty="0"/>
              <a:t>Cliquez pour modifier le style du titre</a:t>
            </a:r>
          </a:p>
        </p:txBody>
      </p:sp>
      <p:sp>
        <p:nvSpPr>
          <p:cNvPr id="3" name="Espace réservé du texte 2"/>
          <p:cNvSpPr>
            <a:spLocks noGrp="1"/>
          </p:cNvSpPr>
          <p:nvPr>
            <p:ph type="body" idx="1"/>
          </p:nvPr>
        </p:nvSpPr>
        <p:spPr>
          <a:xfrm>
            <a:off x="457199" y="1268413"/>
            <a:ext cx="8334375" cy="4857751"/>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Premier niveau de retrait</a:t>
            </a:r>
          </a:p>
          <a:p>
            <a:pPr lvl="2"/>
            <a:r>
              <a:rPr lang="fr-FR" dirty="0"/>
              <a:t>Deuxième niveau de retrait</a:t>
            </a:r>
          </a:p>
          <a:p>
            <a:pPr lvl="3"/>
            <a:r>
              <a:rPr lang="fr-FR" dirty="0"/>
              <a:t>Troisième niveau de retrait</a:t>
            </a:r>
          </a:p>
          <a:p>
            <a:pPr lvl="4"/>
            <a:r>
              <a:rPr lang="fr-FR" dirty="0"/>
              <a:t>Quatrième niveau (à éviter)</a:t>
            </a:r>
          </a:p>
        </p:txBody>
      </p:sp>
      <p:sp>
        <p:nvSpPr>
          <p:cNvPr id="8" name="Espace réservé de la date 3"/>
          <p:cNvSpPr>
            <a:spLocks noGrp="1"/>
          </p:cNvSpPr>
          <p:nvPr>
            <p:ph type="dt" sz="half" idx="2"/>
          </p:nvPr>
        </p:nvSpPr>
        <p:spPr>
          <a:xfrm>
            <a:off x="7143768" y="6454448"/>
            <a:ext cx="1388672" cy="365125"/>
          </a:xfrm>
          <a:prstGeom prst="rect">
            <a:avLst/>
          </a:prstGeom>
        </p:spPr>
        <p:txBody>
          <a:bodyPr anchor="ctr" anchorCtr="0"/>
          <a:lstStyle>
            <a:lvl1pPr algn="r">
              <a:defRPr sz="650" b="1">
                <a:solidFill>
                  <a:srgbClr val="003B8E"/>
                </a:solidFill>
                <a:latin typeface="Lucida Sans" pitchFamily="34" charset="0"/>
              </a:defRPr>
            </a:lvl1pPr>
          </a:lstStyle>
          <a:p>
            <a:r>
              <a:rPr lang="fr-FR"/>
              <a:t>CAST final symposium – Lyon, 16-18 January 2018</a:t>
            </a:r>
            <a:endParaRPr lang="fr-FR" dirty="0"/>
          </a:p>
        </p:txBody>
      </p:sp>
      <p:sp>
        <p:nvSpPr>
          <p:cNvPr id="9" name="Espace réservé du pied de page 4"/>
          <p:cNvSpPr>
            <a:spLocks noGrp="1"/>
          </p:cNvSpPr>
          <p:nvPr>
            <p:ph type="ftr" sz="quarter" idx="3"/>
          </p:nvPr>
        </p:nvSpPr>
        <p:spPr>
          <a:xfrm>
            <a:off x="857224" y="6454448"/>
            <a:ext cx="1338512" cy="365125"/>
          </a:xfrm>
          <a:prstGeom prst="rect">
            <a:avLst/>
          </a:prstGeom>
        </p:spPr>
        <p:txBody>
          <a:bodyPr anchor="ctr" anchorCtr="0"/>
          <a:lstStyle>
            <a:lvl1pPr algn="r">
              <a:defRPr sz="650" b="0">
                <a:solidFill>
                  <a:srgbClr val="003B8E"/>
                </a:solidFill>
                <a:latin typeface="Lucida Sans" pitchFamily="34" charset="0"/>
              </a:defRPr>
            </a:lvl1pPr>
          </a:lstStyle>
          <a:p>
            <a:pPr algn="ctr"/>
            <a:r>
              <a:rPr lang="fr-FR"/>
              <a:t>DRD/TR/18-0001</a:t>
            </a:r>
            <a:endParaRPr lang="fr-FR" dirty="0"/>
          </a:p>
        </p:txBody>
      </p:sp>
      <p:sp>
        <p:nvSpPr>
          <p:cNvPr id="10" name="Espace réservé du numéro de diapositive 5"/>
          <p:cNvSpPr>
            <a:spLocks noGrp="1"/>
          </p:cNvSpPr>
          <p:nvPr>
            <p:ph type="sldNum" sz="quarter" idx="4"/>
          </p:nvPr>
        </p:nvSpPr>
        <p:spPr>
          <a:xfrm>
            <a:off x="8532010" y="6454448"/>
            <a:ext cx="519130" cy="365125"/>
          </a:xfrm>
          <a:prstGeom prst="rect">
            <a:avLst/>
          </a:prstGeom>
        </p:spPr>
        <p:txBody>
          <a:bodyPr anchor="ctr" anchorCtr="0"/>
          <a:lstStyle>
            <a:lvl1pPr algn="l">
              <a:defRPr sz="700" b="1">
                <a:solidFill>
                  <a:srgbClr val="003B8E"/>
                </a:solidFill>
                <a:latin typeface="Lucida Sans" pitchFamily="34" charset="0"/>
              </a:defRPr>
            </a:lvl1pPr>
          </a:lstStyle>
          <a:p>
            <a:fld id="{3F31099B-3674-415A-8495-B5B94815B494}" type="slidenum">
              <a:rPr lang="fr-FR" smtClean="0"/>
              <a:pPr/>
              <a:t>‹N°›</a:t>
            </a:fld>
            <a:endParaRPr lang="fr-FR" dirty="0"/>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60" r:id="rId4"/>
  </p:sldLayoutIdLst>
  <p:hf sldNum="0" hdr="0"/>
  <p:txStyles>
    <p:titleStyle>
      <a:lvl1pPr algn="l" defTabSz="914400" rtl="0" eaLnBrk="1" latinLnBrk="0" hangingPunct="1">
        <a:spcBef>
          <a:spcPct val="0"/>
        </a:spcBef>
        <a:buNone/>
        <a:tabLst>
          <a:tab pos="714375" algn="l"/>
        </a:tabLst>
        <a:defRPr sz="2100" kern="1200">
          <a:solidFill>
            <a:schemeClr val="bg1"/>
          </a:solidFill>
          <a:latin typeface="Lucida Sans" pitchFamily="34" charset="0"/>
          <a:ea typeface="+mj-ea"/>
          <a:cs typeface="+mj-cs"/>
        </a:defRPr>
      </a:lvl1pPr>
    </p:titleStyle>
    <p:body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7"/>
        </a:buBlip>
        <a:defRPr sz="1800" kern="120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8"/>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9"/>
        </a:buBlip>
        <a:defRPr sz="1600" b="0" i="0" kern="120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notesSlide" Target="../notesSlides/notesSlide8.xml"/><Relationship Id="rId7" Type="http://schemas.openxmlformats.org/officeDocument/2006/relationships/image" Target="../media/image11.png"/><Relationship Id="rId2" Type="http://schemas.openxmlformats.org/officeDocument/2006/relationships/slideLayout" Target="../slideLayouts/slideLayout3.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10.wmf"/><Relationship Id="rId4" Type="http://schemas.openxmlformats.org/officeDocument/2006/relationships/image" Target="../media/image2.png"/><Relationship Id="rId9"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4.emf"/><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9.emf"/><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20.emf"/><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6"/>
          <p:cNvSpPr>
            <a:spLocks noGrp="1"/>
          </p:cNvSpPr>
          <p:nvPr>
            <p:ph type="title"/>
          </p:nvPr>
        </p:nvSpPr>
        <p:spPr>
          <a:xfrm>
            <a:off x="768152" y="2060848"/>
            <a:ext cx="7849798" cy="3096344"/>
          </a:xfrm>
        </p:spPr>
        <p:txBody>
          <a:bodyPr>
            <a:noAutofit/>
          </a:bodyPr>
          <a:lstStyle/>
          <a:p>
            <a:r>
              <a:rPr lang="en-US" dirty="0">
                <a:cs typeface="Lucida Sans Unicode" pitchFamily="34" charset="0"/>
              </a:rPr>
              <a:t>Assessment of aqueous </a:t>
            </a:r>
            <a:r>
              <a:rPr lang="en-US" baseline="30000" dirty="0">
                <a:cs typeface="Lucida Sans Unicode" pitchFamily="34" charset="0"/>
              </a:rPr>
              <a:t>14</a:t>
            </a:r>
            <a:r>
              <a:rPr lang="en-US" dirty="0">
                <a:cs typeface="Lucida Sans Unicode" pitchFamily="34" charset="0"/>
              </a:rPr>
              <a:t>C transfer in an Intermediate-Level Waste (ILW) disposal cell </a:t>
            </a:r>
            <a:br>
              <a:rPr lang="en-US" dirty="0">
                <a:cs typeface="Lucida Sans Unicode" pitchFamily="34" charset="0"/>
              </a:rPr>
            </a:br>
            <a:br>
              <a:rPr lang="en-US" dirty="0">
                <a:cs typeface="Lucida Sans Unicode" pitchFamily="34" charset="0"/>
              </a:rPr>
            </a:br>
            <a:r>
              <a:rPr lang="en-US" sz="2000" dirty="0">
                <a:cs typeface="Lucida Sans Unicode" pitchFamily="34" charset="0"/>
              </a:rPr>
              <a:t>Robinet J.C., Perraud D.,  Henocq P., Munier, I.</a:t>
            </a:r>
            <a:br>
              <a:rPr lang="en-US" sz="2000" dirty="0">
                <a:cs typeface="Lucida Sans Unicode" pitchFamily="34" charset="0"/>
              </a:rPr>
            </a:br>
            <a:br>
              <a:rPr lang="en-US" sz="2000" u="sng" dirty="0">
                <a:cs typeface="Lucida Sans Unicode" pitchFamily="34" charset="0"/>
              </a:rPr>
            </a:br>
            <a:r>
              <a:rPr lang="en-US" sz="2000" dirty="0">
                <a:cs typeface="Lucida Sans Unicode" pitchFamily="34" charset="0"/>
              </a:rPr>
              <a:t>Andra - R&amp;D Division</a:t>
            </a:r>
            <a:endParaRPr lang="fr-FR" sz="2000" dirty="0">
              <a:cs typeface="Lucida Sans Unicode" pitchFamily="34" charset="0"/>
            </a:endParaRPr>
          </a:p>
        </p:txBody>
      </p:sp>
      <p:sp>
        <p:nvSpPr>
          <p:cNvPr id="11" name="Espace réservé du texte 7"/>
          <p:cNvSpPr txBox="1">
            <a:spLocks/>
          </p:cNvSpPr>
          <p:nvPr/>
        </p:nvSpPr>
        <p:spPr>
          <a:xfrm>
            <a:off x="768152" y="5013176"/>
            <a:ext cx="7772400" cy="1008112"/>
          </a:xfrm>
          <a:prstGeom prst="rect">
            <a:avLst/>
          </a:prstGeom>
        </p:spPr>
        <p:txBody>
          <a:bodyPr vert="horz" lIns="91440" tIns="45720" rIns="91440" bIns="45720" rtlCol="0">
            <a:noAutofit/>
          </a:bodyPr>
          <a:lstStyle>
            <a:lvl1pPr marL="0" indent="0" algn="ctr" defTabSz="914400" rtl="0" eaLnBrk="1" latinLnBrk="0" hangingPunct="1">
              <a:spcBef>
                <a:spcPts val="1800"/>
              </a:spcBef>
              <a:spcAft>
                <a:spcPts val="0"/>
              </a:spcAft>
              <a:buFont typeface="Arial" pitchFamily="34" charset="0"/>
              <a:buNone/>
              <a:defRPr sz="2400" b="1" kern="1200">
                <a:solidFill>
                  <a:srgbClr val="C40098"/>
                </a:solidFill>
                <a:latin typeface="Lucida Sans" pitchFamily="34" charset="0"/>
                <a:ea typeface="+mn-ea"/>
                <a:cs typeface="+mn-cs"/>
              </a:defRPr>
            </a:lvl1pPr>
            <a:lvl2pPr marL="457200" indent="0" algn="ctr" defTabSz="914400" rtl="0" eaLnBrk="1" latinLnBrk="0" hangingPunct="1">
              <a:spcBef>
                <a:spcPts val="600"/>
              </a:spcBef>
              <a:buSzPct val="100000"/>
              <a:buFontTx/>
              <a:buNone/>
              <a:defRPr sz="1800" kern="1200">
                <a:solidFill>
                  <a:schemeClr val="tx1">
                    <a:tint val="75000"/>
                  </a:schemeClr>
                </a:solidFill>
                <a:latin typeface="Lucida Sans" pitchFamily="34" charset="0"/>
                <a:ea typeface="+mn-ea"/>
                <a:cs typeface="+mn-cs"/>
              </a:defRPr>
            </a:lvl2pPr>
            <a:lvl3pPr marL="914400" indent="0" algn="ctr" defTabSz="914400" rtl="0" eaLnBrk="1" latinLnBrk="0" hangingPunct="1">
              <a:spcBef>
                <a:spcPts val="400"/>
              </a:spcBef>
              <a:buSzPct val="85000"/>
              <a:buFontTx/>
              <a:buNone/>
              <a:defRPr sz="1700" kern="1200">
                <a:solidFill>
                  <a:schemeClr val="tx1">
                    <a:tint val="75000"/>
                  </a:schemeClr>
                </a:solidFill>
                <a:latin typeface="Lucida Sans" pitchFamily="34" charset="0"/>
                <a:ea typeface="+mn-ea"/>
                <a:cs typeface="+mn-cs"/>
              </a:defRPr>
            </a:lvl3pPr>
            <a:lvl4pPr marL="1371600" indent="0" algn="ctr" defTabSz="914400" rtl="0" eaLnBrk="1" latinLnBrk="0" hangingPunct="1">
              <a:spcBef>
                <a:spcPts val="300"/>
              </a:spcBef>
              <a:buSzPct val="80000"/>
              <a:buFontTx/>
              <a:buNone/>
              <a:defRPr sz="1600" b="0" i="0" kern="1200">
                <a:solidFill>
                  <a:schemeClr val="tx1">
                    <a:tint val="75000"/>
                  </a:schemeClr>
                </a:solidFill>
                <a:latin typeface="Lucida Sans" pitchFamily="34" charset="0"/>
                <a:ea typeface="+mn-ea"/>
                <a:cs typeface="+mn-cs"/>
              </a:defRPr>
            </a:lvl4pPr>
            <a:lvl5pPr marL="1828800" indent="0" algn="ctr" defTabSz="914400" rtl="0" eaLnBrk="1" latinLnBrk="0" hangingPunct="1">
              <a:spcBef>
                <a:spcPct val="20000"/>
              </a:spcBef>
              <a:buFont typeface="Arial" pitchFamily="34" charset="0"/>
              <a:buNone/>
              <a:defRPr sz="1400" i="1" kern="1200">
                <a:solidFill>
                  <a:schemeClr val="tx1">
                    <a:tint val="75000"/>
                  </a:schemeClr>
                </a:solidFill>
                <a:latin typeface="Lucida Sans" pitchFamily="34" charset="0"/>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spcBef>
                <a:spcPts val="600"/>
              </a:spcBef>
            </a:pPr>
            <a:endParaRPr lang="fr-FR" sz="1600" dirty="0">
              <a:cs typeface="Lucida Sans Unicode" pitchFamily="34" charset="0"/>
            </a:endParaRPr>
          </a:p>
        </p:txBody>
      </p:sp>
      <p:sp>
        <p:nvSpPr>
          <p:cNvPr id="2" name="Espace réservé de la date 1"/>
          <p:cNvSpPr>
            <a:spLocks noGrp="1"/>
          </p:cNvSpPr>
          <p:nvPr>
            <p:ph type="dt" sz="half" idx="12"/>
          </p:nvPr>
        </p:nvSpPr>
        <p:spPr>
          <a:xfrm>
            <a:off x="2339752" y="5063058"/>
            <a:ext cx="5376576" cy="365125"/>
          </a:xfrm>
        </p:spPr>
        <p:txBody>
          <a:bodyPr/>
          <a:lstStyle/>
          <a:p>
            <a:r>
              <a:rPr lang="fr-FR"/>
              <a:t>CAST final symposium – Lyon, 16-18 January 2018</a:t>
            </a:r>
            <a:endParaRPr lang="fr-FR" dirty="0"/>
          </a:p>
        </p:txBody>
      </p:sp>
      <p:sp>
        <p:nvSpPr>
          <p:cNvPr id="3" name="Espace réservé du pied de page 2"/>
          <p:cNvSpPr>
            <a:spLocks noGrp="1"/>
          </p:cNvSpPr>
          <p:nvPr>
            <p:ph type="ftr" sz="quarter" idx="3"/>
          </p:nvPr>
        </p:nvSpPr>
        <p:spPr/>
        <p:txBody>
          <a:bodyPr/>
          <a:lstStyle/>
          <a:p>
            <a:pPr algn="ctr"/>
            <a:r>
              <a:rPr lang="fr-FR" dirty="0"/>
              <a:t>DRD/TR/18-0001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normAutofit fontScale="90000"/>
          </a:bodyPr>
          <a:lstStyle/>
          <a:p>
            <a:r>
              <a:rPr lang="en-US" sz="2500" b="1" dirty="0">
                <a:cs typeface="Lucida Sans Unicode" pitchFamily="34" charset="0"/>
              </a:rPr>
              <a:t>Cigéo project</a:t>
            </a:r>
            <a:br>
              <a:rPr lang="en-US" sz="2500" b="1" dirty="0">
                <a:cs typeface="Lucida Sans Unicode" pitchFamily="34" charset="0"/>
              </a:rPr>
            </a:br>
            <a:r>
              <a:rPr lang="en-US" sz="2600" b="1" dirty="0">
                <a:solidFill>
                  <a:srgbClr val="F39900"/>
                </a:solidFill>
                <a:cs typeface="Lucida Sans Unicode" pitchFamily="34" charset="0"/>
              </a:rPr>
              <a:t>The French deep geological repository</a:t>
            </a:r>
            <a:endParaRPr lang="en-US" sz="2600" dirty="0">
              <a:solidFill>
                <a:srgbClr val="F39900"/>
              </a:solidFill>
              <a:cs typeface="Lucida Sans Unicode" pitchFamily="34" charset="0"/>
            </a:endParaRP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14" name="Espace réservé du contenu 8"/>
          <p:cNvSpPr txBox="1">
            <a:spLocks/>
          </p:cNvSpPr>
          <p:nvPr/>
        </p:nvSpPr>
        <p:spPr>
          <a:xfrm>
            <a:off x="197514" y="1164067"/>
            <a:ext cx="7470830" cy="3633085"/>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3"/>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4"/>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5"/>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9138" lvl="1" indent="0">
              <a:spcBef>
                <a:spcPts val="1200"/>
              </a:spcBef>
              <a:buFontTx/>
              <a:buNone/>
            </a:pPr>
            <a:r>
              <a:rPr lang="en-US" sz="2200" b="1" dirty="0">
                <a:solidFill>
                  <a:schemeClr val="tx2"/>
                </a:solidFill>
                <a:cs typeface="Lucida Sans Unicode" pitchFamily="34" charset="0"/>
              </a:rPr>
              <a:t>Main specifications</a:t>
            </a:r>
          </a:p>
          <a:p>
            <a:pPr lvl="1">
              <a:spcBef>
                <a:spcPts val="1200"/>
              </a:spcBef>
            </a:pPr>
            <a:r>
              <a:rPr lang="en-US" dirty="0">
                <a:cs typeface="Lucida Sans Unicode" pitchFamily="34" charset="0"/>
              </a:rPr>
              <a:t>Host-rock : </a:t>
            </a:r>
            <a:r>
              <a:rPr lang="en-US" b="1" dirty="0">
                <a:cs typeface="Lucida Sans Unicode" pitchFamily="34" charset="0"/>
              </a:rPr>
              <a:t>Callovo-Oxfordian clay-rock </a:t>
            </a:r>
          </a:p>
          <a:p>
            <a:pPr lvl="2">
              <a:spcBef>
                <a:spcPts val="1200"/>
              </a:spcBef>
            </a:pPr>
            <a:r>
              <a:rPr lang="en-US" dirty="0">
                <a:cs typeface="Lucida Sans Unicode" pitchFamily="34" charset="0"/>
              </a:rPr>
              <a:t>500 m depth / 150 m thick</a:t>
            </a:r>
          </a:p>
          <a:p>
            <a:pPr lvl="2">
              <a:spcBef>
                <a:spcPts val="1200"/>
              </a:spcBef>
            </a:pPr>
            <a:r>
              <a:rPr lang="en-US" dirty="0">
                <a:cs typeface="Lucida Sans Unicode" pitchFamily="34" charset="0"/>
              </a:rPr>
              <a:t>Mineralogy dominated by clays + quartz and </a:t>
            </a:r>
            <a:r>
              <a:rPr lang="en-US" b="1" u="sng" dirty="0">
                <a:cs typeface="Lucida Sans Unicode" pitchFamily="34" charset="0"/>
              </a:rPr>
              <a:t>carbonates</a:t>
            </a:r>
            <a:r>
              <a:rPr lang="en-US" dirty="0">
                <a:cs typeface="Lucida Sans Unicode" pitchFamily="34" charset="0"/>
              </a:rPr>
              <a:t> </a:t>
            </a:r>
          </a:p>
          <a:p>
            <a:pPr lvl="2">
              <a:spcBef>
                <a:spcPts val="1200"/>
              </a:spcBef>
            </a:pPr>
            <a:r>
              <a:rPr lang="en-US" dirty="0">
                <a:cs typeface="Lucida Sans Unicode" pitchFamily="34" charset="0"/>
              </a:rPr>
              <a:t>Low permeability and diffusion properties</a:t>
            </a:r>
          </a:p>
          <a:p>
            <a:pPr lvl="2">
              <a:spcBef>
                <a:spcPts val="1200"/>
              </a:spcBef>
            </a:pPr>
            <a:r>
              <a:rPr lang="en-US" dirty="0">
                <a:cs typeface="Lucida Sans Unicode" pitchFamily="34" charset="0"/>
              </a:rPr>
              <a:t>High retention properties for the majority of radionuclides</a:t>
            </a: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pic>
        <p:nvPicPr>
          <p:cNvPr id="11" name="Image 1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32040" y="3861048"/>
            <a:ext cx="3999842" cy="2482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0" y="5589240"/>
            <a:ext cx="4644516" cy="584775"/>
          </a:xfrm>
          <a:prstGeom prst="rect">
            <a:avLst/>
          </a:prstGeom>
        </p:spPr>
        <p:txBody>
          <a:bodyPr wrap="square">
            <a:spAutoFit/>
          </a:bodyPr>
          <a:lstStyle/>
          <a:p>
            <a:pPr algn="ctr"/>
            <a:r>
              <a:rPr lang="en-US" sz="1600" b="1" i="1" dirty="0">
                <a:solidFill>
                  <a:schemeClr val="tx2"/>
                </a:solidFill>
              </a:rPr>
              <a:t>General scheme of Cigéo project in preliminary design phase (2014)</a:t>
            </a:r>
            <a:endParaRPr lang="fr-FR" sz="1600" b="1" i="1" dirty="0">
              <a:solidFill>
                <a:schemeClr val="tx2"/>
              </a:solidFill>
            </a:endParaRPr>
          </a:p>
        </p:txBody>
      </p:sp>
      <p:sp>
        <p:nvSpPr>
          <p:cNvPr id="9" name="Espace réservé du contenu 8"/>
          <p:cNvSpPr txBox="1">
            <a:spLocks/>
          </p:cNvSpPr>
          <p:nvPr/>
        </p:nvSpPr>
        <p:spPr>
          <a:xfrm>
            <a:off x="197514" y="3861048"/>
            <a:ext cx="4950550" cy="3633085"/>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3"/>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4"/>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5"/>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spcBef>
                <a:spcPts val="1200"/>
              </a:spcBef>
            </a:pPr>
            <a:r>
              <a:rPr lang="en-US" dirty="0">
                <a:cs typeface="Lucida Sans Unicode" pitchFamily="34" charset="0"/>
              </a:rPr>
              <a:t>Vitrified High Level waste</a:t>
            </a:r>
          </a:p>
          <a:p>
            <a:pPr lvl="1">
              <a:spcBef>
                <a:spcPts val="1200"/>
              </a:spcBef>
            </a:pPr>
            <a:r>
              <a:rPr lang="en-US" dirty="0">
                <a:cs typeface="Lucida Sans Unicode" pitchFamily="34" charset="0"/>
              </a:rPr>
              <a:t>Intermediate-Level long-lived waste </a:t>
            </a:r>
          </a:p>
          <a:p>
            <a:pPr lvl="1">
              <a:spcBef>
                <a:spcPts val="1200"/>
              </a:spcBef>
            </a:pPr>
            <a:r>
              <a:rPr lang="en-US" dirty="0">
                <a:cs typeface="Lucida Sans Unicode" pitchFamily="34" charset="0"/>
              </a:rPr>
              <a:t>The application for authorization will be reviewed from 2019</a:t>
            </a:r>
          </a:p>
        </p:txBody>
      </p:sp>
    </p:spTree>
    <p:extLst>
      <p:ext uri="{BB962C8B-B14F-4D97-AF65-F5344CB8AC3E}">
        <p14:creationId xmlns:p14="http://schemas.microsoft.com/office/powerpoint/2010/main" val="1987857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normAutofit fontScale="90000"/>
          </a:bodyPr>
          <a:lstStyle/>
          <a:p>
            <a:r>
              <a:rPr lang="en-US" sz="2500" b="1" dirty="0">
                <a:cs typeface="Lucida Sans Unicode" pitchFamily="34" charset="0"/>
              </a:rPr>
              <a:t>The </a:t>
            </a:r>
            <a:r>
              <a:rPr lang="en-US" sz="2500" b="1" baseline="30000" dirty="0">
                <a:cs typeface="Lucida Sans Unicode" pitchFamily="34" charset="0"/>
              </a:rPr>
              <a:t>14</a:t>
            </a:r>
            <a:r>
              <a:rPr lang="en-US" sz="2500" b="1" dirty="0">
                <a:cs typeface="Lucida Sans Unicode" pitchFamily="34" charset="0"/>
              </a:rPr>
              <a:t>C issue for Cigéo</a:t>
            </a:r>
            <a:br>
              <a:rPr lang="en-US" sz="2500" b="1" dirty="0">
                <a:cs typeface="Lucida Sans Unicode" pitchFamily="34" charset="0"/>
              </a:rPr>
            </a:br>
            <a:r>
              <a:rPr lang="en-US" sz="2600" b="1" dirty="0">
                <a:solidFill>
                  <a:srgbClr val="F39900"/>
                </a:solidFill>
                <a:cs typeface="Lucida Sans Unicode" pitchFamily="34" charset="0"/>
              </a:rPr>
              <a:t>Main characteristics</a:t>
            </a:r>
            <a:endParaRPr lang="en-US" sz="2600" dirty="0">
              <a:solidFill>
                <a:srgbClr val="F39900"/>
              </a:solidFill>
              <a:cs typeface="Lucida Sans Unicode" pitchFamily="34" charset="0"/>
            </a:endParaRP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14" name="Espace réservé du contenu 8"/>
          <p:cNvSpPr txBox="1">
            <a:spLocks/>
          </p:cNvSpPr>
          <p:nvPr/>
        </p:nvSpPr>
        <p:spPr>
          <a:xfrm>
            <a:off x="395536" y="1268760"/>
            <a:ext cx="8424936" cy="4824536"/>
          </a:xfrm>
          <a:prstGeom prst="rect">
            <a:avLst/>
          </a:prstGeom>
        </p:spPr>
        <p:txBody>
          <a:bodyPr vert="horz" lIns="91440" tIns="45720" rIns="91440" bIns="45720" rtlCol="0">
            <a:normAutofit fontScale="92500" lnSpcReduction="10000"/>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3"/>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4"/>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5"/>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1200"/>
              </a:spcBef>
            </a:pPr>
            <a:r>
              <a:rPr lang="en-US" dirty="0">
                <a:cs typeface="Lucida Sans Unicode" pitchFamily="34" charset="0"/>
              </a:rPr>
              <a:t>Vitrified High Level waste</a:t>
            </a:r>
          </a:p>
          <a:p>
            <a:pPr lvl="1">
              <a:spcBef>
                <a:spcPts val="1200"/>
              </a:spcBef>
            </a:pPr>
            <a:r>
              <a:rPr lang="en-US" dirty="0">
                <a:cs typeface="Lucida Sans Unicode" pitchFamily="34" charset="0"/>
              </a:rPr>
              <a:t>Contains almost no </a:t>
            </a:r>
            <a:r>
              <a:rPr lang="en-US" baseline="30000" dirty="0">
                <a:cs typeface="Lucida Sans Unicode" pitchFamily="34" charset="0"/>
              </a:rPr>
              <a:t>14</a:t>
            </a:r>
            <a:r>
              <a:rPr lang="en-US" dirty="0">
                <a:cs typeface="Lucida Sans Unicode" pitchFamily="34" charset="0"/>
              </a:rPr>
              <a:t>C </a:t>
            </a:r>
          </a:p>
          <a:p>
            <a:pPr>
              <a:spcBef>
                <a:spcPts val="1200"/>
              </a:spcBef>
            </a:pPr>
            <a:endParaRPr lang="en-US" b="1" u="sng" dirty="0">
              <a:cs typeface="Lucida Sans Unicode" pitchFamily="34" charset="0"/>
            </a:endParaRPr>
          </a:p>
          <a:p>
            <a:pPr>
              <a:spcBef>
                <a:spcPts val="1200"/>
              </a:spcBef>
            </a:pPr>
            <a:r>
              <a:rPr lang="en-US" b="1" u="sng" dirty="0">
                <a:cs typeface="Lucida Sans Unicode" pitchFamily="34" charset="0"/>
              </a:rPr>
              <a:t>Intermediate-Level long-lived waste </a:t>
            </a:r>
          </a:p>
          <a:p>
            <a:pPr lvl="1">
              <a:spcBef>
                <a:spcPts val="1200"/>
              </a:spcBef>
            </a:pPr>
            <a:r>
              <a:rPr lang="en-US" dirty="0">
                <a:cs typeface="Lucida Sans Unicode" pitchFamily="34" charset="0"/>
              </a:rPr>
              <a:t>Mainly located in one main ILLW familly  : </a:t>
            </a:r>
            <a:r>
              <a:rPr lang="en-US" u="sng" dirty="0">
                <a:cs typeface="Lucida Sans Unicode" pitchFamily="34" charset="0"/>
              </a:rPr>
              <a:t>irradiated vessel internals </a:t>
            </a:r>
          </a:p>
          <a:p>
            <a:pPr lvl="1">
              <a:spcBef>
                <a:spcPts val="1200"/>
              </a:spcBef>
            </a:pPr>
            <a:r>
              <a:rPr lang="en-US" dirty="0">
                <a:cs typeface="Lucida Sans Unicode" pitchFamily="34" charset="0"/>
              </a:rPr>
              <a:t>80% of </a:t>
            </a:r>
            <a:r>
              <a:rPr lang="en-US" baseline="30000" dirty="0">
                <a:cs typeface="Lucida Sans Unicode" pitchFamily="34" charset="0"/>
              </a:rPr>
              <a:t>14</a:t>
            </a:r>
            <a:r>
              <a:rPr lang="en-US" dirty="0">
                <a:cs typeface="Lucida Sans Unicode" pitchFamily="34" charset="0"/>
              </a:rPr>
              <a:t>C amount (~ 14 000 moles of </a:t>
            </a:r>
            <a:r>
              <a:rPr lang="en-US" baseline="30000" dirty="0">
                <a:cs typeface="Lucida Sans Unicode" pitchFamily="34" charset="0"/>
              </a:rPr>
              <a:t>14</a:t>
            </a:r>
            <a:r>
              <a:rPr lang="en-US" dirty="0">
                <a:cs typeface="Lucida Sans Unicode" pitchFamily="34" charset="0"/>
              </a:rPr>
              <a:t>C). </a:t>
            </a:r>
          </a:p>
          <a:p>
            <a:pPr lvl="2">
              <a:spcBef>
                <a:spcPts val="1200"/>
              </a:spcBef>
            </a:pPr>
            <a:r>
              <a:rPr lang="en-US" dirty="0">
                <a:cs typeface="Lucida Sans Unicode" pitchFamily="34" charset="0"/>
              </a:rPr>
              <a:t>Labile and/or release from the corrosion of the metal</a:t>
            </a:r>
          </a:p>
          <a:p>
            <a:pPr lvl="1">
              <a:spcBef>
                <a:spcPts val="1200"/>
              </a:spcBef>
            </a:pPr>
            <a:r>
              <a:rPr lang="en-US" dirty="0">
                <a:cs typeface="Lucida Sans Unicode" pitchFamily="34" charset="0"/>
              </a:rPr>
              <a:t>Gas phase : CH</a:t>
            </a:r>
            <a:r>
              <a:rPr lang="en-US" baseline="-25000" dirty="0">
                <a:cs typeface="Lucida Sans Unicode" pitchFamily="34" charset="0"/>
              </a:rPr>
              <a:t>4</a:t>
            </a:r>
            <a:r>
              <a:rPr lang="en-US" dirty="0">
                <a:cs typeface="Lucida Sans Unicode" pitchFamily="34" charset="0"/>
              </a:rPr>
              <a:t> /CO</a:t>
            </a:r>
            <a:r>
              <a:rPr lang="en-US" baseline="-25000" dirty="0">
                <a:cs typeface="Lucida Sans Unicode" pitchFamily="34" charset="0"/>
              </a:rPr>
              <a:t>2</a:t>
            </a:r>
          </a:p>
          <a:p>
            <a:pPr lvl="2">
              <a:spcBef>
                <a:spcPts val="1200"/>
              </a:spcBef>
            </a:pPr>
            <a:r>
              <a:rPr lang="en-US" dirty="0">
                <a:cs typeface="Lucida Sans Unicode" pitchFamily="34" charset="0"/>
              </a:rPr>
              <a:t>Numerical evaluations of gaseous </a:t>
            </a:r>
            <a:r>
              <a:rPr lang="en-US" baseline="30000" dirty="0">
                <a:cs typeface="Lucida Sans Unicode" pitchFamily="34" charset="0"/>
              </a:rPr>
              <a:t>14</a:t>
            </a:r>
            <a:r>
              <a:rPr lang="en-US" dirty="0">
                <a:cs typeface="Lucida Sans Unicode" pitchFamily="34" charset="0"/>
              </a:rPr>
              <a:t>C migration in Cigéo (</a:t>
            </a:r>
            <a:r>
              <a:rPr lang="en-US" b="1" u="sng" dirty="0">
                <a:cs typeface="Lucida Sans Unicode" pitchFamily="34" charset="0"/>
              </a:rPr>
              <a:t>Cf. E. </a:t>
            </a:r>
            <a:r>
              <a:rPr lang="en-US" b="1" u="sng" dirty="0" err="1">
                <a:cs typeface="Lucida Sans Unicode" pitchFamily="34" charset="0"/>
              </a:rPr>
              <a:t>Treille</a:t>
            </a:r>
            <a:r>
              <a:rPr lang="en-US" b="1" u="sng" dirty="0">
                <a:cs typeface="Lucida Sans Unicode" pitchFamily="34" charset="0"/>
              </a:rPr>
              <a:t> and J. Wendling et al., poster</a:t>
            </a:r>
            <a:r>
              <a:rPr lang="en-US" dirty="0">
                <a:cs typeface="Lucida Sans Unicode" pitchFamily="34" charset="0"/>
              </a:rPr>
              <a:t>) </a:t>
            </a:r>
          </a:p>
          <a:p>
            <a:pPr lvl="1">
              <a:spcBef>
                <a:spcPts val="1200"/>
              </a:spcBef>
            </a:pPr>
            <a:r>
              <a:rPr lang="en-US" b="1" u="sng" dirty="0">
                <a:cs typeface="Lucida Sans Unicode" pitchFamily="34" charset="0"/>
              </a:rPr>
              <a:t>Aqueous species : organic and inorganic </a:t>
            </a:r>
          </a:p>
          <a:p>
            <a:pPr lvl="2">
              <a:spcBef>
                <a:spcPts val="1200"/>
              </a:spcBef>
            </a:pPr>
            <a:r>
              <a:rPr lang="en-US" b="1" dirty="0">
                <a:cs typeface="Lucida Sans Unicode" pitchFamily="34" charset="0"/>
              </a:rPr>
              <a:t>Migration  of </a:t>
            </a:r>
            <a:r>
              <a:rPr lang="en-US" b="1" baseline="30000" dirty="0">
                <a:cs typeface="Lucida Sans Unicode" pitchFamily="34" charset="0"/>
              </a:rPr>
              <a:t>14</a:t>
            </a:r>
            <a:r>
              <a:rPr lang="en-US" b="1" dirty="0">
                <a:cs typeface="Lucida Sans Unicode" pitchFamily="34" charset="0"/>
              </a:rPr>
              <a:t>C in cement-based materials </a:t>
            </a:r>
          </a:p>
          <a:p>
            <a:pPr lvl="2">
              <a:spcBef>
                <a:spcPts val="1200"/>
              </a:spcBef>
            </a:pPr>
            <a:r>
              <a:rPr lang="en-US" b="1" dirty="0">
                <a:cs typeface="Lucida Sans Unicode" pitchFamily="34" charset="0"/>
              </a:rPr>
              <a:t>Migration of </a:t>
            </a:r>
            <a:r>
              <a:rPr lang="en-US" b="1" baseline="30000" dirty="0">
                <a:cs typeface="Lucida Sans Unicode" pitchFamily="34" charset="0"/>
              </a:rPr>
              <a:t>14</a:t>
            </a:r>
            <a:r>
              <a:rPr lang="en-US" b="1" dirty="0">
                <a:cs typeface="Lucida Sans Unicode" pitchFamily="34" charset="0"/>
              </a:rPr>
              <a:t>C in the Callovo-Oxfordian clay-rock</a:t>
            </a:r>
          </a:p>
          <a:p>
            <a:pPr lvl="3">
              <a:spcBef>
                <a:spcPts val="1200"/>
              </a:spcBef>
            </a:pPr>
            <a:endParaRPr lang="en-US" b="1" u="sng" dirty="0">
              <a:cs typeface="Lucida Sans Unicode" pitchFamily="34" charset="0"/>
            </a:endParaRPr>
          </a:p>
          <a:p>
            <a:pPr lvl="1">
              <a:spcBef>
                <a:spcPts val="1200"/>
              </a:spcBef>
            </a:pPr>
            <a:endParaRPr lang="en-US" b="1" u="sng" dirty="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Tree>
    <p:extLst>
      <p:ext uri="{BB962C8B-B14F-4D97-AF65-F5344CB8AC3E}">
        <p14:creationId xmlns:p14="http://schemas.microsoft.com/office/powerpoint/2010/main" val="1840187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14" name="Espace réservé du contenu 8"/>
          <p:cNvSpPr txBox="1">
            <a:spLocks/>
          </p:cNvSpPr>
          <p:nvPr/>
        </p:nvSpPr>
        <p:spPr>
          <a:xfrm>
            <a:off x="445326" y="1772816"/>
            <a:ext cx="8280920" cy="3960440"/>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3"/>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4"/>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5"/>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1200"/>
              </a:spcBef>
            </a:pPr>
            <a:r>
              <a:rPr lang="en-US" sz="2400" dirty="0">
                <a:cs typeface="Lucida Sans Unicode" pitchFamily="34" charset="0"/>
                <a:sym typeface="Symbol"/>
              </a:rPr>
              <a:t> </a:t>
            </a:r>
            <a:r>
              <a:rPr lang="en-US" sz="2400" dirty="0">
                <a:cs typeface="Lucida Sans Unicode" pitchFamily="34" charset="0"/>
              </a:rPr>
              <a:t>Phenomenological behavior of aqueous </a:t>
            </a:r>
            <a:r>
              <a:rPr lang="en-US" sz="2400" baseline="30000" dirty="0">
                <a:cs typeface="Lucida Sans Unicode" pitchFamily="34" charset="0"/>
              </a:rPr>
              <a:t>14</a:t>
            </a:r>
            <a:r>
              <a:rPr lang="en-US" sz="2400" dirty="0">
                <a:cs typeface="Lucida Sans Unicode" pitchFamily="34" charset="0"/>
              </a:rPr>
              <a:t>C in clay-rocks and cement-based materials </a:t>
            </a:r>
          </a:p>
          <a:p>
            <a:pPr lvl="4">
              <a:spcBef>
                <a:spcPts val="1200"/>
              </a:spcBef>
            </a:pPr>
            <a:endParaRPr lang="en-US" sz="2400" dirty="0">
              <a:cs typeface="Lucida Sans Unicode" pitchFamily="34" charset="0"/>
            </a:endParaRPr>
          </a:p>
          <a:p>
            <a:pPr lvl="4">
              <a:spcBef>
                <a:spcPts val="1200"/>
              </a:spcBef>
            </a:pPr>
            <a:endParaRPr lang="en-US" sz="2400" dirty="0">
              <a:cs typeface="Lucida Sans Unicode" pitchFamily="34" charset="0"/>
            </a:endParaRPr>
          </a:p>
          <a:p>
            <a:pPr>
              <a:spcBef>
                <a:spcPts val="1200"/>
              </a:spcBef>
            </a:pPr>
            <a:r>
              <a:rPr lang="en-US" sz="2400" dirty="0">
                <a:cs typeface="Lucida Sans Unicode" pitchFamily="34" charset="0"/>
                <a:sym typeface="Symbol"/>
              </a:rPr>
              <a:t> </a:t>
            </a:r>
            <a:r>
              <a:rPr lang="en-US" sz="2400" dirty="0">
                <a:cs typeface="Lucida Sans Unicode" pitchFamily="34" charset="0"/>
              </a:rPr>
              <a:t>Performance assessment of aqueous </a:t>
            </a:r>
            <a:r>
              <a:rPr lang="en-US" sz="2400" baseline="30000" dirty="0">
                <a:cs typeface="Lucida Sans Unicode" pitchFamily="34" charset="0"/>
              </a:rPr>
              <a:t>14</a:t>
            </a:r>
            <a:r>
              <a:rPr lang="en-US" sz="2400" dirty="0">
                <a:cs typeface="Lucida Sans Unicode" pitchFamily="34" charset="0"/>
              </a:rPr>
              <a:t>C transfer at the scale of an IL-LL-waste cell</a:t>
            </a:r>
          </a:p>
          <a:p>
            <a:pPr lvl="4">
              <a:spcBef>
                <a:spcPts val="1200"/>
              </a:spcBef>
            </a:pPr>
            <a:endParaRPr lang="en-US" dirty="0">
              <a:cs typeface="Lucida Sans Unicode" pitchFamily="34" charset="0"/>
            </a:endParaRPr>
          </a:p>
          <a:p>
            <a:pPr marL="79138" lvl="1" indent="0">
              <a:spcBef>
                <a:spcPts val="1200"/>
              </a:spcBef>
              <a:buNone/>
            </a:pPr>
            <a:endParaRPr lang="en-US" dirty="0">
              <a:cs typeface="Lucida Sans Unicode" pitchFamily="34" charset="0"/>
            </a:endParaRPr>
          </a:p>
          <a:p>
            <a:endParaRPr lang="en-US" dirty="0">
              <a:cs typeface="Lucida Sans Unicode" pitchFamily="34" charset="0"/>
            </a:endParaRPr>
          </a:p>
        </p:txBody>
      </p:sp>
      <p:sp>
        <p:nvSpPr>
          <p:cNvPr id="6" name="Titre 6"/>
          <p:cNvSpPr>
            <a:spLocks noGrp="1"/>
          </p:cNvSpPr>
          <p:nvPr>
            <p:ph type="title"/>
          </p:nvPr>
        </p:nvSpPr>
        <p:spPr>
          <a:xfrm>
            <a:off x="1691680" y="122332"/>
            <a:ext cx="7077095" cy="714380"/>
          </a:xfrm>
        </p:spPr>
        <p:txBody>
          <a:bodyPr>
            <a:normAutofit fontScale="90000"/>
          </a:bodyPr>
          <a:lstStyle/>
          <a:p>
            <a:pPr lvl="1" algn="l" rtl="0">
              <a:spcBef>
                <a:spcPct val="0"/>
              </a:spcBef>
              <a:tabLst>
                <a:tab pos="714375" algn="l"/>
              </a:tabLst>
            </a:pPr>
            <a:r>
              <a:rPr lang="en-US" sz="2500" b="1" dirty="0">
                <a:solidFill>
                  <a:schemeClr val="bg2"/>
                </a:solidFill>
                <a:latin typeface="+mj-lt"/>
                <a:cs typeface="Lucida Sans Unicode" pitchFamily="34" charset="0"/>
              </a:rPr>
              <a:t>The fate of aqueous </a:t>
            </a:r>
            <a:r>
              <a:rPr lang="en-US" sz="2500" b="1" baseline="30000" dirty="0">
                <a:solidFill>
                  <a:schemeClr val="bg2"/>
                </a:solidFill>
                <a:latin typeface="+mj-lt"/>
                <a:cs typeface="Lucida Sans Unicode" pitchFamily="34" charset="0"/>
              </a:rPr>
              <a:t>14</a:t>
            </a:r>
            <a:r>
              <a:rPr lang="en-US" sz="2500" b="1" dirty="0">
                <a:solidFill>
                  <a:schemeClr val="bg2"/>
                </a:solidFill>
                <a:latin typeface="+mj-lt"/>
                <a:cs typeface="Lucida Sans Unicode" pitchFamily="34" charset="0"/>
              </a:rPr>
              <a:t>C in Cigéo</a:t>
            </a:r>
            <a:br>
              <a:rPr lang="en-US" sz="2500" b="1" dirty="0">
                <a:solidFill>
                  <a:schemeClr val="bg2"/>
                </a:solidFill>
                <a:cs typeface="Lucida Sans Unicode" pitchFamily="34" charset="0"/>
              </a:rPr>
            </a:br>
            <a:r>
              <a:rPr lang="en-US" sz="2700" b="1" dirty="0">
                <a:solidFill>
                  <a:srgbClr val="F39900"/>
                </a:solidFill>
                <a:cs typeface="Lucida Sans Unicode" pitchFamily="34" charset="0"/>
              </a:rPr>
              <a:t>Two main issues</a:t>
            </a:r>
            <a:endParaRPr lang="en-US" sz="2700" b="1" dirty="0">
              <a:solidFill>
                <a:srgbClr val="F39900"/>
              </a:solidFill>
              <a:latin typeface="+mj-lt"/>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Tree>
    <p:extLst>
      <p:ext uri="{BB962C8B-B14F-4D97-AF65-F5344CB8AC3E}">
        <p14:creationId xmlns:p14="http://schemas.microsoft.com/office/powerpoint/2010/main" val="36199454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467544" y="1196752"/>
            <a:ext cx="8496944" cy="5112568"/>
          </a:xfrm>
        </p:spPr>
        <p:txBody>
          <a:bodyPr>
            <a:normAutofit fontScale="92500"/>
          </a:bodyPr>
          <a:lstStyle/>
          <a:p>
            <a:pPr algn="just"/>
            <a:r>
              <a:rPr lang="en-US" sz="1900" dirty="0">
                <a:cs typeface="Lucida Sans Unicode" pitchFamily="34" charset="0"/>
              </a:rPr>
              <a:t>What are the fundamental processes ruling the migration of inorganic </a:t>
            </a:r>
            <a:r>
              <a:rPr lang="en-US" sz="1900" baseline="30000" dirty="0">
                <a:cs typeface="Lucida Sans Unicode" pitchFamily="34" charset="0"/>
              </a:rPr>
              <a:t>14</a:t>
            </a:r>
            <a:r>
              <a:rPr lang="en-US" sz="1900" dirty="0">
                <a:cs typeface="Lucida Sans Unicode" pitchFamily="34" charset="0"/>
              </a:rPr>
              <a:t>C  in sedimentary clay-rich rocks and cement based materials ?  </a:t>
            </a:r>
          </a:p>
          <a:p>
            <a:pPr lvl="1">
              <a:spcBef>
                <a:spcPts val="1200"/>
              </a:spcBef>
            </a:pPr>
            <a:r>
              <a:rPr lang="en-US" dirty="0">
                <a:solidFill>
                  <a:schemeClr val="accent2"/>
                </a:solidFill>
                <a:cs typeface="Lucida Sans Unicode" pitchFamily="34" charset="0"/>
              </a:rPr>
              <a:t>Aqueous chemical forms : </a:t>
            </a:r>
          </a:p>
          <a:p>
            <a:pPr lvl="2">
              <a:spcBef>
                <a:spcPts val="1200"/>
              </a:spcBef>
            </a:pPr>
            <a:r>
              <a:rPr lang="en-US" dirty="0">
                <a:solidFill>
                  <a:schemeClr val="accent1"/>
                </a:solidFill>
                <a:cs typeface="Lucida Sans Unicode" pitchFamily="34" charset="0"/>
              </a:rPr>
              <a:t>Callovo-Oxfordian: mainly HCO</a:t>
            </a:r>
            <a:r>
              <a:rPr lang="en-US" baseline="-25000" dirty="0">
                <a:solidFill>
                  <a:schemeClr val="accent1"/>
                </a:solidFill>
                <a:cs typeface="Lucida Sans Unicode" pitchFamily="34" charset="0"/>
              </a:rPr>
              <a:t>3</a:t>
            </a:r>
            <a:r>
              <a:rPr lang="en-US" baseline="30000" dirty="0">
                <a:solidFill>
                  <a:schemeClr val="accent1"/>
                </a:solidFill>
                <a:cs typeface="Lucida Sans Unicode" pitchFamily="34" charset="0"/>
              </a:rPr>
              <a:t>- </a:t>
            </a:r>
          </a:p>
          <a:p>
            <a:pPr lvl="2">
              <a:spcBef>
                <a:spcPts val="1200"/>
              </a:spcBef>
            </a:pPr>
            <a:r>
              <a:rPr lang="en-US" dirty="0">
                <a:solidFill>
                  <a:schemeClr val="accent1"/>
                </a:solidFill>
                <a:cs typeface="Lucida Sans Unicode" pitchFamily="34" charset="0"/>
              </a:rPr>
              <a:t>Cement based materials : CO</a:t>
            </a:r>
            <a:r>
              <a:rPr lang="en-US" baseline="-25000" dirty="0">
                <a:solidFill>
                  <a:schemeClr val="accent1"/>
                </a:solidFill>
                <a:cs typeface="Lucida Sans Unicode" pitchFamily="34" charset="0"/>
              </a:rPr>
              <a:t>3</a:t>
            </a:r>
            <a:r>
              <a:rPr lang="en-US" baseline="30000" dirty="0">
                <a:solidFill>
                  <a:schemeClr val="accent1"/>
                </a:solidFill>
                <a:cs typeface="Lucida Sans Unicode" pitchFamily="34" charset="0"/>
              </a:rPr>
              <a:t>2- /</a:t>
            </a:r>
            <a:r>
              <a:rPr lang="en-US" dirty="0">
                <a:solidFill>
                  <a:schemeClr val="accent1"/>
                </a:solidFill>
                <a:cs typeface="Lucida Sans Unicode" pitchFamily="34" charset="0"/>
              </a:rPr>
              <a:t> CaCO</a:t>
            </a:r>
            <a:r>
              <a:rPr lang="en-US" baseline="-25000" dirty="0">
                <a:solidFill>
                  <a:schemeClr val="accent1"/>
                </a:solidFill>
                <a:cs typeface="Lucida Sans Unicode" pitchFamily="34" charset="0"/>
              </a:rPr>
              <a:t>3</a:t>
            </a:r>
            <a:r>
              <a:rPr lang="en-US" baseline="30000" dirty="0">
                <a:solidFill>
                  <a:schemeClr val="accent1"/>
                </a:solidFill>
                <a:cs typeface="Lucida Sans Unicode" pitchFamily="34" charset="0"/>
              </a:rPr>
              <a:t>0 </a:t>
            </a:r>
          </a:p>
          <a:p>
            <a:pPr lvl="1">
              <a:spcBef>
                <a:spcPts val="1200"/>
              </a:spcBef>
            </a:pPr>
            <a:r>
              <a:rPr lang="en-US" dirty="0">
                <a:solidFill>
                  <a:schemeClr val="accent2"/>
                </a:solidFill>
                <a:cs typeface="Lucida Sans Unicode" pitchFamily="34" charset="0"/>
              </a:rPr>
              <a:t>Aqueous concentration can be limited by :</a:t>
            </a:r>
          </a:p>
          <a:p>
            <a:pPr lvl="2">
              <a:spcBef>
                <a:spcPts val="1200"/>
              </a:spcBef>
            </a:pPr>
            <a:r>
              <a:rPr lang="en-US" dirty="0">
                <a:solidFill>
                  <a:schemeClr val="accent1"/>
                </a:solidFill>
                <a:cs typeface="Lucida Sans Unicode" pitchFamily="34" charset="0"/>
              </a:rPr>
              <a:t>Calcite solubility </a:t>
            </a:r>
          </a:p>
          <a:p>
            <a:pPr lvl="2">
              <a:spcBef>
                <a:spcPts val="1200"/>
              </a:spcBef>
            </a:pPr>
            <a:r>
              <a:rPr lang="en-US" dirty="0">
                <a:solidFill>
                  <a:schemeClr val="accent1"/>
                </a:solidFill>
                <a:cs typeface="Lucida Sans Unicode" pitchFamily="34" charset="0"/>
              </a:rPr>
              <a:t>Sorption phenomena  </a:t>
            </a:r>
          </a:p>
          <a:p>
            <a:pPr lvl="3">
              <a:spcBef>
                <a:spcPts val="1200"/>
              </a:spcBef>
            </a:pPr>
            <a:r>
              <a:rPr lang="en-US" dirty="0">
                <a:cs typeface="Lucida Sans Unicode" pitchFamily="34" charset="0"/>
              </a:rPr>
              <a:t>Assumed to be limited on clays and Calcium –Silicates –Hydrates (CSH) ?</a:t>
            </a:r>
          </a:p>
          <a:p>
            <a:pPr lvl="2">
              <a:spcBef>
                <a:spcPts val="1200"/>
              </a:spcBef>
            </a:pPr>
            <a:r>
              <a:rPr lang="en-US" b="1" dirty="0">
                <a:solidFill>
                  <a:schemeClr val="accent1"/>
                </a:solidFill>
                <a:cs typeface="Lucida Sans Unicode" pitchFamily="34" charset="0"/>
              </a:rPr>
              <a:t>Isotopic exchange related to carbon bearing phases </a:t>
            </a:r>
            <a:r>
              <a:rPr lang="en-US" dirty="0">
                <a:solidFill>
                  <a:schemeClr val="accent1"/>
                </a:solidFill>
                <a:cs typeface="Lucida Sans Unicode" pitchFamily="34" charset="0"/>
              </a:rPr>
              <a:t>(mainly </a:t>
            </a:r>
            <a:r>
              <a:rPr lang="en-US" dirty="0">
                <a:cs typeface="Lucida Sans Unicode" pitchFamily="34" charset="0"/>
              </a:rPr>
              <a:t>carbonates (Ca</a:t>
            </a:r>
            <a:r>
              <a:rPr lang="en-US" u="sng" dirty="0">
                <a:cs typeface="Lucida Sans Unicode" pitchFamily="34" charset="0"/>
              </a:rPr>
              <a:t>C</a:t>
            </a:r>
            <a:r>
              <a:rPr lang="en-US" dirty="0">
                <a:cs typeface="Lucida Sans Unicode" pitchFamily="34" charset="0"/>
              </a:rPr>
              <a:t>O</a:t>
            </a:r>
            <a:r>
              <a:rPr lang="en-US" baseline="-25000" dirty="0">
                <a:cs typeface="Lucida Sans Unicode" pitchFamily="34" charset="0"/>
              </a:rPr>
              <a:t>3</a:t>
            </a:r>
            <a:r>
              <a:rPr lang="en-US" dirty="0">
                <a:cs typeface="Lucida Sans Unicode" pitchFamily="34" charset="0"/>
              </a:rPr>
              <a:t>) phases) </a:t>
            </a:r>
            <a:endParaRPr lang="en-US" dirty="0">
              <a:solidFill>
                <a:schemeClr val="accent1"/>
              </a:solidFill>
              <a:cs typeface="Lucida Sans Unicode" pitchFamily="34" charset="0"/>
            </a:endParaRPr>
          </a:p>
          <a:p>
            <a:pPr lvl="3">
              <a:spcBef>
                <a:spcPts val="1200"/>
              </a:spcBef>
            </a:pPr>
            <a:r>
              <a:rPr lang="en-US" dirty="0">
                <a:cs typeface="Lucida Sans Unicode" pitchFamily="34" charset="0"/>
              </a:rPr>
              <a:t>Low to moderate amount in clay rocks</a:t>
            </a:r>
          </a:p>
          <a:p>
            <a:pPr lvl="3">
              <a:spcBef>
                <a:spcPts val="1200"/>
              </a:spcBef>
            </a:pPr>
            <a:r>
              <a:rPr lang="en-US" dirty="0">
                <a:cs typeface="Lucida Sans Unicode" pitchFamily="34" charset="0"/>
              </a:rPr>
              <a:t>As calcareous aggregates</a:t>
            </a:r>
          </a:p>
          <a:p>
            <a:pPr marL="79138" lvl="1" indent="0">
              <a:spcBef>
                <a:spcPts val="1200"/>
              </a:spcBef>
              <a:buNone/>
            </a:pPr>
            <a:endParaRPr lang="en-US" dirty="0">
              <a:cs typeface="Lucida Sans Unicode" pitchFamily="34" charset="0"/>
            </a:endParaRPr>
          </a:p>
          <a:p>
            <a:pPr lvl="1">
              <a:spcBef>
                <a:spcPts val="1200"/>
              </a:spcBef>
            </a:pPr>
            <a:endParaRPr lang="en-US" dirty="0">
              <a:cs typeface="Lucida Sans Unicode" pitchFamily="34" charset="0"/>
            </a:endParaRPr>
          </a:p>
          <a:p>
            <a:pPr lvl="1">
              <a:spcBef>
                <a:spcPts val="1200"/>
              </a:spcBef>
            </a:pPr>
            <a:endParaRPr lang="en-US" dirty="0">
              <a:cs typeface="Lucida Sans Unicode" pitchFamily="34" charset="0"/>
            </a:endParaRPr>
          </a:p>
          <a:p>
            <a:pPr marL="79138" lvl="1" indent="0">
              <a:spcBef>
                <a:spcPts val="1200"/>
              </a:spcBef>
              <a:buNone/>
            </a:pPr>
            <a:endParaRPr lang="en-US" dirty="0">
              <a:cs typeface="Lucida Sans Unicode" pitchFamily="34" charset="0"/>
            </a:endParaRP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18" name="Titre 6"/>
          <p:cNvSpPr>
            <a:spLocks noGrp="1"/>
          </p:cNvSpPr>
          <p:nvPr>
            <p:ph type="title"/>
          </p:nvPr>
        </p:nvSpPr>
        <p:spPr>
          <a:xfrm>
            <a:off x="1763688" y="194340"/>
            <a:ext cx="7343894" cy="714380"/>
          </a:xfrm>
        </p:spPr>
        <p:txBody>
          <a:bodyPr>
            <a:normAutofit fontScale="90000"/>
          </a:bodyPr>
          <a:lstStyle/>
          <a:p>
            <a:r>
              <a:rPr lang="en-US" sz="2800" dirty="0">
                <a:cs typeface="Lucida Sans Unicode" pitchFamily="34" charset="0"/>
              </a:rPr>
              <a:t>Inorganic/aqueous </a:t>
            </a:r>
            <a:r>
              <a:rPr lang="en-US" sz="2800" baseline="30000" dirty="0">
                <a:cs typeface="Lucida Sans Unicode" pitchFamily="34" charset="0"/>
              </a:rPr>
              <a:t>14</a:t>
            </a:r>
            <a:r>
              <a:rPr lang="en-US" sz="2800" dirty="0">
                <a:cs typeface="Lucida Sans Unicode" pitchFamily="34" charset="0"/>
              </a:rPr>
              <a:t>C </a:t>
            </a:r>
            <a:br>
              <a:rPr lang="en-US" sz="2600" b="1" dirty="0">
                <a:solidFill>
                  <a:srgbClr val="F39900"/>
                </a:solidFill>
                <a:cs typeface="Lucida Sans Unicode" pitchFamily="34" charset="0"/>
              </a:rPr>
            </a:br>
            <a:r>
              <a:rPr lang="en-US" sz="2600" b="1" dirty="0">
                <a:solidFill>
                  <a:srgbClr val="F39900"/>
                </a:solidFill>
                <a:cs typeface="Lucida Sans Unicode" pitchFamily="34" charset="0"/>
              </a:rPr>
              <a:t>Fundamental processes  </a:t>
            </a:r>
            <a:br>
              <a:rPr lang="en-US" sz="2500" b="1" dirty="0">
                <a:cs typeface="Lucida Sans Unicode" pitchFamily="34" charset="0"/>
              </a:rPr>
            </a:br>
            <a:endParaRPr lang="en-US" dirty="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Tree>
    <p:extLst>
      <p:ext uri="{BB962C8B-B14F-4D97-AF65-F5344CB8AC3E}">
        <p14:creationId xmlns:p14="http://schemas.microsoft.com/office/powerpoint/2010/main" val="1558505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467544" y="1196752"/>
            <a:ext cx="8496944" cy="5112568"/>
          </a:xfrm>
        </p:spPr>
        <p:txBody>
          <a:bodyPr>
            <a:normAutofit fontScale="92500"/>
          </a:bodyPr>
          <a:lstStyle/>
          <a:p>
            <a:pPr algn="just"/>
            <a:r>
              <a:rPr lang="en-US" sz="1900" dirty="0">
                <a:cs typeface="Lucida Sans Unicode" pitchFamily="34" charset="0"/>
              </a:rPr>
              <a:t>What are the fundamental processes ruling the migration of inorganic </a:t>
            </a:r>
            <a:r>
              <a:rPr lang="en-US" sz="1900" baseline="30000" dirty="0">
                <a:cs typeface="Lucida Sans Unicode" pitchFamily="34" charset="0"/>
              </a:rPr>
              <a:t>14</a:t>
            </a:r>
            <a:r>
              <a:rPr lang="en-US" sz="1900" dirty="0">
                <a:cs typeface="Lucida Sans Unicode" pitchFamily="34" charset="0"/>
              </a:rPr>
              <a:t>C  in sedimentary clay-rich rocks and cement based materials ?  </a:t>
            </a:r>
          </a:p>
          <a:p>
            <a:pPr lvl="1">
              <a:spcBef>
                <a:spcPts val="1200"/>
              </a:spcBef>
            </a:pPr>
            <a:r>
              <a:rPr lang="en-US" dirty="0">
                <a:solidFill>
                  <a:schemeClr val="accent2"/>
                </a:solidFill>
                <a:cs typeface="Lucida Sans Unicode" pitchFamily="34" charset="0"/>
              </a:rPr>
              <a:t>Aqueous chemical forms : </a:t>
            </a:r>
          </a:p>
          <a:p>
            <a:pPr lvl="2">
              <a:spcBef>
                <a:spcPts val="1200"/>
              </a:spcBef>
            </a:pPr>
            <a:r>
              <a:rPr lang="en-US" dirty="0">
                <a:solidFill>
                  <a:schemeClr val="accent1"/>
                </a:solidFill>
                <a:cs typeface="Lucida Sans Unicode" pitchFamily="34" charset="0"/>
              </a:rPr>
              <a:t>Callovo-Oxfordian: mainly HCO</a:t>
            </a:r>
            <a:r>
              <a:rPr lang="en-US" baseline="-25000" dirty="0">
                <a:solidFill>
                  <a:schemeClr val="accent1"/>
                </a:solidFill>
                <a:cs typeface="Lucida Sans Unicode" pitchFamily="34" charset="0"/>
              </a:rPr>
              <a:t>3</a:t>
            </a:r>
            <a:r>
              <a:rPr lang="en-US" baseline="30000" dirty="0">
                <a:solidFill>
                  <a:schemeClr val="accent1"/>
                </a:solidFill>
                <a:cs typeface="Lucida Sans Unicode" pitchFamily="34" charset="0"/>
              </a:rPr>
              <a:t>- </a:t>
            </a:r>
          </a:p>
          <a:p>
            <a:pPr lvl="2">
              <a:spcBef>
                <a:spcPts val="1200"/>
              </a:spcBef>
            </a:pPr>
            <a:r>
              <a:rPr lang="en-US" dirty="0">
                <a:solidFill>
                  <a:schemeClr val="accent1"/>
                </a:solidFill>
                <a:cs typeface="Lucida Sans Unicode" pitchFamily="34" charset="0"/>
              </a:rPr>
              <a:t>Cement based materials : CO</a:t>
            </a:r>
            <a:r>
              <a:rPr lang="en-US" baseline="-25000" dirty="0">
                <a:solidFill>
                  <a:schemeClr val="accent1"/>
                </a:solidFill>
                <a:cs typeface="Lucida Sans Unicode" pitchFamily="34" charset="0"/>
              </a:rPr>
              <a:t>3</a:t>
            </a:r>
            <a:r>
              <a:rPr lang="en-US" baseline="30000" dirty="0">
                <a:solidFill>
                  <a:schemeClr val="accent1"/>
                </a:solidFill>
                <a:cs typeface="Lucida Sans Unicode" pitchFamily="34" charset="0"/>
              </a:rPr>
              <a:t>2- /</a:t>
            </a:r>
            <a:r>
              <a:rPr lang="en-US" dirty="0">
                <a:solidFill>
                  <a:schemeClr val="accent1"/>
                </a:solidFill>
                <a:cs typeface="Lucida Sans Unicode" pitchFamily="34" charset="0"/>
              </a:rPr>
              <a:t> CaCO</a:t>
            </a:r>
            <a:r>
              <a:rPr lang="en-US" baseline="-25000" dirty="0">
                <a:solidFill>
                  <a:schemeClr val="accent1"/>
                </a:solidFill>
                <a:cs typeface="Lucida Sans Unicode" pitchFamily="34" charset="0"/>
              </a:rPr>
              <a:t>3</a:t>
            </a:r>
            <a:r>
              <a:rPr lang="en-US" baseline="30000" dirty="0">
                <a:solidFill>
                  <a:schemeClr val="accent1"/>
                </a:solidFill>
                <a:cs typeface="Lucida Sans Unicode" pitchFamily="34" charset="0"/>
              </a:rPr>
              <a:t>0 </a:t>
            </a:r>
          </a:p>
          <a:p>
            <a:pPr lvl="1">
              <a:spcBef>
                <a:spcPts val="1200"/>
              </a:spcBef>
            </a:pPr>
            <a:r>
              <a:rPr lang="en-US" dirty="0">
                <a:solidFill>
                  <a:schemeClr val="accent2"/>
                </a:solidFill>
                <a:cs typeface="Lucida Sans Unicode" pitchFamily="34" charset="0"/>
              </a:rPr>
              <a:t>Aqueous concentration can be limited by :</a:t>
            </a:r>
          </a:p>
          <a:p>
            <a:pPr lvl="2">
              <a:spcBef>
                <a:spcPts val="1200"/>
              </a:spcBef>
            </a:pPr>
            <a:r>
              <a:rPr lang="en-US" dirty="0">
                <a:solidFill>
                  <a:schemeClr val="accent1"/>
                </a:solidFill>
                <a:cs typeface="Lucida Sans Unicode" pitchFamily="34" charset="0"/>
              </a:rPr>
              <a:t>Calcite solubility </a:t>
            </a:r>
          </a:p>
          <a:p>
            <a:pPr lvl="2">
              <a:spcBef>
                <a:spcPts val="1200"/>
              </a:spcBef>
            </a:pPr>
            <a:r>
              <a:rPr lang="en-US" dirty="0">
                <a:solidFill>
                  <a:schemeClr val="accent1"/>
                </a:solidFill>
                <a:cs typeface="Lucida Sans Unicode" pitchFamily="34" charset="0"/>
              </a:rPr>
              <a:t>Sorption phenomena  </a:t>
            </a:r>
          </a:p>
          <a:p>
            <a:pPr lvl="3">
              <a:spcBef>
                <a:spcPts val="1200"/>
              </a:spcBef>
            </a:pPr>
            <a:r>
              <a:rPr lang="en-US" dirty="0">
                <a:cs typeface="Lucida Sans Unicode" pitchFamily="34" charset="0"/>
              </a:rPr>
              <a:t>Assumed to be limited on clays and Calcium –Silicates –Hydrates (CSH) ?</a:t>
            </a:r>
          </a:p>
          <a:p>
            <a:pPr lvl="2">
              <a:spcBef>
                <a:spcPts val="1200"/>
              </a:spcBef>
            </a:pPr>
            <a:r>
              <a:rPr lang="en-US" b="1" dirty="0">
                <a:solidFill>
                  <a:schemeClr val="accent1"/>
                </a:solidFill>
                <a:cs typeface="Lucida Sans Unicode" pitchFamily="34" charset="0"/>
              </a:rPr>
              <a:t>Isotopic exchange related to carbon bearing phases </a:t>
            </a:r>
            <a:r>
              <a:rPr lang="en-US" dirty="0">
                <a:solidFill>
                  <a:schemeClr val="accent1"/>
                </a:solidFill>
                <a:cs typeface="Lucida Sans Unicode" pitchFamily="34" charset="0"/>
              </a:rPr>
              <a:t>(mainly </a:t>
            </a:r>
            <a:r>
              <a:rPr lang="en-US" dirty="0">
                <a:cs typeface="Lucida Sans Unicode" pitchFamily="34" charset="0"/>
              </a:rPr>
              <a:t>carbonates (Ca</a:t>
            </a:r>
            <a:r>
              <a:rPr lang="en-US" u="sng" dirty="0">
                <a:cs typeface="Lucida Sans Unicode" pitchFamily="34" charset="0"/>
              </a:rPr>
              <a:t>C</a:t>
            </a:r>
            <a:r>
              <a:rPr lang="en-US" dirty="0">
                <a:cs typeface="Lucida Sans Unicode" pitchFamily="34" charset="0"/>
              </a:rPr>
              <a:t>O</a:t>
            </a:r>
            <a:r>
              <a:rPr lang="en-US" baseline="-25000" dirty="0">
                <a:cs typeface="Lucida Sans Unicode" pitchFamily="34" charset="0"/>
              </a:rPr>
              <a:t>3</a:t>
            </a:r>
            <a:r>
              <a:rPr lang="en-US" dirty="0">
                <a:cs typeface="Lucida Sans Unicode" pitchFamily="34" charset="0"/>
              </a:rPr>
              <a:t>) phases) </a:t>
            </a:r>
            <a:endParaRPr lang="en-US" dirty="0">
              <a:solidFill>
                <a:schemeClr val="accent1"/>
              </a:solidFill>
              <a:cs typeface="Lucida Sans Unicode" pitchFamily="34" charset="0"/>
            </a:endParaRPr>
          </a:p>
          <a:p>
            <a:pPr lvl="3">
              <a:spcBef>
                <a:spcPts val="1200"/>
              </a:spcBef>
            </a:pPr>
            <a:r>
              <a:rPr lang="en-US" dirty="0">
                <a:cs typeface="Lucida Sans Unicode" pitchFamily="34" charset="0"/>
              </a:rPr>
              <a:t>Low to moderate amount in clay rocks</a:t>
            </a:r>
          </a:p>
          <a:p>
            <a:pPr lvl="3">
              <a:spcBef>
                <a:spcPts val="1200"/>
              </a:spcBef>
            </a:pPr>
            <a:r>
              <a:rPr lang="en-US" dirty="0">
                <a:cs typeface="Lucida Sans Unicode" pitchFamily="34" charset="0"/>
              </a:rPr>
              <a:t>As calcareous aggregates</a:t>
            </a:r>
          </a:p>
          <a:p>
            <a:pPr marL="79138" lvl="1" indent="0">
              <a:spcBef>
                <a:spcPts val="1200"/>
              </a:spcBef>
              <a:buNone/>
            </a:pPr>
            <a:endParaRPr lang="en-US" dirty="0">
              <a:cs typeface="Lucida Sans Unicode" pitchFamily="34" charset="0"/>
            </a:endParaRPr>
          </a:p>
          <a:p>
            <a:pPr lvl="1">
              <a:spcBef>
                <a:spcPts val="1200"/>
              </a:spcBef>
            </a:pPr>
            <a:endParaRPr lang="en-US" dirty="0">
              <a:cs typeface="Lucida Sans Unicode" pitchFamily="34" charset="0"/>
            </a:endParaRPr>
          </a:p>
          <a:p>
            <a:pPr lvl="1">
              <a:spcBef>
                <a:spcPts val="1200"/>
              </a:spcBef>
            </a:pPr>
            <a:endParaRPr lang="en-US" dirty="0">
              <a:cs typeface="Lucida Sans Unicode" pitchFamily="34" charset="0"/>
            </a:endParaRPr>
          </a:p>
          <a:p>
            <a:pPr marL="79138" lvl="1" indent="0">
              <a:spcBef>
                <a:spcPts val="1200"/>
              </a:spcBef>
              <a:buNone/>
            </a:pPr>
            <a:endParaRPr lang="en-US" dirty="0">
              <a:cs typeface="Lucida Sans Unicode" pitchFamily="34" charset="0"/>
            </a:endParaRP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18" name="Titre 6"/>
          <p:cNvSpPr>
            <a:spLocks noGrp="1"/>
          </p:cNvSpPr>
          <p:nvPr>
            <p:ph type="title"/>
          </p:nvPr>
        </p:nvSpPr>
        <p:spPr>
          <a:xfrm>
            <a:off x="1763688" y="194340"/>
            <a:ext cx="7343894" cy="714380"/>
          </a:xfrm>
        </p:spPr>
        <p:txBody>
          <a:bodyPr>
            <a:normAutofit fontScale="90000"/>
          </a:bodyPr>
          <a:lstStyle/>
          <a:p>
            <a:r>
              <a:rPr lang="en-US" sz="2800" dirty="0">
                <a:cs typeface="Lucida Sans Unicode" pitchFamily="34" charset="0"/>
              </a:rPr>
              <a:t>Inorganic/aqueous </a:t>
            </a:r>
            <a:r>
              <a:rPr lang="en-US" sz="2800" baseline="30000" dirty="0">
                <a:cs typeface="Lucida Sans Unicode" pitchFamily="34" charset="0"/>
              </a:rPr>
              <a:t>14</a:t>
            </a:r>
            <a:r>
              <a:rPr lang="en-US" sz="2800" dirty="0">
                <a:cs typeface="Lucida Sans Unicode" pitchFamily="34" charset="0"/>
              </a:rPr>
              <a:t>C </a:t>
            </a:r>
            <a:br>
              <a:rPr lang="en-US" sz="2600" b="1" dirty="0">
                <a:solidFill>
                  <a:srgbClr val="F39900"/>
                </a:solidFill>
                <a:cs typeface="Lucida Sans Unicode" pitchFamily="34" charset="0"/>
              </a:rPr>
            </a:br>
            <a:r>
              <a:rPr lang="en-US" sz="2600" b="1" dirty="0">
                <a:solidFill>
                  <a:srgbClr val="F39900"/>
                </a:solidFill>
                <a:cs typeface="Lucida Sans Unicode" pitchFamily="34" charset="0"/>
              </a:rPr>
              <a:t>Fundamental processes  </a:t>
            </a:r>
            <a:br>
              <a:rPr lang="en-US" sz="2500" b="1" dirty="0">
                <a:cs typeface="Lucida Sans Unicode" pitchFamily="34" charset="0"/>
              </a:rPr>
            </a:br>
            <a:endParaRPr lang="en-US" dirty="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6" name="Rectangle 5"/>
          <p:cNvSpPr/>
          <p:nvPr/>
        </p:nvSpPr>
        <p:spPr>
          <a:xfrm>
            <a:off x="889713" y="4755458"/>
            <a:ext cx="8064896" cy="1512168"/>
          </a:xfrm>
          <a:prstGeom prst="rect">
            <a:avLst/>
          </a:prstGeom>
          <a:noFill/>
          <a:ln w="38100">
            <a:solidFill>
              <a:srgbClr val="003B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dirty="0" err="1"/>
          </a:p>
        </p:txBody>
      </p:sp>
    </p:spTree>
    <p:extLst>
      <p:ext uri="{BB962C8B-B14F-4D97-AF65-F5344CB8AC3E}">
        <p14:creationId xmlns:p14="http://schemas.microsoft.com/office/powerpoint/2010/main" val="2544067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467545" y="1124744"/>
            <a:ext cx="8280920" cy="1800200"/>
          </a:xfrm>
        </p:spPr>
        <p:txBody>
          <a:bodyPr>
            <a:normAutofit/>
          </a:bodyPr>
          <a:lstStyle/>
          <a:p>
            <a:pPr indent="-363538" algn="just"/>
            <a:r>
              <a:rPr lang="en-US" sz="2400" dirty="0">
                <a:cs typeface="Lucida Sans Unicode" pitchFamily="34" charset="0"/>
              </a:rPr>
              <a:t>Work of L. Charlet et al., (2014) </a:t>
            </a:r>
            <a:r>
              <a:rPr lang="en-US" sz="1500" dirty="0">
                <a:cs typeface="Lucida Sans Unicode" pitchFamily="34" charset="0"/>
              </a:rPr>
              <a:t>(internal report - funded by Andra)</a:t>
            </a:r>
          </a:p>
          <a:p>
            <a:pPr lvl="1" algn="just"/>
            <a:r>
              <a:rPr lang="en-US" dirty="0">
                <a:cs typeface="Lucida Sans Unicode" pitchFamily="34" charset="0"/>
              </a:rPr>
              <a:t>Synthesis of </a:t>
            </a:r>
            <a:r>
              <a:rPr lang="en-US" baseline="30000" dirty="0">
                <a:cs typeface="Lucida Sans Unicode" pitchFamily="34" charset="0"/>
              </a:rPr>
              <a:t>12</a:t>
            </a:r>
            <a:r>
              <a:rPr lang="en-US" dirty="0">
                <a:cs typeface="Lucida Sans Unicode" pitchFamily="34" charset="0"/>
              </a:rPr>
              <a:t>C nano-calcite (100 – 200 nm)</a:t>
            </a:r>
          </a:p>
          <a:p>
            <a:pPr lvl="1" algn="just"/>
            <a:r>
              <a:rPr lang="en-US" dirty="0">
                <a:cs typeface="Lucida Sans Unicode" pitchFamily="34" charset="0"/>
              </a:rPr>
              <a:t>Long term interaction experiment with </a:t>
            </a:r>
            <a:r>
              <a:rPr lang="en-US" baseline="30000" dirty="0">
                <a:cs typeface="Lucida Sans Unicode" pitchFamily="34" charset="0"/>
              </a:rPr>
              <a:t>13</a:t>
            </a:r>
            <a:r>
              <a:rPr lang="en-US" dirty="0">
                <a:cs typeface="Lucida Sans Unicode" pitchFamily="34" charset="0"/>
              </a:rPr>
              <a:t>C at 25 and 50°C</a:t>
            </a:r>
          </a:p>
          <a:p>
            <a:pPr lvl="2" algn="just"/>
            <a:r>
              <a:rPr lang="en-US" dirty="0">
                <a:cs typeface="Lucida Sans Unicode" pitchFamily="34" charset="0"/>
              </a:rPr>
              <a:t>Monitoring of the calcite </a:t>
            </a:r>
            <a:r>
              <a:rPr lang="en-US" dirty="0">
                <a:cs typeface="Lucida Sans Unicode" pitchFamily="34" charset="0"/>
                <a:sym typeface="Symbol"/>
              </a:rPr>
              <a:t></a:t>
            </a:r>
            <a:r>
              <a:rPr lang="en-US" baseline="30000" dirty="0">
                <a:cs typeface="Lucida Sans Unicode" pitchFamily="34" charset="0"/>
              </a:rPr>
              <a:t>13</a:t>
            </a:r>
            <a:r>
              <a:rPr lang="en-US" dirty="0">
                <a:cs typeface="Lucida Sans Unicode" pitchFamily="34" charset="0"/>
              </a:rPr>
              <a:t>C</a:t>
            </a:r>
          </a:p>
          <a:p>
            <a:pPr lvl="2" algn="just"/>
            <a:endParaRPr lang="en-US" dirty="0">
              <a:cs typeface="Lucida Sans Unicode" pitchFamily="34" charset="0"/>
            </a:endParaRPr>
          </a:p>
          <a:p>
            <a:pPr marL="79138" lvl="1" indent="0">
              <a:spcBef>
                <a:spcPts val="1200"/>
              </a:spcBef>
              <a:buNone/>
            </a:pPr>
            <a:endParaRPr lang="en-US" dirty="0">
              <a:cs typeface="Lucida Sans Unicode" pitchFamily="34" charset="0"/>
            </a:endParaRPr>
          </a:p>
          <a:p>
            <a:pPr lvl="1">
              <a:spcBef>
                <a:spcPts val="1200"/>
              </a:spcBef>
            </a:pPr>
            <a:endParaRPr lang="en-US" dirty="0">
              <a:cs typeface="Lucida Sans Unicode" pitchFamily="34" charset="0"/>
            </a:endParaRPr>
          </a:p>
          <a:p>
            <a:pPr lvl="1">
              <a:spcBef>
                <a:spcPts val="1200"/>
              </a:spcBef>
            </a:pPr>
            <a:endParaRPr lang="en-US" dirty="0">
              <a:cs typeface="Lucida Sans Unicode" pitchFamily="34" charset="0"/>
            </a:endParaRPr>
          </a:p>
          <a:p>
            <a:pPr marL="79138" lvl="1" indent="0">
              <a:spcBef>
                <a:spcPts val="1200"/>
              </a:spcBef>
              <a:buNone/>
            </a:pPr>
            <a:endParaRPr lang="en-US" dirty="0">
              <a:cs typeface="Lucida Sans Unicode" pitchFamily="34" charset="0"/>
            </a:endParaRP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18" name="Titre 6"/>
          <p:cNvSpPr>
            <a:spLocks noGrp="1"/>
          </p:cNvSpPr>
          <p:nvPr>
            <p:ph type="title"/>
          </p:nvPr>
        </p:nvSpPr>
        <p:spPr>
          <a:xfrm>
            <a:off x="1763688" y="116632"/>
            <a:ext cx="7343894" cy="714380"/>
          </a:xfrm>
        </p:spPr>
        <p:txBody>
          <a:bodyPr>
            <a:normAutofit fontScale="90000"/>
          </a:bodyPr>
          <a:lstStyle/>
          <a:p>
            <a:r>
              <a:rPr lang="en-US" sz="2500" b="1" dirty="0">
                <a:cs typeface="Lucida Sans Unicode" pitchFamily="34" charset="0"/>
              </a:rPr>
              <a:t>Isotopic exchange with calcite</a:t>
            </a:r>
            <a:br>
              <a:rPr lang="en-US" sz="2500" b="1" dirty="0">
                <a:cs typeface="Lucida Sans Unicode" pitchFamily="34" charset="0"/>
              </a:rPr>
            </a:br>
            <a:r>
              <a:rPr lang="en-US" sz="2600" b="1" dirty="0">
                <a:solidFill>
                  <a:srgbClr val="F39900"/>
                </a:solidFill>
                <a:cs typeface="Lucida Sans Unicode" pitchFamily="34" charset="0"/>
              </a:rPr>
              <a:t>Experimental evidence</a:t>
            </a:r>
            <a:endParaRPr lang="en-US" dirty="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pic>
        <p:nvPicPr>
          <p:cNvPr id="2050" name="Picture 2" descr="Charlet_13C"/>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63442" y="2492896"/>
            <a:ext cx="3417818" cy="2821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4818" y="2726445"/>
            <a:ext cx="3698879" cy="22399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Espace réservé du contenu 8"/>
          <p:cNvSpPr txBox="1">
            <a:spLocks/>
          </p:cNvSpPr>
          <p:nvPr/>
        </p:nvSpPr>
        <p:spPr>
          <a:xfrm>
            <a:off x="467544" y="5445224"/>
            <a:ext cx="8366197" cy="1800200"/>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5"/>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6"/>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7"/>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lgn="just"/>
            <a:r>
              <a:rPr lang="en-US" u="sng" dirty="0">
                <a:cs typeface="Lucida Sans Unicode" pitchFamily="34" charset="0"/>
              </a:rPr>
              <a:t>Main conclusions </a:t>
            </a:r>
            <a:r>
              <a:rPr lang="en-US" dirty="0">
                <a:cs typeface="Lucida Sans Unicode" pitchFamily="34" charset="0"/>
              </a:rPr>
              <a:t>: </a:t>
            </a:r>
            <a:r>
              <a:rPr lang="en-US" baseline="30000" dirty="0">
                <a:cs typeface="Lucida Sans Unicode" pitchFamily="34" charset="0"/>
              </a:rPr>
              <a:t>13</a:t>
            </a:r>
            <a:r>
              <a:rPr lang="en-US" dirty="0">
                <a:cs typeface="Lucida Sans Unicode" pitchFamily="34" charset="0"/>
              </a:rPr>
              <a:t>C uptake is kinetically controlled and could be interpreted by solid state diffusion phenomena (root square evolution)</a:t>
            </a:r>
          </a:p>
          <a:p>
            <a:pPr lvl="1" algn="just"/>
            <a:endParaRPr lang="en-US" dirty="0">
              <a:cs typeface="Lucida Sans Unicode" pitchFamily="34" charset="0"/>
            </a:endParaRPr>
          </a:p>
          <a:p>
            <a:pPr marL="79138" lvl="1" indent="0">
              <a:spcBef>
                <a:spcPts val="1200"/>
              </a:spcBef>
              <a:buFontTx/>
              <a:buNone/>
            </a:pPr>
            <a:endParaRPr lang="en-US" dirty="0">
              <a:cs typeface="Lucida Sans Unicode" pitchFamily="34" charset="0"/>
            </a:endParaRPr>
          </a:p>
          <a:p>
            <a:pPr lvl="1">
              <a:spcBef>
                <a:spcPts val="1200"/>
              </a:spcBef>
            </a:pPr>
            <a:endParaRPr lang="en-US" dirty="0">
              <a:cs typeface="Lucida Sans Unicode" pitchFamily="34" charset="0"/>
            </a:endParaRPr>
          </a:p>
          <a:p>
            <a:pPr lvl="1">
              <a:spcBef>
                <a:spcPts val="1200"/>
              </a:spcBef>
            </a:pPr>
            <a:endParaRPr lang="en-US" dirty="0">
              <a:cs typeface="Lucida Sans Unicode" pitchFamily="34" charset="0"/>
            </a:endParaRPr>
          </a:p>
          <a:p>
            <a:pPr marL="79138" lvl="1" indent="0">
              <a:spcBef>
                <a:spcPts val="1200"/>
              </a:spcBef>
              <a:buFontTx/>
              <a:buNone/>
            </a:pPr>
            <a:endParaRPr lang="en-US" dirty="0">
              <a:cs typeface="Lucida Sans Unicode" pitchFamily="34" charset="0"/>
            </a:endParaRPr>
          </a:p>
        </p:txBody>
      </p:sp>
      <p:sp>
        <p:nvSpPr>
          <p:cNvPr id="7" name="ZoneTexte 6"/>
          <p:cNvSpPr txBox="1"/>
          <p:nvPr/>
        </p:nvSpPr>
        <p:spPr>
          <a:xfrm>
            <a:off x="2915816" y="4637840"/>
            <a:ext cx="792088" cy="338554"/>
          </a:xfrm>
          <a:prstGeom prst="rect">
            <a:avLst/>
          </a:prstGeom>
          <a:noFill/>
        </p:spPr>
        <p:txBody>
          <a:bodyPr wrap="square" rtlCol="0">
            <a:spAutoFit/>
          </a:bodyPr>
          <a:lstStyle/>
          <a:p>
            <a:r>
              <a:rPr lang="fr-FR" sz="1600" dirty="0">
                <a:solidFill>
                  <a:srgbClr val="003B8E"/>
                </a:solidFill>
              </a:rPr>
              <a:t>~ 99%</a:t>
            </a:r>
          </a:p>
        </p:txBody>
      </p:sp>
      <p:sp>
        <p:nvSpPr>
          <p:cNvPr id="13" name="ZoneTexte 12"/>
          <p:cNvSpPr txBox="1"/>
          <p:nvPr/>
        </p:nvSpPr>
        <p:spPr>
          <a:xfrm>
            <a:off x="3728686" y="4633083"/>
            <a:ext cx="792088" cy="338554"/>
          </a:xfrm>
          <a:prstGeom prst="rect">
            <a:avLst/>
          </a:prstGeom>
          <a:noFill/>
        </p:spPr>
        <p:txBody>
          <a:bodyPr wrap="square" rtlCol="0">
            <a:spAutoFit/>
          </a:bodyPr>
          <a:lstStyle/>
          <a:p>
            <a:r>
              <a:rPr lang="fr-FR" sz="1600" dirty="0">
                <a:solidFill>
                  <a:srgbClr val="003B8E"/>
                </a:solidFill>
              </a:rPr>
              <a:t> ~ 1%</a:t>
            </a:r>
          </a:p>
        </p:txBody>
      </p:sp>
      <p:cxnSp>
        <p:nvCxnSpPr>
          <p:cNvPr id="10" name="Connecteur droit avec flèche 9"/>
          <p:cNvCxnSpPr>
            <a:endCxn id="7" idx="0"/>
          </p:cNvCxnSpPr>
          <p:nvPr/>
        </p:nvCxnSpPr>
        <p:spPr>
          <a:xfrm>
            <a:off x="3311860" y="4303061"/>
            <a:ext cx="0" cy="334779"/>
          </a:xfrm>
          <a:prstGeom prst="straightConnector1">
            <a:avLst/>
          </a:prstGeom>
          <a:ln w="19050">
            <a:solidFill>
              <a:srgbClr val="003B8E"/>
            </a:solidFill>
            <a:tailEnd type="arrow"/>
          </a:ln>
        </p:spPr>
        <p:style>
          <a:lnRef idx="1">
            <a:schemeClr val="accent1"/>
          </a:lnRef>
          <a:fillRef idx="0">
            <a:schemeClr val="accent1"/>
          </a:fillRef>
          <a:effectRef idx="0">
            <a:schemeClr val="accent1"/>
          </a:effectRef>
          <a:fontRef idx="minor">
            <a:schemeClr val="tx1"/>
          </a:fontRef>
        </p:style>
      </p:cxnSp>
      <p:cxnSp>
        <p:nvCxnSpPr>
          <p:cNvPr id="19" name="Connecteur droit avec flèche 18"/>
          <p:cNvCxnSpPr/>
          <p:nvPr/>
        </p:nvCxnSpPr>
        <p:spPr>
          <a:xfrm>
            <a:off x="4067944" y="4293096"/>
            <a:ext cx="0" cy="334779"/>
          </a:xfrm>
          <a:prstGeom prst="straightConnector1">
            <a:avLst/>
          </a:prstGeom>
          <a:ln w="19050">
            <a:solidFill>
              <a:srgbClr val="003B8E"/>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398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467544" y="1124744"/>
            <a:ext cx="8545709" cy="5184576"/>
          </a:xfrm>
        </p:spPr>
        <p:txBody>
          <a:bodyPr>
            <a:normAutofit/>
          </a:bodyPr>
          <a:lstStyle/>
          <a:p>
            <a:pPr algn="just"/>
            <a:r>
              <a:rPr lang="en-US" dirty="0">
                <a:cs typeface="Lucida Sans Unicode" pitchFamily="34" charset="0"/>
              </a:rPr>
              <a:t>Deeper interpretation of the results providing by Charlet et al., (2014) assuming  the diffusion of </a:t>
            </a:r>
            <a:r>
              <a:rPr lang="en-US" baseline="30000" dirty="0">
                <a:cs typeface="Lucida Sans Unicode" pitchFamily="34" charset="0"/>
              </a:rPr>
              <a:t>13</a:t>
            </a:r>
            <a:r>
              <a:rPr lang="en-US" dirty="0">
                <a:cs typeface="Lucida Sans Unicode" pitchFamily="34" charset="0"/>
              </a:rPr>
              <a:t>C into calcite : </a:t>
            </a:r>
          </a:p>
          <a:p>
            <a:pPr marL="79138" lvl="1" indent="0" algn="just">
              <a:buNone/>
            </a:pPr>
            <a:endParaRPr lang="en-US" dirty="0">
              <a:cs typeface="Lucida Sans Unicode" pitchFamily="34" charset="0"/>
            </a:endParaRPr>
          </a:p>
          <a:p>
            <a:pPr lvl="1" algn="just"/>
            <a:endParaRPr lang="en-US" dirty="0">
              <a:cs typeface="Lucida Sans Unicode" pitchFamily="34" charset="0"/>
            </a:endParaRPr>
          </a:p>
          <a:p>
            <a:pPr lvl="1" algn="just"/>
            <a:endParaRPr lang="en-US" dirty="0">
              <a:cs typeface="Lucida Sans Unicode" pitchFamily="34" charset="0"/>
            </a:endParaRPr>
          </a:p>
          <a:p>
            <a:pPr lvl="1" algn="just"/>
            <a:endParaRPr lang="en-US" dirty="0">
              <a:cs typeface="Lucida Sans Unicode" pitchFamily="34" charset="0"/>
            </a:endParaRPr>
          </a:p>
          <a:p>
            <a:pPr marL="79138" lvl="1" indent="0" algn="just">
              <a:buNone/>
            </a:pPr>
            <a:endParaRPr lang="en-US" dirty="0">
              <a:cs typeface="Lucida Sans Unicode" pitchFamily="34" charset="0"/>
            </a:endParaRPr>
          </a:p>
          <a:p>
            <a:pPr lvl="1" algn="just"/>
            <a:endParaRPr lang="en-US" dirty="0">
              <a:cs typeface="Lucida Sans Unicode" pitchFamily="34" charset="0"/>
            </a:endParaRPr>
          </a:p>
          <a:p>
            <a:pPr lvl="1" algn="just"/>
            <a:endParaRPr lang="en-US" dirty="0">
              <a:cs typeface="Lucida Sans Unicode" pitchFamily="34" charset="0"/>
            </a:endParaRPr>
          </a:p>
          <a:p>
            <a:pPr marL="79138" lvl="1" indent="0">
              <a:spcBef>
                <a:spcPts val="1200"/>
              </a:spcBef>
              <a:buNone/>
            </a:pPr>
            <a:endParaRPr lang="en-US" dirty="0">
              <a:cs typeface="Lucida Sans Unicode" pitchFamily="34" charset="0"/>
            </a:endParaRPr>
          </a:p>
          <a:p>
            <a:pPr lvl="1">
              <a:spcBef>
                <a:spcPts val="1200"/>
              </a:spcBef>
            </a:pPr>
            <a:endParaRPr lang="en-US" dirty="0">
              <a:cs typeface="Lucida Sans Unicode" pitchFamily="34" charset="0"/>
            </a:endParaRPr>
          </a:p>
          <a:p>
            <a:pPr lvl="1">
              <a:spcBef>
                <a:spcPts val="1200"/>
              </a:spcBef>
            </a:pPr>
            <a:endParaRPr lang="en-US" dirty="0">
              <a:cs typeface="Lucida Sans Unicode" pitchFamily="34" charset="0"/>
            </a:endParaRPr>
          </a:p>
          <a:p>
            <a:pPr marL="79138" lvl="1" indent="0">
              <a:spcBef>
                <a:spcPts val="1200"/>
              </a:spcBef>
              <a:buNone/>
            </a:pPr>
            <a:endParaRPr lang="en-US" dirty="0">
              <a:cs typeface="Lucida Sans Unicode" pitchFamily="34" charset="0"/>
            </a:endParaRP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18" name="Titre 6"/>
          <p:cNvSpPr>
            <a:spLocks noGrp="1"/>
          </p:cNvSpPr>
          <p:nvPr>
            <p:ph type="title"/>
          </p:nvPr>
        </p:nvSpPr>
        <p:spPr>
          <a:xfrm>
            <a:off x="1763688" y="194340"/>
            <a:ext cx="7343894" cy="714380"/>
          </a:xfrm>
        </p:spPr>
        <p:txBody>
          <a:bodyPr>
            <a:normAutofit fontScale="90000"/>
          </a:bodyPr>
          <a:lstStyle/>
          <a:p>
            <a:r>
              <a:rPr lang="en-US" sz="2500" b="1" dirty="0">
                <a:cs typeface="Lucida Sans Unicode" pitchFamily="34" charset="0"/>
              </a:rPr>
              <a:t>Isotopic exchange with calcite</a:t>
            </a:r>
            <a:br>
              <a:rPr lang="en-US" sz="2500" b="1" dirty="0">
                <a:cs typeface="Lucida Sans Unicode" pitchFamily="34" charset="0"/>
              </a:rPr>
            </a:br>
            <a:r>
              <a:rPr lang="en-US" sz="2600" b="1" dirty="0">
                <a:solidFill>
                  <a:srgbClr val="F39900"/>
                </a:solidFill>
                <a:cs typeface="Lucida Sans Unicode" pitchFamily="34" charset="0"/>
              </a:rPr>
              <a:t>Solid-state diffusion (1/3)</a:t>
            </a:r>
            <a:br>
              <a:rPr lang="en-US" sz="2500" b="1" dirty="0">
                <a:cs typeface="Lucida Sans Unicode" pitchFamily="34" charset="0"/>
              </a:rPr>
            </a:br>
            <a:endParaRPr lang="en-US" dirty="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15" name="Rectangle 14"/>
          <p:cNvSpPr/>
          <p:nvPr/>
        </p:nvSpPr>
        <p:spPr>
          <a:xfrm>
            <a:off x="395536" y="2132856"/>
            <a:ext cx="1512168" cy="1008112"/>
          </a:xfrm>
          <a:prstGeom prst="rect">
            <a:avLst/>
          </a:prstGeom>
          <a:solidFill>
            <a:schemeClr val="accent3">
              <a:lumMod val="20000"/>
              <a:lumOff val="80000"/>
            </a:schemeClr>
          </a:solidFill>
          <a:ln>
            <a:solidFill>
              <a:srgbClr val="003B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dirty="0" err="1"/>
          </a:p>
        </p:txBody>
      </p:sp>
      <p:sp>
        <p:nvSpPr>
          <p:cNvPr id="16" name="Rectangle 15"/>
          <p:cNvSpPr/>
          <p:nvPr/>
        </p:nvSpPr>
        <p:spPr>
          <a:xfrm>
            <a:off x="1896263" y="2132856"/>
            <a:ext cx="1512168" cy="1008112"/>
          </a:xfrm>
          <a:prstGeom prst="rect">
            <a:avLst/>
          </a:prstGeom>
          <a:solidFill>
            <a:schemeClr val="bg1">
              <a:lumMod val="95000"/>
            </a:schemeClr>
          </a:solidFill>
          <a:ln>
            <a:solidFill>
              <a:srgbClr val="003B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dirty="0" err="1"/>
          </a:p>
        </p:txBody>
      </p:sp>
      <p:sp>
        <p:nvSpPr>
          <p:cNvPr id="25" name="ZoneTexte 24"/>
          <p:cNvSpPr txBox="1"/>
          <p:nvPr/>
        </p:nvSpPr>
        <p:spPr>
          <a:xfrm>
            <a:off x="544724" y="2420888"/>
            <a:ext cx="1584176" cy="338554"/>
          </a:xfrm>
          <a:prstGeom prst="rect">
            <a:avLst/>
          </a:prstGeom>
          <a:noFill/>
        </p:spPr>
        <p:txBody>
          <a:bodyPr wrap="square" rtlCol="0">
            <a:spAutoFit/>
          </a:bodyPr>
          <a:lstStyle/>
          <a:p>
            <a:r>
              <a:rPr lang="fr-FR" sz="1600" baseline="30000" dirty="0"/>
              <a:t>12</a:t>
            </a:r>
            <a:r>
              <a:rPr lang="fr-FR" sz="1600" dirty="0"/>
              <a:t>C ~99% </a:t>
            </a:r>
          </a:p>
        </p:txBody>
      </p:sp>
      <p:sp>
        <p:nvSpPr>
          <p:cNvPr id="27" name="ZoneTexte 26"/>
          <p:cNvSpPr txBox="1"/>
          <p:nvPr/>
        </p:nvSpPr>
        <p:spPr>
          <a:xfrm>
            <a:off x="2051645" y="2437765"/>
            <a:ext cx="1584176" cy="338554"/>
          </a:xfrm>
          <a:prstGeom prst="rect">
            <a:avLst/>
          </a:prstGeom>
          <a:noFill/>
        </p:spPr>
        <p:txBody>
          <a:bodyPr wrap="square" rtlCol="0">
            <a:spAutoFit/>
          </a:bodyPr>
          <a:lstStyle/>
          <a:p>
            <a:r>
              <a:rPr lang="fr-FR" sz="1600" baseline="30000" dirty="0"/>
              <a:t>12</a:t>
            </a:r>
            <a:r>
              <a:rPr lang="fr-FR" sz="1600" dirty="0"/>
              <a:t>C ~ 100 % </a:t>
            </a:r>
          </a:p>
        </p:txBody>
      </p:sp>
      <p:sp>
        <p:nvSpPr>
          <p:cNvPr id="28" name="ZoneTexte 27"/>
          <p:cNvSpPr txBox="1"/>
          <p:nvPr/>
        </p:nvSpPr>
        <p:spPr>
          <a:xfrm>
            <a:off x="2078264" y="2759442"/>
            <a:ext cx="1584176" cy="338554"/>
          </a:xfrm>
          <a:prstGeom prst="rect">
            <a:avLst/>
          </a:prstGeom>
          <a:noFill/>
        </p:spPr>
        <p:txBody>
          <a:bodyPr wrap="square" rtlCol="0">
            <a:spAutoFit/>
          </a:bodyPr>
          <a:lstStyle/>
          <a:p>
            <a:r>
              <a:rPr lang="fr-FR" sz="1600" baseline="30000" dirty="0"/>
              <a:t>13</a:t>
            </a:r>
            <a:r>
              <a:rPr lang="fr-FR" sz="1600" dirty="0"/>
              <a:t>C ~ 0 % </a:t>
            </a:r>
          </a:p>
        </p:txBody>
      </p:sp>
      <p:sp>
        <p:nvSpPr>
          <p:cNvPr id="26" name="ZoneTexte 25"/>
          <p:cNvSpPr txBox="1"/>
          <p:nvPr/>
        </p:nvSpPr>
        <p:spPr>
          <a:xfrm>
            <a:off x="539552" y="2802414"/>
            <a:ext cx="1584176" cy="338554"/>
          </a:xfrm>
          <a:prstGeom prst="rect">
            <a:avLst/>
          </a:prstGeom>
          <a:noFill/>
        </p:spPr>
        <p:txBody>
          <a:bodyPr wrap="square" rtlCol="0">
            <a:spAutoFit/>
          </a:bodyPr>
          <a:lstStyle/>
          <a:p>
            <a:r>
              <a:rPr lang="fr-FR" sz="1600" baseline="30000" dirty="0">
                <a:solidFill>
                  <a:srgbClr val="003B8E"/>
                </a:solidFill>
              </a:rPr>
              <a:t>13</a:t>
            </a:r>
            <a:r>
              <a:rPr lang="fr-FR" sz="1600" dirty="0">
                <a:solidFill>
                  <a:srgbClr val="003B8E"/>
                </a:solidFill>
              </a:rPr>
              <a:t>C ~1% </a:t>
            </a:r>
          </a:p>
        </p:txBody>
      </p:sp>
      <p:sp>
        <p:nvSpPr>
          <p:cNvPr id="29" name="ZoneTexte 28"/>
          <p:cNvSpPr txBox="1"/>
          <p:nvPr/>
        </p:nvSpPr>
        <p:spPr>
          <a:xfrm>
            <a:off x="2726336" y="3789040"/>
            <a:ext cx="1296144" cy="338554"/>
          </a:xfrm>
          <a:prstGeom prst="rect">
            <a:avLst/>
          </a:prstGeom>
          <a:noFill/>
        </p:spPr>
        <p:txBody>
          <a:bodyPr wrap="square" rtlCol="0">
            <a:spAutoFit/>
          </a:bodyPr>
          <a:lstStyle/>
          <a:p>
            <a:endParaRPr lang="fr-FR" sz="1600" dirty="0" err="1">
              <a:solidFill>
                <a:srgbClr val="003B8E"/>
              </a:solidFill>
            </a:endParaRPr>
          </a:p>
        </p:txBody>
      </p:sp>
      <p:sp>
        <p:nvSpPr>
          <p:cNvPr id="31" name="ZoneTexte 30"/>
          <p:cNvSpPr txBox="1"/>
          <p:nvPr/>
        </p:nvSpPr>
        <p:spPr>
          <a:xfrm>
            <a:off x="395536" y="3212976"/>
            <a:ext cx="1584176" cy="338554"/>
          </a:xfrm>
          <a:prstGeom prst="rect">
            <a:avLst/>
          </a:prstGeom>
          <a:noFill/>
        </p:spPr>
        <p:txBody>
          <a:bodyPr wrap="square" rtlCol="0">
            <a:spAutoFit/>
          </a:bodyPr>
          <a:lstStyle/>
          <a:p>
            <a:r>
              <a:rPr lang="fr-FR" sz="1600" dirty="0"/>
              <a:t>t = 0</a:t>
            </a:r>
          </a:p>
        </p:txBody>
      </p:sp>
      <p:sp>
        <p:nvSpPr>
          <p:cNvPr id="32" name="Rectangle 31"/>
          <p:cNvSpPr/>
          <p:nvPr/>
        </p:nvSpPr>
        <p:spPr>
          <a:xfrm>
            <a:off x="458084" y="5085184"/>
            <a:ext cx="1512168" cy="1008112"/>
          </a:xfrm>
          <a:prstGeom prst="rect">
            <a:avLst/>
          </a:prstGeom>
          <a:solidFill>
            <a:schemeClr val="accent3">
              <a:lumMod val="20000"/>
              <a:lumOff val="80000"/>
            </a:schemeClr>
          </a:solidFill>
          <a:ln>
            <a:solidFill>
              <a:srgbClr val="003B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dirty="0" err="1"/>
          </a:p>
        </p:txBody>
      </p:sp>
      <p:sp>
        <p:nvSpPr>
          <p:cNvPr id="33" name="Rectangle 32"/>
          <p:cNvSpPr/>
          <p:nvPr/>
        </p:nvSpPr>
        <p:spPr>
          <a:xfrm>
            <a:off x="1958811" y="5085184"/>
            <a:ext cx="1512168" cy="1008112"/>
          </a:xfrm>
          <a:prstGeom prst="rect">
            <a:avLst/>
          </a:prstGeom>
          <a:solidFill>
            <a:schemeClr val="bg1">
              <a:lumMod val="95000"/>
            </a:schemeClr>
          </a:solidFill>
          <a:ln>
            <a:solidFill>
              <a:srgbClr val="003B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dirty="0" err="1"/>
          </a:p>
        </p:txBody>
      </p:sp>
      <p:sp>
        <p:nvSpPr>
          <p:cNvPr id="34" name="ZoneTexte 33"/>
          <p:cNvSpPr txBox="1"/>
          <p:nvPr/>
        </p:nvSpPr>
        <p:spPr>
          <a:xfrm>
            <a:off x="632826" y="5354593"/>
            <a:ext cx="1584176" cy="338554"/>
          </a:xfrm>
          <a:prstGeom prst="rect">
            <a:avLst/>
          </a:prstGeom>
          <a:noFill/>
        </p:spPr>
        <p:txBody>
          <a:bodyPr wrap="square" rtlCol="0">
            <a:spAutoFit/>
          </a:bodyPr>
          <a:lstStyle/>
          <a:p>
            <a:r>
              <a:rPr lang="fr-FR" sz="1600" baseline="30000" dirty="0"/>
              <a:t>12</a:t>
            </a:r>
            <a:r>
              <a:rPr lang="fr-FR" sz="1600" dirty="0"/>
              <a:t>C ~ 99% </a:t>
            </a:r>
          </a:p>
        </p:txBody>
      </p:sp>
      <p:sp>
        <p:nvSpPr>
          <p:cNvPr id="35" name="ZoneTexte 34"/>
          <p:cNvSpPr txBox="1"/>
          <p:nvPr/>
        </p:nvSpPr>
        <p:spPr>
          <a:xfrm>
            <a:off x="2135534" y="5354593"/>
            <a:ext cx="1584176" cy="338554"/>
          </a:xfrm>
          <a:prstGeom prst="rect">
            <a:avLst/>
          </a:prstGeom>
          <a:noFill/>
        </p:spPr>
        <p:txBody>
          <a:bodyPr wrap="square" rtlCol="0">
            <a:spAutoFit/>
          </a:bodyPr>
          <a:lstStyle/>
          <a:p>
            <a:r>
              <a:rPr lang="fr-FR" sz="1600" baseline="30000" dirty="0"/>
              <a:t>12</a:t>
            </a:r>
            <a:r>
              <a:rPr lang="fr-FR" sz="1600" dirty="0"/>
              <a:t>C ~ 99 % </a:t>
            </a:r>
          </a:p>
        </p:txBody>
      </p:sp>
      <p:sp>
        <p:nvSpPr>
          <p:cNvPr id="36" name="ZoneTexte 35"/>
          <p:cNvSpPr txBox="1"/>
          <p:nvPr/>
        </p:nvSpPr>
        <p:spPr>
          <a:xfrm>
            <a:off x="2140887" y="5635987"/>
            <a:ext cx="1584176" cy="338554"/>
          </a:xfrm>
          <a:prstGeom prst="rect">
            <a:avLst/>
          </a:prstGeom>
          <a:noFill/>
        </p:spPr>
        <p:txBody>
          <a:bodyPr wrap="square" rtlCol="0">
            <a:spAutoFit/>
          </a:bodyPr>
          <a:lstStyle/>
          <a:p>
            <a:r>
              <a:rPr lang="fr-FR" sz="1600" baseline="30000" dirty="0"/>
              <a:t>13</a:t>
            </a:r>
            <a:r>
              <a:rPr lang="fr-FR" sz="1600" dirty="0"/>
              <a:t>C ~1 % </a:t>
            </a:r>
          </a:p>
        </p:txBody>
      </p:sp>
      <p:sp>
        <p:nvSpPr>
          <p:cNvPr id="37" name="ZoneTexte 36"/>
          <p:cNvSpPr txBox="1"/>
          <p:nvPr/>
        </p:nvSpPr>
        <p:spPr>
          <a:xfrm>
            <a:off x="644707" y="5661468"/>
            <a:ext cx="1584176" cy="338554"/>
          </a:xfrm>
          <a:prstGeom prst="rect">
            <a:avLst/>
          </a:prstGeom>
          <a:noFill/>
        </p:spPr>
        <p:txBody>
          <a:bodyPr wrap="square" rtlCol="0">
            <a:spAutoFit/>
          </a:bodyPr>
          <a:lstStyle/>
          <a:p>
            <a:r>
              <a:rPr lang="fr-FR" sz="1600" baseline="30000" dirty="0">
                <a:solidFill>
                  <a:srgbClr val="003B8E"/>
                </a:solidFill>
              </a:rPr>
              <a:t>13</a:t>
            </a:r>
            <a:r>
              <a:rPr lang="fr-FR" sz="1600" dirty="0">
                <a:solidFill>
                  <a:srgbClr val="003B8E"/>
                </a:solidFill>
              </a:rPr>
              <a:t>C ~ 1% </a:t>
            </a:r>
          </a:p>
        </p:txBody>
      </p:sp>
      <p:sp>
        <p:nvSpPr>
          <p:cNvPr id="38" name="ZoneTexte 37"/>
          <p:cNvSpPr txBox="1"/>
          <p:nvPr/>
        </p:nvSpPr>
        <p:spPr>
          <a:xfrm>
            <a:off x="458084" y="6021288"/>
            <a:ext cx="1584176" cy="338554"/>
          </a:xfrm>
          <a:prstGeom prst="rect">
            <a:avLst/>
          </a:prstGeom>
          <a:noFill/>
        </p:spPr>
        <p:txBody>
          <a:bodyPr wrap="square" rtlCol="0">
            <a:spAutoFit/>
          </a:bodyPr>
          <a:lstStyle/>
          <a:p>
            <a:r>
              <a:rPr lang="fr-FR" sz="1600" dirty="0"/>
              <a:t>t = ∞</a:t>
            </a:r>
          </a:p>
        </p:txBody>
      </p:sp>
      <p:sp>
        <p:nvSpPr>
          <p:cNvPr id="39" name="Rectangle 38"/>
          <p:cNvSpPr/>
          <p:nvPr/>
        </p:nvSpPr>
        <p:spPr>
          <a:xfrm>
            <a:off x="406977" y="3594502"/>
            <a:ext cx="1512168" cy="1008112"/>
          </a:xfrm>
          <a:prstGeom prst="rect">
            <a:avLst/>
          </a:prstGeom>
          <a:solidFill>
            <a:schemeClr val="accent3">
              <a:lumMod val="20000"/>
              <a:lumOff val="80000"/>
            </a:schemeClr>
          </a:solidFill>
          <a:ln>
            <a:solidFill>
              <a:srgbClr val="003B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dirty="0" err="1"/>
          </a:p>
        </p:txBody>
      </p:sp>
      <p:sp>
        <p:nvSpPr>
          <p:cNvPr id="40" name="Rectangle 39"/>
          <p:cNvSpPr/>
          <p:nvPr/>
        </p:nvSpPr>
        <p:spPr>
          <a:xfrm>
            <a:off x="1907704" y="3594502"/>
            <a:ext cx="1512168" cy="1008112"/>
          </a:xfrm>
          <a:prstGeom prst="rect">
            <a:avLst/>
          </a:prstGeom>
          <a:solidFill>
            <a:schemeClr val="bg1">
              <a:lumMod val="95000"/>
            </a:schemeClr>
          </a:solidFill>
          <a:ln>
            <a:solidFill>
              <a:srgbClr val="003B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dirty="0" err="1"/>
          </a:p>
        </p:txBody>
      </p:sp>
      <p:sp>
        <p:nvSpPr>
          <p:cNvPr id="43" name="ZoneTexte 42"/>
          <p:cNvSpPr txBox="1"/>
          <p:nvPr/>
        </p:nvSpPr>
        <p:spPr>
          <a:xfrm>
            <a:off x="2582320" y="4051811"/>
            <a:ext cx="1584176" cy="338554"/>
          </a:xfrm>
          <a:prstGeom prst="rect">
            <a:avLst/>
          </a:prstGeom>
          <a:noFill/>
        </p:spPr>
        <p:txBody>
          <a:bodyPr wrap="square" rtlCol="0">
            <a:spAutoFit/>
          </a:bodyPr>
          <a:lstStyle/>
          <a:p>
            <a:r>
              <a:rPr lang="fr-FR" sz="1600" baseline="30000" dirty="0"/>
              <a:t>13</a:t>
            </a:r>
            <a:r>
              <a:rPr lang="fr-FR" sz="1600" dirty="0"/>
              <a:t>C</a:t>
            </a:r>
          </a:p>
        </p:txBody>
      </p:sp>
      <p:sp>
        <p:nvSpPr>
          <p:cNvPr id="45" name="ZoneTexte 44"/>
          <p:cNvSpPr txBox="1"/>
          <p:nvPr/>
        </p:nvSpPr>
        <p:spPr>
          <a:xfrm>
            <a:off x="406977" y="4674622"/>
            <a:ext cx="1584176" cy="338554"/>
          </a:xfrm>
          <a:prstGeom prst="rect">
            <a:avLst/>
          </a:prstGeom>
          <a:noFill/>
        </p:spPr>
        <p:txBody>
          <a:bodyPr wrap="square" rtlCol="0">
            <a:spAutoFit/>
          </a:bodyPr>
          <a:lstStyle/>
          <a:p>
            <a:r>
              <a:rPr lang="fr-FR" sz="1600" dirty="0"/>
              <a:t>0 &lt; t &lt; ∞</a:t>
            </a:r>
          </a:p>
        </p:txBody>
      </p:sp>
      <p:cxnSp>
        <p:nvCxnSpPr>
          <p:cNvPr id="6" name="Connecteur droit avec flèche 5"/>
          <p:cNvCxnSpPr/>
          <p:nvPr/>
        </p:nvCxnSpPr>
        <p:spPr>
          <a:xfrm>
            <a:off x="1907704" y="3763779"/>
            <a:ext cx="232712" cy="0"/>
          </a:xfrm>
          <a:prstGeom prst="straightConnector1">
            <a:avLst/>
          </a:prstGeom>
          <a:ln>
            <a:solidFill>
              <a:srgbClr val="003B8E"/>
            </a:solidFill>
            <a:tailEnd type="arrow"/>
          </a:ln>
        </p:spPr>
        <p:style>
          <a:lnRef idx="1">
            <a:schemeClr val="accent1"/>
          </a:lnRef>
          <a:fillRef idx="0">
            <a:schemeClr val="accent1"/>
          </a:fillRef>
          <a:effectRef idx="0">
            <a:schemeClr val="accent1"/>
          </a:effectRef>
          <a:fontRef idx="minor">
            <a:schemeClr val="tx1"/>
          </a:fontRef>
        </p:style>
      </p:cxnSp>
      <p:cxnSp>
        <p:nvCxnSpPr>
          <p:cNvPr id="46" name="Connecteur droit avec flèche 45"/>
          <p:cNvCxnSpPr/>
          <p:nvPr/>
        </p:nvCxnSpPr>
        <p:spPr>
          <a:xfrm>
            <a:off x="1913875" y="3964758"/>
            <a:ext cx="363329" cy="0"/>
          </a:xfrm>
          <a:prstGeom prst="straightConnector1">
            <a:avLst/>
          </a:prstGeom>
          <a:ln>
            <a:solidFill>
              <a:srgbClr val="003B8E"/>
            </a:solidFill>
            <a:tailEnd type="arrow"/>
          </a:ln>
        </p:spPr>
        <p:style>
          <a:lnRef idx="1">
            <a:schemeClr val="accent1"/>
          </a:lnRef>
          <a:fillRef idx="0">
            <a:schemeClr val="accent1"/>
          </a:fillRef>
          <a:effectRef idx="0">
            <a:schemeClr val="accent1"/>
          </a:effectRef>
          <a:fontRef idx="minor">
            <a:schemeClr val="tx1"/>
          </a:fontRef>
        </p:style>
      </p:cxnSp>
      <p:cxnSp>
        <p:nvCxnSpPr>
          <p:cNvPr id="47" name="Connecteur droit avec flèche 46"/>
          <p:cNvCxnSpPr/>
          <p:nvPr/>
        </p:nvCxnSpPr>
        <p:spPr>
          <a:xfrm>
            <a:off x="1896263" y="4221088"/>
            <a:ext cx="524957" cy="0"/>
          </a:xfrm>
          <a:prstGeom prst="straightConnector1">
            <a:avLst/>
          </a:prstGeom>
          <a:ln>
            <a:solidFill>
              <a:srgbClr val="003B8E"/>
            </a:solidFill>
            <a:tailEnd type="arrow"/>
          </a:ln>
        </p:spPr>
        <p:style>
          <a:lnRef idx="1">
            <a:schemeClr val="accent1"/>
          </a:lnRef>
          <a:fillRef idx="0">
            <a:schemeClr val="accent1"/>
          </a:fillRef>
          <a:effectRef idx="0">
            <a:schemeClr val="accent1"/>
          </a:effectRef>
          <a:fontRef idx="minor">
            <a:schemeClr val="tx1"/>
          </a:fontRef>
        </p:style>
      </p:cxnSp>
      <p:cxnSp>
        <p:nvCxnSpPr>
          <p:cNvPr id="48" name="Connecteur droit avec flèche 47"/>
          <p:cNvCxnSpPr/>
          <p:nvPr/>
        </p:nvCxnSpPr>
        <p:spPr>
          <a:xfrm>
            <a:off x="1890993" y="4440887"/>
            <a:ext cx="772795" cy="0"/>
          </a:xfrm>
          <a:prstGeom prst="straightConnector1">
            <a:avLst/>
          </a:prstGeom>
          <a:ln>
            <a:solidFill>
              <a:srgbClr val="003B8E"/>
            </a:solidFill>
            <a:tailEnd type="arrow"/>
          </a:ln>
        </p:spPr>
        <p:style>
          <a:lnRef idx="1">
            <a:schemeClr val="accent1"/>
          </a:lnRef>
          <a:fillRef idx="0">
            <a:schemeClr val="accent1"/>
          </a:fillRef>
          <a:effectRef idx="0">
            <a:schemeClr val="accent1"/>
          </a:effectRef>
          <a:fontRef idx="minor">
            <a:schemeClr val="tx1"/>
          </a:fontRef>
        </p:style>
      </p:cxnSp>
      <p:sp>
        <p:nvSpPr>
          <p:cNvPr id="49" name="Espace réservé du contenu 8"/>
          <p:cNvSpPr txBox="1">
            <a:spLocks/>
          </p:cNvSpPr>
          <p:nvPr/>
        </p:nvSpPr>
        <p:spPr>
          <a:xfrm>
            <a:off x="3963345" y="1972047"/>
            <a:ext cx="5180655" cy="4937679"/>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indent="-284400" algn="just"/>
            <a:r>
              <a:rPr lang="en-US" dirty="0">
                <a:cs typeface="Lucida Sans Unicode" pitchFamily="34" charset="0"/>
              </a:rPr>
              <a:t>Two approaches</a:t>
            </a:r>
          </a:p>
          <a:p>
            <a:pPr lvl="1" algn="just"/>
            <a:r>
              <a:rPr lang="en-US" dirty="0">
                <a:cs typeface="Lucida Sans Unicode" pitchFamily="34" charset="0"/>
              </a:rPr>
              <a:t>Using analytical solutions</a:t>
            </a:r>
          </a:p>
          <a:p>
            <a:pPr lvl="1" algn="just"/>
            <a:endParaRPr lang="en-US" dirty="0">
              <a:cs typeface="Lucida Sans Unicode" pitchFamily="34" charset="0"/>
            </a:endParaRPr>
          </a:p>
          <a:p>
            <a:pPr lvl="1" algn="just"/>
            <a:endParaRPr lang="en-US" dirty="0">
              <a:cs typeface="Lucida Sans Unicode" pitchFamily="34" charset="0"/>
            </a:endParaRPr>
          </a:p>
          <a:p>
            <a:pPr lvl="1" algn="just"/>
            <a:endParaRPr lang="en-US" dirty="0">
              <a:cs typeface="Lucida Sans Unicode" pitchFamily="34" charset="0"/>
            </a:endParaRPr>
          </a:p>
          <a:p>
            <a:pPr lvl="1" algn="just"/>
            <a:endParaRPr lang="en-US" dirty="0">
              <a:cs typeface="Lucida Sans Unicode" pitchFamily="34" charset="0"/>
            </a:endParaRPr>
          </a:p>
          <a:p>
            <a:pPr marL="79138" lvl="1" indent="0" algn="just">
              <a:buFontTx/>
              <a:buNone/>
            </a:pPr>
            <a:endParaRPr lang="en-US" dirty="0">
              <a:cs typeface="Lucida Sans Unicode" pitchFamily="34" charset="0"/>
            </a:endParaRPr>
          </a:p>
          <a:p>
            <a:pPr marL="79138" lvl="1" indent="0" algn="just">
              <a:buNone/>
            </a:pPr>
            <a:endParaRPr lang="en-US" dirty="0">
              <a:cs typeface="Lucida Sans Unicode" pitchFamily="34" charset="0"/>
            </a:endParaRPr>
          </a:p>
          <a:p>
            <a:pPr lvl="1" algn="just"/>
            <a:r>
              <a:rPr lang="en-US" dirty="0">
                <a:cs typeface="Lucida Sans Unicode" pitchFamily="34" charset="0"/>
              </a:rPr>
              <a:t>Assuming an equivalent “contaminated” </a:t>
            </a:r>
            <a:r>
              <a:rPr lang="en-US" baseline="30000" dirty="0">
                <a:cs typeface="Lucida Sans Unicode" pitchFamily="34" charset="0"/>
              </a:rPr>
              <a:t>13</a:t>
            </a:r>
            <a:r>
              <a:rPr lang="en-US" dirty="0">
                <a:cs typeface="Lucida Sans Unicode" pitchFamily="34" charset="0"/>
              </a:rPr>
              <a:t>C volume </a:t>
            </a:r>
          </a:p>
          <a:p>
            <a:pPr marL="538463" lvl="2" indent="0" algn="just">
              <a:buNone/>
            </a:pPr>
            <a:endParaRPr lang="en-US" dirty="0">
              <a:cs typeface="Lucida Sans Unicode" pitchFamily="34" charset="0"/>
            </a:endParaRPr>
          </a:p>
          <a:p>
            <a:pPr marL="79138" lvl="1" indent="0">
              <a:spcBef>
                <a:spcPts val="1200"/>
              </a:spcBef>
              <a:buFontTx/>
              <a:buNone/>
            </a:pPr>
            <a:endParaRPr lang="en-US" dirty="0">
              <a:cs typeface="Lucida Sans Unicode" pitchFamily="34" charset="0"/>
            </a:endParaRPr>
          </a:p>
          <a:p>
            <a:pPr lvl="1">
              <a:spcBef>
                <a:spcPts val="1200"/>
              </a:spcBef>
            </a:pPr>
            <a:endParaRPr lang="en-US" dirty="0">
              <a:cs typeface="Lucida Sans Unicode" pitchFamily="34" charset="0"/>
            </a:endParaRPr>
          </a:p>
          <a:p>
            <a:pPr lvl="1">
              <a:spcBef>
                <a:spcPts val="1200"/>
              </a:spcBef>
            </a:pPr>
            <a:endParaRPr lang="en-US" dirty="0">
              <a:cs typeface="Lucida Sans Unicode" pitchFamily="34" charset="0"/>
            </a:endParaRPr>
          </a:p>
          <a:p>
            <a:pPr marL="79138" lvl="1" indent="0">
              <a:spcBef>
                <a:spcPts val="1200"/>
              </a:spcBef>
              <a:buFontTx/>
              <a:buNone/>
            </a:pPr>
            <a:endParaRPr lang="en-US" dirty="0">
              <a:cs typeface="Lucida Sans Unicode" pitchFamily="34" charset="0"/>
            </a:endParaRPr>
          </a:p>
        </p:txBody>
      </p:sp>
      <p:pic>
        <p:nvPicPr>
          <p:cNvPr id="50"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12211" y="2679405"/>
            <a:ext cx="4232197" cy="2194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 name="ZoneTexte 50"/>
          <p:cNvSpPr txBox="1"/>
          <p:nvPr/>
        </p:nvSpPr>
        <p:spPr>
          <a:xfrm>
            <a:off x="6372200" y="2648525"/>
            <a:ext cx="3320580" cy="307777"/>
          </a:xfrm>
          <a:prstGeom prst="rect">
            <a:avLst/>
          </a:prstGeom>
          <a:noFill/>
        </p:spPr>
        <p:txBody>
          <a:bodyPr wrap="square" rtlCol="0">
            <a:spAutoFit/>
          </a:bodyPr>
          <a:lstStyle/>
          <a:p>
            <a:r>
              <a:rPr lang="en-US" sz="1400" i="1" dirty="0"/>
              <a:t>Equilibrium with solution</a:t>
            </a:r>
          </a:p>
        </p:txBody>
      </p:sp>
      <p:cxnSp>
        <p:nvCxnSpPr>
          <p:cNvPr id="52" name="Connecteur droit 51"/>
          <p:cNvCxnSpPr/>
          <p:nvPr/>
        </p:nvCxnSpPr>
        <p:spPr>
          <a:xfrm>
            <a:off x="4860032" y="2971691"/>
            <a:ext cx="2320607" cy="0"/>
          </a:xfrm>
          <a:prstGeom prst="line">
            <a:avLst/>
          </a:prstGeom>
          <a:ln w="22225">
            <a:solidFill>
              <a:schemeClr val="tx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3" name="ZoneTexte 2"/>
          <p:cNvSpPr txBox="1"/>
          <p:nvPr/>
        </p:nvSpPr>
        <p:spPr>
          <a:xfrm>
            <a:off x="2149100" y="2143709"/>
            <a:ext cx="1414788" cy="338554"/>
          </a:xfrm>
          <a:prstGeom prst="rect">
            <a:avLst/>
          </a:prstGeom>
          <a:noFill/>
        </p:spPr>
        <p:txBody>
          <a:bodyPr wrap="square" rtlCol="0">
            <a:spAutoFit/>
          </a:bodyPr>
          <a:lstStyle/>
          <a:p>
            <a:r>
              <a:rPr lang="fr-FR" sz="1600" b="1" i="1" dirty="0">
                <a:solidFill>
                  <a:srgbClr val="FF0000"/>
                </a:solidFill>
              </a:rPr>
              <a:t>calcite</a:t>
            </a:r>
          </a:p>
        </p:txBody>
      </p:sp>
      <p:sp>
        <p:nvSpPr>
          <p:cNvPr id="41" name="ZoneTexte 40"/>
          <p:cNvSpPr txBox="1"/>
          <p:nvPr/>
        </p:nvSpPr>
        <p:spPr>
          <a:xfrm>
            <a:off x="708940" y="2103600"/>
            <a:ext cx="1414788" cy="338554"/>
          </a:xfrm>
          <a:prstGeom prst="rect">
            <a:avLst/>
          </a:prstGeom>
          <a:noFill/>
        </p:spPr>
        <p:txBody>
          <a:bodyPr wrap="square" rtlCol="0">
            <a:spAutoFit/>
          </a:bodyPr>
          <a:lstStyle/>
          <a:p>
            <a:r>
              <a:rPr lang="fr-FR" sz="1600" b="1" i="1" dirty="0">
                <a:solidFill>
                  <a:srgbClr val="FF0000"/>
                </a:solidFill>
              </a:rPr>
              <a:t>water</a:t>
            </a:r>
          </a:p>
        </p:txBody>
      </p:sp>
      <p:sp>
        <p:nvSpPr>
          <p:cNvPr id="42" name="ZoneTexte 41"/>
          <p:cNvSpPr txBox="1"/>
          <p:nvPr/>
        </p:nvSpPr>
        <p:spPr>
          <a:xfrm>
            <a:off x="2301500" y="3594502"/>
            <a:ext cx="1414788" cy="338554"/>
          </a:xfrm>
          <a:prstGeom prst="rect">
            <a:avLst/>
          </a:prstGeom>
          <a:noFill/>
        </p:spPr>
        <p:txBody>
          <a:bodyPr wrap="square" rtlCol="0">
            <a:spAutoFit/>
          </a:bodyPr>
          <a:lstStyle/>
          <a:p>
            <a:r>
              <a:rPr lang="fr-FR" sz="1600" b="1" i="1" dirty="0">
                <a:solidFill>
                  <a:srgbClr val="FF0000"/>
                </a:solidFill>
              </a:rPr>
              <a:t>calcite</a:t>
            </a:r>
          </a:p>
        </p:txBody>
      </p:sp>
      <p:sp>
        <p:nvSpPr>
          <p:cNvPr id="44" name="ZoneTexte 43"/>
          <p:cNvSpPr txBox="1"/>
          <p:nvPr/>
        </p:nvSpPr>
        <p:spPr>
          <a:xfrm>
            <a:off x="698307" y="3580938"/>
            <a:ext cx="1414788" cy="338554"/>
          </a:xfrm>
          <a:prstGeom prst="rect">
            <a:avLst/>
          </a:prstGeom>
          <a:noFill/>
        </p:spPr>
        <p:txBody>
          <a:bodyPr wrap="square" rtlCol="0">
            <a:spAutoFit/>
          </a:bodyPr>
          <a:lstStyle/>
          <a:p>
            <a:r>
              <a:rPr lang="fr-FR" sz="1600" b="1" i="1" dirty="0">
                <a:solidFill>
                  <a:srgbClr val="FF0000"/>
                </a:solidFill>
              </a:rPr>
              <a:t>water</a:t>
            </a:r>
          </a:p>
        </p:txBody>
      </p:sp>
      <p:sp>
        <p:nvSpPr>
          <p:cNvPr id="55" name="ZoneTexte 54"/>
          <p:cNvSpPr txBox="1"/>
          <p:nvPr/>
        </p:nvSpPr>
        <p:spPr>
          <a:xfrm>
            <a:off x="2293116" y="5063116"/>
            <a:ext cx="1414788" cy="338554"/>
          </a:xfrm>
          <a:prstGeom prst="rect">
            <a:avLst/>
          </a:prstGeom>
          <a:noFill/>
        </p:spPr>
        <p:txBody>
          <a:bodyPr wrap="square" rtlCol="0">
            <a:spAutoFit/>
          </a:bodyPr>
          <a:lstStyle/>
          <a:p>
            <a:r>
              <a:rPr lang="fr-FR" sz="1600" b="1" i="1" dirty="0">
                <a:solidFill>
                  <a:srgbClr val="FF0000"/>
                </a:solidFill>
              </a:rPr>
              <a:t>calcite</a:t>
            </a:r>
          </a:p>
        </p:txBody>
      </p:sp>
      <p:sp>
        <p:nvSpPr>
          <p:cNvPr id="56" name="ZoneTexte 55"/>
          <p:cNvSpPr txBox="1"/>
          <p:nvPr/>
        </p:nvSpPr>
        <p:spPr>
          <a:xfrm>
            <a:off x="689923" y="5049552"/>
            <a:ext cx="1414788" cy="338554"/>
          </a:xfrm>
          <a:prstGeom prst="rect">
            <a:avLst/>
          </a:prstGeom>
          <a:noFill/>
        </p:spPr>
        <p:txBody>
          <a:bodyPr wrap="square" rtlCol="0">
            <a:spAutoFit/>
          </a:bodyPr>
          <a:lstStyle/>
          <a:p>
            <a:r>
              <a:rPr lang="fr-FR" sz="1600" b="1" i="1" dirty="0">
                <a:solidFill>
                  <a:srgbClr val="FF0000"/>
                </a:solidFill>
              </a:rPr>
              <a:t>water</a:t>
            </a:r>
          </a:p>
        </p:txBody>
      </p:sp>
      <p:pic>
        <p:nvPicPr>
          <p:cNvPr id="1026" name="Picture 2" descr="Figure 1_calcite_13C"/>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588224" y="5285443"/>
            <a:ext cx="2134095" cy="1515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0" name="Objet 9"/>
          <p:cNvGraphicFramePr>
            <a:graphicFrameLocks noChangeAspect="1"/>
          </p:cNvGraphicFramePr>
          <p:nvPr>
            <p:extLst>
              <p:ext uri="{D42A27DB-BD31-4B8C-83A1-F6EECF244321}">
                <p14:modId xmlns:p14="http://schemas.microsoft.com/office/powerpoint/2010/main" val="2962808601"/>
              </p:ext>
            </p:extLst>
          </p:nvPr>
        </p:nvGraphicFramePr>
        <p:xfrm>
          <a:off x="4848225" y="5605463"/>
          <a:ext cx="1184275" cy="415925"/>
        </p:xfrm>
        <a:graphic>
          <a:graphicData uri="http://schemas.openxmlformats.org/presentationml/2006/ole">
            <mc:AlternateContent xmlns:mc="http://schemas.openxmlformats.org/markup-compatibility/2006">
              <mc:Choice xmlns:v="urn:schemas-microsoft-com:vml" Requires="v">
                <p:oleObj spid="_x0000_s1071" name="Équation" r:id="rId9" imgW="647640" imgH="228600" progId="Equation.3">
                  <p:embed/>
                </p:oleObj>
              </mc:Choice>
              <mc:Fallback>
                <p:oleObj name="Équation" r:id="rId9" imgW="647640" imgH="228600" progId="Equation.3">
                  <p:embed/>
                  <p:pic>
                    <p:nvPicPr>
                      <p:cNvPr id="0" name="Object 3"/>
                      <p:cNvPicPr>
                        <a:picLocks noChangeAspect="1" noChangeArrowheads="1"/>
                      </p:cNvPicPr>
                      <p:nvPr/>
                    </p:nvPicPr>
                    <p:blipFill>
                      <a:blip r:embed="rId10"/>
                      <a:srcRect/>
                      <a:stretch>
                        <a:fillRect/>
                      </a:stretch>
                    </p:blipFill>
                    <p:spPr bwMode="auto">
                      <a:xfrm>
                        <a:off x="4848225" y="5605463"/>
                        <a:ext cx="1184275" cy="415925"/>
                      </a:xfrm>
                      <a:prstGeom prst="rect">
                        <a:avLst/>
                      </a:prstGeom>
                      <a:noFill/>
                    </p:spPr>
                  </p:pic>
                </p:oleObj>
              </mc:Fallback>
            </mc:AlternateContent>
          </a:graphicData>
        </a:graphic>
      </p:graphicFrame>
    </p:spTree>
    <p:extLst>
      <p:ext uri="{BB962C8B-B14F-4D97-AF65-F5344CB8AC3E}">
        <p14:creationId xmlns:p14="http://schemas.microsoft.com/office/powerpoint/2010/main" val="4232605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467544" y="1060548"/>
            <a:ext cx="8545709" cy="3376564"/>
          </a:xfrm>
        </p:spPr>
        <p:txBody>
          <a:bodyPr>
            <a:normAutofit/>
          </a:bodyPr>
          <a:lstStyle/>
          <a:p>
            <a:pPr algn="just"/>
            <a:r>
              <a:rPr lang="en-US" dirty="0">
                <a:cs typeface="Lucida Sans Unicode" pitchFamily="34" charset="0"/>
              </a:rPr>
              <a:t>Data of Charlet et al. (2014) can be successfully interpreted assuming the diffusion of </a:t>
            </a:r>
            <a:r>
              <a:rPr lang="en-US" baseline="30000" dirty="0">
                <a:cs typeface="Lucida Sans Unicode" pitchFamily="34" charset="0"/>
              </a:rPr>
              <a:t>13</a:t>
            </a:r>
            <a:r>
              <a:rPr lang="en-US" dirty="0">
                <a:cs typeface="Lucida Sans Unicode" pitchFamily="34" charset="0"/>
              </a:rPr>
              <a:t>C into calcite </a:t>
            </a:r>
          </a:p>
          <a:p>
            <a:pPr lvl="1" algn="just"/>
            <a:endParaRPr lang="en-US" dirty="0">
              <a:cs typeface="Lucida Sans Unicode" pitchFamily="34" charset="0"/>
            </a:endParaRPr>
          </a:p>
          <a:p>
            <a:pPr lvl="1" algn="just"/>
            <a:endParaRPr lang="en-US" dirty="0">
              <a:cs typeface="Lucida Sans Unicode" pitchFamily="34" charset="0"/>
            </a:endParaRPr>
          </a:p>
          <a:p>
            <a:pPr lvl="1" algn="just"/>
            <a:endParaRPr lang="en-US" dirty="0">
              <a:cs typeface="Lucida Sans Unicode" pitchFamily="34" charset="0"/>
            </a:endParaRPr>
          </a:p>
          <a:p>
            <a:pPr marL="79138" lvl="1" indent="0" algn="just">
              <a:buNone/>
            </a:pPr>
            <a:endParaRPr lang="en-US" dirty="0">
              <a:cs typeface="Lucida Sans Unicode" pitchFamily="34" charset="0"/>
            </a:endParaRPr>
          </a:p>
          <a:p>
            <a:pPr lvl="1" algn="just"/>
            <a:endParaRPr lang="en-US" dirty="0">
              <a:cs typeface="Lucida Sans Unicode" pitchFamily="34" charset="0"/>
            </a:endParaRPr>
          </a:p>
          <a:p>
            <a:pPr lvl="1" algn="just"/>
            <a:endParaRPr lang="en-US" dirty="0">
              <a:cs typeface="Lucida Sans Unicode" pitchFamily="34" charset="0"/>
            </a:endParaRPr>
          </a:p>
          <a:p>
            <a:pPr marL="79138" lvl="1" indent="0">
              <a:spcBef>
                <a:spcPts val="1200"/>
              </a:spcBef>
              <a:buNone/>
            </a:pPr>
            <a:endParaRPr lang="en-US" dirty="0">
              <a:cs typeface="Lucida Sans Unicode" pitchFamily="34" charset="0"/>
            </a:endParaRPr>
          </a:p>
          <a:p>
            <a:pPr marL="79138" lvl="1" indent="0">
              <a:spcBef>
                <a:spcPts val="1200"/>
              </a:spcBef>
              <a:buNone/>
            </a:pPr>
            <a:endParaRPr lang="en-US" dirty="0">
              <a:cs typeface="Lucida Sans Unicode" pitchFamily="34" charset="0"/>
            </a:endParaRP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pic>
        <p:nvPicPr>
          <p:cNvPr id="5123" name="Picture 3" descr="Charlet_resul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880237"/>
            <a:ext cx="4032448" cy="2700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Espace réservé du contenu 8"/>
          <p:cNvSpPr txBox="1">
            <a:spLocks/>
          </p:cNvSpPr>
          <p:nvPr/>
        </p:nvSpPr>
        <p:spPr>
          <a:xfrm>
            <a:off x="477449" y="4653136"/>
            <a:ext cx="8208912" cy="2160240"/>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US" dirty="0">
                <a:cs typeface="Lucida Sans Unicode" pitchFamily="34" charset="0"/>
              </a:rPr>
              <a:t>Inorganic/aqueous </a:t>
            </a:r>
            <a:r>
              <a:rPr lang="en-US" baseline="30000" dirty="0">
                <a:cs typeface="Lucida Sans Unicode" pitchFamily="34" charset="0"/>
              </a:rPr>
              <a:t>14</a:t>
            </a:r>
            <a:r>
              <a:rPr lang="en-US" dirty="0">
                <a:cs typeface="Lucida Sans Unicode" pitchFamily="34" charset="0"/>
              </a:rPr>
              <a:t>C uptake will depend on </a:t>
            </a:r>
          </a:p>
          <a:p>
            <a:pPr lvl="1" algn="just"/>
            <a:r>
              <a:rPr lang="en-US" dirty="0">
                <a:cs typeface="Lucida Sans Unicode" pitchFamily="34" charset="0"/>
              </a:rPr>
              <a:t>Calcite content</a:t>
            </a:r>
          </a:p>
          <a:p>
            <a:pPr lvl="1" algn="just"/>
            <a:r>
              <a:rPr lang="en-US" dirty="0">
                <a:cs typeface="Lucida Sans Unicode" pitchFamily="34" charset="0"/>
              </a:rPr>
              <a:t>Calcite grain size</a:t>
            </a:r>
          </a:p>
          <a:p>
            <a:pPr lvl="1" algn="just"/>
            <a:r>
              <a:rPr lang="en-US" dirty="0">
                <a:cs typeface="Lucida Sans Unicode" pitchFamily="34" charset="0"/>
              </a:rPr>
              <a:t>Calcite solubility (pH, pCO2)</a:t>
            </a:r>
          </a:p>
          <a:p>
            <a:pPr marL="79138" lvl="1" indent="0" algn="just">
              <a:buNone/>
            </a:pPr>
            <a:endParaRPr lang="en-US" dirty="0">
              <a:cs typeface="Lucida Sans Unicode" pitchFamily="34" charset="0"/>
            </a:endParaRPr>
          </a:p>
          <a:p>
            <a:pPr marL="538463" lvl="2" indent="0" algn="just">
              <a:buNone/>
            </a:pPr>
            <a:endParaRPr lang="en-US" dirty="0">
              <a:cs typeface="Lucida Sans Unicode" pitchFamily="34" charset="0"/>
            </a:endParaRPr>
          </a:p>
          <a:p>
            <a:pPr marL="79138" lvl="1" indent="0">
              <a:spcBef>
                <a:spcPts val="1200"/>
              </a:spcBef>
              <a:buFontTx/>
              <a:buNone/>
            </a:pPr>
            <a:endParaRPr lang="en-US" dirty="0">
              <a:cs typeface="Lucida Sans Unicode" pitchFamily="34" charset="0"/>
            </a:endParaRPr>
          </a:p>
          <a:p>
            <a:pPr lvl="1">
              <a:spcBef>
                <a:spcPts val="1200"/>
              </a:spcBef>
            </a:pPr>
            <a:endParaRPr lang="en-US" dirty="0">
              <a:cs typeface="Lucida Sans Unicode" pitchFamily="34" charset="0"/>
            </a:endParaRPr>
          </a:p>
          <a:p>
            <a:pPr lvl="1">
              <a:spcBef>
                <a:spcPts val="1200"/>
              </a:spcBef>
            </a:pPr>
            <a:endParaRPr lang="en-US" dirty="0">
              <a:cs typeface="Lucida Sans Unicode" pitchFamily="34" charset="0"/>
            </a:endParaRPr>
          </a:p>
          <a:p>
            <a:pPr marL="79138" lvl="1" indent="0">
              <a:spcBef>
                <a:spcPts val="1200"/>
              </a:spcBef>
              <a:buFontTx/>
              <a:buNone/>
            </a:pPr>
            <a:endParaRPr lang="en-US" dirty="0">
              <a:cs typeface="Lucida Sans Unicode" pitchFamily="34" charset="0"/>
            </a:endParaRPr>
          </a:p>
        </p:txBody>
      </p:sp>
      <p:sp>
        <p:nvSpPr>
          <p:cNvPr id="10" name="Titre 6"/>
          <p:cNvSpPr>
            <a:spLocks noGrp="1"/>
          </p:cNvSpPr>
          <p:nvPr>
            <p:ph type="title"/>
          </p:nvPr>
        </p:nvSpPr>
        <p:spPr>
          <a:xfrm>
            <a:off x="1763688" y="194340"/>
            <a:ext cx="7343894" cy="714380"/>
          </a:xfrm>
        </p:spPr>
        <p:txBody>
          <a:bodyPr>
            <a:normAutofit fontScale="90000"/>
          </a:bodyPr>
          <a:lstStyle/>
          <a:p>
            <a:r>
              <a:rPr lang="en-US" sz="2500" b="1" dirty="0">
                <a:cs typeface="Lucida Sans Unicode" pitchFamily="34" charset="0"/>
              </a:rPr>
              <a:t>Isotopic exchange with calcite</a:t>
            </a:r>
            <a:br>
              <a:rPr lang="en-US" sz="2500" b="1" dirty="0">
                <a:cs typeface="Lucida Sans Unicode" pitchFamily="34" charset="0"/>
              </a:rPr>
            </a:br>
            <a:r>
              <a:rPr lang="en-US" sz="2600" b="1" dirty="0">
                <a:solidFill>
                  <a:srgbClr val="F39900"/>
                </a:solidFill>
                <a:cs typeface="Lucida Sans Unicode" pitchFamily="34" charset="0"/>
              </a:rPr>
              <a:t>Solid-state diffusion (2/3)</a:t>
            </a:r>
            <a:br>
              <a:rPr lang="en-US" sz="2500" b="1" dirty="0">
                <a:cs typeface="Lucida Sans Unicode" pitchFamily="34" charset="0"/>
              </a:rPr>
            </a:br>
            <a:endParaRPr lang="en-US" dirty="0">
              <a:cs typeface="Lucida Sans Unicode" pitchFamily="34" charset="0"/>
            </a:endParaRPr>
          </a:p>
        </p:txBody>
      </p:sp>
      <p:sp>
        <p:nvSpPr>
          <p:cNvPr id="11" name="Espace réservé du contenu 8"/>
          <p:cNvSpPr txBox="1">
            <a:spLocks/>
          </p:cNvSpPr>
          <p:nvPr/>
        </p:nvSpPr>
        <p:spPr>
          <a:xfrm>
            <a:off x="4355976" y="1916832"/>
            <a:ext cx="4752528" cy="2160240"/>
          </a:xfrm>
          <a:prstGeom prst="rect">
            <a:avLst/>
          </a:prstGeom>
        </p:spPr>
        <p:txBody>
          <a:bodyPr vert="horz" lIns="91440" tIns="45720" rIns="91440" bIns="45720" rtlCol="0">
            <a:normAutofit lnSpcReduction="10000"/>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lgn="just"/>
            <a:r>
              <a:rPr lang="en-US" dirty="0">
                <a:cs typeface="Lucida Sans Unicode" pitchFamily="34" charset="0"/>
              </a:rPr>
              <a:t>Diffusion coefficients  of </a:t>
            </a:r>
            <a:r>
              <a:rPr lang="en-US" baseline="30000" dirty="0">
                <a:cs typeface="Lucida Sans Unicode" pitchFamily="34" charset="0"/>
              </a:rPr>
              <a:t>13</a:t>
            </a:r>
            <a:r>
              <a:rPr lang="en-US" dirty="0">
                <a:cs typeface="Lucida Sans Unicode" pitchFamily="34" charset="0"/>
              </a:rPr>
              <a:t>C:</a:t>
            </a:r>
          </a:p>
          <a:p>
            <a:pPr lvl="2" algn="just"/>
            <a:r>
              <a:rPr lang="en-US" dirty="0">
                <a:cs typeface="Lucida Sans Unicode" pitchFamily="34" charset="0"/>
              </a:rPr>
              <a:t>  6-7</a:t>
            </a:r>
            <a:r>
              <a:rPr lang="en-US" dirty="0">
                <a:cs typeface="Lucida Sans Unicode" pitchFamily="34" charset="0"/>
                <a:sym typeface="Symbol"/>
              </a:rPr>
              <a:t></a:t>
            </a:r>
            <a:r>
              <a:rPr lang="en-US" dirty="0">
                <a:cs typeface="Lucida Sans Unicode" pitchFamily="34" charset="0"/>
              </a:rPr>
              <a:t>10</a:t>
            </a:r>
            <a:r>
              <a:rPr lang="en-US" baseline="30000" dirty="0">
                <a:cs typeface="Lucida Sans Unicode" pitchFamily="34" charset="0"/>
              </a:rPr>
              <a:t>-25</a:t>
            </a:r>
            <a:r>
              <a:rPr lang="en-US" dirty="0">
                <a:cs typeface="Lucida Sans Unicode" pitchFamily="34" charset="0"/>
              </a:rPr>
              <a:t>m²/s at 25°C </a:t>
            </a:r>
          </a:p>
          <a:p>
            <a:pPr lvl="2" algn="just"/>
            <a:r>
              <a:rPr lang="en-US" dirty="0">
                <a:cs typeface="Lucida Sans Unicode" pitchFamily="34" charset="0"/>
              </a:rPr>
              <a:t>  2-3</a:t>
            </a:r>
            <a:r>
              <a:rPr lang="en-US" dirty="0">
                <a:cs typeface="Lucida Sans Unicode" pitchFamily="34" charset="0"/>
                <a:sym typeface="Symbol"/>
              </a:rPr>
              <a:t></a:t>
            </a:r>
            <a:r>
              <a:rPr lang="en-US" dirty="0">
                <a:cs typeface="Lucida Sans Unicode" pitchFamily="34" charset="0"/>
              </a:rPr>
              <a:t>10</a:t>
            </a:r>
            <a:r>
              <a:rPr lang="en-US" baseline="30000" dirty="0">
                <a:cs typeface="Lucida Sans Unicode" pitchFamily="34" charset="0"/>
              </a:rPr>
              <a:t>-24</a:t>
            </a:r>
            <a:r>
              <a:rPr lang="en-US" dirty="0">
                <a:cs typeface="Lucida Sans Unicode" pitchFamily="34" charset="0"/>
              </a:rPr>
              <a:t>m²/s at 50°C </a:t>
            </a:r>
          </a:p>
          <a:p>
            <a:pPr lvl="1" algn="just"/>
            <a:endParaRPr lang="en-US" dirty="0">
              <a:cs typeface="Lucida Sans Unicode" pitchFamily="34" charset="0"/>
            </a:endParaRPr>
          </a:p>
          <a:p>
            <a:pPr lvl="1" algn="just"/>
            <a:r>
              <a:rPr lang="en-US" dirty="0">
                <a:cs typeface="Lucida Sans Unicode" pitchFamily="34" charset="0"/>
              </a:rPr>
              <a:t>Good coherence with Fisher et al., (1999) at high temperature</a:t>
            </a:r>
          </a:p>
          <a:p>
            <a:pPr lvl="2" algn="just"/>
            <a:r>
              <a:rPr lang="en-US" dirty="0">
                <a:cs typeface="Lucida Sans Unicode" pitchFamily="34" charset="0"/>
              </a:rPr>
              <a:t>10</a:t>
            </a:r>
            <a:r>
              <a:rPr lang="en-US" baseline="30000" dirty="0">
                <a:cs typeface="Lucida Sans Unicode" pitchFamily="34" charset="0"/>
              </a:rPr>
              <a:t>-17</a:t>
            </a:r>
            <a:r>
              <a:rPr lang="en-US" dirty="0">
                <a:cs typeface="Lucida Sans Unicode" pitchFamily="34" charset="0"/>
              </a:rPr>
              <a:t>-10</a:t>
            </a:r>
            <a:r>
              <a:rPr lang="en-US" baseline="30000" dirty="0">
                <a:cs typeface="Lucida Sans Unicode" pitchFamily="34" charset="0"/>
              </a:rPr>
              <a:t>-22</a:t>
            </a:r>
            <a:r>
              <a:rPr lang="en-US" dirty="0">
                <a:cs typeface="Lucida Sans Unicode" pitchFamily="34" charset="0"/>
              </a:rPr>
              <a:t> m²/s at 550°C</a:t>
            </a:r>
          </a:p>
          <a:p>
            <a:pPr marL="538463" lvl="2" indent="0" algn="just">
              <a:buNone/>
            </a:pPr>
            <a:endParaRPr lang="en-US" dirty="0">
              <a:cs typeface="Lucida Sans Unicode" pitchFamily="34" charset="0"/>
            </a:endParaRPr>
          </a:p>
          <a:p>
            <a:pPr marL="79138" lvl="1" indent="0">
              <a:spcBef>
                <a:spcPts val="1200"/>
              </a:spcBef>
              <a:buFontTx/>
              <a:buNone/>
            </a:pPr>
            <a:endParaRPr lang="en-US" dirty="0">
              <a:cs typeface="Lucida Sans Unicode" pitchFamily="34" charset="0"/>
            </a:endParaRPr>
          </a:p>
          <a:p>
            <a:pPr lvl="1">
              <a:spcBef>
                <a:spcPts val="1200"/>
              </a:spcBef>
            </a:pPr>
            <a:endParaRPr lang="en-US" dirty="0">
              <a:cs typeface="Lucida Sans Unicode" pitchFamily="34" charset="0"/>
            </a:endParaRPr>
          </a:p>
          <a:p>
            <a:pPr lvl="1">
              <a:spcBef>
                <a:spcPts val="1200"/>
              </a:spcBef>
            </a:pPr>
            <a:endParaRPr lang="en-US" dirty="0">
              <a:cs typeface="Lucida Sans Unicode" pitchFamily="34" charset="0"/>
            </a:endParaRPr>
          </a:p>
          <a:p>
            <a:pPr marL="79138" lvl="1" indent="0">
              <a:spcBef>
                <a:spcPts val="1200"/>
              </a:spcBef>
              <a:buFontTx/>
              <a:buNone/>
            </a:pPr>
            <a:endParaRPr lang="en-US" dirty="0">
              <a:cs typeface="Lucida Sans Unicode" pitchFamily="34" charset="0"/>
            </a:endParaRPr>
          </a:p>
        </p:txBody>
      </p:sp>
    </p:spTree>
    <p:extLst>
      <p:ext uri="{BB962C8B-B14F-4D97-AF65-F5344CB8AC3E}">
        <p14:creationId xmlns:p14="http://schemas.microsoft.com/office/powerpoint/2010/main" val="1986190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6" name="Rectangle 5"/>
          <p:cNvSpPr/>
          <p:nvPr/>
        </p:nvSpPr>
        <p:spPr>
          <a:xfrm>
            <a:off x="467544" y="5373216"/>
            <a:ext cx="8352928" cy="584775"/>
          </a:xfrm>
          <a:prstGeom prst="rect">
            <a:avLst/>
          </a:prstGeom>
        </p:spPr>
        <p:txBody>
          <a:bodyPr wrap="square">
            <a:spAutoFit/>
          </a:bodyPr>
          <a:lstStyle/>
          <a:p>
            <a:r>
              <a:rPr lang="en-US" sz="1600" i="1" dirty="0">
                <a:solidFill>
                  <a:schemeClr val="tx2"/>
                </a:solidFill>
              </a:rPr>
              <a:t>Predicted Rd(</a:t>
            </a:r>
            <a:r>
              <a:rPr lang="en-US" sz="1600" i="1" baseline="30000" dirty="0">
                <a:solidFill>
                  <a:schemeClr val="tx2"/>
                </a:solidFill>
              </a:rPr>
              <a:t>13</a:t>
            </a:r>
            <a:r>
              <a:rPr lang="en-US" sz="1600" i="1" dirty="0">
                <a:solidFill>
                  <a:schemeClr val="tx2"/>
                </a:solidFill>
              </a:rPr>
              <a:t>C) for the calcite system assuming a solid diffusion model of </a:t>
            </a:r>
            <a:r>
              <a:rPr lang="en-US" sz="1600" i="1" baseline="30000" dirty="0">
                <a:solidFill>
                  <a:schemeClr val="tx2"/>
                </a:solidFill>
              </a:rPr>
              <a:t>13</a:t>
            </a:r>
            <a:r>
              <a:rPr lang="en-US" sz="1600" i="1" dirty="0">
                <a:solidFill>
                  <a:schemeClr val="tx2"/>
                </a:solidFill>
              </a:rPr>
              <a:t>C into calcite, D(</a:t>
            </a:r>
            <a:r>
              <a:rPr lang="en-US" sz="1600" i="1" baseline="30000" dirty="0">
                <a:solidFill>
                  <a:schemeClr val="tx2"/>
                </a:solidFill>
              </a:rPr>
              <a:t>13</a:t>
            </a:r>
            <a:r>
              <a:rPr lang="en-US" sz="1600" i="1" dirty="0">
                <a:solidFill>
                  <a:schemeClr val="tx2"/>
                </a:solidFill>
              </a:rPr>
              <a:t>C) = 6.6×10</a:t>
            </a:r>
            <a:r>
              <a:rPr lang="en-US" sz="1600" i="1" baseline="30000" dirty="0">
                <a:solidFill>
                  <a:schemeClr val="tx2"/>
                </a:solidFill>
              </a:rPr>
              <a:t>-25</a:t>
            </a:r>
            <a:r>
              <a:rPr lang="en-US" sz="1600" i="1" dirty="0">
                <a:solidFill>
                  <a:schemeClr val="tx2"/>
                </a:solidFill>
              </a:rPr>
              <a:t> m</a:t>
            </a:r>
            <a:r>
              <a:rPr lang="en-US" sz="1600" i="1" baseline="30000" dirty="0">
                <a:solidFill>
                  <a:schemeClr val="tx2"/>
                </a:solidFill>
              </a:rPr>
              <a:t>2</a:t>
            </a:r>
            <a:r>
              <a:rPr lang="en-US" sz="1600" i="1" dirty="0">
                <a:solidFill>
                  <a:schemeClr val="tx2"/>
                </a:solidFill>
              </a:rPr>
              <a:t>/s and atmospheric conditions</a:t>
            </a:r>
            <a:endParaRPr lang="fr-FR" sz="1600" i="1" dirty="0">
              <a:solidFill>
                <a:schemeClr val="tx2"/>
              </a:solidFill>
            </a:endParaRPr>
          </a:p>
        </p:txBody>
      </p:sp>
      <p:sp>
        <p:nvSpPr>
          <p:cNvPr id="12" name="Espace réservé du contenu 8"/>
          <p:cNvSpPr txBox="1">
            <a:spLocks/>
          </p:cNvSpPr>
          <p:nvPr/>
        </p:nvSpPr>
        <p:spPr>
          <a:xfrm>
            <a:off x="395536" y="1196752"/>
            <a:ext cx="8640960" cy="1224136"/>
          </a:xfrm>
          <a:prstGeom prst="rect">
            <a:avLst/>
          </a:prstGeom>
        </p:spPr>
        <p:txBody>
          <a:bodyPr vert="horz" lIns="91440" tIns="45720" rIns="91440" bIns="45720" rtlCol="0">
            <a:normAutofit fontScale="92500" lnSpcReduction="20000"/>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3"/>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4"/>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5"/>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US" dirty="0">
                <a:cs typeface="Lucida Sans Unicode" pitchFamily="34" charset="0"/>
              </a:rPr>
              <a:t>The partition coefficients Rd of </a:t>
            </a:r>
            <a:r>
              <a:rPr lang="en-US" baseline="30000" dirty="0">
                <a:cs typeface="Lucida Sans Unicode" pitchFamily="34" charset="0"/>
              </a:rPr>
              <a:t>14</a:t>
            </a:r>
            <a:r>
              <a:rPr lang="en-US" dirty="0">
                <a:cs typeface="Lucida Sans Unicode" pitchFamily="34" charset="0"/>
              </a:rPr>
              <a:t>C (or 13C) can be then derived from </a:t>
            </a:r>
          </a:p>
          <a:p>
            <a:pPr lvl="1" algn="just"/>
            <a:r>
              <a:rPr lang="en-US" dirty="0">
                <a:cs typeface="Lucida Sans Unicode" pitchFamily="34" charset="0"/>
              </a:rPr>
              <a:t>the quantity of </a:t>
            </a:r>
            <a:r>
              <a:rPr lang="en-US" baseline="30000" dirty="0">
                <a:cs typeface="Lucida Sans Unicode" pitchFamily="34" charset="0"/>
              </a:rPr>
              <a:t>14</a:t>
            </a:r>
            <a:r>
              <a:rPr lang="en-US" dirty="0">
                <a:cs typeface="Lucida Sans Unicode" pitchFamily="34" charset="0"/>
              </a:rPr>
              <a:t>C diffusing into calcite </a:t>
            </a:r>
          </a:p>
          <a:p>
            <a:pPr lvl="1" algn="just"/>
            <a:r>
              <a:rPr lang="en-US" dirty="0">
                <a:cs typeface="Lucida Sans Unicode" pitchFamily="34" charset="0"/>
              </a:rPr>
              <a:t>the concentration of </a:t>
            </a:r>
            <a:r>
              <a:rPr lang="en-US" baseline="30000" dirty="0">
                <a:cs typeface="Lucida Sans Unicode" pitchFamily="34" charset="0"/>
              </a:rPr>
              <a:t>14</a:t>
            </a:r>
            <a:r>
              <a:rPr lang="en-US" dirty="0">
                <a:cs typeface="Lucida Sans Unicode" pitchFamily="34" charset="0"/>
              </a:rPr>
              <a:t>C in the aqueous phase. </a:t>
            </a:r>
          </a:p>
          <a:p>
            <a:pPr marL="79138" lvl="1" indent="0" algn="just">
              <a:buNone/>
            </a:pPr>
            <a:endParaRPr lang="en-US" dirty="0">
              <a:cs typeface="Lucida Sans Unicode" pitchFamily="34" charset="0"/>
            </a:endParaRPr>
          </a:p>
          <a:p>
            <a:pPr marL="538463" lvl="2" indent="0" algn="just">
              <a:buNone/>
            </a:pPr>
            <a:endParaRPr lang="en-US" dirty="0">
              <a:cs typeface="Lucida Sans Unicode" pitchFamily="34" charset="0"/>
            </a:endParaRPr>
          </a:p>
          <a:p>
            <a:pPr marL="79138" lvl="1" indent="0">
              <a:spcBef>
                <a:spcPts val="1200"/>
              </a:spcBef>
              <a:buFontTx/>
              <a:buNone/>
            </a:pPr>
            <a:endParaRPr lang="en-US" dirty="0">
              <a:cs typeface="Lucida Sans Unicode" pitchFamily="34" charset="0"/>
            </a:endParaRPr>
          </a:p>
          <a:p>
            <a:pPr lvl="1">
              <a:spcBef>
                <a:spcPts val="1200"/>
              </a:spcBef>
            </a:pPr>
            <a:endParaRPr lang="en-US" dirty="0">
              <a:cs typeface="Lucida Sans Unicode" pitchFamily="34" charset="0"/>
            </a:endParaRPr>
          </a:p>
          <a:p>
            <a:pPr lvl="1">
              <a:spcBef>
                <a:spcPts val="1200"/>
              </a:spcBef>
            </a:pPr>
            <a:endParaRPr lang="en-US" dirty="0">
              <a:cs typeface="Lucida Sans Unicode" pitchFamily="34" charset="0"/>
            </a:endParaRPr>
          </a:p>
          <a:p>
            <a:pPr marL="79138" lvl="1" indent="0">
              <a:spcBef>
                <a:spcPts val="1200"/>
              </a:spcBef>
              <a:buFontTx/>
              <a:buNone/>
            </a:pPr>
            <a:endParaRPr lang="en-US" dirty="0">
              <a:cs typeface="Lucida Sans Unicode" pitchFamily="34" charset="0"/>
            </a:endParaRPr>
          </a:p>
        </p:txBody>
      </p:sp>
      <p:cxnSp>
        <p:nvCxnSpPr>
          <p:cNvPr id="8" name="Connecteur droit avec flèche 7"/>
          <p:cNvCxnSpPr/>
          <p:nvPr/>
        </p:nvCxnSpPr>
        <p:spPr>
          <a:xfrm flipH="1">
            <a:off x="5429497" y="2556728"/>
            <a:ext cx="360040"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ZoneTexte 19"/>
          <p:cNvSpPr txBox="1"/>
          <p:nvPr/>
        </p:nvSpPr>
        <p:spPr>
          <a:xfrm>
            <a:off x="5940152" y="2402839"/>
            <a:ext cx="3320580" cy="523220"/>
          </a:xfrm>
          <a:prstGeom prst="rect">
            <a:avLst/>
          </a:prstGeom>
          <a:noFill/>
        </p:spPr>
        <p:txBody>
          <a:bodyPr wrap="square" rtlCol="0">
            <a:spAutoFit/>
          </a:bodyPr>
          <a:lstStyle/>
          <a:p>
            <a:r>
              <a:rPr lang="en-US" sz="1400" i="1" dirty="0"/>
              <a:t>Complete diffusion of </a:t>
            </a:r>
            <a:r>
              <a:rPr lang="en-US" sz="1400" i="1" baseline="30000" dirty="0"/>
              <a:t>13</a:t>
            </a:r>
            <a:r>
              <a:rPr lang="en-US" sz="1400" i="1" dirty="0"/>
              <a:t>C into calcite</a:t>
            </a:r>
          </a:p>
        </p:txBody>
      </p:sp>
      <p:pic>
        <p:nvPicPr>
          <p:cNvPr id="2053"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7584" y="2333379"/>
            <a:ext cx="4486600" cy="3046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Titre 6"/>
          <p:cNvSpPr>
            <a:spLocks noGrp="1"/>
          </p:cNvSpPr>
          <p:nvPr>
            <p:ph type="title"/>
          </p:nvPr>
        </p:nvSpPr>
        <p:spPr>
          <a:xfrm>
            <a:off x="1763688" y="194340"/>
            <a:ext cx="7343894" cy="714380"/>
          </a:xfrm>
        </p:spPr>
        <p:txBody>
          <a:bodyPr>
            <a:normAutofit fontScale="90000"/>
          </a:bodyPr>
          <a:lstStyle/>
          <a:p>
            <a:r>
              <a:rPr lang="en-US" sz="2500" b="1" dirty="0">
                <a:cs typeface="Lucida Sans Unicode" pitchFamily="34" charset="0"/>
              </a:rPr>
              <a:t>Isotopic exchange with calcite</a:t>
            </a:r>
            <a:br>
              <a:rPr lang="en-US" sz="2500" b="1" dirty="0">
                <a:cs typeface="Lucida Sans Unicode" pitchFamily="34" charset="0"/>
              </a:rPr>
            </a:br>
            <a:r>
              <a:rPr lang="en-US" sz="2600" b="1" dirty="0">
                <a:solidFill>
                  <a:srgbClr val="F39900"/>
                </a:solidFill>
                <a:cs typeface="Lucida Sans Unicode" pitchFamily="34" charset="0"/>
              </a:rPr>
              <a:t>Solid-state diffusion (3/3)</a:t>
            </a:r>
            <a:br>
              <a:rPr lang="en-US" sz="2500" b="1" dirty="0">
                <a:cs typeface="Lucida Sans Unicode" pitchFamily="34" charset="0"/>
              </a:rPr>
            </a:br>
            <a:endParaRPr lang="en-US" dirty="0">
              <a:cs typeface="Lucida Sans Unicode" pitchFamily="34" charset="0"/>
            </a:endParaRPr>
          </a:p>
        </p:txBody>
      </p:sp>
    </p:spTree>
    <p:extLst>
      <p:ext uri="{BB962C8B-B14F-4D97-AF65-F5344CB8AC3E}">
        <p14:creationId xmlns:p14="http://schemas.microsoft.com/office/powerpoint/2010/main" val="3645180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llard_calcite_mod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5472" y="2573908"/>
            <a:ext cx="3966968" cy="2378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12" name="Espace réservé du contenu 8"/>
          <p:cNvSpPr txBox="1">
            <a:spLocks/>
          </p:cNvSpPr>
          <p:nvPr/>
        </p:nvSpPr>
        <p:spPr>
          <a:xfrm>
            <a:off x="395536" y="1034113"/>
            <a:ext cx="8640960" cy="1582964"/>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US" dirty="0">
                <a:cs typeface="Lucida Sans Unicode" pitchFamily="34" charset="0"/>
              </a:rPr>
              <a:t>Data from Pointeau (2003) / Tertre et al., (2010) / Allard  (1981)</a:t>
            </a:r>
          </a:p>
          <a:p>
            <a:pPr lvl="1" algn="just"/>
            <a:r>
              <a:rPr lang="en-US" dirty="0">
                <a:cs typeface="Lucida Sans Unicode" pitchFamily="34" charset="0"/>
              </a:rPr>
              <a:t>Calcite grains  </a:t>
            </a:r>
          </a:p>
          <a:p>
            <a:pPr lvl="1" algn="just"/>
            <a:r>
              <a:rPr lang="en-US" dirty="0">
                <a:cs typeface="Lucida Sans Unicode" pitchFamily="34" charset="0"/>
              </a:rPr>
              <a:t>Calcareous aggregates </a:t>
            </a:r>
          </a:p>
          <a:p>
            <a:pPr lvl="1" algn="just"/>
            <a:r>
              <a:rPr lang="en-US" dirty="0">
                <a:cs typeface="Lucida Sans Unicode" pitchFamily="34" charset="0"/>
              </a:rPr>
              <a:t>Cementitious solutions or NaCl</a:t>
            </a:r>
          </a:p>
        </p:txBody>
      </p:sp>
      <p:sp>
        <p:nvSpPr>
          <p:cNvPr id="13" name="Titre 6"/>
          <p:cNvSpPr>
            <a:spLocks noGrp="1"/>
          </p:cNvSpPr>
          <p:nvPr>
            <p:ph type="title"/>
          </p:nvPr>
        </p:nvSpPr>
        <p:spPr>
          <a:xfrm>
            <a:off x="1763688" y="194340"/>
            <a:ext cx="7343894" cy="714380"/>
          </a:xfrm>
        </p:spPr>
        <p:txBody>
          <a:bodyPr>
            <a:normAutofit fontScale="90000"/>
          </a:bodyPr>
          <a:lstStyle/>
          <a:p>
            <a:r>
              <a:rPr lang="en-US" sz="2500" b="1" dirty="0">
                <a:cs typeface="Lucida Sans Unicode" pitchFamily="34" charset="0"/>
              </a:rPr>
              <a:t>Validation of the diffusion model </a:t>
            </a:r>
            <a:br>
              <a:rPr lang="en-US" sz="2500" b="1" dirty="0">
                <a:cs typeface="Lucida Sans Unicode" pitchFamily="34" charset="0"/>
              </a:rPr>
            </a:br>
            <a:r>
              <a:rPr lang="en-US" sz="2600" b="1" dirty="0">
                <a:solidFill>
                  <a:srgbClr val="F39900"/>
                </a:solidFill>
                <a:cs typeface="Lucida Sans Unicode" pitchFamily="34" charset="0"/>
              </a:rPr>
              <a:t>Calcite / carbonates </a:t>
            </a:r>
            <a:br>
              <a:rPr lang="en-US" sz="2500" b="1" dirty="0">
                <a:cs typeface="Lucida Sans Unicode" pitchFamily="34" charset="0"/>
              </a:rPr>
            </a:br>
            <a:endParaRPr lang="en-US" dirty="0">
              <a:cs typeface="Lucida Sans Unicode" pitchFamily="34" charset="0"/>
            </a:endParaRPr>
          </a:p>
        </p:txBody>
      </p:sp>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5536" y="2492897"/>
            <a:ext cx="3951334" cy="237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a:xfrm>
            <a:off x="861309" y="4948791"/>
            <a:ext cx="3672408" cy="400110"/>
          </a:xfrm>
          <a:prstGeom prst="rect">
            <a:avLst/>
          </a:prstGeom>
        </p:spPr>
        <p:txBody>
          <a:bodyPr wrap="square">
            <a:spAutoFit/>
          </a:bodyPr>
          <a:lstStyle/>
          <a:p>
            <a:r>
              <a:rPr lang="en-US" sz="2000" dirty="0">
                <a:solidFill>
                  <a:schemeClr val="accent1"/>
                </a:solidFill>
                <a:sym typeface="Symbol"/>
              </a:rPr>
              <a:t> </a:t>
            </a:r>
            <a:r>
              <a:rPr lang="en-US" sz="2000" dirty="0">
                <a:solidFill>
                  <a:schemeClr val="accent1"/>
                </a:solidFill>
              </a:rPr>
              <a:t>D(</a:t>
            </a:r>
            <a:r>
              <a:rPr lang="en-US" sz="2000" baseline="30000" dirty="0">
                <a:solidFill>
                  <a:schemeClr val="accent1"/>
                </a:solidFill>
              </a:rPr>
              <a:t>14</a:t>
            </a:r>
            <a:r>
              <a:rPr lang="en-US" sz="2000" dirty="0">
                <a:solidFill>
                  <a:schemeClr val="accent1"/>
                </a:solidFill>
              </a:rPr>
              <a:t>C) = 6.6×10</a:t>
            </a:r>
            <a:r>
              <a:rPr lang="en-US" sz="2000" baseline="30000" dirty="0">
                <a:solidFill>
                  <a:schemeClr val="accent1"/>
                </a:solidFill>
              </a:rPr>
              <a:t>-25</a:t>
            </a:r>
            <a:r>
              <a:rPr lang="en-US" sz="2000" dirty="0">
                <a:solidFill>
                  <a:schemeClr val="accent1"/>
                </a:solidFill>
              </a:rPr>
              <a:t> m</a:t>
            </a:r>
            <a:r>
              <a:rPr lang="en-US" sz="2000" baseline="30000" dirty="0">
                <a:solidFill>
                  <a:schemeClr val="accent1"/>
                </a:solidFill>
              </a:rPr>
              <a:t>2</a:t>
            </a:r>
            <a:r>
              <a:rPr lang="en-US" sz="2000" dirty="0">
                <a:solidFill>
                  <a:schemeClr val="accent1"/>
                </a:solidFill>
              </a:rPr>
              <a:t>/s</a:t>
            </a:r>
            <a:endParaRPr lang="fr-FR" sz="2000" dirty="0">
              <a:solidFill>
                <a:schemeClr val="accent1"/>
              </a:solidFill>
            </a:endParaRPr>
          </a:p>
        </p:txBody>
      </p:sp>
      <p:sp>
        <p:nvSpPr>
          <p:cNvPr id="16" name="Espace réservé du contenu 8"/>
          <p:cNvSpPr txBox="1">
            <a:spLocks/>
          </p:cNvSpPr>
          <p:nvPr/>
        </p:nvSpPr>
        <p:spPr>
          <a:xfrm>
            <a:off x="1331640" y="3007295"/>
            <a:ext cx="4032448" cy="442791"/>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38463" lvl="2" indent="0" algn="just">
              <a:buNone/>
            </a:pPr>
            <a:r>
              <a:rPr lang="en-US" sz="1800" dirty="0">
                <a:solidFill>
                  <a:schemeClr val="tx2"/>
                </a:solidFill>
                <a:cs typeface="Lucida Sans Unicode" pitchFamily="34" charset="0"/>
              </a:rPr>
              <a:t>Calcite – 14µm</a:t>
            </a:r>
          </a:p>
        </p:txBody>
      </p:sp>
      <p:sp>
        <p:nvSpPr>
          <p:cNvPr id="19" name="Espace réservé du contenu 8"/>
          <p:cNvSpPr txBox="1">
            <a:spLocks/>
          </p:cNvSpPr>
          <p:nvPr/>
        </p:nvSpPr>
        <p:spPr>
          <a:xfrm>
            <a:off x="726128" y="3987280"/>
            <a:ext cx="2795199" cy="442791"/>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38463" lvl="2" indent="0" algn="just">
              <a:buNone/>
            </a:pPr>
            <a:r>
              <a:rPr lang="en-US" sz="1400" dirty="0">
                <a:solidFill>
                  <a:schemeClr val="tx2"/>
                </a:solidFill>
                <a:cs typeface="Lucida Sans Unicode" pitchFamily="34" charset="0"/>
                <a:sym typeface="Symbol"/>
              </a:rPr>
              <a:t>Pointeau (2003)</a:t>
            </a:r>
            <a:endParaRPr lang="en-US" sz="1400" dirty="0">
              <a:solidFill>
                <a:schemeClr val="tx2"/>
              </a:solidFill>
              <a:cs typeface="Lucida Sans Unicode" pitchFamily="34" charset="0"/>
            </a:endParaRPr>
          </a:p>
        </p:txBody>
      </p:sp>
      <p:sp>
        <p:nvSpPr>
          <p:cNvPr id="21" name="Espace réservé du contenu 8"/>
          <p:cNvSpPr txBox="1">
            <a:spLocks/>
          </p:cNvSpPr>
          <p:nvPr/>
        </p:nvSpPr>
        <p:spPr>
          <a:xfrm>
            <a:off x="5004048" y="3976612"/>
            <a:ext cx="1909324" cy="360778"/>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38463" lvl="2" indent="0" algn="just">
              <a:buNone/>
            </a:pPr>
            <a:r>
              <a:rPr lang="en-US" sz="1400" dirty="0">
                <a:solidFill>
                  <a:schemeClr val="tx2"/>
                </a:solidFill>
                <a:cs typeface="Lucida Sans Unicode" pitchFamily="34" charset="0"/>
                <a:sym typeface="Symbol"/>
              </a:rPr>
              <a:t>Allard (1981)</a:t>
            </a:r>
            <a:endParaRPr lang="en-US" sz="1400" dirty="0">
              <a:solidFill>
                <a:schemeClr val="tx2"/>
              </a:solidFill>
              <a:cs typeface="Lucida Sans Unicode" pitchFamily="34" charset="0"/>
            </a:endParaRPr>
          </a:p>
        </p:txBody>
      </p:sp>
      <p:sp>
        <p:nvSpPr>
          <p:cNvPr id="22" name="Espace réservé du contenu 8"/>
          <p:cNvSpPr txBox="1">
            <a:spLocks/>
          </p:cNvSpPr>
          <p:nvPr/>
        </p:nvSpPr>
        <p:spPr>
          <a:xfrm>
            <a:off x="4860032" y="2781473"/>
            <a:ext cx="3789258" cy="647527"/>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38463" lvl="2" indent="0" algn="just">
              <a:buNone/>
            </a:pPr>
            <a:r>
              <a:rPr lang="en-US" sz="1800" dirty="0">
                <a:solidFill>
                  <a:schemeClr val="tx2"/>
                </a:solidFill>
                <a:cs typeface="Lucida Sans Unicode" pitchFamily="34" charset="0"/>
                <a:sym typeface="Symbol"/>
              </a:rPr>
              <a:t>Carbonates - </a:t>
            </a:r>
            <a:r>
              <a:rPr lang="en-US" sz="1800" dirty="0">
                <a:solidFill>
                  <a:schemeClr val="tx2"/>
                </a:solidFill>
                <a:cs typeface="Lucida Sans Unicode" pitchFamily="34" charset="0"/>
              </a:rPr>
              <a:t>90 µm</a:t>
            </a:r>
          </a:p>
        </p:txBody>
      </p:sp>
      <p:sp>
        <p:nvSpPr>
          <p:cNvPr id="23" name="Rectangle 22"/>
          <p:cNvSpPr/>
          <p:nvPr/>
        </p:nvSpPr>
        <p:spPr>
          <a:xfrm>
            <a:off x="5269400" y="4973665"/>
            <a:ext cx="3263039" cy="400110"/>
          </a:xfrm>
          <a:prstGeom prst="rect">
            <a:avLst/>
          </a:prstGeom>
        </p:spPr>
        <p:txBody>
          <a:bodyPr wrap="square">
            <a:spAutoFit/>
          </a:bodyPr>
          <a:lstStyle/>
          <a:p>
            <a:r>
              <a:rPr lang="en-US" sz="2000" dirty="0">
                <a:solidFill>
                  <a:schemeClr val="accent1"/>
                </a:solidFill>
                <a:sym typeface="Symbol"/>
              </a:rPr>
              <a:t> </a:t>
            </a:r>
            <a:r>
              <a:rPr lang="en-US" sz="2000" dirty="0">
                <a:solidFill>
                  <a:schemeClr val="accent1"/>
                </a:solidFill>
              </a:rPr>
              <a:t>D(</a:t>
            </a:r>
            <a:r>
              <a:rPr lang="en-US" sz="2000" baseline="30000" dirty="0">
                <a:solidFill>
                  <a:schemeClr val="accent1"/>
                </a:solidFill>
              </a:rPr>
              <a:t>14</a:t>
            </a:r>
            <a:r>
              <a:rPr lang="en-US" sz="2000" dirty="0">
                <a:solidFill>
                  <a:schemeClr val="accent1"/>
                </a:solidFill>
              </a:rPr>
              <a:t>C) = 10</a:t>
            </a:r>
            <a:r>
              <a:rPr lang="en-US" sz="2000" baseline="30000" dirty="0">
                <a:solidFill>
                  <a:schemeClr val="accent1"/>
                </a:solidFill>
              </a:rPr>
              <a:t>-22</a:t>
            </a:r>
            <a:r>
              <a:rPr lang="en-US" sz="2000" dirty="0">
                <a:solidFill>
                  <a:schemeClr val="accent1"/>
                </a:solidFill>
              </a:rPr>
              <a:t> m</a:t>
            </a:r>
            <a:r>
              <a:rPr lang="en-US" sz="2000" baseline="30000" dirty="0">
                <a:solidFill>
                  <a:schemeClr val="accent1"/>
                </a:solidFill>
              </a:rPr>
              <a:t>2</a:t>
            </a:r>
            <a:r>
              <a:rPr lang="en-US" sz="2000" dirty="0">
                <a:solidFill>
                  <a:schemeClr val="accent1"/>
                </a:solidFill>
              </a:rPr>
              <a:t>/s</a:t>
            </a:r>
            <a:endParaRPr lang="fr-FR" sz="2000" dirty="0">
              <a:solidFill>
                <a:schemeClr val="accent1"/>
              </a:solidFill>
            </a:endParaRPr>
          </a:p>
        </p:txBody>
      </p:sp>
      <p:sp>
        <p:nvSpPr>
          <p:cNvPr id="24" name="Espace réservé du contenu 8"/>
          <p:cNvSpPr txBox="1">
            <a:spLocks/>
          </p:cNvSpPr>
          <p:nvPr/>
        </p:nvSpPr>
        <p:spPr>
          <a:xfrm>
            <a:off x="467544" y="5518444"/>
            <a:ext cx="8640960" cy="1582964"/>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US" baseline="30000" dirty="0">
                <a:cs typeface="Lucida Sans Unicode" pitchFamily="34" charset="0"/>
              </a:rPr>
              <a:t>14</a:t>
            </a:r>
            <a:r>
              <a:rPr lang="en-US" dirty="0">
                <a:cs typeface="Lucida Sans Unicode" pitchFamily="34" charset="0"/>
              </a:rPr>
              <a:t>C diffusion coefficient increases with the grain size  </a:t>
            </a:r>
          </a:p>
          <a:p>
            <a:pPr lvl="1" algn="just"/>
            <a:r>
              <a:rPr lang="en-US" dirty="0">
                <a:cs typeface="Lucida Sans Unicode" pitchFamily="34" charset="0"/>
              </a:rPr>
              <a:t>Grain size definition : aggregate  = several individual calcite grains ?    </a:t>
            </a:r>
          </a:p>
        </p:txBody>
      </p:sp>
    </p:spTree>
    <p:extLst>
      <p:ext uri="{BB962C8B-B14F-4D97-AF65-F5344CB8AC3E}">
        <p14:creationId xmlns:p14="http://schemas.microsoft.com/office/powerpoint/2010/main" val="1029235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12" name="Espace réservé du contenu 8"/>
          <p:cNvSpPr txBox="1">
            <a:spLocks/>
          </p:cNvSpPr>
          <p:nvPr/>
        </p:nvSpPr>
        <p:spPr>
          <a:xfrm>
            <a:off x="395536" y="1034113"/>
            <a:ext cx="8640960" cy="2394888"/>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3"/>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4"/>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5"/>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US" dirty="0">
                <a:cs typeface="Lucida Sans Unicode" pitchFamily="34" charset="0"/>
              </a:rPr>
              <a:t>Data from </a:t>
            </a:r>
            <a:r>
              <a:rPr lang="en-US" u="sng" dirty="0">
                <a:cs typeface="Lucida Sans Unicode" pitchFamily="34" charset="0"/>
              </a:rPr>
              <a:t>Matsumoto (1994) </a:t>
            </a:r>
            <a:r>
              <a:rPr lang="en-US" dirty="0">
                <a:cs typeface="Lucida Sans Unicode" pitchFamily="34" charset="0"/>
              </a:rPr>
              <a:t>/ Bayliss (1988) /Pointeau (2008)</a:t>
            </a:r>
          </a:p>
          <a:p>
            <a:pPr lvl="1" algn="just"/>
            <a:r>
              <a:rPr lang="en-US" dirty="0">
                <a:cs typeface="Lucida Sans Unicode" pitchFamily="34" charset="0"/>
              </a:rPr>
              <a:t>Cement paste and concrete</a:t>
            </a:r>
          </a:p>
        </p:txBody>
      </p:sp>
      <p:sp>
        <p:nvSpPr>
          <p:cNvPr id="13" name="Titre 6"/>
          <p:cNvSpPr>
            <a:spLocks noGrp="1"/>
          </p:cNvSpPr>
          <p:nvPr>
            <p:ph type="title"/>
          </p:nvPr>
        </p:nvSpPr>
        <p:spPr>
          <a:xfrm>
            <a:off x="1763688" y="194340"/>
            <a:ext cx="7343894" cy="714380"/>
          </a:xfrm>
        </p:spPr>
        <p:txBody>
          <a:bodyPr>
            <a:normAutofit fontScale="90000"/>
          </a:bodyPr>
          <a:lstStyle/>
          <a:p>
            <a:r>
              <a:rPr lang="en-US" sz="2500" b="1" dirty="0">
                <a:cs typeface="Lucida Sans Unicode" pitchFamily="34" charset="0"/>
              </a:rPr>
              <a:t>Validation of the diffusion model </a:t>
            </a:r>
            <a:br>
              <a:rPr lang="en-US" sz="2500" b="1" dirty="0">
                <a:cs typeface="Lucida Sans Unicode" pitchFamily="34" charset="0"/>
              </a:rPr>
            </a:br>
            <a:r>
              <a:rPr lang="en-US" sz="2600" b="1" dirty="0">
                <a:solidFill>
                  <a:srgbClr val="F39900"/>
                </a:solidFill>
                <a:cs typeface="Lucida Sans Unicode" pitchFamily="34" charset="0"/>
              </a:rPr>
              <a:t>Cement based materials </a:t>
            </a:r>
            <a:br>
              <a:rPr lang="en-US" sz="2500" b="1" dirty="0">
                <a:cs typeface="Lucida Sans Unicode" pitchFamily="34" charset="0"/>
              </a:rPr>
            </a:br>
            <a:endParaRPr lang="en-US" dirty="0">
              <a:cs typeface="Lucida Sans Unicode" pitchFamily="34" charset="0"/>
            </a:endParaRPr>
          </a:p>
        </p:txBody>
      </p:sp>
      <p:pic>
        <p:nvPicPr>
          <p:cNvPr id="5122" name="Picture 2" descr="Matsumoto_2_model_ssCH"/>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3528" y="3148961"/>
            <a:ext cx="3672408" cy="258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Espace réservé du contenu 8"/>
          <p:cNvSpPr txBox="1">
            <a:spLocks/>
          </p:cNvSpPr>
          <p:nvPr/>
        </p:nvSpPr>
        <p:spPr>
          <a:xfrm>
            <a:off x="395536" y="1772816"/>
            <a:ext cx="8568952" cy="2778638"/>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3"/>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4"/>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5"/>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lgn="just"/>
            <a:r>
              <a:rPr lang="en-US" baseline="30000" dirty="0">
                <a:cs typeface="Lucida Sans Unicode" pitchFamily="34" charset="0"/>
              </a:rPr>
              <a:t>14</a:t>
            </a:r>
            <a:r>
              <a:rPr lang="en-US" dirty="0">
                <a:cs typeface="Lucida Sans Unicode" pitchFamily="34" charset="0"/>
              </a:rPr>
              <a:t>C solid diffusion model underestimates </a:t>
            </a:r>
            <a:r>
              <a:rPr lang="en-US" baseline="30000" dirty="0">
                <a:cs typeface="Lucida Sans Unicode" pitchFamily="34" charset="0"/>
              </a:rPr>
              <a:t>14</a:t>
            </a:r>
            <a:r>
              <a:rPr lang="en-US" dirty="0">
                <a:cs typeface="Lucida Sans Unicode" pitchFamily="34" charset="0"/>
              </a:rPr>
              <a:t>C uptake</a:t>
            </a:r>
          </a:p>
          <a:p>
            <a:pPr lvl="1" algn="just"/>
            <a:r>
              <a:rPr lang="en-US" dirty="0">
                <a:cs typeface="Lucida Sans Unicode" pitchFamily="34" charset="0"/>
              </a:rPr>
              <a:t>Data interpretation can be improved using </a:t>
            </a:r>
          </a:p>
          <a:p>
            <a:pPr lvl="2" algn="just"/>
            <a:r>
              <a:rPr lang="en-US" dirty="0">
                <a:cs typeface="Lucida Sans Unicode" pitchFamily="34" charset="0"/>
              </a:rPr>
              <a:t>Fast sorption of </a:t>
            </a:r>
            <a:r>
              <a:rPr lang="en-US" baseline="30000" dirty="0">
                <a:cs typeface="Lucida Sans Unicode" pitchFamily="34" charset="0"/>
              </a:rPr>
              <a:t>14</a:t>
            </a:r>
            <a:r>
              <a:rPr lang="en-US" dirty="0">
                <a:cs typeface="Lucida Sans Unicode" pitchFamily="34" charset="0"/>
              </a:rPr>
              <a:t>C on CSH </a:t>
            </a:r>
            <a:r>
              <a:rPr lang="en-US" dirty="0">
                <a:cs typeface="Lucida Sans Unicode" pitchFamily="34" charset="0"/>
                <a:sym typeface="Symbol"/>
              </a:rPr>
              <a:t> </a:t>
            </a:r>
            <a:r>
              <a:rPr lang="en-US" dirty="0">
                <a:cs typeface="Lucida Sans Unicode" pitchFamily="34" charset="0"/>
              </a:rPr>
              <a:t>Kd(</a:t>
            </a:r>
            <a:r>
              <a:rPr lang="en-US" baseline="30000" dirty="0">
                <a:cs typeface="Lucida Sans Unicode" pitchFamily="34" charset="0"/>
              </a:rPr>
              <a:t>14</a:t>
            </a:r>
            <a:r>
              <a:rPr lang="en-US" dirty="0">
                <a:cs typeface="Lucida Sans Unicode" pitchFamily="34" charset="0"/>
              </a:rPr>
              <a:t>C) ~ 40 L/kg </a:t>
            </a:r>
          </a:p>
          <a:p>
            <a:pPr lvl="2" algn="just"/>
            <a:r>
              <a:rPr lang="en-US" dirty="0">
                <a:cs typeface="Lucida Sans Unicode" pitchFamily="34" charset="0"/>
              </a:rPr>
              <a:t>Portlandite carbonatation and </a:t>
            </a:r>
            <a:r>
              <a:rPr lang="en-US" baseline="30000" dirty="0">
                <a:cs typeface="Lucida Sans Unicode" pitchFamily="34" charset="0"/>
              </a:rPr>
              <a:t>14</a:t>
            </a:r>
            <a:r>
              <a:rPr lang="en-US" dirty="0">
                <a:cs typeface="Lucida Sans Unicode" pitchFamily="34" charset="0"/>
              </a:rPr>
              <a:t>C uptake </a:t>
            </a:r>
          </a:p>
          <a:p>
            <a:pPr marL="1339850" lvl="3" indent="0" algn="just">
              <a:buNone/>
            </a:pPr>
            <a:endParaRPr lang="en-US" dirty="0">
              <a:cs typeface="Lucida Sans Unicode" pitchFamily="34" charset="0"/>
            </a:endParaRPr>
          </a:p>
          <a:p>
            <a:pPr marL="538463" lvl="2" indent="0" algn="just">
              <a:buNone/>
            </a:pPr>
            <a:endParaRPr lang="en-US" dirty="0">
              <a:cs typeface="Lucida Sans Unicode" pitchFamily="34" charset="0"/>
            </a:endParaRPr>
          </a:p>
        </p:txBody>
      </p:sp>
      <p:sp>
        <p:nvSpPr>
          <p:cNvPr id="27" name="Rectangle 26"/>
          <p:cNvSpPr/>
          <p:nvPr/>
        </p:nvSpPr>
        <p:spPr>
          <a:xfrm>
            <a:off x="827584" y="5729065"/>
            <a:ext cx="2906565" cy="338554"/>
          </a:xfrm>
          <a:prstGeom prst="rect">
            <a:avLst/>
          </a:prstGeom>
        </p:spPr>
        <p:txBody>
          <a:bodyPr wrap="none">
            <a:spAutoFit/>
          </a:bodyPr>
          <a:lstStyle/>
          <a:p>
            <a:r>
              <a:rPr lang="en-US" sz="1600" b="1" dirty="0">
                <a:solidFill>
                  <a:schemeClr val="tx2"/>
                </a:solidFill>
                <a:cs typeface="Lucida Sans Unicode" pitchFamily="34" charset="0"/>
              </a:rPr>
              <a:t>Solid diffusion into calcite  </a:t>
            </a:r>
            <a:endParaRPr lang="fr-FR" sz="1600" b="1" dirty="0">
              <a:solidFill>
                <a:schemeClr val="tx2"/>
              </a:solidFill>
            </a:endParaRPr>
          </a:p>
        </p:txBody>
      </p:sp>
      <p:sp>
        <p:nvSpPr>
          <p:cNvPr id="28" name="Rectangle 27"/>
          <p:cNvSpPr/>
          <p:nvPr/>
        </p:nvSpPr>
        <p:spPr>
          <a:xfrm>
            <a:off x="4860032" y="5796553"/>
            <a:ext cx="3743613" cy="584775"/>
          </a:xfrm>
          <a:prstGeom prst="rect">
            <a:avLst/>
          </a:prstGeom>
        </p:spPr>
        <p:txBody>
          <a:bodyPr wrap="square">
            <a:spAutoFit/>
          </a:bodyPr>
          <a:lstStyle/>
          <a:p>
            <a:r>
              <a:rPr lang="en-US" sz="1600" b="1" dirty="0">
                <a:solidFill>
                  <a:schemeClr val="tx2"/>
                </a:solidFill>
                <a:cs typeface="Lucida Sans Unicode" pitchFamily="34" charset="0"/>
              </a:rPr>
              <a:t>Solid diffusion into calcite and portlandite + sorption on CSH  </a:t>
            </a:r>
            <a:endParaRPr lang="fr-FR" sz="1600" b="1" dirty="0">
              <a:solidFill>
                <a:schemeClr val="tx2"/>
              </a:solidFill>
            </a:endParaRPr>
          </a:p>
        </p:txBody>
      </p:sp>
      <p:pic>
        <p:nvPicPr>
          <p:cNvPr id="5123" name="Picture 3" descr="Matsumoto_2_model_CH"/>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2000" y="3148962"/>
            <a:ext cx="3790351" cy="2632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566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12" name="Espace réservé du contenu 8"/>
          <p:cNvSpPr txBox="1">
            <a:spLocks/>
          </p:cNvSpPr>
          <p:nvPr/>
        </p:nvSpPr>
        <p:spPr>
          <a:xfrm>
            <a:off x="395536" y="1034113"/>
            <a:ext cx="8640960" cy="1582964"/>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3"/>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4"/>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5"/>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indent="-284400" algn="just"/>
            <a:r>
              <a:rPr lang="en-US" dirty="0">
                <a:cs typeface="Lucida Sans Unicode" pitchFamily="34" charset="0"/>
              </a:rPr>
              <a:t>Few experimental data </a:t>
            </a:r>
          </a:p>
          <a:p>
            <a:pPr lvl="1" algn="just"/>
            <a:r>
              <a:rPr lang="en-US" dirty="0">
                <a:cs typeface="Lucida Sans Unicode" pitchFamily="34" charset="0"/>
              </a:rPr>
              <a:t>Diffusion experiments on Boom Clay (Put and De Cannière, 1994)</a:t>
            </a:r>
          </a:p>
          <a:p>
            <a:pPr lvl="2" algn="just"/>
            <a:r>
              <a:rPr lang="en-US" dirty="0">
                <a:cs typeface="Lucida Sans Unicode" pitchFamily="34" charset="0"/>
              </a:rPr>
              <a:t>No sorption of </a:t>
            </a:r>
            <a:r>
              <a:rPr lang="en-US" baseline="30000" dirty="0">
                <a:cs typeface="Lucida Sans Unicode" pitchFamily="34" charset="0"/>
              </a:rPr>
              <a:t>14</a:t>
            </a:r>
            <a:r>
              <a:rPr lang="en-US" dirty="0">
                <a:cs typeface="Lucida Sans Unicode" pitchFamily="34" charset="0"/>
              </a:rPr>
              <a:t>C (?)</a:t>
            </a:r>
          </a:p>
          <a:p>
            <a:pPr lvl="2" algn="just"/>
            <a:r>
              <a:rPr lang="en-US" dirty="0">
                <a:cs typeface="Lucida Sans Unicode" pitchFamily="34" charset="0"/>
              </a:rPr>
              <a:t>25 days of diffusion : may be not enough to quantify </a:t>
            </a:r>
            <a:r>
              <a:rPr lang="en-US" baseline="30000" dirty="0">
                <a:cs typeface="Lucida Sans Unicode" pitchFamily="34" charset="0"/>
              </a:rPr>
              <a:t>14</a:t>
            </a:r>
            <a:r>
              <a:rPr lang="en-US" dirty="0">
                <a:cs typeface="Lucida Sans Unicode" pitchFamily="34" charset="0"/>
              </a:rPr>
              <a:t>C uptake</a:t>
            </a:r>
          </a:p>
          <a:p>
            <a:pPr lvl="1" algn="just"/>
            <a:endParaRPr lang="en-US" dirty="0">
              <a:cs typeface="Lucida Sans Unicode" pitchFamily="34" charset="0"/>
            </a:endParaRPr>
          </a:p>
        </p:txBody>
      </p:sp>
      <p:sp>
        <p:nvSpPr>
          <p:cNvPr id="13" name="Titre 6"/>
          <p:cNvSpPr>
            <a:spLocks noGrp="1"/>
          </p:cNvSpPr>
          <p:nvPr>
            <p:ph type="title"/>
          </p:nvPr>
        </p:nvSpPr>
        <p:spPr>
          <a:xfrm>
            <a:off x="1763688" y="194340"/>
            <a:ext cx="7343894" cy="714380"/>
          </a:xfrm>
        </p:spPr>
        <p:txBody>
          <a:bodyPr>
            <a:normAutofit fontScale="90000"/>
          </a:bodyPr>
          <a:lstStyle/>
          <a:p>
            <a:r>
              <a:rPr lang="en-US" sz="2500" b="1" dirty="0">
                <a:cs typeface="Lucida Sans Unicode" pitchFamily="34" charset="0"/>
              </a:rPr>
              <a:t>Validation of the diffusion model </a:t>
            </a:r>
            <a:br>
              <a:rPr lang="en-US" sz="2500" b="1" dirty="0">
                <a:cs typeface="Lucida Sans Unicode" pitchFamily="34" charset="0"/>
              </a:rPr>
            </a:br>
            <a:r>
              <a:rPr lang="en-US" sz="2600" b="1" dirty="0">
                <a:solidFill>
                  <a:srgbClr val="F39900"/>
                </a:solidFill>
                <a:cs typeface="Lucida Sans Unicode" pitchFamily="34" charset="0"/>
              </a:rPr>
              <a:t>Clay-rocks</a:t>
            </a:r>
            <a:br>
              <a:rPr lang="en-US" sz="2500" b="1" dirty="0">
                <a:cs typeface="Lucida Sans Unicode" pitchFamily="34" charset="0"/>
              </a:rPr>
            </a:br>
            <a:endParaRPr lang="en-US" dirty="0">
              <a:cs typeface="Lucida Sans Unicode" pitchFamily="34" charset="0"/>
            </a:endParaRPr>
          </a:p>
        </p:txBody>
      </p:sp>
      <p:sp>
        <p:nvSpPr>
          <p:cNvPr id="25" name="Espace réservé du contenu 8"/>
          <p:cNvSpPr txBox="1">
            <a:spLocks/>
          </p:cNvSpPr>
          <p:nvPr/>
        </p:nvSpPr>
        <p:spPr>
          <a:xfrm>
            <a:off x="323528" y="2447546"/>
            <a:ext cx="8568952" cy="2778638"/>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3"/>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4"/>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5"/>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lgn="just"/>
            <a:r>
              <a:rPr lang="en-US" dirty="0">
                <a:cs typeface="Lucida Sans Unicode" pitchFamily="34" charset="0"/>
              </a:rPr>
              <a:t>Theoretical approach on the Callovo-Oxfordian </a:t>
            </a:r>
          </a:p>
          <a:p>
            <a:pPr lvl="2" algn="just"/>
            <a:r>
              <a:rPr lang="en-US" dirty="0">
                <a:cs typeface="Lucida Sans Unicode" pitchFamily="34" charset="0"/>
              </a:rPr>
              <a:t>20 % of calcite</a:t>
            </a:r>
          </a:p>
          <a:p>
            <a:pPr lvl="2" algn="just"/>
            <a:r>
              <a:rPr lang="en-US" dirty="0">
                <a:cs typeface="Lucida Sans Unicode" pitchFamily="34" charset="0"/>
              </a:rPr>
              <a:t>Calcite grain size between 0.1 and 10 µm </a:t>
            </a:r>
          </a:p>
          <a:p>
            <a:pPr lvl="2" algn="just"/>
            <a:r>
              <a:rPr lang="en-US" dirty="0">
                <a:cs typeface="Lucida Sans Unicode" pitchFamily="34" charset="0"/>
              </a:rPr>
              <a:t>pCO2 : 10</a:t>
            </a:r>
            <a:r>
              <a:rPr lang="en-US" baseline="30000" dirty="0">
                <a:cs typeface="Lucida Sans Unicode" pitchFamily="34" charset="0"/>
              </a:rPr>
              <a:t>-2</a:t>
            </a:r>
            <a:r>
              <a:rPr lang="en-US" dirty="0">
                <a:cs typeface="Lucida Sans Unicode" pitchFamily="34" charset="0"/>
              </a:rPr>
              <a:t> bars</a:t>
            </a:r>
          </a:p>
          <a:p>
            <a:pPr marL="1339850" lvl="3" indent="0" algn="just">
              <a:buNone/>
            </a:pPr>
            <a:endParaRPr lang="en-US" dirty="0">
              <a:cs typeface="Lucida Sans Unicode" pitchFamily="34" charset="0"/>
            </a:endParaRPr>
          </a:p>
          <a:p>
            <a:pPr marL="538463" lvl="2" indent="0" algn="just">
              <a:buNone/>
            </a:pPr>
            <a:endParaRPr lang="en-US" dirty="0">
              <a:cs typeface="Lucida Sans Unicode" pitchFamily="34" charset="0"/>
            </a:endParaRPr>
          </a:p>
        </p:txBody>
      </p:sp>
      <p:pic>
        <p:nvPicPr>
          <p:cNvPr id="6147"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1520" y="3673510"/>
            <a:ext cx="4461480" cy="2707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Espace réservé du contenu 8"/>
          <p:cNvSpPr txBox="1">
            <a:spLocks/>
          </p:cNvSpPr>
          <p:nvPr/>
        </p:nvSpPr>
        <p:spPr>
          <a:xfrm>
            <a:off x="4713000" y="3933056"/>
            <a:ext cx="4179480" cy="2778638"/>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3"/>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4"/>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5"/>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US" dirty="0">
                <a:solidFill>
                  <a:schemeClr val="tx2"/>
                </a:solidFill>
              </a:rPr>
              <a:t>Rd(</a:t>
            </a:r>
            <a:r>
              <a:rPr lang="en-US" baseline="30000" dirty="0">
                <a:solidFill>
                  <a:schemeClr val="tx2"/>
                </a:solidFill>
              </a:rPr>
              <a:t>14</a:t>
            </a:r>
            <a:r>
              <a:rPr lang="en-US" dirty="0">
                <a:solidFill>
                  <a:schemeClr val="tx2"/>
                </a:solidFill>
              </a:rPr>
              <a:t>C) = 10</a:t>
            </a:r>
            <a:r>
              <a:rPr lang="en-US" baseline="30000" dirty="0">
                <a:solidFill>
                  <a:schemeClr val="tx2"/>
                </a:solidFill>
              </a:rPr>
              <a:t>-3</a:t>
            </a:r>
            <a:r>
              <a:rPr lang="en-US" dirty="0">
                <a:solidFill>
                  <a:schemeClr val="tx2"/>
                </a:solidFill>
              </a:rPr>
              <a:t> m</a:t>
            </a:r>
            <a:r>
              <a:rPr lang="en-US" baseline="30000" dirty="0">
                <a:solidFill>
                  <a:schemeClr val="tx2"/>
                </a:solidFill>
              </a:rPr>
              <a:t>3</a:t>
            </a:r>
            <a:r>
              <a:rPr lang="en-US" dirty="0">
                <a:solidFill>
                  <a:schemeClr val="tx2"/>
                </a:solidFill>
              </a:rPr>
              <a:t>/kg can be representative of </a:t>
            </a:r>
            <a:r>
              <a:rPr lang="en-US" baseline="30000" dirty="0">
                <a:solidFill>
                  <a:schemeClr val="tx2"/>
                </a:solidFill>
              </a:rPr>
              <a:t>14</a:t>
            </a:r>
            <a:r>
              <a:rPr lang="en-US" dirty="0">
                <a:solidFill>
                  <a:schemeClr val="tx2"/>
                </a:solidFill>
              </a:rPr>
              <a:t>C up take </a:t>
            </a:r>
          </a:p>
          <a:p>
            <a:pPr lvl="1" algn="just"/>
            <a:r>
              <a:rPr lang="en-US" dirty="0">
                <a:solidFill>
                  <a:schemeClr val="accent2"/>
                </a:solidFill>
              </a:rPr>
              <a:t>Can be to reach for 1-2 months of interaction. </a:t>
            </a:r>
          </a:p>
          <a:p>
            <a:pPr lvl="1" algn="just"/>
            <a:r>
              <a:rPr lang="en-US" dirty="0">
                <a:solidFill>
                  <a:schemeClr val="accent2"/>
                </a:solidFill>
              </a:rPr>
              <a:t>Corresponds to a diffusion distance of few mm</a:t>
            </a:r>
          </a:p>
          <a:p>
            <a:pPr marL="1339850" lvl="3" indent="0" algn="just">
              <a:buNone/>
            </a:pPr>
            <a:endParaRPr lang="en-US" dirty="0">
              <a:cs typeface="Lucida Sans Unicode" pitchFamily="34" charset="0"/>
            </a:endParaRPr>
          </a:p>
          <a:p>
            <a:pPr marL="538463" lvl="2" indent="0" algn="just">
              <a:buNone/>
            </a:pPr>
            <a:endParaRPr lang="en-US" dirty="0">
              <a:cs typeface="Lucida Sans Unicode" pitchFamily="34" charset="0"/>
            </a:endParaRPr>
          </a:p>
        </p:txBody>
      </p:sp>
    </p:spTree>
    <p:extLst>
      <p:ext uri="{BB962C8B-B14F-4D97-AF65-F5344CB8AC3E}">
        <p14:creationId xmlns:p14="http://schemas.microsoft.com/office/powerpoint/2010/main" val="5200869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395536" y="908720"/>
            <a:ext cx="8515251" cy="2232248"/>
          </a:xfrm>
        </p:spPr>
        <p:txBody>
          <a:bodyPr>
            <a:normAutofit lnSpcReduction="10000"/>
          </a:bodyPr>
          <a:lstStyle/>
          <a:p>
            <a:pPr marL="79138" lvl="1" indent="0">
              <a:spcBef>
                <a:spcPts val="1200"/>
              </a:spcBef>
              <a:buNone/>
            </a:pPr>
            <a:r>
              <a:rPr lang="en-US" sz="1000" b="1" dirty="0">
                <a:solidFill>
                  <a:schemeClr val="tx2"/>
                </a:solidFill>
                <a:cs typeface="Lucida Sans Unicode" pitchFamily="34" charset="0"/>
              </a:rPr>
              <a:t> </a:t>
            </a:r>
            <a:endParaRPr lang="en-US" dirty="0">
              <a:cs typeface="Lucida Sans Unicode" pitchFamily="34" charset="0"/>
            </a:endParaRPr>
          </a:p>
          <a:p>
            <a:pPr>
              <a:spcBef>
                <a:spcPts val="1200"/>
              </a:spcBef>
            </a:pPr>
            <a:r>
              <a:rPr lang="en-US" dirty="0">
                <a:cs typeface="Lucida Sans Unicode" pitchFamily="34" charset="0"/>
              </a:rPr>
              <a:t>CH</a:t>
            </a:r>
            <a:r>
              <a:rPr lang="en-US" baseline="-25000" dirty="0">
                <a:cs typeface="Lucida Sans Unicode" pitchFamily="34" charset="0"/>
              </a:rPr>
              <a:t>4 </a:t>
            </a:r>
            <a:r>
              <a:rPr lang="en-US" dirty="0">
                <a:cs typeface="Lucida Sans Unicode" pitchFamily="34" charset="0"/>
              </a:rPr>
              <a:t>(and other alkanes)</a:t>
            </a:r>
          </a:p>
          <a:p>
            <a:pPr lvl="1" indent="-363538">
              <a:spcBef>
                <a:spcPts val="1200"/>
              </a:spcBef>
            </a:pPr>
            <a:r>
              <a:rPr lang="en-US" dirty="0">
                <a:cs typeface="Lucida Sans Unicode" pitchFamily="34" charset="0"/>
              </a:rPr>
              <a:t>Diffusion experiments in clay-rocks : Jacops et al., </a:t>
            </a:r>
            <a:r>
              <a:rPr lang="en-US" i="1" dirty="0">
                <a:cs typeface="Lucida Sans Unicode" pitchFamily="34" charset="0"/>
              </a:rPr>
              <a:t>Geofluids</a:t>
            </a:r>
            <a:r>
              <a:rPr lang="en-US" dirty="0">
                <a:cs typeface="Lucida Sans Unicode" pitchFamily="34" charset="0"/>
              </a:rPr>
              <a:t> (2017)</a:t>
            </a:r>
          </a:p>
          <a:p>
            <a:pPr lvl="1" indent="-363538">
              <a:spcBef>
                <a:spcPts val="1200"/>
              </a:spcBef>
            </a:pPr>
            <a:r>
              <a:rPr lang="en-US" dirty="0">
                <a:cs typeface="Lucida Sans Unicode" pitchFamily="34" charset="0"/>
              </a:rPr>
              <a:t>In-situ gas injection experiments at Mont-Terri : Vinsot et al., </a:t>
            </a:r>
            <a:r>
              <a:rPr lang="en-US" i="1" dirty="0">
                <a:cs typeface="Lucida Sans Unicode" pitchFamily="34" charset="0"/>
              </a:rPr>
              <a:t>Swiss J Geosci  </a:t>
            </a:r>
            <a:r>
              <a:rPr lang="en-US" dirty="0">
                <a:cs typeface="Lucida Sans Unicode" pitchFamily="34" charset="0"/>
              </a:rPr>
              <a:t>(2017)</a:t>
            </a:r>
          </a:p>
          <a:p>
            <a:pPr lvl="2" indent="-363538">
              <a:spcBef>
                <a:spcPts val="1200"/>
              </a:spcBef>
            </a:pPr>
            <a:r>
              <a:rPr lang="en-US" dirty="0">
                <a:cs typeface="Lucida Sans Unicode" pitchFamily="34" charset="0"/>
              </a:rPr>
              <a:t>K</a:t>
            </a:r>
            <a:r>
              <a:rPr lang="en-US" baseline="-25000" dirty="0">
                <a:cs typeface="Lucida Sans Unicode" pitchFamily="34" charset="0"/>
              </a:rPr>
              <a:t>d</a:t>
            </a:r>
            <a:r>
              <a:rPr lang="en-US" dirty="0">
                <a:cs typeface="Lucida Sans Unicode" pitchFamily="34" charset="0"/>
              </a:rPr>
              <a:t>(CH4) ~ 0.02 L.kg</a:t>
            </a:r>
            <a:r>
              <a:rPr lang="en-US" baseline="30000" dirty="0">
                <a:cs typeface="Lucida Sans Unicode" pitchFamily="34" charset="0"/>
              </a:rPr>
              <a:t>-1</a:t>
            </a:r>
          </a:p>
          <a:p>
            <a:pPr marL="97138" lvl="1" indent="0">
              <a:buNone/>
            </a:pPr>
            <a:endParaRPr lang="en-US" dirty="0">
              <a:cs typeface="Lucida Sans Unicode" pitchFamily="34" charset="0"/>
            </a:endParaRPr>
          </a:p>
          <a:p>
            <a:endParaRPr lang="en-US" dirty="0">
              <a:cs typeface="Lucida Sans Unicode" pitchFamily="34" charset="0"/>
            </a:endParaRP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3" name="Rectangle 2"/>
          <p:cNvSpPr/>
          <p:nvPr/>
        </p:nvSpPr>
        <p:spPr>
          <a:xfrm>
            <a:off x="4788024" y="6026804"/>
            <a:ext cx="4471096" cy="338554"/>
          </a:xfrm>
          <a:prstGeom prst="rect">
            <a:avLst/>
          </a:prstGeom>
        </p:spPr>
        <p:txBody>
          <a:bodyPr wrap="none">
            <a:spAutoFit/>
          </a:bodyPr>
          <a:lstStyle/>
          <a:p>
            <a:r>
              <a:rPr lang="fr-FR" sz="1600" i="1" dirty="0"/>
              <a:t>Rasamimanana et al., Chemosphere (2017)</a:t>
            </a: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10" name="Titre 6"/>
          <p:cNvSpPr>
            <a:spLocks noGrp="1"/>
          </p:cNvSpPr>
          <p:nvPr>
            <p:ph type="title"/>
          </p:nvPr>
        </p:nvSpPr>
        <p:spPr>
          <a:xfrm>
            <a:off x="1763688" y="194340"/>
            <a:ext cx="7343894" cy="714380"/>
          </a:xfrm>
        </p:spPr>
        <p:txBody>
          <a:bodyPr>
            <a:normAutofit fontScale="90000"/>
          </a:bodyPr>
          <a:lstStyle/>
          <a:p>
            <a:r>
              <a:rPr lang="en-US" sz="2800" dirty="0">
                <a:cs typeface="Lucida Sans Unicode" pitchFamily="34" charset="0"/>
              </a:rPr>
              <a:t>Organic/aqueous </a:t>
            </a:r>
            <a:r>
              <a:rPr lang="en-US" sz="2800" baseline="30000" dirty="0">
                <a:cs typeface="Lucida Sans Unicode" pitchFamily="34" charset="0"/>
              </a:rPr>
              <a:t>14</a:t>
            </a:r>
            <a:r>
              <a:rPr lang="en-US" sz="2800" dirty="0">
                <a:cs typeface="Lucida Sans Unicode" pitchFamily="34" charset="0"/>
              </a:rPr>
              <a:t>C </a:t>
            </a:r>
            <a:br>
              <a:rPr lang="en-US" sz="2600" b="1" dirty="0">
                <a:solidFill>
                  <a:srgbClr val="F39900"/>
                </a:solidFill>
                <a:cs typeface="Lucida Sans Unicode" pitchFamily="34" charset="0"/>
              </a:rPr>
            </a:br>
            <a:r>
              <a:rPr lang="en-US" sz="2600" b="1" dirty="0">
                <a:solidFill>
                  <a:srgbClr val="F39900"/>
                </a:solidFill>
                <a:cs typeface="Lucida Sans Unicode" pitchFamily="34" charset="0"/>
              </a:rPr>
              <a:t>Overview of available data</a:t>
            </a:r>
            <a:br>
              <a:rPr lang="en-US" sz="2500" b="1" dirty="0">
                <a:cs typeface="Lucida Sans Unicode" pitchFamily="34" charset="0"/>
              </a:rPr>
            </a:br>
            <a:endParaRPr lang="en-US" dirty="0">
              <a:cs typeface="Lucida Sans Unicode" pitchFamily="34" charset="0"/>
            </a:endParaRPr>
          </a:p>
        </p:txBody>
      </p:sp>
      <p:sp>
        <p:nvSpPr>
          <p:cNvPr id="11" name="Espace réservé du contenu 8"/>
          <p:cNvSpPr txBox="1">
            <a:spLocks/>
          </p:cNvSpPr>
          <p:nvPr/>
        </p:nvSpPr>
        <p:spPr>
          <a:xfrm>
            <a:off x="403572" y="2995011"/>
            <a:ext cx="5314148" cy="3384378"/>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3"/>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4"/>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5"/>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9138" lvl="1" indent="0">
              <a:spcBef>
                <a:spcPts val="1200"/>
              </a:spcBef>
              <a:buFontTx/>
              <a:buNone/>
            </a:pPr>
            <a:r>
              <a:rPr lang="en-US" sz="1000" b="1" dirty="0">
                <a:solidFill>
                  <a:schemeClr val="tx2"/>
                </a:solidFill>
                <a:cs typeface="Lucida Sans Unicode" pitchFamily="34" charset="0"/>
              </a:rPr>
              <a:t> </a:t>
            </a:r>
            <a:endParaRPr lang="en-US" dirty="0">
              <a:cs typeface="Lucida Sans Unicode" pitchFamily="34" charset="0"/>
            </a:endParaRPr>
          </a:p>
          <a:p>
            <a:pPr>
              <a:spcBef>
                <a:spcPts val="1200"/>
              </a:spcBef>
            </a:pPr>
            <a:r>
              <a:rPr lang="en-US" dirty="0">
                <a:cs typeface="Lucida Sans Unicode" pitchFamily="34" charset="0"/>
              </a:rPr>
              <a:t>Carbon bearing organic molecules </a:t>
            </a:r>
          </a:p>
          <a:p>
            <a:pPr lvl="1">
              <a:spcBef>
                <a:spcPts val="1200"/>
              </a:spcBef>
            </a:pPr>
            <a:r>
              <a:rPr lang="en-US" dirty="0">
                <a:cs typeface="Lucida Sans Unicode" pitchFamily="34" charset="0"/>
              </a:rPr>
              <a:t>Batch sorption experiments mainly </a:t>
            </a:r>
            <a:r>
              <a:rPr lang="en-US" u="sng" dirty="0">
                <a:cs typeface="Lucida Sans Unicode" pitchFamily="34" charset="0"/>
              </a:rPr>
              <a:t>on carboxylic acids</a:t>
            </a:r>
          </a:p>
          <a:p>
            <a:pPr lvl="2">
              <a:spcBef>
                <a:spcPts val="1200"/>
              </a:spcBef>
            </a:pPr>
            <a:r>
              <a:rPr lang="en-US" dirty="0">
                <a:cs typeface="Lucida Sans Unicode" pitchFamily="34" charset="0"/>
              </a:rPr>
              <a:t>Sorption properties are strongly linked to the nature of the molecule </a:t>
            </a:r>
          </a:p>
          <a:p>
            <a:pPr lvl="3">
              <a:spcBef>
                <a:spcPts val="1200"/>
              </a:spcBef>
            </a:pPr>
            <a:r>
              <a:rPr lang="en-US" dirty="0">
                <a:cs typeface="Lucida Sans Unicode" pitchFamily="34" charset="0"/>
              </a:rPr>
              <a:t>Kd &gt; 0</a:t>
            </a:r>
          </a:p>
          <a:p>
            <a:pPr lvl="3">
              <a:spcBef>
                <a:spcPts val="1200"/>
              </a:spcBef>
            </a:pPr>
            <a:r>
              <a:rPr lang="en-US" dirty="0">
                <a:cs typeface="Lucida Sans Unicode" pitchFamily="34" charset="0"/>
              </a:rPr>
              <a:t>Generic model of organic molecules sorption for clay-rocks</a:t>
            </a:r>
          </a:p>
          <a:p>
            <a:pPr marL="97138" lvl="1" indent="0">
              <a:buFontTx/>
              <a:buNone/>
            </a:pPr>
            <a:endParaRPr lang="en-US" dirty="0">
              <a:cs typeface="Lucida Sans Unicode" pitchFamily="34" charset="0"/>
            </a:endParaRPr>
          </a:p>
          <a:p>
            <a:endParaRPr lang="en-US" dirty="0">
              <a:cs typeface="Lucida Sans Unicode" pitchFamily="34" charset="0"/>
            </a:endParaRPr>
          </a:p>
        </p:txBody>
      </p:sp>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45682" y="3443518"/>
            <a:ext cx="3363498" cy="2354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2272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395536" y="908720"/>
            <a:ext cx="8515251" cy="5040560"/>
          </a:xfrm>
        </p:spPr>
        <p:txBody>
          <a:bodyPr>
            <a:normAutofit fontScale="85000" lnSpcReduction="10000"/>
          </a:bodyPr>
          <a:lstStyle/>
          <a:p>
            <a:pPr marL="79138" lvl="1" indent="0">
              <a:spcBef>
                <a:spcPts val="1200"/>
              </a:spcBef>
              <a:buNone/>
            </a:pPr>
            <a:r>
              <a:rPr lang="en-US" sz="1000" b="1" dirty="0">
                <a:solidFill>
                  <a:schemeClr val="tx2"/>
                </a:solidFill>
                <a:cs typeface="Lucida Sans Unicode" pitchFamily="34" charset="0"/>
              </a:rPr>
              <a:t> </a:t>
            </a:r>
            <a:endParaRPr lang="en-US" dirty="0">
              <a:cs typeface="Lucida Sans Unicode" pitchFamily="34" charset="0"/>
            </a:endParaRPr>
          </a:p>
          <a:p>
            <a:pPr indent="-363538">
              <a:spcBef>
                <a:spcPts val="1200"/>
              </a:spcBef>
            </a:pPr>
            <a:r>
              <a:rPr lang="en-GB" dirty="0"/>
              <a:t>Aqueous </a:t>
            </a:r>
            <a:r>
              <a:rPr lang="en-GB" baseline="30000" dirty="0"/>
              <a:t>14</a:t>
            </a:r>
            <a:r>
              <a:rPr lang="en-GB" dirty="0"/>
              <a:t>C (no gas phase) </a:t>
            </a:r>
          </a:p>
          <a:p>
            <a:pPr lvl="1" indent="-363538">
              <a:spcBef>
                <a:spcPts val="1200"/>
              </a:spcBef>
            </a:pPr>
            <a:r>
              <a:rPr lang="en-US" dirty="0">
                <a:cs typeface="Lucida Sans Unicode" pitchFamily="34" charset="0"/>
              </a:rPr>
              <a:t>Organic form : CH4 </a:t>
            </a:r>
          </a:p>
          <a:p>
            <a:pPr lvl="1" indent="-363538">
              <a:spcBef>
                <a:spcPts val="1200"/>
              </a:spcBef>
            </a:pPr>
            <a:r>
              <a:rPr lang="en-US" dirty="0">
                <a:cs typeface="Lucida Sans Unicode" pitchFamily="34" charset="0"/>
              </a:rPr>
              <a:t>Inorganic : carbonate ions </a:t>
            </a:r>
          </a:p>
          <a:p>
            <a:pPr lvl="1" indent="-363538">
              <a:spcBef>
                <a:spcPts val="1200"/>
              </a:spcBef>
            </a:pPr>
            <a:r>
              <a:rPr lang="en-US" dirty="0">
                <a:cs typeface="Lucida Sans Unicode" pitchFamily="34" charset="0"/>
              </a:rPr>
              <a:t>Radioactive decays (5.700 years)</a:t>
            </a:r>
          </a:p>
          <a:p>
            <a:pPr indent="-363538">
              <a:spcBef>
                <a:spcPts val="1200"/>
              </a:spcBef>
            </a:pPr>
            <a:r>
              <a:rPr lang="en-US" dirty="0">
                <a:cs typeface="Lucida Sans Unicode" pitchFamily="34" charset="0"/>
              </a:rPr>
              <a:t>2D Advection/diffusion and sorption model </a:t>
            </a:r>
          </a:p>
          <a:p>
            <a:pPr lvl="1" indent="-363538">
              <a:spcBef>
                <a:spcPts val="1200"/>
              </a:spcBef>
            </a:pPr>
            <a:r>
              <a:rPr lang="en-US" dirty="0">
                <a:cs typeface="Lucida Sans Unicode" pitchFamily="34" charset="0"/>
              </a:rPr>
              <a:t>Hydraulic conductivities </a:t>
            </a:r>
          </a:p>
          <a:p>
            <a:pPr lvl="1" indent="-363538">
              <a:spcBef>
                <a:spcPts val="1200"/>
              </a:spcBef>
            </a:pPr>
            <a:r>
              <a:rPr lang="en-US" dirty="0">
                <a:cs typeface="Lucida Sans Unicode" pitchFamily="34" charset="0"/>
              </a:rPr>
              <a:t>Effective diffusion coefficient (De) : evolution of the De with the liquid saturation </a:t>
            </a:r>
          </a:p>
          <a:p>
            <a:pPr lvl="1" indent="-363538">
              <a:spcBef>
                <a:spcPts val="1200"/>
              </a:spcBef>
            </a:pPr>
            <a:r>
              <a:rPr lang="en-US" dirty="0">
                <a:cs typeface="Lucida Sans Unicode" pitchFamily="34" charset="0"/>
              </a:rPr>
              <a:t>Linear sorption (Kd model) </a:t>
            </a:r>
          </a:p>
          <a:p>
            <a:pPr indent="-363538">
              <a:spcBef>
                <a:spcPts val="1200"/>
              </a:spcBef>
            </a:pPr>
            <a:r>
              <a:rPr lang="en-US" dirty="0">
                <a:cs typeface="Lucida Sans Unicode" pitchFamily="34" charset="0"/>
              </a:rPr>
              <a:t>At the scale of an ILLL waste cell</a:t>
            </a:r>
          </a:p>
          <a:p>
            <a:pPr lvl="1" indent="-363538">
              <a:spcBef>
                <a:spcPts val="1200"/>
              </a:spcBef>
            </a:pPr>
            <a:r>
              <a:rPr lang="en-US" dirty="0">
                <a:cs typeface="Lucida Sans Unicode" pitchFamily="34" charset="0"/>
              </a:rPr>
              <a:t>1,590 primary packages (1.86 mol of </a:t>
            </a:r>
            <a:r>
              <a:rPr lang="en-US" baseline="30000" dirty="0">
                <a:cs typeface="Lucida Sans Unicode" pitchFamily="34" charset="0"/>
              </a:rPr>
              <a:t>14</a:t>
            </a:r>
            <a:r>
              <a:rPr lang="en-US" dirty="0">
                <a:cs typeface="Lucida Sans Unicode" pitchFamily="34" charset="0"/>
              </a:rPr>
              <a:t>C par package)</a:t>
            </a:r>
          </a:p>
          <a:p>
            <a:pPr lvl="1" indent="-363538">
              <a:spcBef>
                <a:spcPts val="1200"/>
              </a:spcBef>
            </a:pPr>
            <a:r>
              <a:rPr lang="en-US" dirty="0">
                <a:cs typeface="Lucida Sans Unicode" pitchFamily="34" charset="0"/>
              </a:rPr>
              <a:t>Two types of </a:t>
            </a:r>
            <a:r>
              <a:rPr lang="en-US" baseline="30000" dirty="0">
                <a:cs typeface="Lucida Sans Unicode" pitchFamily="34" charset="0"/>
              </a:rPr>
              <a:t>14</a:t>
            </a:r>
            <a:r>
              <a:rPr lang="en-US" dirty="0">
                <a:cs typeface="Lucida Sans Unicode" pitchFamily="34" charset="0"/>
              </a:rPr>
              <a:t>C release : </a:t>
            </a:r>
          </a:p>
          <a:p>
            <a:pPr lvl="2" indent="-363538">
              <a:spcBef>
                <a:spcPts val="1200"/>
              </a:spcBef>
            </a:pPr>
            <a:r>
              <a:rPr lang="en-US" dirty="0">
                <a:cs typeface="Lucida Sans Unicode" pitchFamily="34" charset="0"/>
              </a:rPr>
              <a:t>Instantaneous release (over 1 year in practice) </a:t>
            </a:r>
          </a:p>
          <a:p>
            <a:pPr lvl="2" indent="-363538">
              <a:spcBef>
                <a:spcPts val="1200"/>
              </a:spcBef>
            </a:pPr>
            <a:r>
              <a:rPr lang="en-US" dirty="0">
                <a:cs typeface="Lucida Sans Unicode" pitchFamily="34" charset="0"/>
              </a:rPr>
              <a:t>Linear release over about 50,000 years corresponding to corrosion of stainless steel</a:t>
            </a:r>
          </a:p>
          <a:p>
            <a:pPr lvl="2" indent="-363538">
              <a:spcBef>
                <a:spcPts val="1200"/>
              </a:spcBef>
            </a:pPr>
            <a:endParaRPr lang="en-US" dirty="0">
              <a:cs typeface="Lucida Sans Unicode" pitchFamily="34" charset="0"/>
            </a:endParaRPr>
          </a:p>
          <a:p>
            <a:pPr lvl="1" indent="-363538">
              <a:spcBef>
                <a:spcPts val="1200"/>
              </a:spcBef>
            </a:pPr>
            <a:endParaRPr lang="en-US" dirty="0">
              <a:cs typeface="Lucida Sans Unicode" pitchFamily="34" charset="0"/>
            </a:endParaRPr>
          </a:p>
          <a:p>
            <a:pPr lvl="1" indent="-363538">
              <a:spcBef>
                <a:spcPts val="1200"/>
              </a:spcBef>
            </a:pPr>
            <a:endParaRPr lang="en-US" dirty="0">
              <a:cs typeface="Lucida Sans Unicode" pitchFamily="34" charset="0"/>
            </a:endParaRPr>
          </a:p>
          <a:p>
            <a:pPr lvl="2" indent="-363538">
              <a:spcBef>
                <a:spcPts val="1200"/>
              </a:spcBef>
            </a:pPr>
            <a:endParaRPr lang="en-US" dirty="0">
              <a:cs typeface="Lucida Sans Unicode" pitchFamily="34" charset="0"/>
            </a:endParaRPr>
          </a:p>
          <a:p>
            <a:pPr lvl="2" indent="-363538">
              <a:spcBef>
                <a:spcPts val="1200"/>
              </a:spcBef>
            </a:pPr>
            <a:endParaRPr lang="en-US" dirty="0">
              <a:cs typeface="Lucida Sans Unicode" pitchFamily="34" charset="0"/>
            </a:endParaRPr>
          </a:p>
          <a:p>
            <a:pPr marL="97138" lvl="1" indent="0">
              <a:buNone/>
            </a:pPr>
            <a:endParaRPr lang="en-US" dirty="0">
              <a:cs typeface="Lucida Sans Unicode" pitchFamily="34" charset="0"/>
            </a:endParaRPr>
          </a:p>
          <a:p>
            <a:endParaRPr lang="en-US" dirty="0">
              <a:cs typeface="Lucida Sans Unicode" pitchFamily="34" charset="0"/>
            </a:endParaRP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13" name="Titre 6"/>
          <p:cNvSpPr txBox="1">
            <a:spLocks/>
          </p:cNvSpPr>
          <p:nvPr/>
        </p:nvSpPr>
        <p:spPr>
          <a:xfrm>
            <a:off x="1691680" y="-27384"/>
            <a:ext cx="7452320" cy="1008112"/>
          </a:xfrm>
          <a:prstGeom prst="rect">
            <a:avLst/>
          </a:prstGeom>
        </p:spPr>
        <p:txBody>
          <a:bodyPr vert="horz" lIns="91440" tIns="45720" rIns="91440" bIns="45720" rtlCol="0" anchor="ctr">
            <a:normAutofit fontScale="82500" lnSpcReduction="10000"/>
          </a:bodyPr>
          <a:lstStyle>
            <a:lvl1pPr algn="l" defTabSz="914400" rtl="0" eaLnBrk="1" latinLnBrk="0" hangingPunct="1">
              <a:spcBef>
                <a:spcPct val="0"/>
              </a:spcBef>
              <a:buNone/>
              <a:tabLst>
                <a:tab pos="714375" algn="l"/>
              </a:tabLst>
              <a:defRPr sz="2100" kern="1200">
                <a:solidFill>
                  <a:schemeClr val="bg1"/>
                </a:solidFill>
                <a:latin typeface="Lucida Sans" pitchFamily="34" charset="0"/>
                <a:ea typeface="+mj-ea"/>
                <a:cs typeface="+mj-cs"/>
              </a:defRPr>
            </a:lvl1pPr>
          </a:lstStyle>
          <a:p>
            <a:r>
              <a:rPr lang="en-US" sz="2900" dirty="0">
                <a:cs typeface="Lucida Sans Unicode" pitchFamily="34" charset="0"/>
              </a:rPr>
              <a:t>Performance assessment of aqueous </a:t>
            </a:r>
            <a:r>
              <a:rPr lang="en-US" sz="2900" baseline="30000" dirty="0">
                <a:cs typeface="Lucida Sans Unicode" pitchFamily="34" charset="0"/>
              </a:rPr>
              <a:t>14</a:t>
            </a:r>
            <a:r>
              <a:rPr lang="en-US" sz="2900" dirty="0">
                <a:cs typeface="Lucida Sans Unicode" pitchFamily="34" charset="0"/>
              </a:rPr>
              <a:t>C transfer</a:t>
            </a:r>
          </a:p>
          <a:p>
            <a:r>
              <a:rPr lang="en-US" sz="2700" b="1" dirty="0">
                <a:solidFill>
                  <a:srgbClr val="F39900"/>
                </a:solidFill>
                <a:cs typeface="Lucida Sans Unicode" pitchFamily="34" charset="0"/>
              </a:rPr>
              <a:t>Model description </a:t>
            </a:r>
            <a:endParaRPr lang="en-US" sz="2700" dirty="0">
              <a:cs typeface="Lucida Sans Unicode" pitchFamily="34" charset="0"/>
            </a:endParaRPr>
          </a:p>
        </p:txBody>
      </p:sp>
    </p:spTree>
    <p:extLst>
      <p:ext uri="{BB962C8B-B14F-4D97-AF65-F5344CB8AC3E}">
        <p14:creationId xmlns:p14="http://schemas.microsoft.com/office/powerpoint/2010/main" val="1421378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323528" y="980728"/>
            <a:ext cx="6768752" cy="2808312"/>
          </a:xfrm>
        </p:spPr>
        <p:txBody>
          <a:bodyPr>
            <a:normAutofit fontScale="92500" lnSpcReduction="20000"/>
          </a:bodyPr>
          <a:lstStyle/>
          <a:p>
            <a:pPr marL="79138" lvl="1" indent="0">
              <a:spcBef>
                <a:spcPts val="1200"/>
              </a:spcBef>
              <a:buNone/>
            </a:pPr>
            <a:r>
              <a:rPr lang="en-US" sz="1000" b="1" dirty="0">
                <a:solidFill>
                  <a:schemeClr val="tx2"/>
                </a:solidFill>
                <a:cs typeface="Lucida Sans Unicode" pitchFamily="34" charset="0"/>
              </a:rPr>
              <a:t> </a:t>
            </a:r>
            <a:endParaRPr lang="en-US" dirty="0">
              <a:cs typeface="Lucida Sans Unicode" pitchFamily="34" charset="0"/>
            </a:endParaRPr>
          </a:p>
          <a:p>
            <a:pPr>
              <a:spcBef>
                <a:spcPts val="1200"/>
              </a:spcBef>
            </a:pPr>
            <a:r>
              <a:rPr lang="en-US" dirty="0">
                <a:cs typeface="Lucida Sans Unicode" pitchFamily="34" charset="0"/>
              </a:rPr>
              <a:t>2D geometry</a:t>
            </a:r>
          </a:p>
          <a:p>
            <a:pPr lvl="1">
              <a:spcBef>
                <a:spcPts val="1200"/>
              </a:spcBef>
            </a:pPr>
            <a:r>
              <a:rPr lang="en-US" dirty="0">
                <a:cs typeface="Lucida Sans Unicode" pitchFamily="34" charset="0"/>
              </a:rPr>
              <a:t>Primary and disposal packages (Concrete CEM V)</a:t>
            </a:r>
          </a:p>
          <a:p>
            <a:pPr lvl="1">
              <a:spcBef>
                <a:spcPts val="1200"/>
              </a:spcBef>
            </a:pPr>
            <a:r>
              <a:rPr lang="en-US" dirty="0">
                <a:cs typeface="Lucida Sans Unicode" pitchFamily="34" charset="0"/>
              </a:rPr>
              <a:t>Technical gaps</a:t>
            </a:r>
          </a:p>
          <a:p>
            <a:pPr lvl="1">
              <a:spcBef>
                <a:spcPts val="1200"/>
              </a:spcBef>
            </a:pPr>
            <a:r>
              <a:rPr lang="en-US" dirty="0">
                <a:cs typeface="Lucida Sans Unicode" pitchFamily="34" charset="0"/>
              </a:rPr>
              <a:t>Disposal chamber and concrete liner (Concrete CEM V) </a:t>
            </a:r>
          </a:p>
          <a:p>
            <a:pPr lvl="1">
              <a:spcBef>
                <a:spcPts val="1200"/>
              </a:spcBef>
            </a:pPr>
            <a:r>
              <a:rPr lang="en-US" dirty="0">
                <a:cs typeface="Lucida Sans Unicode" pitchFamily="34" charset="0"/>
              </a:rPr>
              <a:t>Clay-rocks </a:t>
            </a:r>
          </a:p>
          <a:p>
            <a:pPr lvl="2">
              <a:spcBef>
                <a:spcPts val="1200"/>
              </a:spcBef>
            </a:pPr>
            <a:r>
              <a:rPr lang="en-US" dirty="0">
                <a:cs typeface="Lucida Sans Unicode" pitchFamily="34" charset="0"/>
              </a:rPr>
              <a:t>Damaged zone </a:t>
            </a:r>
          </a:p>
          <a:p>
            <a:pPr lvl="2">
              <a:spcBef>
                <a:spcPts val="1200"/>
              </a:spcBef>
            </a:pPr>
            <a:r>
              <a:rPr lang="en-US" dirty="0">
                <a:cs typeface="Lucida Sans Unicode" pitchFamily="34" charset="0"/>
              </a:rPr>
              <a:t>Undamaged rock  </a:t>
            </a:r>
          </a:p>
          <a:p>
            <a:pPr lvl="1">
              <a:spcBef>
                <a:spcPts val="1200"/>
              </a:spcBef>
            </a:pPr>
            <a:endParaRPr lang="en-US" dirty="0">
              <a:cs typeface="Lucida Sans Unicode" pitchFamily="34" charset="0"/>
            </a:endParaRPr>
          </a:p>
          <a:p>
            <a:pPr lvl="1" indent="-363538">
              <a:spcBef>
                <a:spcPts val="1200"/>
              </a:spcBef>
            </a:pPr>
            <a:endParaRPr lang="en-US" dirty="0">
              <a:cs typeface="Lucida Sans Unicode" pitchFamily="34" charset="0"/>
            </a:endParaRPr>
          </a:p>
          <a:p>
            <a:pPr lvl="1" indent="-363538">
              <a:spcBef>
                <a:spcPts val="1200"/>
              </a:spcBef>
            </a:pPr>
            <a:endParaRPr lang="en-US" dirty="0">
              <a:cs typeface="Lucida Sans Unicode" pitchFamily="34" charset="0"/>
            </a:endParaRPr>
          </a:p>
          <a:p>
            <a:pPr lvl="2" indent="-363538">
              <a:spcBef>
                <a:spcPts val="1200"/>
              </a:spcBef>
            </a:pPr>
            <a:endParaRPr lang="en-US" dirty="0">
              <a:cs typeface="Lucida Sans Unicode" pitchFamily="34" charset="0"/>
            </a:endParaRPr>
          </a:p>
          <a:p>
            <a:pPr lvl="2" indent="-363538">
              <a:spcBef>
                <a:spcPts val="1200"/>
              </a:spcBef>
            </a:pPr>
            <a:endParaRPr lang="en-US" dirty="0">
              <a:cs typeface="Lucida Sans Unicode" pitchFamily="34" charset="0"/>
            </a:endParaRPr>
          </a:p>
          <a:p>
            <a:pPr marL="97138" lvl="1" indent="0">
              <a:buNone/>
            </a:pPr>
            <a:endParaRPr lang="en-US" dirty="0">
              <a:cs typeface="Lucida Sans Unicode" pitchFamily="34" charset="0"/>
            </a:endParaRPr>
          </a:p>
          <a:p>
            <a:endParaRPr lang="en-US" dirty="0">
              <a:cs typeface="Lucida Sans Unicode" pitchFamily="34" charset="0"/>
            </a:endParaRP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pic>
        <p:nvPicPr>
          <p:cNvPr id="11"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95742" y="2636913"/>
            <a:ext cx="4804413"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itre 6"/>
          <p:cNvSpPr txBox="1">
            <a:spLocks/>
          </p:cNvSpPr>
          <p:nvPr/>
        </p:nvSpPr>
        <p:spPr>
          <a:xfrm>
            <a:off x="1691680" y="-27384"/>
            <a:ext cx="7452320" cy="1008112"/>
          </a:xfrm>
          <a:prstGeom prst="rect">
            <a:avLst/>
          </a:prstGeom>
        </p:spPr>
        <p:txBody>
          <a:bodyPr vert="horz" lIns="91440" tIns="45720" rIns="91440" bIns="45720" rtlCol="0" anchor="ctr">
            <a:normAutofit fontScale="82500" lnSpcReduction="10000"/>
          </a:bodyPr>
          <a:lstStyle>
            <a:lvl1pPr algn="l" defTabSz="914400" rtl="0" eaLnBrk="1" latinLnBrk="0" hangingPunct="1">
              <a:spcBef>
                <a:spcPct val="0"/>
              </a:spcBef>
              <a:buNone/>
              <a:tabLst>
                <a:tab pos="714375" algn="l"/>
              </a:tabLst>
              <a:defRPr sz="2100" kern="1200">
                <a:solidFill>
                  <a:schemeClr val="bg1"/>
                </a:solidFill>
                <a:latin typeface="Lucida Sans" pitchFamily="34" charset="0"/>
                <a:ea typeface="+mj-ea"/>
                <a:cs typeface="+mj-cs"/>
              </a:defRPr>
            </a:lvl1pPr>
          </a:lstStyle>
          <a:p>
            <a:r>
              <a:rPr lang="en-US" sz="2900" dirty="0">
                <a:cs typeface="Lucida Sans Unicode" pitchFamily="34" charset="0"/>
              </a:rPr>
              <a:t>Performance assessment of aqueous </a:t>
            </a:r>
            <a:r>
              <a:rPr lang="en-US" sz="2900" baseline="30000" dirty="0">
                <a:cs typeface="Lucida Sans Unicode" pitchFamily="34" charset="0"/>
              </a:rPr>
              <a:t>14</a:t>
            </a:r>
            <a:r>
              <a:rPr lang="en-US" sz="2900" dirty="0">
                <a:cs typeface="Lucida Sans Unicode" pitchFamily="34" charset="0"/>
              </a:rPr>
              <a:t>C transfer</a:t>
            </a:r>
          </a:p>
          <a:p>
            <a:r>
              <a:rPr lang="en-US" sz="2700" b="1" dirty="0">
                <a:solidFill>
                  <a:srgbClr val="F39900"/>
                </a:solidFill>
                <a:cs typeface="Lucida Sans Unicode" pitchFamily="34" charset="0"/>
              </a:rPr>
              <a:t>Geometry description </a:t>
            </a:r>
            <a:endParaRPr lang="en-US" sz="2700" dirty="0">
              <a:cs typeface="Lucida Sans Unicode" pitchFamily="34" charset="0"/>
            </a:endParaRPr>
          </a:p>
        </p:txBody>
      </p:sp>
      <p:sp>
        <p:nvSpPr>
          <p:cNvPr id="13" name="Espace réservé du contenu 8"/>
          <p:cNvSpPr txBox="1">
            <a:spLocks/>
          </p:cNvSpPr>
          <p:nvPr/>
        </p:nvSpPr>
        <p:spPr>
          <a:xfrm>
            <a:off x="245802" y="3573016"/>
            <a:ext cx="4038166" cy="2088232"/>
          </a:xfrm>
          <a:prstGeom prst="rect">
            <a:avLst/>
          </a:prstGeom>
        </p:spPr>
        <p:txBody>
          <a:bodyPr vert="horz" lIns="91440" tIns="45720" rIns="91440" bIns="45720" rtlCol="0">
            <a:normAutofit fontScale="85000" lnSpcReduction="10000"/>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9138" lvl="1" indent="0">
              <a:spcBef>
                <a:spcPts val="1200"/>
              </a:spcBef>
              <a:buFontTx/>
              <a:buNone/>
            </a:pPr>
            <a:r>
              <a:rPr lang="en-US" sz="1000" b="1" dirty="0">
                <a:solidFill>
                  <a:schemeClr val="tx2"/>
                </a:solidFill>
                <a:cs typeface="Lucida Sans Unicode" pitchFamily="34" charset="0"/>
              </a:rPr>
              <a:t> </a:t>
            </a:r>
            <a:endParaRPr lang="en-US" dirty="0">
              <a:cs typeface="Lucida Sans Unicode" pitchFamily="34" charset="0"/>
            </a:endParaRPr>
          </a:p>
          <a:p>
            <a:pPr indent="-266400">
              <a:spcBef>
                <a:spcPts val="1200"/>
              </a:spcBef>
            </a:pPr>
            <a:r>
              <a:rPr lang="en-US" dirty="0">
                <a:cs typeface="Lucida Sans Unicode" pitchFamily="34" charset="0"/>
              </a:rPr>
              <a:t>Quantitative 14C flux evaluation</a:t>
            </a:r>
          </a:p>
          <a:p>
            <a:pPr lvl="1" indent="-266400">
              <a:spcBef>
                <a:spcPts val="1200"/>
              </a:spcBef>
            </a:pPr>
            <a:r>
              <a:rPr lang="en-US" dirty="0">
                <a:cs typeface="Lucida Sans Unicode" pitchFamily="34" charset="0"/>
              </a:rPr>
              <a:t>At the interface between materials</a:t>
            </a:r>
          </a:p>
          <a:p>
            <a:pPr lvl="1" indent="-266400">
              <a:spcBef>
                <a:spcPts val="1200"/>
              </a:spcBef>
            </a:pPr>
            <a:r>
              <a:rPr lang="en-US" dirty="0">
                <a:cs typeface="Lucida Sans Unicode" pitchFamily="34" charset="0"/>
              </a:rPr>
              <a:t>In the clay rock at various surface levels (every 10 m) and at the limits of the clay layer </a:t>
            </a:r>
          </a:p>
        </p:txBody>
      </p:sp>
    </p:spTree>
    <p:extLst>
      <p:ext uri="{BB962C8B-B14F-4D97-AF65-F5344CB8AC3E}">
        <p14:creationId xmlns:p14="http://schemas.microsoft.com/office/powerpoint/2010/main" val="10846865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251520" y="836712"/>
            <a:ext cx="8892480" cy="5472608"/>
          </a:xfrm>
        </p:spPr>
        <p:txBody>
          <a:bodyPr>
            <a:normAutofit/>
          </a:bodyPr>
          <a:lstStyle/>
          <a:p>
            <a:pPr marL="79138" lvl="1" indent="0">
              <a:spcBef>
                <a:spcPts val="1200"/>
              </a:spcBef>
              <a:buNone/>
            </a:pPr>
            <a:r>
              <a:rPr lang="en-US" sz="1000" b="1" dirty="0">
                <a:solidFill>
                  <a:schemeClr val="tx2"/>
                </a:solidFill>
                <a:cs typeface="Lucida Sans Unicode" pitchFamily="34" charset="0"/>
              </a:rPr>
              <a:t> </a:t>
            </a:r>
            <a:endParaRPr lang="en-US" dirty="0">
              <a:cs typeface="Lucida Sans Unicode" pitchFamily="34" charset="0"/>
            </a:endParaRPr>
          </a:p>
          <a:p>
            <a:pPr>
              <a:spcBef>
                <a:spcPts val="1200"/>
              </a:spcBef>
            </a:pPr>
            <a:r>
              <a:rPr lang="en-GB" dirty="0"/>
              <a:t>Two sets of calculations</a:t>
            </a:r>
            <a:r>
              <a:rPr lang="fr-FR" dirty="0"/>
              <a:t> :</a:t>
            </a:r>
            <a:endParaRPr lang="en-US" dirty="0">
              <a:cs typeface="Lucida Sans Unicode" pitchFamily="34" charset="0"/>
            </a:endParaRPr>
          </a:p>
          <a:p>
            <a:pPr lvl="1">
              <a:spcBef>
                <a:spcPts val="1200"/>
              </a:spcBef>
            </a:pPr>
            <a:r>
              <a:rPr lang="en-GB" b="1" u="sng" dirty="0"/>
              <a:t>“Phenomenological” case </a:t>
            </a:r>
            <a:r>
              <a:rPr lang="en-GB" dirty="0"/>
              <a:t>: expected performances for reactivity and transfer properties of cementitious materials and clay host rock</a:t>
            </a:r>
          </a:p>
          <a:p>
            <a:pPr lvl="2">
              <a:spcBef>
                <a:spcPts val="1200"/>
              </a:spcBef>
            </a:pPr>
            <a:r>
              <a:rPr lang="en-GB" dirty="0">
                <a:cs typeface="Lucida Sans Unicode" pitchFamily="34" charset="0"/>
              </a:rPr>
              <a:t>Unsaturated conditions in cements materials : evolution of De with saturation up </a:t>
            </a:r>
            <a:r>
              <a:rPr lang="en-US" dirty="0">
                <a:cs typeface="Lucida Sans Unicode" pitchFamily="34" charset="0"/>
              </a:rPr>
              <a:t>to saturated conditions reached after ~ 1.7×10</a:t>
            </a:r>
            <a:r>
              <a:rPr lang="en-US" baseline="30000" dirty="0">
                <a:cs typeface="Lucida Sans Unicode" pitchFamily="34" charset="0"/>
              </a:rPr>
              <a:t>5</a:t>
            </a:r>
            <a:r>
              <a:rPr lang="en-US" dirty="0">
                <a:cs typeface="Lucida Sans Unicode" pitchFamily="34" charset="0"/>
              </a:rPr>
              <a:t> years</a:t>
            </a:r>
          </a:p>
          <a:p>
            <a:pPr lvl="2">
              <a:spcBef>
                <a:spcPts val="1200"/>
              </a:spcBef>
            </a:pPr>
            <a:r>
              <a:rPr lang="en-US" dirty="0">
                <a:cs typeface="Lucida Sans Unicode" pitchFamily="34" charset="0"/>
              </a:rPr>
              <a:t>Sensitivity to </a:t>
            </a:r>
            <a:r>
              <a:rPr lang="en-US" dirty="0" err="1">
                <a:cs typeface="Lucida Sans Unicode" pitchFamily="34" charset="0"/>
              </a:rPr>
              <a:t>Kd</a:t>
            </a:r>
            <a:r>
              <a:rPr lang="en-US" dirty="0">
                <a:cs typeface="Lucida Sans Unicode" pitchFamily="34" charset="0"/>
              </a:rPr>
              <a:t> values</a:t>
            </a:r>
          </a:p>
          <a:p>
            <a:pPr lvl="3">
              <a:spcBef>
                <a:spcPts val="1200"/>
              </a:spcBef>
            </a:pPr>
            <a:r>
              <a:rPr lang="en-US" dirty="0">
                <a:cs typeface="Lucida Sans Unicode" pitchFamily="34" charset="0"/>
              </a:rPr>
              <a:t>Primary package : Kd(organic/inorganic) = 0 </a:t>
            </a:r>
          </a:p>
          <a:p>
            <a:pPr lvl="3">
              <a:spcBef>
                <a:spcPts val="1200"/>
              </a:spcBef>
            </a:pPr>
            <a:r>
              <a:rPr lang="en-US" dirty="0">
                <a:cs typeface="Lucida Sans Unicode" pitchFamily="34" charset="0"/>
              </a:rPr>
              <a:t>Cement : 0 &lt; Kd(organic) &lt; 10</a:t>
            </a:r>
            <a:r>
              <a:rPr lang="en-US" baseline="30000" dirty="0">
                <a:cs typeface="Lucida Sans Unicode" pitchFamily="34" charset="0"/>
              </a:rPr>
              <a:t>-3</a:t>
            </a:r>
            <a:r>
              <a:rPr lang="en-US" dirty="0">
                <a:cs typeface="Lucida Sans Unicode" pitchFamily="34" charset="0"/>
              </a:rPr>
              <a:t> m</a:t>
            </a:r>
            <a:r>
              <a:rPr lang="en-US" baseline="30000" dirty="0">
                <a:cs typeface="Lucida Sans Unicode" pitchFamily="34" charset="0"/>
              </a:rPr>
              <a:t>3</a:t>
            </a:r>
            <a:r>
              <a:rPr lang="en-US" dirty="0">
                <a:cs typeface="Lucida Sans Unicode" pitchFamily="34" charset="0"/>
              </a:rPr>
              <a:t>.kg / 10</a:t>
            </a:r>
            <a:r>
              <a:rPr lang="en-US" baseline="30000" dirty="0">
                <a:cs typeface="Lucida Sans Unicode" pitchFamily="34" charset="0"/>
              </a:rPr>
              <a:t>-1</a:t>
            </a:r>
            <a:r>
              <a:rPr lang="en-US" dirty="0">
                <a:cs typeface="Lucida Sans Unicode" pitchFamily="34" charset="0"/>
              </a:rPr>
              <a:t> &lt; Kd(inorganic) &lt; 10 m</a:t>
            </a:r>
            <a:r>
              <a:rPr lang="en-US" baseline="30000" dirty="0">
                <a:cs typeface="Lucida Sans Unicode" pitchFamily="34" charset="0"/>
              </a:rPr>
              <a:t>3</a:t>
            </a:r>
            <a:r>
              <a:rPr lang="en-US" dirty="0">
                <a:cs typeface="Lucida Sans Unicode" pitchFamily="34" charset="0"/>
              </a:rPr>
              <a:t>.kg</a:t>
            </a:r>
          </a:p>
          <a:p>
            <a:pPr lvl="3">
              <a:spcBef>
                <a:spcPts val="1200"/>
              </a:spcBef>
            </a:pPr>
            <a:r>
              <a:rPr lang="en-US" dirty="0">
                <a:cs typeface="Lucida Sans Unicode" pitchFamily="34" charset="0"/>
              </a:rPr>
              <a:t>COx : Kd(organic) = 0 / 0 &lt; Kd(inorganic) &lt; 10</a:t>
            </a:r>
            <a:r>
              <a:rPr lang="en-US" baseline="30000" dirty="0">
                <a:cs typeface="Lucida Sans Unicode" pitchFamily="34" charset="0"/>
              </a:rPr>
              <a:t>-2</a:t>
            </a:r>
            <a:r>
              <a:rPr lang="en-US" dirty="0">
                <a:cs typeface="Lucida Sans Unicode" pitchFamily="34" charset="0"/>
              </a:rPr>
              <a:t> m</a:t>
            </a:r>
            <a:r>
              <a:rPr lang="en-US" baseline="30000" dirty="0">
                <a:cs typeface="Lucida Sans Unicode" pitchFamily="34" charset="0"/>
              </a:rPr>
              <a:t>3</a:t>
            </a:r>
            <a:r>
              <a:rPr lang="en-US" dirty="0">
                <a:cs typeface="Lucida Sans Unicode" pitchFamily="34" charset="0"/>
              </a:rPr>
              <a:t>.kg</a:t>
            </a:r>
          </a:p>
          <a:p>
            <a:pPr lvl="1">
              <a:spcBef>
                <a:spcPts val="1200"/>
              </a:spcBef>
            </a:pPr>
            <a:r>
              <a:rPr lang="en-GB" b="1" u="sng" dirty="0"/>
              <a:t>“Envelope” case</a:t>
            </a:r>
            <a:r>
              <a:rPr lang="en-GB" b="1" dirty="0"/>
              <a:t>  </a:t>
            </a:r>
            <a:r>
              <a:rPr lang="en-GB" dirty="0"/>
              <a:t>: “conservative” situation for which transfer properties of cementitious materials are considered as “degraded” from initial time</a:t>
            </a:r>
          </a:p>
          <a:p>
            <a:pPr lvl="2">
              <a:spcBef>
                <a:spcPts val="1200"/>
              </a:spcBef>
            </a:pPr>
            <a:r>
              <a:rPr lang="en-GB" dirty="0">
                <a:cs typeface="Lucida Sans Unicode" pitchFamily="34" charset="0"/>
              </a:rPr>
              <a:t>Enhanced hydro-dispersive (K, De, </a:t>
            </a:r>
            <a:r>
              <a:rPr lang="en-GB" dirty="0">
                <a:cs typeface="Lucida Sans Unicode" pitchFamily="34" charset="0"/>
                <a:sym typeface="Symbol"/>
              </a:rPr>
              <a:t>) </a:t>
            </a:r>
            <a:r>
              <a:rPr lang="en-GB" dirty="0">
                <a:cs typeface="Lucida Sans Unicode" pitchFamily="34" charset="0"/>
              </a:rPr>
              <a:t>parameters in cement based materials (saturated conditions)</a:t>
            </a:r>
          </a:p>
          <a:p>
            <a:pPr lvl="2">
              <a:spcBef>
                <a:spcPts val="1200"/>
              </a:spcBef>
            </a:pPr>
            <a:r>
              <a:rPr lang="en-US" dirty="0">
                <a:cs typeface="Lucida Sans Unicode" pitchFamily="34" charset="0"/>
              </a:rPr>
              <a:t>Sensitivity to </a:t>
            </a:r>
            <a:r>
              <a:rPr lang="en-US" dirty="0" err="1">
                <a:cs typeface="Lucida Sans Unicode" pitchFamily="34" charset="0"/>
              </a:rPr>
              <a:t>Kd</a:t>
            </a:r>
            <a:r>
              <a:rPr lang="en-US" dirty="0">
                <a:cs typeface="Lucida Sans Unicode" pitchFamily="34" charset="0"/>
              </a:rPr>
              <a:t> values </a:t>
            </a:r>
            <a:r>
              <a:rPr lang="en-US" dirty="0">
                <a:cs typeface="Lucida Sans Unicode" pitchFamily="34" charset="0"/>
                <a:sym typeface="Symbol"/>
              </a:rPr>
              <a:t> </a:t>
            </a:r>
            <a:r>
              <a:rPr lang="en-US" dirty="0">
                <a:cs typeface="Lucida Sans Unicode" pitchFamily="34" charset="0"/>
              </a:rPr>
              <a:t>similar to the “phenomenological” case</a:t>
            </a:r>
          </a:p>
          <a:p>
            <a:pPr lvl="2">
              <a:spcBef>
                <a:spcPts val="1200"/>
              </a:spcBef>
            </a:pPr>
            <a:endParaRPr lang="en-US" dirty="0">
              <a:cs typeface="Lucida Sans Unicode" pitchFamily="34" charset="0"/>
            </a:endParaRPr>
          </a:p>
          <a:p>
            <a:pPr lvl="1" algn="ctr">
              <a:spcBef>
                <a:spcPts val="1200"/>
              </a:spcBef>
            </a:pPr>
            <a:endParaRPr lang="en-US" dirty="0">
              <a:cs typeface="Lucida Sans Unicode" pitchFamily="34" charset="0"/>
            </a:endParaRPr>
          </a:p>
          <a:p>
            <a:pPr lvl="1" indent="-363538" algn="ctr">
              <a:spcBef>
                <a:spcPts val="1200"/>
              </a:spcBef>
            </a:pPr>
            <a:endParaRPr lang="en-US" dirty="0">
              <a:cs typeface="Lucida Sans Unicode" pitchFamily="34" charset="0"/>
            </a:endParaRPr>
          </a:p>
          <a:p>
            <a:pPr lvl="1" indent="-363538" algn="ctr">
              <a:spcBef>
                <a:spcPts val="1200"/>
              </a:spcBef>
            </a:pPr>
            <a:endParaRPr lang="en-US" dirty="0">
              <a:cs typeface="Lucida Sans Unicode" pitchFamily="34" charset="0"/>
            </a:endParaRPr>
          </a:p>
          <a:p>
            <a:pPr lvl="2" indent="-363538" algn="ctr">
              <a:spcBef>
                <a:spcPts val="1200"/>
              </a:spcBef>
            </a:pPr>
            <a:endParaRPr lang="en-US" dirty="0">
              <a:cs typeface="Lucida Sans Unicode" pitchFamily="34" charset="0"/>
            </a:endParaRPr>
          </a:p>
          <a:p>
            <a:pPr lvl="2" indent="-363538" algn="ctr">
              <a:spcBef>
                <a:spcPts val="1200"/>
              </a:spcBef>
            </a:pPr>
            <a:endParaRPr lang="en-US" dirty="0">
              <a:cs typeface="Lucida Sans Unicode" pitchFamily="34" charset="0"/>
            </a:endParaRPr>
          </a:p>
          <a:p>
            <a:pPr marL="97138" lvl="1" indent="0">
              <a:buNone/>
            </a:pPr>
            <a:endParaRPr lang="en-US" dirty="0">
              <a:cs typeface="Lucida Sans Unicode" pitchFamily="34" charset="0"/>
            </a:endParaRPr>
          </a:p>
          <a:p>
            <a:endParaRPr lang="en-US" dirty="0">
              <a:cs typeface="Lucida Sans Unicode" pitchFamily="34" charset="0"/>
            </a:endParaRP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12" name="Titre 6"/>
          <p:cNvSpPr txBox="1">
            <a:spLocks/>
          </p:cNvSpPr>
          <p:nvPr/>
        </p:nvSpPr>
        <p:spPr>
          <a:xfrm>
            <a:off x="1691680" y="-27384"/>
            <a:ext cx="7452320" cy="1008112"/>
          </a:xfrm>
          <a:prstGeom prst="rect">
            <a:avLst/>
          </a:prstGeom>
        </p:spPr>
        <p:txBody>
          <a:bodyPr vert="horz" lIns="91440" tIns="45720" rIns="91440" bIns="45720" rtlCol="0" anchor="ctr">
            <a:normAutofit fontScale="82500" lnSpcReduction="10000"/>
          </a:bodyPr>
          <a:lstStyle>
            <a:lvl1pPr algn="l" defTabSz="914400" rtl="0" eaLnBrk="1" latinLnBrk="0" hangingPunct="1">
              <a:spcBef>
                <a:spcPct val="0"/>
              </a:spcBef>
              <a:buNone/>
              <a:tabLst>
                <a:tab pos="714375" algn="l"/>
              </a:tabLst>
              <a:defRPr sz="2100" kern="1200">
                <a:solidFill>
                  <a:schemeClr val="bg1"/>
                </a:solidFill>
                <a:latin typeface="Lucida Sans" pitchFamily="34" charset="0"/>
                <a:ea typeface="+mj-ea"/>
                <a:cs typeface="+mj-cs"/>
              </a:defRPr>
            </a:lvl1pPr>
          </a:lstStyle>
          <a:p>
            <a:r>
              <a:rPr lang="en-US" sz="2900" dirty="0">
                <a:cs typeface="Lucida Sans Unicode" pitchFamily="34" charset="0"/>
              </a:rPr>
              <a:t>Performance assessment of aqueous </a:t>
            </a:r>
            <a:r>
              <a:rPr lang="en-US" sz="2900" baseline="30000" dirty="0">
                <a:cs typeface="Lucida Sans Unicode" pitchFamily="34" charset="0"/>
              </a:rPr>
              <a:t>14</a:t>
            </a:r>
            <a:r>
              <a:rPr lang="en-US" sz="2900" dirty="0">
                <a:cs typeface="Lucida Sans Unicode" pitchFamily="34" charset="0"/>
              </a:rPr>
              <a:t>C transfer</a:t>
            </a:r>
          </a:p>
          <a:p>
            <a:r>
              <a:rPr lang="en-US" sz="2700" b="1" dirty="0">
                <a:solidFill>
                  <a:srgbClr val="F39900"/>
                </a:solidFill>
                <a:cs typeface="Lucida Sans Unicode" pitchFamily="34" charset="0"/>
              </a:rPr>
              <a:t>Types of calculations and parameter values </a:t>
            </a:r>
            <a:endParaRPr lang="en-US" sz="2700" dirty="0">
              <a:cs typeface="Lucida Sans Unicode" pitchFamily="34" charset="0"/>
            </a:endParaRPr>
          </a:p>
        </p:txBody>
      </p:sp>
    </p:spTree>
    <p:extLst>
      <p:ext uri="{BB962C8B-B14F-4D97-AF65-F5344CB8AC3E}">
        <p14:creationId xmlns:p14="http://schemas.microsoft.com/office/powerpoint/2010/main" val="420766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395536" y="908720"/>
            <a:ext cx="8515251" cy="4392488"/>
          </a:xfrm>
        </p:spPr>
        <p:txBody>
          <a:bodyPr>
            <a:normAutofit/>
          </a:bodyPr>
          <a:lstStyle/>
          <a:p>
            <a:pPr indent="-284400">
              <a:spcBef>
                <a:spcPts val="1200"/>
              </a:spcBef>
            </a:pPr>
            <a:r>
              <a:rPr lang="en-US" sz="1200" b="1" dirty="0">
                <a:solidFill>
                  <a:schemeClr val="tx2"/>
                </a:solidFill>
                <a:cs typeface="Lucida Sans Unicode" pitchFamily="34" charset="0"/>
              </a:rPr>
              <a:t> </a:t>
            </a:r>
            <a:r>
              <a:rPr lang="en-GB" dirty="0"/>
              <a:t>“Phenomenological” case – Organic </a:t>
            </a:r>
            <a:r>
              <a:rPr lang="en-GB" baseline="30000" dirty="0"/>
              <a:t>14</a:t>
            </a:r>
            <a:r>
              <a:rPr lang="en-GB" dirty="0"/>
              <a:t>C  </a:t>
            </a: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8" name="Titre 6"/>
          <p:cNvSpPr txBox="1">
            <a:spLocks/>
          </p:cNvSpPr>
          <p:nvPr/>
        </p:nvSpPr>
        <p:spPr>
          <a:xfrm>
            <a:off x="1691680" y="-27384"/>
            <a:ext cx="7452320" cy="1008112"/>
          </a:xfrm>
          <a:prstGeom prst="rect">
            <a:avLst/>
          </a:prstGeom>
        </p:spPr>
        <p:txBody>
          <a:bodyPr vert="horz" lIns="91440" tIns="45720" rIns="91440" bIns="45720" rtlCol="0" anchor="ctr">
            <a:normAutofit fontScale="82500" lnSpcReduction="10000"/>
          </a:bodyPr>
          <a:lstStyle>
            <a:lvl1pPr algn="l" defTabSz="914400" rtl="0" eaLnBrk="1" latinLnBrk="0" hangingPunct="1">
              <a:spcBef>
                <a:spcPct val="0"/>
              </a:spcBef>
              <a:buNone/>
              <a:tabLst>
                <a:tab pos="714375" algn="l"/>
              </a:tabLst>
              <a:defRPr sz="2100" kern="1200">
                <a:solidFill>
                  <a:schemeClr val="bg1"/>
                </a:solidFill>
                <a:latin typeface="Lucida Sans" pitchFamily="34" charset="0"/>
                <a:ea typeface="+mj-ea"/>
                <a:cs typeface="+mj-cs"/>
              </a:defRPr>
            </a:lvl1pPr>
          </a:lstStyle>
          <a:p>
            <a:r>
              <a:rPr lang="en-US" sz="2900" dirty="0">
                <a:cs typeface="Lucida Sans Unicode" pitchFamily="34" charset="0"/>
              </a:rPr>
              <a:t>Performance assessment of aqueous </a:t>
            </a:r>
            <a:r>
              <a:rPr lang="en-US" sz="2900" baseline="30000" dirty="0">
                <a:cs typeface="Lucida Sans Unicode" pitchFamily="34" charset="0"/>
              </a:rPr>
              <a:t>14</a:t>
            </a:r>
            <a:r>
              <a:rPr lang="en-US" sz="2900" dirty="0">
                <a:cs typeface="Lucida Sans Unicode" pitchFamily="34" charset="0"/>
              </a:rPr>
              <a:t>C transfer</a:t>
            </a:r>
          </a:p>
          <a:p>
            <a:r>
              <a:rPr lang="en-US" sz="2700" b="1" dirty="0">
                <a:solidFill>
                  <a:srgbClr val="F39900"/>
                </a:solidFill>
                <a:cs typeface="Lucida Sans Unicode" pitchFamily="34" charset="0"/>
              </a:rPr>
              <a:t>Illustrative results (1/4)</a:t>
            </a:r>
            <a:endParaRPr lang="en-US" sz="2700" dirty="0">
              <a:cs typeface="Lucida Sans Unicode" pitchFamily="34" charset="0"/>
            </a:endParaRPr>
          </a:p>
        </p:txBody>
      </p:sp>
      <p:pic>
        <p:nvPicPr>
          <p:cNvPr id="8195" name="Picture 3" descr="balance_flux_C14Org_instant_ST_sensi_Kd_concrete"/>
          <p:cNvPicPr>
            <a:picLocks noChangeAspect="1" noChangeArrowheads="1"/>
          </p:cNvPicPr>
          <p:nvPr/>
        </p:nvPicPr>
        <p:blipFill>
          <a:blip r:embed="rId3">
            <a:extLst>
              <a:ext uri="{28A0092B-C50C-407E-A947-70E740481C1C}">
                <a14:useLocalDpi xmlns:a14="http://schemas.microsoft.com/office/drawing/2010/main" val="0"/>
              </a:ext>
            </a:extLst>
          </a:blip>
          <a:srcRect l="2542" t="13527" r="179" b="6207"/>
          <a:stretch>
            <a:fillRect/>
          </a:stretch>
        </p:blipFill>
        <p:spPr bwMode="auto">
          <a:xfrm>
            <a:off x="165318" y="1367780"/>
            <a:ext cx="4372349"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ZoneTexte 11"/>
          <p:cNvSpPr txBox="1"/>
          <p:nvPr/>
        </p:nvSpPr>
        <p:spPr>
          <a:xfrm>
            <a:off x="726100" y="1493542"/>
            <a:ext cx="2232248" cy="345383"/>
          </a:xfrm>
          <a:prstGeom prst="rect">
            <a:avLst/>
          </a:prstGeom>
          <a:solidFill>
            <a:schemeClr val="bg1"/>
          </a:solidFill>
        </p:spPr>
        <p:txBody>
          <a:bodyPr wrap="square" rtlCol="0">
            <a:spAutoFit/>
          </a:bodyPr>
          <a:lstStyle/>
          <a:p>
            <a:r>
              <a:rPr lang="fr-FR" sz="1600" b="1" dirty="0">
                <a:solidFill>
                  <a:srgbClr val="003B8E"/>
                </a:solidFill>
              </a:rPr>
              <a:t>Kd = 0 /10</a:t>
            </a:r>
            <a:r>
              <a:rPr lang="fr-FR" sz="1600" b="1" baseline="30000" dirty="0">
                <a:solidFill>
                  <a:srgbClr val="003B8E"/>
                </a:solidFill>
              </a:rPr>
              <a:t>-3</a:t>
            </a:r>
            <a:r>
              <a:rPr lang="fr-FR" sz="1600" b="1" dirty="0">
                <a:solidFill>
                  <a:srgbClr val="003B8E"/>
                </a:solidFill>
              </a:rPr>
              <a:t> m</a:t>
            </a:r>
            <a:r>
              <a:rPr lang="fr-FR" sz="1600" b="1" baseline="30000" dirty="0">
                <a:solidFill>
                  <a:srgbClr val="003B8E"/>
                </a:solidFill>
              </a:rPr>
              <a:t>3</a:t>
            </a:r>
            <a:r>
              <a:rPr lang="fr-FR" sz="1600" b="1" dirty="0">
                <a:solidFill>
                  <a:srgbClr val="003B8E"/>
                </a:solidFill>
              </a:rPr>
              <a:t>.kg</a:t>
            </a:r>
            <a:r>
              <a:rPr lang="fr-FR" sz="1600" b="1" baseline="30000" dirty="0">
                <a:solidFill>
                  <a:srgbClr val="003B8E"/>
                </a:solidFill>
              </a:rPr>
              <a:t>-1</a:t>
            </a:r>
          </a:p>
        </p:txBody>
      </p:sp>
      <p:sp>
        <p:nvSpPr>
          <p:cNvPr id="13" name="Espace réservé du contenu 8"/>
          <p:cNvSpPr txBox="1">
            <a:spLocks/>
          </p:cNvSpPr>
          <p:nvPr/>
        </p:nvSpPr>
        <p:spPr>
          <a:xfrm>
            <a:off x="386195" y="4005064"/>
            <a:ext cx="8549584" cy="2376264"/>
          </a:xfrm>
          <a:prstGeom prst="rect">
            <a:avLst/>
          </a:prstGeom>
        </p:spPr>
        <p:txBody>
          <a:bodyPr vert="horz" lIns="91440" tIns="45720" rIns="91440" bIns="45720" rtlCol="0">
            <a:normAutofit fontScale="92500" lnSpcReduction="20000"/>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9138" lvl="1" indent="0">
              <a:spcBef>
                <a:spcPts val="1200"/>
              </a:spcBef>
              <a:buFontTx/>
              <a:buNone/>
            </a:pPr>
            <a:r>
              <a:rPr lang="en-US" sz="1000" b="1" dirty="0">
                <a:solidFill>
                  <a:schemeClr val="tx2"/>
                </a:solidFill>
                <a:cs typeface="Lucida Sans Unicode" pitchFamily="34" charset="0"/>
              </a:rPr>
              <a:t> </a:t>
            </a:r>
            <a:endParaRPr lang="en-US" dirty="0">
              <a:cs typeface="Lucida Sans Unicode" pitchFamily="34" charset="0"/>
            </a:endParaRPr>
          </a:p>
          <a:p>
            <a:pPr lvl="1"/>
            <a:r>
              <a:rPr lang="en-US" dirty="0">
                <a:cs typeface="Lucida Sans Unicode" pitchFamily="34" charset="0"/>
              </a:rPr>
              <a:t>Reduction of the </a:t>
            </a:r>
            <a:r>
              <a:rPr lang="en-US" baseline="30000" dirty="0">
                <a:cs typeface="Lucida Sans Unicode" pitchFamily="34" charset="0"/>
              </a:rPr>
              <a:t>14</a:t>
            </a:r>
            <a:r>
              <a:rPr lang="en-US" dirty="0">
                <a:cs typeface="Lucida Sans Unicode" pitchFamily="34" charset="0"/>
              </a:rPr>
              <a:t>C molar flux </a:t>
            </a:r>
          </a:p>
          <a:p>
            <a:pPr lvl="2"/>
            <a:r>
              <a:rPr lang="en-US" dirty="0">
                <a:cs typeface="Lucida Sans Unicode" pitchFamily="34" charset="0"/>
              </a:rPr>
              <a:t>by 3 order of magnitude by the primary packages </a:t>
            </a:r>
          </a:p>
          <a:p>
            <a:pPr lvl="2"/>
            <a:r>
              <a:rPr lang="en-US" dirty="0">
                <a:cs typeface="Lucida Sans Unicode" pitchFamily="34" charset="0"/>
              </a:rPr>
              <a:t>by 3 order of magnitude by the disposal packages and cell materials</a:t>
            </a:r>
          </a:p>
          <a:p>
            <a:pPr lvl="2"/>
            <a:r>
              <a:rPr lang="en-US" dirty="0">
                <a:cs typeface="Lucida Sans Unicode" pitchFamily="34" charset="0"/>
              </a:rPr>
              <a:t>by 5 order of magnitude by the clay-rock</a:t>
            </a:r>
          </a:p>
          <a:p>
            <a:pPr lvl="1"/>
            <a:r>
              <a:rPr lang="en-US" dirty="0">
                <a:cs typeface="Lucida Sans Unicode" pitchFamily="34" charset="0"/>
              </a:rPr>
              <a:t>Sorption in cement reduces by </a:t>
            </a:r>
            <a:r>
              <a:rPr lang="en-US" u="sng" dirty="0">
                <a:cs typeface="Lucida Sans Unicode" pitchFamily="34" charset="0"/>
              </a:rPr>
              <a:t>one to two additional order of magnitude </a:t>
            </a:r>
            <a:r>
              <a:rPr lang="en-US" dirty="0">
                <a:cs typeface="Lucida Sans Unicode" pitchFamily="34" charset="0"/>
              </a:rPr>
              <a:t>the flux of </a:t>
            </a:r>
            <a:r>
              <a:rPr lang="en-US" baseline="30000" dirty="0">
                <a:cs typeface="Lucida Sans Unicode" pitchFamily="34" charset="0"/>
              </a:rPr>
              <a:t>14</a:t>
            </a:r>
            <a:r>
              <a:rPr lang="en-US" dirty="0">
                <a:cs typeface="Lucida Sans Unicode" pitchFamily="34" charset="0"/>
              </a:rPr>
              <a:t>C and delays the maximum up to 15.000 – 20.000 years </a:t>
            </a:r>
          </a:p>
          <a:p>
            <a:pPr lvl="1"/>
            <a:r>
              <a:rPr lang="en-US" dirty="0">
                <a:cs typeface="Lucida Sans Unicode" pitchFamily="34" charset="0"/>
              </a:rPr>
              <a:t>Limited effect of the source term (instantaneous </a:t>
            </a:r>
            <a:r>
              <a:rPr lang="en-US" i="1" dirty="0">
                <a:cs typeface="Lucida Sans Unicode" pitchFamily="34" charset="0"/>
              </a:rPr>
              <a:t>vs</a:t>
            </a:r>
            <a:r>
              <a:rPr lang="en-US" dirty="0">
                <a:cs typeface="Lucida Sans Unicode" pitchFamily="34" charset="0"/>
              </a:rPr>
              <a:t> kinetic) on the </a:t>
            </a:r>
            <a:r>
              <a:rPr lang="en-US" baseline="30000" dirty="0">
                <a:cs typeface="Lucida Sans Unicode" pitchFamily="34" charset="0"/>
              </a:rPr>
              <a:t>14</a:t>
            </a:r>
            <a:r>
              <a:rPr lang="en-US" dirty="0">
                <a:cs typeface="Lucida Sans Unicode" pitchFamily="34" charset="0"/>
              </a:rPr>
              <a:t>C molar flux at the “top” and “bottom” surface of the </a:t>
            </a:r>
            <a:r>
              <a:rPr lang="en-US" dirty="0" err="1">
                <a:cs typeface="Lucida Sans Unicode" pitchFamily="34" charset="0"/>
              </a:rPr>
              <a:t>COx</a:t>
            </a:r>
            <a:endParaRPr lang="en-US" dirty="0">
              <a:cs typeface="Lucida Sans Unicode" pitchFamily="34" charset="0"/>
            </a:endParaRPr>
          </a:p>
          <a:p>
            <a:pPr lvl="1"/>
            <a:endParaRPr lang="en-US" dirty="0">
              <a:cs typeface="Lucida Sans Unicode" pitchFamily="34" charset="0"/>
            </a:endParaRPr>
          </a:p>
          <a:p>
            <a:pPr lvl="1"/>
            <a:endParaRPr lang="en-US" dirty="0">
              <a:cs typeface="Lucida Sans Unicode" pitchFamily="34" charset="0"/>
            </a:endParaRPr>
          </a:p>
        </p:txBody>
      </p:sp>
      <p:pic>
        <p:nvPicPr>
          <p:cNvPr id="8197" name="Picture 5" descr="balance_flux_C14Org_sensi_kinetic_ST_for_Kd_concrete_0"/>
          <p:cNvPicPr>
            <a:picLocks noChangeAspect="1" noChangeArrowheads="1"/>
          </p:cNvPicPr>
          <p:nvPr/>
        </p:nvPicPr>
        <p:blipFill>
          <a:blip r:embed="rId7">
            <a:extLst>
              <a:ext uri="{28A0092B-C50C-407E-A947-70E740481C1C}">
                <a14:useLocalDpi xmlns:a14="http://schemas.microsoft.com/office/drawing/2010/main" val="0"/>
              </a:ext>
            </a:extLst>
          </a:blip>
          <a:srcRect l="2420" t="13455" r="1080" b="6262"/>
          <a:stretch>
            <a:fillRect/>
          </a:stretch>
        </p:blipFill>
        <p:spPr bwMode="auto">
          <a:xfrm>
            <a:off x="4687629" y="1397918"/>
            <a:ext cx="4248150"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46865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balance_flux_C14Org_instant_ST_sensi_Kd_concrete"/>
          <p:cNvPicPr>
            <a:picLocks noChangeAspect="1" noChangeArrowheads="1"/>
          </p:cNvPicPr>
          <p:nvPr/>
        </p:nvPicPr>
        <p:blipFill>
          <a:blip r:embed="rId3">
            <a:extLst>
              <a:ext uri="{28A0092B-C50C-407E-A947-70E740481C1C}">
                <a14:useLocalDpi xmlns:a14="http://schemas.microsoft.com/office/drawing/2010/main" val="0"/>
              </a:ext>
            </a:extLst>
          </a:blip>
          <a:srcRect l="2112" t="13666" b="6023"/>
          <a:stretch>
            <a:fillRect/>
          </a:stretch>
        </p:blipFill>
        <p:spPr bwMode="auto">
          <a:xfrm>
            <a:off x="2195736" y="1491204"/>
            <a:ext cx="4680520" cy="2964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Espace réservé du contenu 8"/>
          <p:cNvSpPr>
            <a:spLocks noGrp="1"/>
          </p:cNvSpPr>
          <p:nvPr>
            <p:ph idx="1"/>
          </p:nvPr>
        </p:nvSpPr>
        <p:spPr>
          <a:xfrm>
            <a:off x="395536" y="1052736"/>
            <a:ext cx="8515251" cy="4392488"/>
          </a:xfrm>
        </p:spPr>
        <p:txBody>
          <a:bodyPr>
            <a:normAutofit/>
          </a:bodyPr>
          <a:lstStyle/>
          <a:p>
            <a:pPr indent="-284400">
              <a:spcBef>
                <a:spcPts val="1200"/>
              </a:spcBef>
            </a:pPr>
            <a:r>
              <a:rPr lang="en-US" sz="1200" b="1" dirty="0">
                <a:solidFill>
                  <a:schemeClr val="tx2"/>
                </a:solidFill>
                <a:cs typeface="Lucida Sans Unicode" pitchFamily="34" charset="0"/>
              </a:rPr>
              <a:t> </a:t>
            </a:r>
            <a:r>
              <a:rPr lang="en-GB" dirty="0"/>
              <a:t>“Envelope” case –Organic </a:t>
            </a:r>
            <a:r>
              <a:rPr lang="en-GB" baseline="30000" dirty="0"/>
              <a:t>14</a:t>
            </a:r>
            <a:r>
              <a:rPr lang="en-GB" dirty="0"/>
              <a:t>C  </a:t>
            </a: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8" name="Titre 6"/>
          <p:cNvSpPr txBox="1">
            <a:spLocks/>
          </p:cNvSpPr>
          <p:nvPr/>
        </p:nvSpPr>
        <p:spPr>
          <a:xfrm>
            <a:off x="1691680" y="-27384"/>
            <a:ext cx="7452320" cy="1008112"/>
          </a:xfrm>
          <a:prstGeom prst="rect">
            <a:avLst/>
          </a:prstGeom>
        </p:spPr>
        <p:txBody>
          <a:bodyPr vert="horz" lIns="91440" tIns="45720" rIns="91440" bIns="45720" rtlCol="0" anchor="ctr">
            <a:normAutofit fontScale="82500" lnSpcReduction="10000"/>
          </a:bodyPr>
          <a:lstStyle>
            <a:lvl1pPr algn="l" defTabSz="914400" rtl="0" eaLnBrk="1" latinLnBrk="0" hangingPunct="1">
              <a:spcBef>
                <a:spcPct val="0"/>
              </a:spcBef>
              <a:buNone/>
              <a:tabLst>
                <a:tab pos="714375" algn="l"/>
              </a:tabLst>
              <a:defRPr sz="2100" kern="1200">
                <a:solidFill>
                  <a:schemeClr val="bg1"/>
                </a:solidFill>
                <a:latin typeface="Lucida Sans" pitchFamily="34" charset="0"/>
                <a:ea typeface="+mj-ea"/>
                <a:cs typeface="+mj-cs"/>
              </a:defRPr>
            </a:lvl1pPr>
          </a:lstStyle>
          <a:p>
            <a:r>
              <a:rPr lang="en-US" sz="2900" dirty="0">
                <a:cs typeface="Lucida Sans Unicode" pitchFamily="34" charset="0"/>
              </a:rPr>
              <a:t>Performance assessment of aqueous </a:t>
            </a:r>
            <a:r>
              <a:rPr lang="en-US" sz="2900" baseline="30000" dirty="0">
                <a:cs typeface="Lucida Sans Unicode" pitchFamily="34" charset="0"/>
              </a:rPr>
              <a:t>14</a:t>
            </a:r>
            <a:r>
              <a:rPr lang="en-US" sz="2900" dirty="0">
                <a:cs typeface="Lucida Sans Unicode" pitchFamily="34" charset="0"/>
              </a:rPr>
              <a:t>C transfer</a:t>
            </a:r>
          </a:p>
          <a:p>
            <a:r>
              <a:rPr lang="en-US" sz="2700" b="1" dirty="0">
                <a:solidFill>
                  <a:srgbClr val="F39900"/>
                </a:solidFill>
                <a:cs typeface="Lucida Sans Unicode" pitchFamily="34" charset="0"/>
              </a:rPr>
              <a:t>Illustrative results (2/4)</a:t>
            </a:r>
            <a:endParaRPr lang="en-US" sz="2700" dirty="0">
              <a:cs typeface="Lucida Sans Unicode" pitchFamily="34" charset="0"/>
            </a:endParaRPr>
          </a:p>
        </p:txBody>
      </p:sp>
      <p:sp>
        <p:nvSpPr>
          <p:cNvPr id="12" name="ZoneTexte 11"/>
          <p:cNvSpPr txBox="1"/>
          <p:nvPr/>
        </p:nvSpPr>
        <p:spPr>
          <a:xfrm>
            <a:off x="3047369" y="3703724"/>
            <a:ext cx="2304256" cy="338554"/>
          </a:xfrm>
          <a:prstGeom prst="rect">
            <a:avLst/>
          </a:prstGeom>
          <a:solidFill>
            <a:schemeClr val="bg1"/>
          </a:solidFill>
        </p:spPr>
        <p:txBody>
          <a:bodyPr wrap="square" rtlCol="0">
            <a:spAutoFit/>
          </a:bodyPr>
          <a:lstStyle/>
          <a:p>
            <a:r>
              <a:rPr lang="fr-FR" sz="1600" b="1" dirty="0">
                <a:solidFill>
                  <a:srgbClr val="003B8E"/>
                </a:solidFill>
              </a:rPr>
              <a:t>Kd = 0 /10</a:t>
            </a:r>
            <a:r>
              <a:rPr lang="fr-FR" sz="1600" b="1" baseline="30000" dirty="0">
                <a:solidFill>
                  <a:srgbClr val="003B8E"/>
                </a:solidFill>
              </a:rPr>
              <a:t>-3</a:t>
            </a:r>
            <a:r>
              <a:rPr lang="fr-FR" sz="1600" b="1" dirty="0">
                <a:solidFill>
                  <a:srgbClr val="003B8E"/>
                </a:solidFill>
              </a:rPr>
              <a:t> m</a:t>
            </a:r>
            <a:r>
              <a:rPr lang="fr-FR" sz="1600" b="1" baseline="30000" dirty="0">
                <a:solidFill>
                  <a:srgbClr val="003B8E"/>
                </a:solidFill>
              </a:rPr>
              <a:t>3</a:t>
            </a:r>
            <a:r>
              <a:rPr lang="fr-FR" sz="1600" b="1" dirty="0">
                <a:solidFill>
                  <a:srgbClr val="003B8E"/>
                </a:solidFill>
              </a:rPr>
              <a:t>.kg</a:t>
            </a:r>
            <a:r>
              <a:rPr lang="fr-FR" sz="1600" b="1" baseline="30000" dirty="0">
                <a:solidFill>
                  <a:srgbClr val="003B8E"/>
                </a:solidFill>
              </a:rPr>
              <a:t>-1</a:t>
            </a:r>
          </a:p>
        </p:txBody>
      </p:sp>
      <p:sp>
        <p:nvSpPr>
          <p:cNvPr id="10" name="Espace réservé du contenu 8"/>
          <p:cNvSpPr txBox="1">
            <a:spLocks/>
          </p:cNvSpPr>
          <p:nvPr/>
        </p:nvSpPr>
        <p:spPr>
          <a:xfrm>
            <a:off x="390865" y="4437112"/>
            <a:ext cx="8506285" cy="1834994"/>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r>
              <a:rPr lang="en-US" dirty="0">
                <a:cs typeface="Lucida Sans Unicode" pitchFamily="34" charset="0"/>
              </a:rPr>
              <a:t>In comparison to the “phenomenological” case:</a:t>
            </a:r>
          </a:p>
          <a:p>
            <a:pPr lvl="2"/>
            <a:r>
              <a:rPr lang="en-US" dirty="0">
                <a:cs typeface="Lucida Sans Unicode" pitchFamily="34" charset="0"/>
              </a:rPr>
              <a:t>Increase of the organic </a:t>
            </a:r>
            <a:r>
              <a:rPr lang="en-US" baseline="30000" dirty="0">
                <a:cs typeface="Lucida Sans Unicode" pitchFamily="34" charset="0"/>
              </a:rPr>
              <a:t>14</a:t>
            </a:r>
            <a:r>
              <a:rPr lang="en-US" dirty="0">
                <a:cs typeface="Lucida Sans Unicode" pitchFamily="34" charset="0"/>
              </a:rPr>
              <a:t>C molar flux coming out of the disposal cell (by 3 orders of magnitude) and at the top/bottom </a:t>
            </a:r>
            <a:r>
              <a:rPr lang="en-US" dirty="0" err="1">
                <a:cs typeface="Lucida Sans Unicode" pitchFamily="34" charset="0"/>
              </a:rPr>
              <a:t>COx</a:t>
            </a:r>
            <a:r>
              <a:rPr lang="en-US" dirty="0">
                <a:cs typeface="Lucida Sans Unicode" pitchFamily="34" charset="0"/>
              </a:rPr>
              <a:t> surfaces (by one order of magnitude)</a:t>
            </a:r>
          </a:p>
          <a:p>
            <a:pPr lvl="2"/>
            <a:r>
              <a:rPr lang="en-US" dirty="0">
                <a:cs typeface="Lucida Sans Unicode" pitchFamily="34" charset="0"/>
              </a:rPr>
              <a:t>Lower effect of the Kd sensitivity on the organic </a:t>
            </a:r>
            <a:r>
              <a:rPr lang="en-US" baseline="30000" dirty="0">
                <a:cs typeface="Lucida Sans Unicode" pitchFamily="34" charset="0"/>
              </a:rPr>
              <a:t>14</a:t>
            </a:r>
            <a:r>
              <a:rPr lang="en-US" dirty="0">
                <a:cs typeface="Lucida Sans Unicode" pitchFamily="34" charset="0"/>
              </a:rPr>
              <a:t>C molar flux coming out of the disposal cell and at the top/bottom </a:t>
            </a:r>
            <a:r>
              <a:rPr lang="en-US" dirty="0" err="1">
                <a:cs typeface="Lucida Sans Unicode" pitchFamily="34" charset="0"/>
              </a:rPr>
              <a:t>COx</a:t>
            </a:r>
            <a:r>
              <a:rPr lang="en-US" dirty="0">
                <a:cs typeface="Lucida Sans Unicode" pitchFamily="34" charset="0"/>
              </a:rPr>
              <a:t> surfaces </a:t>
            </a:r>
          </a:p>
          <a:p>
            <a:pPr lvl="1"/>
            <a:endParaRPr lang="en-US" dirty="0">
              <a:cs typeface="Lucida Sans Unicode" pitchFamily="34" charset="0"/>
            </a:endParaRPr>
          </a:p>
        </p:txBody>
      </p:sp>
    </p:spTree>
    <p:extLst>
      <p:ext uri="{BB962C8B-B14F-4D97-AF65-F5344CB8AC3E}">
        <p14:creationId xmlns:p14="http://schemas.microsoft.com/office/powerpoint/2010/main" val="36874334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395536" y="908720"/>
            <a:ext cx="8515251" cy="4392488"/>
          </a:xfrm>
        </p:spPr>
        <p:txBody>
          <a:bodyPr>
            <a:normAutofit/>
          </a:bodyPr>
          <a:lstStyle/>
          <a:p>
            <a:pPr indent="-284400">
              <a:spcBef>
                <a:spcPts val="1200"/>
              </a:spcBef>
            </a:pPr>
            <a:r>
              <a:rPr lang="en-US" sz="1200" b="1" dirty="0">
                <a:solidFill>
                  <a:schemeClr val="tx2"/>
                </a:solidFill>
                <a:cs typeface="Lucida Sans Unicode" pitchFamily="34" charset="0"/>
              </a:rPr>
              <a:t> </a:t>
            </a:r>
            <a:r>
              <a:rPr lang="en-GB" dirty="0"/>
              <a:t>“Phenomenological” case – Inorganic </a:t>
            </a:r>
            <a:r>
              <a:rPr lang="en-GB" baseline="30000" dirty="0"/>
              <a:t>14</a:t>
            </a:r>
            <a:r>
              <a:rPr lang="en-GB" dirty="0"/>
              <a:t>C  </a:t>
            </a: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8" name="Titre 6"/>
          <p:cNvSpPr txBox="1">
            <a:spLocks/>
          </p:cNvSpPr>
          <p:nvPr/>
        </p:nvSpPr>
        <p:spPr>
          <a:xfrm>
            <a:off x="1691680" y="-27384"/>
            <a:ext cx="7452320" cy="1008112"/>
          </a:xfrm>
          <a:prstGeom prst="rect">
            <a:avLst/>
          </a:prstGeom>
        </p:spPr>
        <p:txBody>
          <a:bodyPr vert="horz" lIns="91440" tIns="45720" rIns="91440" bIns="45720" rtlCol="0" anchor="ctr">
            <a:normAutofit fontScale="82500" lnSpcReduction="10000"/>
          </a:bodyPr>
          <a:lstStyle>
            <a:lvl1pPr algn="l" defTabSz="914400" rtl="0" eaLnBrk="1" latinLnBrk="0" hangingPunct="1">
              <a:spcBef>
                <a:spcPct val="0"/>
              </a:spcBef>
              <a:buNone/>
              <a:tabLst>
                <a:tab pos="714375" algn="l"/>
              </a:tabLst>
              <a:defRPr sz="2100" kern="1200">
                <a:solidFill>
                  <a:schemeClr val="bg1"/>
                </a:solidFill>
                <a:latin typeface="Lucida Sans" pitchFamily="34" charset="0"/>
                <a:ea typeface="+mj-ea"/>
                <a:cs typeface="+mj-cs"/>
              </a:defRPr>
            </a:lvl1pPr>
          </a:lstStyle>
          <a:p>
            <a:r>
              <a:rPr lang="en-US" sz="2900" dirty="0">
                <a:cs typeface="Lucida Sans Unicode" pitchFamily="34" charset="0"/>
              </a:rPr>
              <a:t>Performance assessment of aqueous </a:t>
            </a:r>
            <a:r>
              <a:rPr lang="en-US" sz="2900" baseline="30000" dirty="0">
                <a:cs typeface="Lucida Sans Unicode" pitchFamily="34" charset="0"/>
              </a:rPr>
              <a:t>14</a:t>
            </a:r>
            <a:r>
              <a:rPr lang="en-US" sz="2900" dirty="0">
                <a:cs typeface="Lucida Sans Unicode" pitchFamily="34" charset="0"/>
              </a:rPr>
              <a:t>C transfer</a:t>
            </a:r>
          </a:p>
          <a:p>
            <a:r>
              <a:rPr lang="en-US" sz="2700" b="1" dirty="0">
                <a:solidFill>
                  <a:srgbClr val="F39900"/>
                </a:solidFill>
                <a:cs typeface="Lucida Sans Unicode" pitchFamily="34" charset="0"/>
              </a:rPr>
              <a:t>Illustrative results (3/4)</a:t>
            </a:r>
            <a:endParaRPr lang="en-US" sz="2700" dirty="0">
              <a:cs typeface="Lucida Sans Unicode" pitchFamily="34" charset="0"/>
            </a:endParaRPr>
          </a:p>
        </p:txBody>
      </p:sp>
      <p:sp>
        <p:nvSpPr>
          <p:cNvPr id="12" name="ZoneTexte 11"/>
          <p:cNvSpPr txBox="1"/>
          <p:nvPr/>
        </p:nvSpPr>
        <p:spPr>
          <a:xfrm>
            <a:off x="5364088" y="3063428"/>
            <a:ext cx="3672408" cy="707886"/>
          </a:xfrm>
          <a:prstGeom prst="rect">
            <a:avLst/>
          </a:prstGeom>
          <a:solidFill>
            <a:schemeClr val="bg1"/>
          </a:solidFill>
        </p:spPr>
        <p:txBody>
          <a:bodyPr wrap="square" rtlCol="0">
            <a:spAutoFit/>
          </a:bodyPr>
          <a:lstStyle/>
          <a:p>
            <a:r>
              <a:rPr lang="fr-FR" sz="2000" b="1" dirty="0">
                <a:solidFill>
                  <a:srgbClr val="003B8E"/>
                </a:solidFill>
              </a:rPr>
              <a:t>Cement  : Kd = 10</a:t>
            </a:r>
            <a:r>
              <a:rPr lang="fr-FR" sz="2000" b="1" baseline="30000" dirty="0">
                <a:solidFill>
                  <a:srgbClr val="003B8E"/>
                </a:solidFill>
              </a:rPr>
              <a:t>-1 </a:t>
            </a:r>
            <a:r>
              <a:rPr lang="fr-FR" sz="2000" b="1" dirty="0">
                <a:solidFill>
                  <a:srgbClr val="003B8E"/>
                </a:solidFill>
              </a:rPr>
              <a:t>m</a:t>
            </a:r>
            <a:r>
              <a:rPr lang="fr-FR" sz="2000" b="1" baseline="30000" dirty="0">
                <a:solidFill>
                  <a:srgbClr val="003B8E"/>
                </a:solidFill>
              </a:rPr>
              <a:t>3</a:t>
            </a:r>
            <a:r>
              <a:rPr lang="fr-FR" sz="2000" b="1" dirty="0">
                <a:solidFill>
                  <a:srgbClr val="003B8E"/>
                </a:solidFill>
              </a:rPr>
              <a:t>.kg</a:t>
            </a:r>
            <a:r>
              <a:rPr lang="fr-FR" sz="2000" b="1" baseline="30000" dirty="0">
                <a:solidFill>
                  <a:srgbClr val="003B8E"/>
                </a:solidFill>
              </a:rPr>
              <a:t>-1</a:t>
            </a:r>
          </a:p>
          <a:p>
            <a:r>
              <a:rPr lang="fr-FR" sz="2000" b="1" baseline="30000" dirty="0">
                <a:solidFill>
                  <a:srgbClr val="003B8E"/>
                </a:solidFill>
              </a:rPr>
              <a:t> </a:t>
            </a:r>
            <a:r>
              <a:rPr lang="fr-FR" sz="2000" b="1" dirty="0">
                <a:solidFill>
                  <a:srgbClr val="003B8E"/>
                </a:solidFill>
              </a:rPr>
              <a:t>m</a:t>
            </a:r>
            <a:r>
              <a:rPr lang="fr-FR" sz="2000" b="1" baseline="30000" dirty="0">
                <a:solidFill>
                  <a:srgbClr val="003B8E"/>
                </a:solidFill>
              </a:rPr>
              <a:t>3</a:t>
            </a:r>
            <a:r>
              <a:rPr lang="fr-FR" sz="2000" b="1" dirty="0">
                <a:solidFill>
                  <a:srgbClr val="003B8E"/>
                </a:solidFill>
              </a:rPr>
              <a:t>.kg</a:t>
            </a:r>
            <a:r>
              <a:rPr lang="fr-FR" sz="2000" b="1" baseline="30000" dirty="0">
                <a:solidFill>
                  <a:srgbClr val="003B8E"/>
                </a:solidFill>
              </a:rPr>
              <a:t>-1</a:t>
            </a:r>
          </a:p>
        </p:txBody>
      </p:sp>
      <p:pic>
        <p:nvPicPr>
          <p:cNvPr id="10242" name="Picture 2" descr="balance_flux_C14"/>
          <p:cNvPicPr>
            <a:picLocks noChangeAspect="1" noChangeArrowheads="1"/>
          </p:cNvPicPr>
          <p:nvPr/>
        </p:nvPicPr>
        <p:blipFill>
          <a:blip r:embed="rId3">
            <a:extLst>
              <a:ext uri="{28A0092B-C50C-407E-A947-70E740481C1C}">
                <a14:useLocalDpi xmlns:a14="http://schemas.microsoft.com/office/drawing/2010/main" val="0"/>
              </a:ext>
            </a:extLst>
          </a:blip>
          <a:srcRect l="1825" t="13527" b="5652"/>
          <a:stretch>
            <a:fillRect/>
          </a:stretch>
        </p:blipFill>
        <p:spPr bwMode="auto">
          <a:xfrm>
            <a:off x="544258" y="1412776"/>
            <a:ext cx="4867275"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ZoneTexte 13"/>
          <p:cNvSpPr txBox="1"/>
          <p:nvPr/>
        </p:nvSpPr>
        <p:spPr>
          <a:xfrm>
            <a:off x="5364088" y="3460938"/>
            <a:ext cx="3384376" cy="400110"/>
          </a:xfrm>
          <a:prstGeom prst="rect">
            <a:avLst/>
          </a:prstGeom>
          <a:solidFill>
            <a:schemeClr val="bg1"/>
          </a:solidFill>
        </p:spPr>
        <p:txBody>
          <a:bodyPr wrap="square" rtlCol="0">
            <a:spAutoFit/>
          </a:bodyPr>
          <a:lstStyle/>
          <a:p>
            <a:r>
              <a:rPr lang="fr-FR" sz="2000" b="1" dirty="0">
                <a:solidFill>
                  <a:srgbClr val="003B8E"/>
                </a:solidFill>
              </a:rPr>
              <a:t>Clay : Kd = 0</a:t>
            </a:r>
            <a:endParaRPr lang="fr-FR" sz="2000" b="1" baseline="30000" dirty="0">
              <a:solidFill>
                <a:srgbClr val="003B8E"/>
              </a:solidFill>
            </a:endParaRPr>
          </a:p>
        </p:txBody>
      </p:sp>
      <p:sp>
        <p:nvSpPr>
          <p:cNvPr id="11" name="Espace réservé du contenu 8"/>
          <p:cNvSpPr txBox="1">
            <a:spLocks/>
          </p:cNvSpPr>
          <p:nvPr/>
        </p:nvSpPr>
        <p:spPr>
          <a:xfrm>
            <a:off x="386195" y="4365104"/>
            <a:ext cx="8757805" cy="1944216"/>
          </a:xfrm>
          <a:prstGeom prst="rect">
            <a:avLst/>
          </a:prstGeom>
        </p:spPr>
        <p:txBody>
          <a:bodyPr vert="horz" lIns="91440" tIns="45720" rIns="91440" bIns="45720" rtlCol="0">
            <a:normAutofit fontScale="92500" lnSpcReduction="20000"/>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4"/>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5"/>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6"/>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9138" lvl="1" indent="0">
              <a:spcBef>
                <a:spcPts val="1200"/>
              </a:spcBef>
              <a:buFontTx/>
              <a:buNone/>
            </a:pPr>
            <a:r>
              <a:rPr lang="en-US" sz="1000" b="1" dirty="0">
                <a:solidFill>
                  <a:schemeClr val="tx2"/>
                </a:solidFill>
                <a:cs typeface="Lucida Sans Unicode" pitchFamily="34" charset="0"/>
              </a:rPr>
              <a:t> </a:t>
            </a:r>
            <a:endParaRPr lang="en-US" dirty="0">
              <a:cs typeface="Lucida Sans Unicode" pitchFamily="34" charset="0"/>
            </a:endParaRPr>
          </a:p>
          <a:p>
            <a:pPr lvl="1"/>
            <a:r>
              <a:rPr lang="en-US" dirty="0">
                <a:cs typeface="Lucida Sans Unicode" pitchFamily="34" charset="0"/>
              </a:rPr>
              <a:t>Strong effect of the sorption in cementitious materials, inorganic </a:t>
            </a:r>
            <a:r>
              <a:rPr lang="en-US" baseline="30000" dirty="0">
                <a:cs typeface="Lucida Sans Unicode" pitchFamily="34" charset="0"/>
              </a:rPr>
              <a:t>14</a:t>
            </a:r>
            <a:r>
              <a:rPr lang="en-US" dirty="0">
                <a:cs typeface="Lucida Sans Unicode" pitchFamily="34" charset="0"/>
              </a:rPr>
              <a:t>C molar flux is reduced </a:t>
            </a:r>
          </a:p>
          <a:p>
            <a:pPr lvl="2"/>
            <a:r>
              <a:rPr lang="en-US" dirty="0">
                <a:cs typeface="Lucida Sans Unicode" pitchFamily="34" charset="0"/>
              </a:rPr>
              <a:t>By 7 to 11 orders of magnitude by disposal packages and cell materials</a:t>
            </a:r>
          </a:p>
          <a:p>
            <a:pPr lvl="2"/>
            <a:r>
              <a:rPr lang="en-US" dirty="0">
                <a:cs typeface="Lucida Sans Unicode" pitchFamily="34" charset="0"/>
              </a:rPr>
              <a:t>Higher sorption values enhance the reduction of the inorganic </a:t>
            </a:r>
            <a:r>
              <a:rPr lang="en-US" baseline="30000" dirty="0">
                <a:cs typeface="Lucida Sans Unicode" pitchFamily="34" charset="0"/>
              </a:rPr>
              <a:t>14</a:t>
            </a:r>
            <a:r>
              <a:rPr lang="en-US" dirty="0">
                <a:cs typeface="Lucida Sans Unicode" pitchFamily="34" charset="0"/>
              </a:rPr>
              <a:t>C molar flux</a:t>
            </a:r>
          </a:p>
          <a:p>
            <a:pPr lvl="1"/>
            <a:r>
              <a:rPr lang="en-US" dirty="0">
                <a:cs typeface="Lucida Sans Unicode" pitchFamily="34" charset="0"/>
              </a:rPr>
              <a:t>Negligible inorganic </a:t>
            </a:r>
            <a:r>
              <a:rPr lang="en-US" baseline="30000" dirty="0">
                <a:cs typeface="Lucida Sans Unicode" pitchFamily="34" charset="0"/>
              </a:rPr>
              <a:t>14</a:t>
            </a:r>
            <a:r>
              <a:rPr lang="en-US" dirty="0">
                <a:cs typeface="Lucida Sans Unicode" pitchFamily="34" charset="0"/>
              </a:rPr>
              <a:t>C molar flux (</a:t>
            </a:r>
            <a:r>
              <a:rPr lang="en-GB" dirty="0"/>
              <a:t>below 10</a:t>
            </a:r>
            <a:r>
              <a:rPr lang="en-GB" baseline="30000" dirty="0"/>
              <a:t>-16</a:t>
            </a:r>
            <a:r>
              <a:rPr lang="en-GB" dirty="0"/>
              <a:t> mol/year) </a:t>
            </a:r>
            <a:r>
              <a:rPr lang="en-US" dirty="0">
                <a:cs typeface="Lucida Sans Unicode" pitchFamily="34" charset="0"/>
              </a:rPr>
              <a:t>at the top/bottom surfaces of the </a:t>
            </a:r>
            <a:r>
              <a:rPr lang="en-US" dirty="0" err="1">
                <a:cs typeface="Lucida Sans Unicode" pitchFamily="34" charset="0"/>
              </a:rPr>
              <a:t>COx</a:t>
            </a:r>
            <a:r>
              <a:rPr lang="en-US" dirty="0">
                <a:cs typeface="Lucida Sans Unicode" pitchFamily="34" charset="0"/>
              </a:rPr>
              <a:t> </a:t>
            </a:r>
          </a:p>
          <a:p>
            <a:pPr lvl="2"/>
            <a:r>
              <a:rPr lang="en-US" dirty="0">
                <a:cs typeface="Lucida Sans Unicode" pitchFamily="34" charset="0"/>
              </a:rPr>
              <a:t>Sorption in </a:t>
            </a:r>
            <a:r>
              <a:rPr lang="en-US" dirty="0" err="1">
                <a:cs typeface="Lucida Sans Unicode" pitchFamily="34" charset="0"/>
              </a:rPr>
              <a:t>COx</a:t>
            </a:r>
            <a:r>
              <a:rPr lang="en-US" dirty="0">
                <a:cs typeface="Lucida Sans Unicode" pitchFamily="34" charset="0"/>
              </a:rPr>
              <a:t> will enhance the reduction of the inorganic </a:t>
            </a:r>
            <a:r>
              <a:rPr lang="en-US" baseline="30000" dirty="0">
                <a:cs typeface="Lucida Sans Unicode" pitchFamily="34" charset="0"/>
              </a:rPr>
              <a:t>14</a:t>
            </a:r>
            <a:r>
              <a:rPr lang="en-US" dirty="0">
                <a:cs typeface="Lucida Sans Unicode" pitchFamily="34" charset="0"/>
              </a:rPr>
              <a:t>C molar flux</a:t>
            </a:r>
          </a:p>
          <a:p>
            <a:pPr lvl="1"/>
            <a:endParaRPr lang="en-US" dirty="0">
              <a:cs typeface="Lucida Sans Unicode" pitchFamily="34" charset="0"/>
            </a:endParaRPr>
          </a:p>
        </p:txBody>
      </p:sp>
    </p:spTree>
    <p:extLst>
      <p:ext uri="{BB962C8B-B14F-4D97-AF65-F5344CB8AC3E}">
        <p14:creationId xmlns:p14="http://schemas.microsoft.com/office/powerpoint/2010/main" val="41969933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395536" y="1052736"/>
            <a:ext cx="8515251" cy="4392488"/>
          </a:xfrm>
        </p:spPr>
        <p:txBody>
          <a:bodyPr>
            <a:normAutofit/>
          </a:bodyPr>
          <a:lstStyle/>
          <a:p>
            <a:pPr indent="-284400">
              <a:spcBef>
                <a:spcPts val="1200"/>
              </a:spcBef>
            </a:pPr>
            <a:r>
              <a:rPr lang="en-US" sz="1200" b="1" dirty="0">
                <a:solidFill>
                  <a:schemeClr val="tx2"/>
                </a:solidFill>
                <a:cs typeface="Lucida Sans Unicode" pitchFamily="34" charset="0"/>
              </a:rPr>
              <a:t> </a:t>
            </a:r>
            <a:r>
              <a:rPr lang="en-GB" dirty="0"/>
              <a:t>“Envelope” case – Inorganic </a:t>
            </a:r>
            <a:r>
              <a:rPr lang="en-GB" baseline="30000" dirty="0"/>
              <a:t>14</a:t>
            </a:r>
            <a:r>
              <a:rPr lang="en-GB" dirty="0"/>
              <a:t>C  </a:t>
            </a: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2" name="Espace réservé du pied de page 1"/>
          <p:cNvSpPr>
            <a:spLocks noGrp="1"/>
          </p:cNvSpPr>
          <p:nvPr>
            <p:ph type="ftr" sz="quarter" idx="3"/>
          </p:nvPr>
        </p:nvSpPr>
        <p:spPr/>
        <p:txBody>
          <a:bodyPr/>
          <a:lstStyle/>
          <a:p>
            <a:pPr algn="ctr"/>
            <a:r>
              <a:rPr lang="fr-FR"/>
              <a:t>DRD/TR/18-0001</a:t>
            </a:r>
            <a:endParaRPr lang="fr-FR" dirty="0"/>
          </a:p>
        </p:txBody>
      </p:sp>
      <p:sp>
        <p:nvSpPr>
          <p:cNvPr id="8" name="Titre 6"/>
          <p:cNvSpPr txBox="1">
            <a:spLocks/>
          </p:cNvSpPr>
          <p:nvPr/>
        </p:nvSpPr>
        <p:spPr>
          <a:xfrm>
            <a:off x="1691680" y="-27384"/>
            <a:ext cx="7452320" cy="1008112"/>
          </a:xfrm>
          <a:prstGeom prst="rect">
            <a:avLst/>
          </a:prstGeom>
        </p:spPr>
        <p:txBody>
          <a:bodyPr vert="horz" lIns="91440" tIns="45720" rIns="91440" bIns="45720" rtlCol="0" anchor="ctr">
            <a:normAutofit fontScale="82500" lnSpcReduction="10000"/>
          </a:bodyPr>
          <a:lstStyle>
            <a:lvl1pPr algn="l" defTabSz="914400" rtl="0" eaLnBrk="1" latinLnBrk="0" hangingPunct="1">
              <a:spcBef>
                <a:spcPct val="0"/>
              </a:spcBef>
              <a:buNone/>
              <a:tabLst>
                <a:tab pos="714375" algn="l"/>
              </a:tabLst>
              <a:defRPr sz="2100" kern="1200">
                <a:solidFill>
                  <a:schemeClr val="bg1"/>
                </a:solidFill>
                <a:latin typeface="Lucida Sans" pitchFamily="34" charset="0"/>
                <a:ea typeface="+mj-ea"/>
                <a:cs typeface="+mj-cs"/>
              </a:defRPr>
            </a:lvl1pPr>
          </a:lstStyle>
          <a:p>
            <a:r>
              <a:rPr lang="en-US" sz="2900" dirty="0">
                <a:cs typeface="Lucida Sans Unicode" pitchFamily="34" charset="0"/>
              </a:rPr>
              <a:t>Performance assessment of aqueous </a:t>
            </a:r>
            <a:r>
              <a:rPr lang="en-US" sz="2900" baseline="30000" dirty="0">
                <a:cs typeface="Lucida Sans Unicode" pitchFamily="34" charset="0"/>
              </a:rPr>
              <a:t>14</a:t>
            </a:r>
            <a:r>
              <a:rPr lang="en-US" sz="2900" dirty="0">
                <a:cs typeface="Lucida Sans Unicode" pitchFamily="34" charset="0"/>
              </a:rPr>
              <a:t>C transfer</a:t>
            </a:r>
          </a:p>
          <a:p>
            <a:r>
              <a:rPr lang="en-US" sz="2700" b="1" dirty="0">
                <a:solidFill>
                  <a:srgbClr val="F39900"/>
                </a:solidFill>
                <a:cs typeface="Lucida Sans Unicode" pitchFamily="34" charset="0"/>
              </a:rPr>
              <a:t>Illustrative results (4/4)</a:t>
            </a:r>
            <a:endParaRPr lang="en-US" sz="2700" dirty="0">
              <a:cs typeface="Lucida Sans Unicode" pitchFamily="34" charset="0"/>
            </a:endParaRPr>
          </a:p>
        </p:txBody>
      </p:sp>
      <p:pic>
        <p:nvPicPr>
          <p:cNvPr id="11266" name="Picture 2" descr="balance_flux_C14Inorg_instant_ST_sensi_Kd_concrete_1e-1_1_et_10"/>
          <p:cNvPicPr>
            <a:picLocks noChangeAspect="1" noChangeArrowheads="1"/>
          </p:cNvPicPr>
          <p:nvPr/>
        </p:nvPicPr>
        <p:blipFill>
          <a:blip r:embed="rId3">
            <a:extLst>
              <a:ext uri="{28A0092B-C50C-407E-A947-70E740481C1C}">
                <a14:useLocalDpi xmlns:a14="http://schemas.microsoft.com/office/drawing/2010/main" val="0"/>
              </a:ext>
            </a:extLst>
          </a:blip>
          <a:srcRect l="1825" t="13527" b="5836"/>
          <a:stretch>
            <a:fillRect/>
          </a:stretch>
        </p:blipFill>
        <p:spPr bwMode="auto">
          <a:xfrm>
            <a:off x="4370451" y="1628800"/>
            <a:ext cx="4495800"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3" descr="balance_flux_C14"/>
          <p:cNvPicPr>
            <a:picLocks noChangeAspect="1" noChangeArrowheads="1"/>
          </p:cNvPicPr>
          <p:nvPr/>
        </p:nvPicPr>
        <p:blipFill>
          <a:blip r:embed="rId4">
            <a:extLst>
              <a:ext uri="{28A0092B-C50C-407E-A947-70E740481C1C}">
                <a14:useLocalDpi xmlns:a14="http://schemas.microsoft.com/office/drawing/2010/main" val="0"/>
              </a:ext>
            </a:extLst>
          </a:blip>
          <a:srcRect l="2255" t="13527" b="5836"/>
          <a:stretch>
            <a:fillRect/>
          </a:stretch>
        </p:blipFill>
        <p:spPr bwMode="auto">
          <a:xfrm>
            <a:off x="251520" y="1603921"/>
            <a:ext cx="4329830" cy="276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ZoneTexte 15"/>
          <p:cNvSpPr txBox="1"/>
          <p:nvPr/>
        </p:nvSpPr>
        <p:spPr>
          <a:xfrm>
            <a:off x="1259632" y="1595799"/>
            <a:ext cx="2012685" cy="253916"/>
          </a:xfrm>
          <a:prstGeom prst="rect">
            <a:avLst/>
          </a:prstGeom>
          <a:solidFill>
            <a:schemeClr val="bg1"/>
          </a:solidFill>
        </p:spPr>
        <p:txBody>
          <a:bodyPr wrap="square" rtlCol="0">
            <a:spAutoFit/>
          </a:bodyPr>
          <a:lstStyle/>
          <a:p>
            <a:r>
              <a:rPr lang="fr-FR" sz="1050" b="1" dirty="0">
                <a:solidFill>
                  <a:srgbClr val="003B8E"/>
                </a:solidFill>
              </a:rPr>
              <a:t>Cement  : Kd = 10</a:t>
            </a:r>
            <a:r>
              <a:rPr lang="fr-FR" sz="1050" b="1" baseline="30000" dirty="0">
                <a:solidFill>
                  <a:srgbClr val="003B8E"/>
                </a:solidFill>
              </a:rPr>
              <a:t>-1 </a:t>
            </a:r>
            <a:r>
              <a:rPr lang="fr-FR" sz="1050" b="1" dirty="0">
                <a:solidFill>
                  <a:srgbClr val="003B8E"/>
                </a:solidFill>
              </a:rPr>
              <a:t>m</a:t>
            </a:r>
            <a:r>
              <a:rPr lang="fr-FR" sz="1050" b="1" baseline="30000" dirty="0">
                <a:solidFill>
                  <a:srgbClr val="003B8E"/>
                </a:solidFill>
              </a:rPr>
              <a:t>3</a:t>
            </a:r>
            <a:r>
              <a:rPr lang="fr-FR" sz="1050" b="1" dirty="0">
                <a:solidFill>
                  <a:srgbClr val="003B8E"/>
                </a:solidFill>
              </a:rPr>
              <a:t>.kg</a:t>
            </a:r>
            <a:r>
              <a:rPr lang="fr-FR" sz="1050" b="1" baseline="30000" dirty="0">
                <a:solidFill>
                  <a:srgbClr val="003B8E"/>
                </a:solidFill>
              </a:rPr>
              <a:t>-1</a:t>
            </a:r>
          </a:p>
        </p:txBody>
      </p:sp>
      <p:sp>
        <p:nvSpPr>
          <p:cNvPr id="17" name="ZoneTexte 16"/>
          <p:cNvSpPr txBox="1"/>
          <p:nvPr/>
        </p:nvSpPr>
        <p:spPr>
          <a:xfrm>
            <a:off x="1259632" y="1839124"/>
            <a:ext cx="2012685" cy="253916"/>
          </a:xfrm>
          <a:prstGeom prst="rect">
            <a:avLst/>
          </a:prstGeom>
          <a:solidFill>
            <a:schemeClr val="bg1"/>
          </a:solidFill>
        </p:spPr>
        <p:txBody>
          <a:bodyPr wrap="square" rtlCol="0">
            <a:spAutoFit/>
          </a:bodyPr>
          <a:lstStyle/>
          <a:p>
            <a:r>
              <a:rPr lang="fr-FR" sz="1050" b="1" dirty="0">
                <a:solidFill>
                  <a:srgbClr val="003B8E"/>
                </a:solidFill>
              </a:rPr>
              <a:t>Clay : Kd = 0</a:t>
            </a:r>
            <a:endParaRPr lang="fr-FR" sz="1050" b="1" baseline="30000" dirty="0">
              <a:solidFill>
                <a:srgbClr val="003B8E"/>
              </a:solidFill>
            </a:endParaRPr>
          </a:p>
        </p:txBody>
      </p:sp>
      <p:sp>
        <p:nvSpPr>
          <p:cNvPr id="12" name="Espace réservé du contenu 8"/>
          <p:cNvSpPr txBox="1">
            <a:spLocks/>
          </p:cNvSpPr>
          <p:nvPr/>
        </p:nvSpPr>
        <p:spPr>
          <a:xfrm>
            <a:off x="386195" y="4365104"/>
            <a:ext cx="8515251" cy="1944216"/>
          </a:xfrm>
          <a:prstGeom prst="rect">
            <a:avLst/>
          </a:prstGeom>
        </p:spPr>
        <p:txBody>
          <a:bodyPr vert="horz" lIns="91440" tIns="45720" rIns="91440" bIns="45720" rtlCol="0">
            <a:normAutofit/>
          </a:bodyPr>
          <a:lstStyle>
            <a:lvl1pPr marL="0" indent="0" algn="l" defTabSz="914400" rtl="0" eaLnBrk="1" latinLnBrk="0" hangingPunct="1">
              <a:spcBef>
                <a:spcPts val="1800"/>
              </a:spcBef>
              <a:spcAft>
                <a:spcPts val="0"/>
              </a:spcAft>
              <a:buFont typeface="Arial" pitchFamily="34" charset="0"/>
              <a:buNone/>
              <a:defRPr sz="2000" b="1" kern="1200">
                <a:solidFill>
                  <a:srgbClr val="003B8E"/>
                </a:solidFill>
                <a:latin typeface="Lucida Sans" pitchFamily="34" charset="0"/>
                <a:ea typeface="+mn-ea"/>
                <a:cs typeface="+mn-cs"/>
              </a:defRPr>
            </a:lvl1pPr>
            <a:lvl2pPr marL="363538" indent="-284400" algn="l" defTabSz="914400" rtl="0" eaLnBrk="1" latinLnBrk="0" hangingPunct="1">
              <a:spcBef>
                <a:spcPts val="600"/>
              </a:spcBef>
              <a:buSzPct val="100000"/>
              <a:buFontTx/>
              <a:buBlip>
                <a:blip r:embed="rId5"/>
              </a:buBlip>
              <a:defRPr sz="1800" kern="1200" baseline="0">
                <a:solidFill>
                  <a:srgbClr val="C40098"/>
                </a:solidFill>
                <a:latin typeface="Lucida Sans" pitchFamily="34" charset="0"/>
                <a:ea typeface="+mn-ea"/>
                <a:cs typeface="+mn-cs"/>
              </a:defRPr>
            </a:lvl2pPr>
            <a:lvl3pPr marL="804863" indent="-266400" algn="l" defTabSz="914400" rtl="0" eaLnBrk="1" latinLnBrk="0" hangingPunct="1">
              <a:spcBef>
                <a:spcPts val="400"/>
              </a:spcBef>
              <a:buSzPct val="85000"/>
              <a:buFontTx/>
              <a:buBlip>
                <a:blip r:embed="rId6"/>
              </a:buBlip>
              <a:defRPr sz="1700" kern="1200">
                <a:solidFill>
                  <a:srgbClr val="33892D"/>
                </a:solidFill>
                <a:latin typeface="Lucida Sans" pitchFamily="34" charset="0"/>
                <a:ea typeface="+mn-ea"/>
                <a:cs typeface="+mn-cs"/>
              </a:defRPr>
            </a:lvl3pPr>
            <a:lvl4pPr marL="1528763" indent="-188913" algn="l" defTabSz="914400" rtl="0" eaLnBrk="1" latinLnBrk="0" hangingPunct="1">
              <a:spcBef>
                <a:spcPts val="300"/>
              </a:spcBef>
              <a:buSzPct val="80000"/>
              <a:buFontTx/>
              <a:buBlip>
                <a:blip r:embed="rId7"/>
              </a:buBlip>
              <a:defRPr sz="1600" b="0" i="0" kern="1200" baseline="0">
                <a:solidFill>
                  <a:srgbClr val="F39900"/>
                </a:solidFill>
                <a:latin typeface="Lucida Sans" pitchFamily="34" charset="0"/>
                <a:ea typeface="+mn-ea"/>
                <a:cs typeface="+mn-cs"/>
              </a:defRPr>
            </a:lvl4pPr>
            <a:lvl5pPr marL="2057400" indent="-158400" algn="l" defTabSz="914400" rtl="0" eaLnBrk="1" latinLnBrk="0" hangingPunct="1">
              <a:spcBef>
                <a:spcPct val="20000"/>
              </a:spcBef>
              <a:buFont typeface="Arial" pitchFamily="34" charset="0"/>
              <a:buChar char="»"/>
              <a:defRPr sz="1400" i="1" kern="1200">
                <a:solidFill>
                  <a:schemeClr val="tx1"/>
                </a:solidFill>
                <a:latin typeface="Lucida 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r>
              <a:rPr lang="en-US" dirty="0">
                <a:cs typeface="Lucida Sans Unicode" pitchFamily="34" charset="0"/>
              </a:rPr>
              <a:t>In comparison to the “phenomenological” case:</a:t>
            </a:r>
          </a:p>
          <a:p>
            <a:pPr lvl="2"/>
            <a:r>
              <a:rPr lang="en-US" dirty="0">
                <a:cs typeface="Lucida Sans Unicode" pitchFamily="34" charset="0"/>
              </a:rPr>
              <a:t>Increase of the </a:t>
            </a:r>
            <a:r>
              <a:rPr lang="en-US" baseline="30000" dirty="0">
                <a:cs typeface="Lucida Sans Unicode" pitchFamily="34" charset="0"/>
              </a:rPr>
              <a:t>14</a:t>
            </a:r>
            <a:r>
              <a:rPr lang="en-US" dirty="0">
                <a:cs typeface="Lucida Sans Unicode" pitchFamily="34" charset="0"/>
              </a:rPr>
              <a:t>C molar flux coming out from the disposal cell and at the top/bottom </a:t>
            </a:r>
            <a:r>
              <a:rPr lang="en-US" dirty="0" err="1">
                <a:cs typeface="Lucida Sans Unicode" pitchFamily="34" charset="0"/>
              </a:rPr>
              <a:t>COx</a:t>
            </a:r>
            <a:r>
              <a:rPr lang="en-US" dirty="0">
                <a:cs typeface="Lucida Sans Unicode" pitchFamily="34" charset="0"/>
              </a:rPr>
              <a:t> surfaces by several orders of magnitude, but </a:t>
            </a:r>
            <a:r>
              <a:rPr lang="en-US" baseline="30000" dirty="0">
                <a:cs typeface="Lucida Sans Unicode" pitchFamily="34" charset="0"/>
              </a:rPr>
              <a:t>14</a:t>
            </a:r>
            <a:r>
              <a:rPr lang="en-US" dirty="0">
                <a:cs typeface="Lucida Sans Unicode" pitchFamily="34" charset="0"/>
              </a:rPr>
              <a:t>C molar flux still small (~ </a:t>
            </a:r>
            <a:r>
              <a:rPr lang="en-GB" dirty="0"/>
              <a:t>10</a:t>
            </a:r>
            <a:r>
              <a:rPr lang="en-GB" baseline="30000" dirty="0"/>
              <a:t>-14 </a:t>
            </a:r>
            <a:r>
              <a:rPr lang="en-GB" dirty="0" err="1"/>
              <a:t>mol</a:t>
            </a:r>
            <a:r>
              <a:rPr lang="en-GB" dirty="0"/>
              <a:t>/year) at the top/bottom </a:t>
            </a:r>
            <a:r>
              <a:rPr lang="en-GB" dirty="0" err="1"/>
              <a:t>COx</a:t>
            </a:r>
            <a:r>
              <a:rPr lang="en-GB" dirty="0"/>
              <a:t> surfaces</a:t>
            </a:r>
          </a:p>
          <a:p>
            <a:pPr lvl="1"/>
            <a:r>
              <a:rPr lang="en-US" dirty="0">
                <a:cs typeface="Lucida Sans Unicode" pitchFamily="34" charset="0"/>
              </a:rPr>
              <a:t>Sorption of </a:t>
            </a:r>
            <a:r>
              <a:rPr lang="en-US" baseline="30000" dirty="0">
                <a:cs typeface="Lucida Sans Unicode" pitchFamily="34" charset="0"/>
              </a:rPr>
              <a:t>14</a:t>
            </a:r>
            <a:r>
              <a:rPr lang="en-US" dirty="0">
                <a:cs typeface="Lucida Sans Unicode" pitchFamily="34" charset="0"/>
              </a:rPr>
              <a:t>C inorganic in cementitious components brings a huge reduction of the maximum molar flux coming out of the disposal cell</a:t>
            </a:r>
          </a:p>
        </p:txBody>
      </p:sp>
    </p:spTree>
    <p:extLst>
      <p:ext uri="{BB962C8B-B14F-4D97-AF65-F5344CB8AC3E}">
        <p14:creationId xmlns:p14="http://schemas.microsoft.com/office/powerpoint/2010/main" val="737415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590674" y="1196752"/>
            <a:ext cx="8085782" cy="5287887"/>
          </a:xfrm>
        </p:spPr>
        <p:txBody>
          <a:bodyPr>
            <a:normAutofit/>
          </a:bodyPr>
          <a:lstStyle/>
          <a:p>
            <a:pPr>
              <a:spcBef>
                <a:spcPts val="1200"/>
              </a:spcBef>
            </a:pPr>
            <a:r>
              <a:rPr lang="en-US" sz="2200" dirty="0">
                <a:cs typeface="Lucida Sans Unicode" pitchFamily="34" charset="0"/>
              </a:rPr>
              <a:t>Phenomenological behavior of aqueous </a:t>
            </a:r>
            <a:r>
              <a:rPr lang="en-US" sz="2200" baseline="30000" dirty="0">
                <a:cs typeface="Lucida Sans Unicode" pitchFamily="34" charset="0"/>
              </a:rPr>
              <a:t>14</a:t>
            </a:r>
            <a:r>
              <a:rPr lang="en-US" sz="2200" dirty="0">
                <a:cs typeface="Lucida Sans Unicode" pitchFamily="34" charset="0"/>
              </a:rPr>
              <a:t>C in clay-rocks and cement-based materials </a:t>
            </a:r>
          </a:p>
          <a:p>
            <a:pPr lvl="1">
              <a:spcBef>
                <a:spcPts val="1200"/>
              </a:spcBef>
            </a:pPr>
            <a:r>
              <a:rPr lang="en-US" dirty="0">
                <a:cs typeface="Lucida Sans Unicode" pitchFamily="34" charset="0"/>
              </a:rPr>
              <a:t>Solid diffusion of inorganic </a:t>
            </a:r>
            <a:r>
              <a:rPr lang="en-US" baseline="30000" dirty="0">
                <a:cs typeface="Lucida Sans Unicode" pitchFamily="34" charset="0"/>
              </a:rPr>
              <a:t>14</a:t>
            </a:r>
            <a:r>
              <a:rPr lang="en-US" dirty="0">
                <a:cs typeface="Lucida Sans Unicode" pitchFamily="34" charset="0"/>
              </a:rPr>
              <a:t>C into calcite can be considered as one of the main phenomenon contributing to </a:t>
            </a:r>
            <a:r>
              <a:rPr lang="en-US" baseline="30000" dirty="0">
                <a:cs typeface="Lucida Sans Unicode" pitchFamily="34" charset="0"/>
              </a:rPr>
              <a:t>14</a:t>
            </a:r>
            <a:r>
              <a:rPr lang="en-US" dirty="0">
                <a:cs typeface="Lucida Sans Unicode" pitchFamily="34" charset="0"/>
              </a:rPr>
              <a:t>C up take </a:t>
            </a:r>
          </a:p>
          <a:p>
            <a:pPr lvl="1">
              <a:spcBef>
                <a:spcPts val="1200"/>
              </a:spcBef>
            </a:pPr>
            <a:r>
              <a:rPr lang="en-US" dirty="0">
                <a:cs typeface="Lucida Sans Unicode" pitchFamily="34" charset="0"/>
              </a:rPr>
              <a:t>Additional phenomena (sorption on CSH…) are expected for cement : more experimental data are required</a:t>
            </a:r>
          </a:p>
          <a:p>
            <a:pPr lvl="1">
              <a:spcBef>
                <a:spcPts val="1200"/>
              </a:spcBef>
            </a:pPr>
            <a:r>
              <a:rPr lang="en-US" dirty="0">
                <a:cs typeface="Lucida Sans Unicode" pitchFamily="34" charset="0"/>
              </a:rPr>
              <a:t>Organic </a:t>
            </a:r>
            <a:r>
              <a:rPr lang="en-US" baseline="30000" dirty="0">
                <a:cs typeface="Lucida Sans Unicode" pitchFamily="34" charset="0"/>
              </a:rPr>
              <a:t>14</a:t>
            </a:r>
            <a:r>
              <a:rPr lang="en-US" dirty="0">
                <a:cs typeface="Lucida Sans Unicode" pitchFamily="34" charset="0"/>
              </a:rPr>
              <a:t>C : experimental sorption data  are available for carboxylic acids</a:t>
            </a:r>
          </a:p>
          <a:p>
            <a:pPr marL="1899000" lvl="4" indent="0">
              <a:spcBef>
                <a:spcPts val="1200"/>
              </a:spcBef>
              <a:buNone/>
            </a:pPr>
            <a:endParaRPr lang="en-US" dirty="0">
              <a:cs typeface="Lucida Sans Unicode" pitchFamily="34" charset="0"/>
            </a:endParaRPr>
          </a:p>
          <a:p>
            <a:pPr>
              <a:spcBef>
                <a:spcPts val="1200"/>
              </a:spcBef>
            </a:pPr>
            <a:r>
              <a:rPr lang="en-US" sz="2200" dirty="0">
                <a:cs typeface="Lucida Sans Unicode" pitchFamily="34" charset="0"/>
              </a:rPr>
              <a:t>Performance assessment of aqueous 14C transfer at the scale of an IL-LL-waste cell</a:t>
            </a:r>
          </a:p>
          <a:p>
            <a:pPr lvl="1">
              <a:spcBef>
                <a:spcPts val="1200"/>
              </a:spcBef>
            </a:pPr>
            <a:r>
              <a:rPr lang="en-US" dirty="0">
                <a:cs typeface="Lucida Sans Unicode" pitchFamily="34" charset="0"/>
              </a:rPr>
              <a:t>Limited 14C molar flux at the top/bottom surface of the host rock</a:t>
            </a:r>
          </a:p>
          <a:p>
            <a:pPr lvl="1"/>
            <a:r>
              <a:rPr lang="en-US" dirty="0">
                <a:cs typeface="Lucida Sans Unicode" pitchFamily="34" charset="0"/>
              </a:rPr>
              <a:t>Sorption in cement and clay-rocks constitute main parameters to limits the release of aqueous </a:t>
            </a:r>
            <a:r>
              <a:rPr lang="en-US" baseline="30000" dirty="0">
                <a:cs typeface="Lucida Sans Unicode" pitchFamily="34" charset="0"/>
              </a:rPr>
              <a:t>14</a:t>
            </a:r>
            <a:r>
              <a:rPr lang="en-US" dirty="0">
                <a:cs typeface="Lucida Sans Unicode" pitchFamily="34" charset="0"/>
              </a:rPr>
              <a:t>C toward biosphere </a:t>
            </a:r>
          </a:p>
          <a:p>
            <a:pPr marL="538463" lvl="2" indent="0">
              <a:spcBef>
                <a:spcPts val="600"/>
              </a:spcBef>
              <a:buNone/>
            </a:pPr>
            <a:endParaRPr lang="en-US" dirty="0">
              <a:cs typeface="Lucida Sans Unicode" pitchFamily="34" charset="0"/>
            </a:endParaRPr>
          </a:p>
          <a:p>
            <a:pPr lvl="1">
              <a:spcBef>
                <a:spcPts val="1200"/>
              </a:spcBef>
            </a:pPr>
            <a:endParaRPr lang="en-US" dirty="0">
              <a:cs typeface="Lucida Sans Unicode" pitchFamily="34" charset="0"/>
            </a:endParaRPr>
          </a:p>
          <a:p>
            <a:endParaRPr lang="en-US" dirty="0">
              <a:cs typeface="Lucida Sans Unicode" pitchFamily="34" charset="0"/>
            </a:endParaRPr>
          </a:p>
        </p:txBody>
      </p:sp>
      <p:sp>
        <p:nvSpPr>
          <p:cNvPr id="4" name="Espace réservé de la date 3"/>
          <p:cNvSpPr>
            <a:spLocks noGrp="1"/>
          </p:cNvSpPr>
          <p:nvPr>
            <p:ph type="dt" sz="half" idx="2"/>
          </p:nvPr>
        </p:nvSpPr>
        <p:spPr/>
        <p:txBody>
          <a:bodyPr/>
          <a:lstStyle/>
          <a:p>
            <a:r>
              <a:rPr lang="fr-FR">
                <a:latin typeface="Lucida Sans" pitchFamily="34" charset="0"/>
                <a:cs typeface="Lucida Sans Unicode" pitchFamily="34" charset="0"/>
              </a:rPr>
              <a:t>CAST final symposium – Lyon, 16-18 January 2018</a:t>
            </a:r>
            <a:endParaRPr lang="fr-FR" dirty="0">
              <a:latin typeface="Lucida Sans" pitchFamily="34" charset="0"/>
              <a:cs typeface="Lucida Sans Unicode" pitchFamily="34" charset="0"/>
            </a:endParaRPr>
          </a:p>
        </p:txBody>
      </p:sp>
      <p:sp>
        <p:nvSpPr>
          <p:cNvPr id="13" name="Titre 6"/>
          <p:cNvSpPr>
            <a:spLocks noGrp="1"/>
          </p:cNvSpPr>
          <p:nvPr>
            <p:ph type="title"/>
          </p:nvPr>
        </p:nvSpPr>
        <p:spPr>
          <a:xfrm>
            <a:off x="1779366" y="50324"/>
            <a:ext cx="7077095" cy="714380"/>
          </a:xfrm>
        </p:spPr>
        <p:txBody>
          <a:bodyPr>
            <a:normAutofit/>
          </a:bodyPr>
          <a:lstStyle/>
          <a:p>
            <a:r>
              <a:rPr lang="fr-FR" sz="2500" b="1" dirty="0">
                <a:cs typeface="Lucida Sans Unicode" pitchFamily="34" charset="0"/>
              </a:rPr>
              <a:t>Conclusions</a:t>
            </a:r>
            <a:endParaRPr lang="fr-FR" sz="2600" dirty="0">
              <a:cs typeface="Lucida Sans Unicode" pitchFamily="34" charset="0"/>
            </a:endParaRPr>
          </a:p>
        </p:txBody>
      </p:sp>
      <p:sp>
        <p:nvSpPr>
          <p:cNvPr id="3" name="Espace réservé du pied de page 2"/>
          <p:cNvSpPr>
            <a:spLocks noGrp="1"/>
          </p:cNvSpPr>
          <p:nvPr>
            <p:ph type="ftr" sz="quarter" idx="3"/>
          </p:nvPr>
        </p:nvSpPr>
        <p:spPr/>
        <p:txBody>
          <a:bodyPr/>
          <a:lstStyle/>
          <a:p>
            <a:pPr algn="ctr"/>
            <a:r>
              <a:rPr lang="fr-FR"/>
              <a:t>DRD/TR/18-0001</a:t>
            </a:r>
            <a:endParaRPr lang="fr-FR" dirty="0"/>
          </a:p>
        </p:txBody>
      </p:sp>
    </p:spTree>
    <p:extLst>
      <p:ext uri="{BB962C8B-B14F-4D97-AF65-F5344CB8AC3E}">
        <p14:creationId xmlns:p14="http://schemas.microsoft.com/office/powerpoint/2010/main" val="1190821177"/>
      </p:ext>
    </p:extLst>
  </p:cSld>
  <p:clrMapOvr>
    <a:masterClrMapping/>
  </p:clrMapOvr>
</p:sld>
</file>

<file path=ppt/theme/theme1.xml><?xml version="1.0" encoding="utf-8"?>
<a:theme xmlns:a="http://schemas.openxmlformats.org/drawingml/2006/main" name="345-C-PrésentationInstitutionnelle Anglais">
  <a:themeElements>
    <a:clrScheme name="Andra">
      <a:dk1>
        <a:sysClr val="windowText" lastClr="000000"/>
      </a:dk1>
      <a:lt1>
        <a:sysClr val="window" lastClr="FFFFFF"/>
      </a:lt1>
      <a:dk2>
        <a:srgbClr val="003B8E"/>
      </a:dk2>
      <a:lt2>
        <a:srgbClr val="FFFFFF"/>
      </a:lt2>
      <a:accent1>
        <a:srgbClr val="33892D"/>
      </a:accent1>
      <a:accent2>
        <a:srgbClr val="C40098"/>
      </a:accent2>
      <a:accent3>
        <a:srgbClr val="61B4E8"/>
      </a:accent3>
      <a:accent4>
        <a:srgbClr val="E20528"/>
      </a:accent4>
      <a:accent5>
        <a:srgbClr val="C40098"/>
      </a:accent5>
      <a:accent6>
        <a:srgbClr val="948683"/>
      </a:accent6>
      <a:hlink>
        <a:srgbClr val="003B8E"/>
      </a:hlink>
      <a:folHlink>
        <a:srgbClr val="C40098"/>
      </a:folHlink>
    </a:clrScheme>
    <a:fontScheme name="Andra">
      <a:majorFont>
        <a:latin typeface="Lucida Sans"/>
        <a:ea typeface=""/>
        <a:cs typeface=""/>
      </a:majorFont>
      <a:minorFont>
        <a:latin typeface="Lucida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3B8E"/>
        </a:solidFill>
        <a:ln>
          <a:solidFill>
            <a:srgbClr val="003B8E"/>
          </a:solidFill>
        </a:ln>
      </a:spPr>
      <a:bodyPr rtlCol="0" anchor="ctr"/>
      <a:lstStyle>
        <a:defPPr algn="ctr">
          <a:defRPr sz="16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rgbClr val="003B8E"/>
          </a:solidFill>
          <a:tailEnd type="arrow"/>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1600" dirty="0" err="1" smtClean="0">
            <a:solidFill>
              <a:srgbClr val="003B8E"/>
            </a:solidFill>
          </a:defRPr>
        </a:defPPr>
      </a:lstStyle>
    </a:txDef>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345-C-PrésentationInstitutionnelle Anglais</Template>
  <TotalTime>29067</TotalTime>
  <Words>5189</Words>
  <Application>Microsoft Office PowerPoint</Application>
  <PresentationFormat>Affichage à l'écran (4:3)</PresentationFormat>
  <Paragraphs>527</Paragraphs>
  <Slides>22</Slides>
  <Notes>22</Notes>
  <HiddenSlides>0</HiddenSlides>
  <MMClips>0</MMClips>
  <ScaleCrop>false</ScaleCrop>
  <HeadingPairs>
    <vt:vector size="8" baseType="variant">
      <vt:variant>
        <vt:lpstr>Polices utilisées</vt:lpstr>
      </vt:variant>
      <vt:variant>
        <vt:i4>4</vt:i4>
      </vt:variant>
      <vt:variant>
        <vt:lpstr>Thème</vt:lpstr>
      </vt:variant>
      <vt:variant>
        <vt:i4>1</vt:i4>
      </vt:variant>
      <vt:variant>
        <vt:lpstr>Serveurs OLE incorporés</vt:lpstr>
      </vt:variant>
      <vt:variant>
        <vt:i4>1</vt:i4>
      </vt:variant>
      <vt:variant>
        <vt:lpstr>Titres des diapositives</vt:lpstr>
      </vt:variant>
      <vt:variant>
        <vt:i4>22</vt:i4>
      </vt:variant>
    </vt:vector>
  </HeadingPairs>
  <TitlesOfParts>
    <vt:vector size="28" baseType="lpstr">
      <vt:lpstr>Lucida Sans</vt:lpstr>
      <vt:lpstr>Arial</vt:lpstr>
      <vt:lpstr>Lucida Sans Unicode</vt:lpstr>
      <vt:lpstr>Symbol</vt:lpstr>
      <vt:lpstr>345-C-PrésentationInstitutionnelle Anglais</vt:lpstr>
      <vt:lpstr>Équation</vt:lpstr>
      <vt:lpstr>Assessment of aqueous 14C transfer in an Intermediate-Level Waste (ILW) disposal cell   Robinet J.C., Perraud D.,  Henocq P., Munier, I.  Andra - R&amp;D Division</vt:lpstr>
      <vt:lpstr>Cigéo project The French deep geological repository</vt:lpstr>
      <vt:lpstr>The 14C issue for Cigéo Main characteristics</vt:lpstr>
      <vt:lpstr>The fate of aqueous 14C in Cigéo Two main issues</vt:lpstr>
      <vt:lpstr>Inorganic/aqueous 14C  Fundamental processes   </vt:lpstr>
      <vt:lpstr>Inorganic/aqueous 14C  Fundamental processes   </vt:lpstr>
      <vt:lpstr>Isotopic exchange with calcite Experimental evidence</vt:lpstr>
      <vt:lpstr>Isotopic exchange with calcite Solid-state diffusion (1/3) </vt:lpstr>
      <vt:lpstr>Isotopic exchange with calcite Solid-state diffusion (2/3) </vt:lpstr>
      <vt:lpstr>Isotopic exchange with calcite Solid-state diffusion (3/3) </vt:lpstr>
      <vt:lpstr>Validation of the diffusion model  Calcite / carbonates  </vt:lpstr>
      <vt:lpstr>Validation of the diffusion model  Cement based materials  </vt:lpstr>
      <vt:lpstr>Validation of the diffusion model  Clay-rocks </vt:lpstr>
      <vt:lpstr>Organic/aqueous 14C  Overview of available data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Conclusions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[TITRE]</dc:title>
  <dc:creator>Administrateur</dc:creator>
  <cp:lastModifiedBy>jean.charles.robinet@gmail.com</cp:lastModifiedBy>
  <cp:revision>395</cp:revision>
  <cp:lastPrinted>2018-01-12T11:21:25Z</cp:lastPrinted>
  <dcterms:created xsi:type="dcterms:W3CDTF">2016-04-14T09:41:25Z</dcterms:created>
  <dcterms:modified xsi:type="dcterms:W3CDTF">2018-01-16T21:12:52Z</dcterms:modified>
</cp:coreProperties>
</file>