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6" r:id="rId2"/>
    <p:sldId id="289" r:id="rId3"/>
    <p:sldId id="278" r:id="rId4"/>
    <p:sldId id="260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63" r:id="rId16"/>
    <p:sldId id="270" r:id="rId17"/>
  </p:sldIdLst>
  <p:sldSz cx="12998450" cy="9756775"/>
  <p:notesSz cx="6805613" cy="9944100"/>
  <p:defaultTextStyle>
    <a:defPPr>
      <a:defRPr lang="en-US"/>
    </a:defPPr>
    <a:lvl1pPr marL="0" algn="l" defTabSz="1300134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1pPr>
    <a:lvl2pPr marL="650067" algn="l" defTabSz="1300134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2pPr>
    <a:lvl3pPr marL="1300134" algn="l" defTabSz="1300134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3pPr>
    <a:lvl4pPr marL="1950201" algn="l" defTabSz="1300134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4pPr>
    <a:lvl5pPr marL="2600268" algn="l" defTabSz="1300134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5pPr>
    <a:lvl6pPr marL="3250335" algn="l" defTabSz="1300134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6pPr>
    <a:lvl7pPr marL="3900401" algn="l" defTabSz="1300134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7pPr>
    <a:lvl8pPr marL="4550469" algn="l" defTabSz="1300134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8pPr>
    <a:lvl9pPr marL="5200535" algn="l" defTabSz="1300134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3BC8D"/>
    <a:srgbClr val="FFFF99"/>
    <a:srgbClr val="333F48"/>
    <a:srgbClr val="B7DD79"/>
    <a:srgbClr val="B4B5DF"/>
    <a:srgbClr val="86C8BC"/>
    <a:srgbClr val="F9E267"/>
    <a:srgbClr val="A2AAAD"/>
    <a:srgbClr val="78BE20"/>
    <a:srgbClr val="8E7F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032" y="-72"/>
      </p:cViewPr>
      <p:guideLst>
        <p:guide orient="horz" pos="3073"/>
        <p:guide pos="4095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7" d="100"/>
          <a:sy n="67" d="100"/>
        </p:scale>
        <p:origin x="-2796" y="-96"/>
      </p:cViewPr>
      <p:guideLst>
        <p:guide orient="horz" pos="3132"/>
        <p:guide pos="214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9099" cy="49720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4940" y="1"/>
            <a:ext cx="2949099" cy="49720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4808713A-2DB9-4F0F-A88F-6BD8A6E2EE94}" type="datetimeFigureOut">
              <a:rPr lang="en-GB" smtClean="0"/>
              <a:t>10/01/2018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5169"/>
            <a:ext cx="2949099" cy="49720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4940" y="9445169"/>
            <a:ext cx="2949099" cy="49720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A5BB717A-45B5-45B4-804A-6B97AB7C554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7818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9099" cy="49720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40" y="1"/>
            <a:ext cx="2949099" cy="49720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E372086B-F73B-428E-9EA2-CCBCFA56CE1F}" type="datetimeFigureOut">
              <a:rPr lang="en-GB" smtClean="0"/>
              <a:pPr/>
              <a:t>10/01/2018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67287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23449"/>
            <a:ext cx="5444490" cy="447484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69"/>
            <a:ext cx="2949099" cy="49720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40" y="9445169"/>
            <a:ext cx="2949099" cy="49720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9BAA7BE6-D7BE-43EC-9F76-D9593D9D44EA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2117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50" algn="l" defTabSz="9143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00" algn="l" defTabSz="9143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49" algn="l" defTabSz="9143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99" algn="l" defTabSz="9143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49" algn="l" defTabSz="9143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99" algn="l" defTabSz="9143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048" algn="l" defTabSz="9143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98" algn="l" defTabSz="9143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A7BE6-D7BE-43EC-9F76-D9593D9D44EA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94737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A7BE6-D7BE-43EC-9F76-D9593D9D44EA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83728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A7BE6-D7BE-43EC-9F76-D9593D9D44EA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8784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A7BE6-D7BE-43EC-9F76-D9593D9D44EA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8784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A7BE6-D7BE-43EC-9F76-D9593D9D44EA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8784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A7BE6-D7BE-43EC-9F76-D9593D9D44EA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8784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A7BE6-D7BE-43EC-9F76-D9593D9D44EA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16385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AA7BE6-D7BE-43EC-9F76-D9593D9D44EA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94737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p1-96.gi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004824" cy="975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180800" y="4140001"/>
            <a:ext cx="10634399" cy="1620000"/>
          </a:xfrm>
        </p:spPr>
        <p:txBody>
          <a:bodyPr lIns="0" tIns="0" rIns="0" bIns="0" anchor="t">
            <a:noAutofit/>
          </a:bodyPr>
          <a:lstStyle>
            <a:lvl1pPr marL="0" marR="0" indent="0" algn="l" defTabSz="1300134" rtl="0" eaLnBrk="1" fontAlgn="auto" latinLnBrk="0" hangingPunct="1">
              <a:lnSpc>
                <a:spcPct val="11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en-GB" sz="3000" b="0" baseline="0" smtClean="0">
                <a:solidFill>
                  <a:srgbClr val="333F48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dirty="0" smtClean="0"/>
              <a:t>Secondary level of title – 30pt Arial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180800" y="2340001"/>
            <a:ext cx="10634399" cy="1620000"/>
          </a:xfrm>
        </p:spPr>
        <p:txBody>
          <a:bodyPr lIns="0" tIns="0" rIns="0" bIns="0" anchor="t" anchorCtr="0">
            <a:noAutofit/>
          </a:bodyPr>
          <a:lstStyle>
            <a:lvl1pPr marL="0" indent="0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None/>
              <a:defRPr lang="en-GB" sz="5000" b="1" baseline="0" smtClean="0">
                <a:solidFill>
                  <a:srgbClr val="333F48"/>
                </a:solidFill>
                <a:latin typeface="Arial" pitchFamily="34" charset="0"/>
                <a:cs typeface="Arial" pitchFamily="34" charset="0"/>
              </a:defRPr>
            </a:lvl1pPr>
            <a:lvl2pPr marL="650067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2pPr>
            <a:lvl3pPr marL="1300134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3pPr>
            <a:lvl4pPr marL="195020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60026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250335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90040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55046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200535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Title of slide presentation – 48/50pt Arial Bold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170634" y="5760000"/>
            <a:ext cx="10634399" cy="519458"/>
          </a:xfrm>
          <a:prstGeom prst="rect">
            <a:avLst/>
          </a:prstGeom>
        </p:spPr>
        <p:txBody>
          <a:bodyPr lIns="0" tIns="0" rIns="0" bIns="0" anchor="t" anchorCtr="0"/>
          <a:lstStyle>
            <a:lvl1pPr>
              <a:lnSpc>
                <a:spcPct val="110000"/>
              </a:lnSpc>
              <a:spcAft>
                <a:spcPts val="600"/>
              </a:spcAft>
              <a:defRPr sz="1800">
                <a:solidFill>
                  <a:srgbClr val="333F48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Date: </a:t>
            </a:r>
            <a:fld id="{698D19B2-BF16-48F6-BC44-74040F861031}" type="datetime1">
              <a:rPr lang="en-GB" smtClean="0"/>
              <a:pPr/>
              <a:t>10/01/2018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474889" y="1180800"/>
            <a:ext cx="8340310" cy="1080000"/>
          </a:xfrm>
        </p:spPr>
        <p:txBody>
          <a:bodyPr lIns="0" tIns="0" rIns="0" bIns="0" anchor="t" anchorCtr="0">
            <a:noAutofit/>
          </a:bodyPr>
          <a:lstStyle>
            <a:lvl1pPr marL="0" marR="0" indent="0" algn="l" defTabSz="1300134" rtl="0" eaLnBrk="1" fontAlgn="auto" latinLnBrk="0" hangingPunct="1">
              <a:lnSpc>
                <a:spcPct val="11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 lang="en-GB" sz="3800" b="1" baseline="0" smtClean="0">
                <a:solidFill>
                  <a:srgbClr val="333F48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dirty="0" smtClean="0"/>
              <a:t>Slide title – 38pt Arial Bold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1180800" y="2340001"/>
            <a:ext cx="10634399" cy="5040000"/>
          </a:xfrm>
        </p:spPr>
        <p:txBody>
          <a:bodyPr lIns="0" tIns="0" rIns="0" bIns="0">
            <a:noAutofit/>
          </a:bodyPr>
          <a:lstStyle>
            <a:lvl1pPr marL="0" indent="-179980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itchFamily="34" charset="0"/>
              <a:buChar char="•"/>
              <a:defRPr lang="en-GB" sz="2400" baseline="0" smtClean="0">
                <a:solidFill>
                  <a:srgbClr val="333F48"/>
                </a:solidFill>
                <a:latin typeface="Arial" pitchFamily="34" charset="0"/>
                <a:cs typeface="Arial" pitchFamily="34" charset="0"/>
              </a:defRPr>
            </a:lvl1pPr>
            <a:lvl2pPr marL="431953" indent="-179980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defRPr sz="2100">
                <a:solidFill>
                  <a:srgbClr val="333F48"/>
                </a:solidFill>
                <a:latin typeface="Arial" pitchFamily="34" charset="0"/>
                <a:cs typeface="Arial" pitchFamily="34" charset="0"/>
              </a:defRPr>
            </a:lvl2pPr>
            <a:lvl3pPr marL="611933" indent="-179980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defRPr lang="en-GB" sz="1800" baseline="0" smtClean="0">
                <a:solidFill>
                  <a:srgbClr val="333F48"/>
                </a:solidFill>
                <a:latin typeface="Arial" pitchFamily="34" charset="0"/>
                <a:cs typeface="Arial" pitchFamily="34" charset="0"/>
              </a:defRPr>
            </a:lvl3pPr>
            <a:lvl4pPr>
              <a:defRPr sz="2800"/>
            </a:lvl4pPr>
            <a:lvl5pPr>
              <a:defRPr sz="800"/>
            </a:lvl5pPr>
          </a:lstStyle>
          <a:p>
            <a:pPr lvl="0"/>
            <a:r>
              <a:rPr lang="en-US" dirty="0" smtClean="0"/>
              <a:t>Primary level bulleted text – 24pt Arial Regular</a:t>
            </a:r>
          </a:p>
          <a:p>
            <a:pPr lvl="1"/>
            <a:r>
              <a:rPr lang="en-US" dirty="0" smtClean="0"/>
              <a:t>Secondary level bulleted text – 21pt Arial Regular</a:t>
            </a:r>
          </a:p>
          <a:p>
            <a:pPr lvl="2"/>
            <a:r>
              <a:rPr lang="en-US" dirty="0" smtClean="0"/>
              <a:t>Third level bulleted text – 18pt Arial Regular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455201" y="9090001"/>
            <a:ext cx="360000" cy="360000"/>
          </a:xfrm>
          <a:prstGeom prst="rect">
            <a:avLst/>
          </a:prstGeom>
        </p:spPr>
        <p:txBody>
          <a:bodyPr lIns="0" tIns="0" rIns="0" bIns="0" anchor="t" anchorCtr="0"/>
          <a:lstStyle>
            <a:lvl1pPr>
              <a:defRPr sz="1200">
                <a:solidFill>
                  <a:srgbClr val="8E7FAE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0C047C22-98ED-41D6-98EF-E0FA2E4F7E49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180800" y="1180800"/>
            <a:ext cx="10634399" cy="1080000"/>
          </a:xfrm>
        </p:spPr>
        <p:txBody>
          <a:bodyPr lIns="0" tIns="0" rIns="0" bIns="0" anchor="t" anchorCtr="0">
            <a:noAutofit/>
          </a:bodyPr>
          <a:lstStyle>
            <a:lvl1pPr algn="l">
              <a:lnSpc>
                <a:spcPct val="110000"/>
              </a:lnSpc>
              <a:spcAft>
                <a:spcPts val="600"/>
              </a:spcAft>
              <a:defRPr sz="3800" b="1">
                <a:solidFill>
                  <a:srgbClr val="333F48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GB" dirty="0" smtClean="0"/>
              <a:t>Slide title – 38pt Arial Bold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1180800" y="2340001"/>
            <a:ext cx="5318425" cy="5778746"/>
          </a:xfrm>
        </p:spPr>
        <p:txBody>
          <a:bodyPr lIns="0" tIns="0" rIns="0" bIns="0">
            <a:noAutofit/>
          </a:bodyPr>
          <a:lstStyle>
            <a:lvl1pPr marL="179980" marR="0" indent="-179980" algn="l" defTabSz="1300134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  <a:defRPr sz="2400" baseline="0">
                <a:solidFill>
                  <a:srgbClr val="333F48"/>
                </a:solidFill>
                <a:latin typeface="Arial" pitchFamily="34" charset="0"/>
                <a:cs typeface="Arial" pitchFamily="34" charset="0"/>
              </a:defRPr>
            </a:lvl1pPr>
            <a:lvl2pPr marL="431953" indent="-179980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defRPr sz="2100">
                <a:solidFill>
                  <a:srgbClr val="333F48"/>
                </a:solidFill>
                <a:latin typeface="Arial" pitchFamily="34" charset="0"/>
                <a:cs typeface="Arial" pitchFamily="34" charset="0"/>
              </a:defRPr>
            </a:lvl2pPr>
            <a:lvl3pPr marL="611933" indent="-179980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defRPr sz="1800">
                <a:solidFill>
                  <a:srgbClr val="333F48"/>
                </a:solidFill>
                <a:latin typeface="Arial" pitchFamily="34" charset="0"/>
                <a:cs typeface="Arial" pitchFamily="34" charset="0"/>
              </a:defRPr>
            </a:lvl3pPr>
            <a:lvl4pPr>
              <a:buNone/>
              <a:defRPr sz="2600"/>
            </a:lvl4pPr>
            <a:lvl5pPr>
              <a:buNone/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en-US" dirty="0" smtClean="0"/>
              <a:t>Primary level bulleted text – 24pt Arial Regular</a:t>
            </a:r>
          </a:p>
          <a:p>
            <a:pPr lvl="1"/>
            <a:r>
              <a:rPr lang="en-US" dirty="0" smtClean="0"/>
              <a:t>Secondary level bulleted text – 21pt Arial Regular</a:t>
            </a:r>
          </a:p>
          <a:p>
            <a:pPr lvl="2"/>
            <a:r>
              <a:rPr lang="en-US" dirty="0" smtClean="0"/>
              <a:t>Third level bulleted text – 18pt Arial Regular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1455201" y="9090001"/>
            <a:ext cx="360000" cy="360000"/>
          </a:xfrm>
          <a:prstGeom prst="rect">
            <a:avLst/>
          </a:prstGeom>
        </p:spPr>
        <p:txBody>
          <a:bodyPr lIns="0" tIns="0" rIns="0" bIns="0" anchor="t" anchorCtr="0"/>
          <a:lstStyle>
            <a:lvl1pPr>
              <a:defRPr sz="1200">
                <a:solidFill>
                  <a:srgbClr val="8E7FAE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0C047C22-98ED-41D6-98EF-E0FA2E4F7E49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6" name="Content Placeholder 2"/>
          <p:cNvSpPr>
            <a:spLocks noGrp="1"/>
          </p:cNvSpPr>
          <p:nvPr>
            <p:ph sz="half" idx="13" hasCustomPrompt="1"/>
          </p:nvPr>
        </p:nvSpPr>
        <p:spPr>
          <a:xfrm>
            <a:off x="6571233" y="2358107"/>
            <a:ext cx="5318425" cy="5760640"/>
          </a:xfrm>
        </p:spPr>
        <p:txBody>
          <a:bodyPr lIns="0" tIns="0" rIns="0" bIns="0">
            <a:noAutofit/>
          </a:bodyPr>
          <a:lstStyle>
            <a:lvl1pPr marL="179980" marR="0" indent="-179980" algn="l" defTabSz="1300134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itchFamily="34" charset="0"/>
              <a:buChar char="•"/>
              <a:tabLst/>
              <a:defRPr sz="2400" baseline="0">
                <a:solidFill>
                  <a:srgbClr val="333F48"/>
                </a:solidFill>
                <a:latin typeface="Arial" pitchFamily="34" charset="0"/>
                <a:cs typeface="Arial" pitchFamily="34" charset="0"/>
              </a:defRPr>
            </a:lvl1pPr>
            <a:lvl2pPr marL="431953" indent="-179980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defRPr sz="2100">
                <a:solidFill>
                  <a:srgbClr val="333F48"/>
                </a:solidFill>
                <a:latin typeface="Arial" pitchFamily="34" charset="0"/>
                <a:cs typeface="Arial" pitchFamily="34" charset="0"/>
              </a:defRPr>
            </a:lvl2pPr>
            <a:lvl3pPr marL="611933" indent="-179980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defRPr sz="1800">
                <a:solidFill>
                  <a:srgbClr val="333F48"/>
                </a:solidFill>
                <a:latin typeface="Arial" pitchFamily="34" charset="0"/>
                <a:cs typeface="Arial" pitchFamily="34" charset="0"/>
              </a:defRPr>
            </a:lvl3pPr>
            <a:lvl4pPr>
              <a:buNone/>
              <a:defRPr sz="2600"/>
            </a:lvl4pPr>
            <a:lvl5pPr>
              <a:buNone/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en-US" dirty="0" smtClean="0"/>
              <a:t>Primary level bulleted text – 24pt Arial Regular</a:t>
            </a:r>
          </a:p>
          <a:p>
            <a:pPr lvl="1"/>
            <a:r>
              <a:rPr lang="en-US" dirty="0" smtClean="0"/>
              <a:t>Secondary level bulleted text – 21pt Arial Regular</a:t>
            </a:r>
          </a:p>
          <a:p>
            <a:pPr lvl="2"/>
            <a:r>
              <a:rPr lang="en-US" dirty="0" smtClean="0"/>
              <a:t>Third level bulleted text – 18pt Arial Regular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4884" y="3030925"/>
            <a:ext cx="11048683" cy="209138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9768" y="5528839"/>
            <a:ext cx="9098915" cy="249339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501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3002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504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6005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506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9008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5509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2011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9922" y="9043086"/>
            <a:ext cx="3032972" cy="519458"/>
          </a:xfrm>
          <a:prstGeom prst="rect">
            <a:avLst/>
          </a:prstGeom>
        </p:spPr>
        <p:txBody>
          <a:bodyPr lIns="130028" tIns="65014" rIns="130028" bIns="65014"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7D9142DA-8073-492B-AE91-01678D83FB17}" type="datetimeFigureOut">
              <a:rPr lang="en-GB"/>
              <a:pPr>
                <a:defRPr/>
              </a:pPr>
              <a:t>10/01/2018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441137" y="9043086"/>
            <a:ext cx="4116176" cy="519458"/>
          </a:xfrm>
          <a:prstGeom prst="rect">
            <a:avLst/>
          </a:prstGeom>
        </p:spPr>
        <p:txBody>
          <a:bodyPr lIns="130028" tIns="65014" rIns="130028" bIns="65014"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315556" y="9043086"/>
            <a:ext cx="3032972" cy="519458"/>
          </a:xfrm>
          <a:prstGeom prst="rect">
            <a:avLst/>
          </a:prstGeom>
        </p:spPr>
        <p:txBody>
          <a:bodyPr lIns="130028" tIns="65014" rIns="130028" bIns="65014"/>
          <a:lstStyle>
            <a:lvl1pPr>
              <a:defRPr>
                <a:latin typeface="Arial" charset="0"/>
              </a:defRPr>
            </a:lvl1pPr>
          </a:lstStyle>
          <a:p>
            <a:fld id="{336D91EE-875A-4EB7-B36E-3B5625719CE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307968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/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31" t="12347" r="14190" b="17276"/>
          <a:stretch/>
        </p:blipFill>
        <p:spPr bwMode="auto">
          <a:xfrm>
            <a:off x="0" y="457199"/>
            <a:ext cx="5851153" cy="240496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 descr="p2-96.gif"/>
          <p:cNvPicPr>
            <a:picLocks noChangeAspect="1"/>
          </p:cNvPicPr>
          <p:nvPr userDrawn="1"/>
        </p:nvPicPr>
        <p:blipFill>
          <a:blip r:embed="rId8" cstate="print"/>
          <a:stretch>
            <a:fillRect/>
          </a:stretch>
        </p:blipFill>
        <p:spPr>
          <a:xfrm>
            <a:off x="0" y="-1"/>
            <a:ext cx="13011156" cy="4572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78745" y="557907"/>
            <a:ext cx="10169784" cy="1458946"/>
          </a:xfrm>
          <a:prstGeom prst="rect">
            <a:avLst/>
          </a:prstGeom>
        </p:spPr>
        <p:txBody>
          <a:bodyPr vert="horz" lIns="130014" tIns="65007" rIns="130014" bIns="65007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9924" y="2276581"/>
            <a:ext cx="11698605" cy="6439021"/>
          </a:xfrm>
          <a:prstGeom prst="rect">
            <a:avLst/>
          </a:prstGeom>
        </p:spPr>
        <p:txBody>
          <a:bodyPr vert="horz" lIns="130014" tIns="65007" rIns="130014" bIns="65007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581" y="8746988"/>
            <a:ext cx="3140626" cy="645239"/>
          </a:xfrm>
          <a:prstGeom prst="rect">
            <a:avLst/>
          </a:prstGeom>
        </p:spPr>
      </p:pic>
      <p:pic>
        <p:nvPicPr>
          <p:cNvPr id="2050" name="Picture 1" descr="logo_cast_line_black"/>
          <p:cNvPicPr>
            <a:picLocks noChangeAspect="1" noChangeArrowheads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55809" y="8341220"/>
            <a:ext cx="980185" cy="1218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0" r:id="rId3"/>
    <p:sldLayoutId id="2147483652" r:id="rId4"/>
    <p:sldLayoutId id="2147483653" r:id="rId5"/>
  </p:sldLayoutIdLst>
  <p:hf hdr="0" ftr="0"/>
  <p:txStyles>
    <p:titleStyle>
      <a:lvl1pPr algn="ctr" defTabSz="1300134" rtl="0" eaLnBrk="1" latinLnBrk="0" hangingPunct="1">
        <a:spcBef>
          <a:spcPct val="0"/>
        </a:spcBef>
        <a:buNone/>
        <a:defRPr sz="63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487551" indent="-487551" algn="l" defTabSz="1300134" rtl="0" eaLnBrk="1" latinLnBrk="0" hangingPunct="1">
        <a:spcBef>
          <a:spcPct val="20000"/>
        </a:spcBef>
        <a:buFont typeface="Arial" pitchFamily="34" charset="0"/>
        <a:buChar char="•"/>
        <a:defRPr sz="4600" kern="1200">
          <a:solidFill>
            <a:schemeClr val="tx1"/>
          </a:solidFill>
          <a:latin typeface="+mn-lt"/>
          <a:ea typeface="+mn-ea"/>
          <a:cs typeface="+mn-cs"/>
        </a:defRPr>
      </a:lvl1pPr>
      <a:lvl2pPr marL="1056359" indent="-406293" algn="l" defTabSz="1300134" rtl="0" eaLnBrk="1" latinLnBrk="0" hangingPunct="1">
        <a:spcBef>
          <a:spcPct val="20000"/>
        </a:spcBef>
        <a:buFont typeface="Arial" pitchFamily="34" charset="0"/>
        <a:buChar char="–"/>
        <a:defRPr sz="4000" kern="1200">
          <a:solidFill>
            <a:schemeClr val="tx1"/>
          </a:solidFill>
          <a:latin typeface="+mn-lt"/>
          <a:ea typeface="+mn-ea"/>
          <a:cs typeface="+mn-cs"/>
        </a:defRPr>
      </a:lvl2pPr>
      <a:lvl3pPr marL="1625167" indent="-325033" algn="l" defTabSz="1300134" rtl="0" eaLnBrk="1" latinLnBrk="0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3pPr>
      <a:lvl4pPr marL="2275233" indent="-325033" algn="l" defTabSz="1300134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2925301" indent="-325033" algn="l" defTabSz="1300134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3575368" indent="-325033" algn="l" defTabSz="1300134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4225435" indent="-325033" algn="l" defTabSz="1300134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4875502" indent="-325033" algn="l" defTabSz="1300134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5525568" indent="-325033" algn="l" defTabSz="1300134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0013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50067" algn="l" defTabSz="130013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00134" algn="l" defTabSz="130013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50201" algn="l" defTabSz="130013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00268" algn="l" defTabSz="130013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50335" algn="l" defTabSz="130013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00401" algn="l" defTabSz="130013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550469" algn="l" defTabSz="130013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00535" algn="l" defTabSz="1300134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Relationship Id="rId4" Type="http://schemas.openxmlformats.org/officeDocument/2006/relationships/hyperlink" Target="http://www.projectcast.eu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rwm.nda.gov.uk/publications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rwm.nda.gov.uk/publications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rwm.nda.gov.uk/publication/geological-disposal-carbon-14-project-phase-2-overview-report/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rwm.nda.gov.uk/publication/geological-disposal-carbon-14-project-phase-2-overview-report/" TargetMode="External"/><Relationship Id="rId2" Type="http://schemas.openxmlformats.org/officeDocument/2006/relationships/hyperlink" Target="https://rwm.nda.gov.uk/publication/carbon-14-project-phase-2-formation-of-a-gas-phase-and-its-migration/" TargetMode="Externa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v.uk/rwm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hyperlink" Target="mailto:Simon.Napper@nda.gov.uk" TargetMode="External"/><Relationship Id="rId5" Type="http://schemas.openxmlformats.org/officeDocument/2006/relationships/hyperlink" Target="mailto:rwmfeedback@nda.gov.uk" TargetMode="External"/><Relationship Id="rId4" Type="http://schemas.openxmlformats.org/officeDocument/2006/relationships/hyperlink" Target="mailto:GDFenquiries@nda.gov.uk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logo_cast_line_bla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3" y="5701136"/>
            <a:ext cx="2276985" cy="2820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1" name="Picture 3" descr="FP7-euratom-cmy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1633" y="6022974"/>
            <a:ext cx="2662877" cy="2177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2" name="TextBox 5"/>
          <p:cNvSpPr txBox="1">
            <a:spLocks noChangeArrowheads="1"/>
          </p:cNvSpPr>
          <p:nvPr/>
        </p:nvSpPr>
        <p:spPr bwMode="auto">
          <a:xfrm>
            <a:off x="17537" y="1962332"/>
            <a:ext cx="12966857" cy="1005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30028" tIns="65014" rIns="130028" bIns="6501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5700" b="1" dirty="0">
                <a:solidFill>
                  <a:srgbClr val="000000"/>
                </a:solidFill>
              </a:rPr>
              <a:t>CAST Acknowledgement</a:t>
            </a:r>
            <a:endParaRPr lang="en-GB" altLang="en-US" sz="5700" dirty="0">
              <a:solidFill>
                <a:srgbClr val="000000"/>
              </a:solidFill>
            </a:endParaRPr>
          </a:p>
        </p:txBody>
      </p:sp>
      <p:sp>
        <p:nvSpPr>
          <p:cNvPr id="32773" name="TextBox 7"/>
          <p:cNvSpPr txBox="1">
            <a:spLocks noChangeArrowheads="1"/>
          </p:cNvSpPr>
          <p:nvPr/>
        </p:nvSpPr>
        <p:spPr bwMode="auto">
          <a:xfrm>
            <a:off x="3105186" y="5701136"/>
            <a:ext cx="6756486" cy="2131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30028" tIns="65014" rIns="130028" bIns="6501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600" dirty="0">
                <a:solidFill>
                  <a:srgbClr val="000000"/>
                </a:solidFill>
              </a:rPr>
              <a:t>For more information, please visit the CAST website at: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600" dirty="0">
              <a:solidFill>
                <a:srgbClr val="000000"/>
              </a:solidFill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600" u="sng" dirty="0">
                <a:solidFill>
                  <a:srgbClr val="000000"/>
                </a:solidFill>
                <a:hlinkClick r:id="rId4"/>
              </a:rPr>
              <a:t>http://www.projectcast.eu</a:t>
            </a:r>
            <a:endParaRPr lang="en-GB" altLang="en-US" sz="2600" dirty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600" dirty="0">
              <a:solidFill>
                <a:srgbClr val="000000"/>
              </a:solidFill>
            </a:endParaRPr>
          </a:p>
        </p:txBody>
      </p:sp>
      <p:sp>
        <p:nvSpPr>
          <p:cNvPr id="32774" name="TextBox 8"/>
          <p:cNvSpPr txBox="1">
            <a:spLocks noChangeArrowheads="1"/>
          </p:cNvSpPr>
          <p:nvPr/>
        </p:nvSpPr>
        <p:spPr bwMode="auto">
          <a:xfrm>
            <a:off x="1026787" y="2967371"/>
            <a:ext cx="11157003" cy="2716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30028" tIns="65014" rIns="130028" bIns="65014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400" dirty="0">
                <a:solidFill>
                  <a:srgbClr val="000000"/>
                </a:solidFill>
              </a:rPr>
              <a:t>The project has received funding from the European Union’s European Atomic Energy Community’s (Euratom) Seventh Framework Programme FP7/2007-2013 under grant agreement no. 604779, the CAST project</a:t>
            </a:r>
            <a:r>
              <a:rPr lang="en-GB" altLang="en-US" sz="3400" b="1" dirty="0">
                <a:solidFill>
                  <a:srgbClr val="000000"/>
                </a:solidFill>
              </a:rPr>
              <a:t>.</a:t>
            </a:r>
            <a:endParaRPr lang="en-GB" altLang="en-US" sz="3400" dirty="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4774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0633" y="3222203"/>
            <a:ext cx="10634399" cy="2826618"/>
          </a:xfrm>
        </p:spPr>
        <p:txBody>
          <a:bodyPr/>
          <a:lstStyle/>
          <a:p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>Simon </a:t>
            </a:r>
            <a:r>
              <a:rPr lang="en-GB" dirty="0" err="1"/>
              <a:t>Norris,</a:t>
            </a:r>
            <a:r>
              <a:rPr lang="en-GB" dirty="0"/>
              <a:t> Lucia Gray and Alexander Carter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5400" dirty="0"/>
              <a:t>Current position on </a:t>
            </a:r>
            <a:r>
              <a:rPr lang="en-GB" sz="5400" baseline="30000" dirty="0"/>
              <a:t>14</a:t>
            </a:r>
            <a:r>
              <a:rPr lang="en-GB" sz="5400" dirty="0"/>
              <a:t>C in the RWM Environmental Safety Case</a:t>
            </a:r>
            <a:br>
              <a:rPr lang="en-GB" sz="5400" dirty="0"/>
            </a:br>
            <a:endParaRPr lang="en-GB" sz="3000" b="0" dirty="0">
              <a:ea typeface="+mj-ea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170633" y="7686699"/>
            <a:ext cx="10634399" cy="519458"/>
          </a:xfrm>
        </p:spPr>
        <p:txBody>
          <a:bodyPr/>
          <a:lstStyle/>
          <a:p>
            <a:r>
              <a:rPr lang="en-GB" sz="2800" dirty="0" smtClean="0"/>
              <a:t>EC CAST project symposium, Lyon, 16</a:t>
            </a:r>
            <a:r>
              <a:rPr lang="en-GB" sz="2800" baseline="30000" dirty="0" smtClean="0"/>
              <a:t>th</a:t>
            </a:r>
            <a:r>
              <a:rPr lang="en-GB" sz="2800" dirty="0" smtClean="0"/>
              <a:t> – 18</a:t>
            </a:r>
            <a:r>
              <a:rPr lang="en-GB" sz="2800" baseline="30000" dirty="0" smtClean="0"/>
              <a:t>th</a:t>
            </a:r>
            <a:r>
              <a:rPr lang="en-GB" sz="2800" dirty="0" smtClean="0"/>
              <a:t> January 2018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958566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chemeClr val="tx1"/>
                </a:solidFill>
              </a:rPr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18705" y="2214091"/>
            <a:ext cx="9986327" cy="6192688"/>
          </a:xfrm>
        </p:spPr>
        <p:txBody>
          <a:bodyPr/>
          <a:lstStyle/>
          <a:p>
            <a:pPr marL="457200" indent="-457200"/>
            <a:r>
              <a:rPr lang="en-GB" sz="3200" dirty="0" smtClean="0">
                <a:solidFill>
                  <a:schemeClr val="tx1"/>
                </a:solidFill>
              </a:rPr>
              <a:t>Radioactive </a:t>
            </a:r>
            <a:r>
              <a:rPr lang="en-GB" sz="3200" dirty="0">
                <a:solidFill>
                  <a:schemeClr val="tx1"/>
                </a:solidFill>
              </a:rPr>
              <a:t>Waste Management Limited (RWM) has been established as the delivery organisation responsible for the implementation of a safe, sustainable and publicly acceptable programme for the geological disposal of the higher activity radioactive wastes in the UK. </a:t>
            </a:r>
          </a:p>
          <a:p>
            <a:pPr marL="457200" indent="-457200"/>
            <a:endParaRPr lang="en-GB" sz="1600" dirty="0">
              <a:solidFill>
                <a:schemeClr val="tx1"/>
              </a:solidFill>
            </a:endParaRPr>
          </a:p>
          <a:p>
            <a:pPr marL="457200" indent="-457200"/>
            <a:r>
              <a:rPr lang="en-GB" sz="3200" dirty="0">
                <a:solidFill>
                  <a:schemeClr val="tx1"/>
                </a:solidFill>
              </a:rPr>
              <a:t>C-14 is a key radionuclide in the assessment of the safety of a geological disposal facility for radioactive waste because of the potential radiological impact of gaseous C-14 bearing species during the operational and post-closure periods. </a:t>
            </a:r>
          </a:p>
        </p:txBody>
      </p:sp>
    </p:spTree>
    <p:extLst>
      <p:ext uri="{BB962C8B-B14F-4D97-AF65-F5344CB8AC3E}">
        <p14:creationId xmlns:p14="http://schemas.microsoft.com/office/powerpoint/2010/main" val="3186838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chemeClr val="tx1"/>
                </a:solidFill>
              </a:rPr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18705" y="2214091"/>
            <a:ext cx="9986327" cy="6192688"/>
          </a:xfrm>
        </p:spPr>
        <p:txBody>
          <a:bodyPr/>
          <a:lstStyle/>
          <a:p>
            <a:pPr marL="457200" indent="-457200"/>
            <a:r>
              <a:rPr lang="en-GB" sz="3200" dirty="0">
                <a:solidFill>
                  <a:schemeClr val="tx1"/>
                </a:solidFill>
              </a:rPr>
              <a:t>In 2012 RWM established an Integrated Project Team (IPT) to develop an holistic approach to C-14 management in a geological disposal system. The overall aim of the project was: </a:t>
            </a:r>
            <a:r>
              <a:rPr lang="en-GB" sz="3200" i="1" dirty="0">
                <a:solidFill>
                  <a:schemeClr val="tx1"/>
                </a:solidFill>
              </a:rPr>
              <a:t>“To support geological disposal of UK wastes containing C-14, by integrating our evolving understanding from current and pre-existing projects, in order to develop an holistic approach to C-14 management in the disposal system”.  </a:t>
            </a:r>
          </a:p>
          <a:p>
            <a:pPr marL="457200" indent="-457200"/>
            <a:r>
              <a:rPr lang="en-US" sz="3200" dirty="0" smtClean="0">
                <a:solidFill>
                  <a:schemeClr val="tx1"/>
                </a:solidFill>
              </a:rPr>
              <a:t>Reports freely </a:t>
            </a:r>
            <a:r>
              <a:rPr lang="en-US" sz="3200" dirty="0">
                <a:solidFill>
                  <a:schemeClr val="tx1"/>
                </a:solidFill>
              </a:rPr>
              <a:t>available at </a:t>
            </a:r>
            <a:r>
              <a:rPr lang="en-US" sz="3200" dirty="0">
                <a:solidFill>
                  <a:schemeClr val="tx1"/>
                </a:solidFill>
                <a:hlinkClick r:id="rId3"/>
              </a:rPr>
              <a:t>https://</a:t>
            </a:r>
            <a:r>
              <a:rPr lang="en-US" sz="3200" dirty="0" smtClean="0">
                <a:solidFill>
                  <a:schemeClr val="tx1"/>
                </a:solidFill>
                <a:hlinkClick r:id="rId3"/>
              </a:rPr>
              <a:t>rwm.nda.gov.uk/publications</a:t>
            </a:r>
            <a:r>
              <a:rPr lang="en-US" sz="3200" dirty="0" smtClean="0">
                <a:solidFill>
                  <a:schemeClr val="tx1"/>
                </a:solidFill>
              </a:rPr>
              <a:t> </a:t>
            </a:r>
            <a:endParaRPr lang="en-GB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0633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chemeClr val="tx1"/>
                </a:solidFill>
              </a:rPr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18705" y="2070075"/>
            <a:ext cx="10441160" cy="6192688"/>
          </a:xfrm>
        </p:spPr>
        <p:txBody>
          <a:bodyPr/>
          <a:lstStyle/>
          <a:p>
            <a:pPr marL="457200" indent="-457200"/>
            <a:r>
              <a:rPr lang="en-GB" sz="3200" dirty="0" smtClean="0">
                <a:solidFill>
                  <a:schemeClr val="tx1"/>
                </a:solidFill>
              </a:rPr>
              <a:t>In </a:t>
            </a:r>
            <a:r>
              <a:rPr lang="en-GB" sz="3200" dirty="0">
                <a:solidFill>
                  <a:schemeClr val="tx1"/>
                </a:solidFill>
              </a:rPr>
              <a:t>2017, RWM published an updated </a:t>
            </a:r>
            <a:r>
              <a:rPr lang="en-US" sz="3200" dirty="0">
                <a:solidFill>
                  <a:schemeClr val="tx1"/>
                </a:solidFill>
              </a:rPr>
              <a:t>Disposal System Safety Case. The Derived Inventory (DI), Environmental Safety Case (ESC), Post-closure Safety Assessment (PCSA) and Operational Environmental Safety Assessment (OESA), in particular, were informed by learning from the C-14 IPT</a:t>
            </a:r>
            <a:r>
              <a:rPr lang="en-US" sz="3200" dirty="0" smtClean="0">
                <a:solidFill>
                  <a:schemeClr val="tx1"/>
                </a:solidFill>
              </a:rPr>
              <a:t>.</a:t>
            </a:r>
          </a:p>
          <a:p>
            <a:pPr marL="457200" indent="-457200"/>
            <a:r>
              <a:rPr lang="en-US" sz="3200" dirty="0">
                <a:solidFill>
                  <a:schemeClr val="tx1"/>
                </a:solidFill>
              </a:rPr>
              <a:t>Improved understanding of the inventory, gas generation and migration processes has informed model development and assessment calculations, and is reflected in the </a:t>
            </a:r>
            <a:r>
              <a:rPr lang="en-US" sz="3200" dirty="0" smtClean="0">
                <a:solidFill>
                  <a:schemeClr val="tx1"/>
                </a:solidFill>
              </a:rPr>
              <a:t>ESC</a:t>
            </a:r>
          </a:p>
          <a:p>
            <a:pPr marL="457200" indent="-457200"/>
            <a:r>
              <a:rPr lang="en-US" sz="3200" dirty="0">
                <a:solidFill>
                  <a:schemeClr val="tx1"/>
                </a:solidFill>
              </a:rPr>
              <a:t>Reports freely available at </a:t>
            </a:r>
            <a:r>
              <a:rPr lang="en-US" sz="3200" dirty="0">
                <a:solidFill>
                  <a:schemeClr val="tx1"/>
                </a:solidFill>
                <a:hlinkClick r:id="rId3"/>
              </a:rPr>
              <a:t>https://rwm.nda.gov.uk/publications</a:t>
            </a:r>
            <a:r>
              <a:rPr lang="en-US" sz="3200" dirty="0">
                <a:solidFill>
                  <a:schemeClr val="tx1"/>
                </a:solidFill>
              </a:rPr>
              <a:t> </a:t>
            </a:r>
            <a:endParaRPr lang="en-GB" sz="3200" dirty="0">
              <a:solidFill>
                <a:schemeClr val="tx1"/>
              </a:solidFill>
            </a:endParaRPr>
          </a:p>
          <a:p>
            <a:pPr marL="457200" indent="-457200"/>
            <a:endParaRPr lang="en-GB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2857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74889" y="1180800"/>
            <a:ext cx="8928992" cy="1080000"/>
          </a:xfrm>
        </p:spPr>
        <p:txBody>
          <a:bodyPr/>
          <a:lstStyle/>
          <a:p>
            <a:r>
              <a:rPr lang="en-US" sz="3600" dirty="0"/>
              <a:t>Key generation and migration processes affecting the fate of C-14 in the disposal system</a:t>
            </a: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529" y="3078187"/>
            <a:ext cx="12457384" cy="489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7742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4815" y="989955"/>
            <a:ext cx="10634399" cy="108000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47C22-98ED-41D6-98EF-E0FA2E4F7E49}" type="slidenum">
              <a:rPr lang="en-GB" smtClean="0"/>
              <a:pPr/>
              <a:t>8</a:t>
            </a:fld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1405318" y="7911512"/>
            <a:ext cx="107291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hlinkClick r:id="rId2"/>
              </a:rPr>
              <a:t>https://rwm.nda.gov.uk/publication/geological-disposal-carbon-14-project-phase-2-overview-report</a:t>
            </a:r>
            <a:r>
              <a:rPr lang="en-GB" sz="1600" u="sng" dirty="0" smtClean="0">
                <a:hlinkClick r:id="rId2"/>
              </a:rPr>
              <a:t>/</a:t>
            </a:r>
            <a:r>
              <a:rPr lang="en-GB" sz="1600" u="sng" dirty="0"/>
              <a:t> and https://rwm.nda.gov.uk/publication/carbon-14-project-phase-2-formation-of-a-gas-phase-and-its-migration/</a:t>
            </a:r>
            <a:endParaRPr lang="en-GB" sz="16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5318" y="1350822"/>
            <a:ext cx="6829314" cy="4972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9345" y="4702720"/>
            <a:ext cx="5251205" cy="3208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12885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4815" y="989955"/>
            <a:ext cx="10634399" cy="1080000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47C22-98ED-41D6-98EF-E0FA2E4F7E49}" type="slidenum">
              <a:rPr lang="en-GB" smtClean="0"/>
              <a:pPr/>
              <a:t>9</a:t>
            </a:fld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050953" y="8478787"/>
            <a:ext cx="64087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hlinkClick r:id="rId2"/>
              </a:rPr>
              <a:t>https://rwm.nda.gov.uk/publication/carbon-14-project-phase-2-formation-of-a-gas-phase-and-its-migration</a:t>
            </a:r>
            <a:r>
              <a:rPr lang="en-GB" sz="1600" u="sng" dirty="0" smtClean="0">
                <a:hlinkClick r:id="rId2"/>
              </a:rPr>
              <a:t>/</a:t>
            </a:r>
            <a:r>
              <a:rPr lang="en-GB" sz="1600" dirty="0" smtClean="0"/>
              <a:t> and </a:t>
            </a:r>
            <a:r>
              <a:rPr lang="en-GB" sz="1600" u="sng" dirty="0">
                <a:hlinkClick r:id="rId3"/>
              </a:rPr>
              <a:t>https://rwm.nda.gov.uk/publication/geological-disposal-carbon-14-project-phase-2-overview-report/</a:t>
            </a:r>
            <a:r>
              <a:rPr lang="en-GB" sz="1600" u="sng" dirty="0"/>
              <a:t> </a:t>
            </a:r>
            <a:endParaRPr lang="en-GB" sz="1600" dirty="0"/>
          </a:p>
        </p:txBody>
      </p:sp>
      <p:pic>
        <p:nvPicPr>
          <p:cNvPr id="10" name="Picture 9"/>
          <p:cNvPicPr/>
          <p:nvPr/>
        </p:nvPicPr>
        <p:blipFill rotWithShape="1">
          <a:blip r:embed="rId4"/>
          <a:srcRect l="13465" t="17713" r="7632" b="11474"/>
          <a:stretch/>
        </p:blipFill>
        <p:spPr bwMode="auto">
          <a:xfrm>
            <a:off x="1386657" y="1494011"/>
            <a:ext cx="6192688" cy="354205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Picture 10"/>
          <p:cNvPicPr/>
          <p:nvPr/>
        </p:nvPicPr>
        <p:blipFill rotWithShape="1">
          <a:blip r:embed="rId5"/>
          <a:srcRect l="15572" t="28815" r="1885" b="16725"/>
          <a:stretch/>
        </p:blipFill>
        <p:spPr bwMode="auto">
          <a:xfrm>
            <a:off x="5203081" y="5022402"/>
            <a:ext cx="7344816" cy="327518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7579345" y="2430115"/>
            <a:ext cx="4517999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Illustrative post-closure cases </a:t>
            </a:r>
            <a:r>
              <a:rPr lang="en-US" b="1" dirty="0" smtClean="0"/>
              <a:t>considered </a:t>
            </a:r>
            <a:r>
              <a:rPr lang="en-US" b="1" dirty="0"/>
              <a:t>when assessing the consequences of gas migration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1674689" y="5526459"/>
            <a:ext cx="3528392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Calculated peak risks from carbon-14 containing gas for the medium-term</a:t>
            </a:r>
          </a:p>
          <a:p>
            <a:r>
              <a:rPr lang="en-US" b="1" dirty="0"/>
              <a:t>post-closure period for a range of scenarios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4408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chemeClr val="tx1"/>
                </a:solidFill>
              </a:rPr>
              <a:t>The ‘AND’ approach</a:t>
            </a:r>
            <a:r>
              <a:rPr lang="en-GB" sz="1400" dirty="0">
                <a:solidFill>
                  <a:schemeClr val="tx1"/>
                </a:solidFill>
              </a:rPr>
              <a:t/>
            </a:r>
            <a:br>
              <a:rPr lang="en-GB" sz="1400" dirty="0">
                <a:solidFill>
                  <a:schemeClr val="tx1"/>
                </a:solidFill>
              </a:rPr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0800" y="2340001"/>
            <a:ext cx="10863041" cy="5040000"/>
          </a:xfrm>
        </p:spPr>
        <p:txBody>
          <a:bodyPr/>
          <a:lstStyle/>
          <a:p>
            <a:r>
              <a:rPr lang="en-GB" sz="2800" dirty="0">
                <a:solidFill>
                  <a:schemeClr val="tx1"/>
                </a:solidFill>
              </a:rPr>
              <a:t>The IPT concluded that for the radiological impact of gaseous </a:t>
            </a:r>
            <a:r>
              <a:rPr lang="en-GB" sz="2800" dirty="0" smtClean="0">
                <a:solidFill>
                  <a:schemeClr val="tx1"/>
                </a:solidFill>
              </a:rPr>
              <a:t>C-14 </a:t>
            </a:r>
            <a:r>
              <a:rPr lang="en-GB" sz="2800" dirty="0">
                <a:solidFill>
                  <a:schemeClr val="tx1"/>
                </a:solidFill>
              </a:rPr>
              <a:t>to be an issue:</a:t>
            </a:r>
          </a:p>
          <a:p>
            <a:pPr marL="901700" lvl="0" indent="-457200"/>
            <a:r>
              <a:rPr lang="en-GB" dirty="0">
                <a:solidFill>
                  <a:schemeClr val="tx1"/>
                </a:solidFill>
              </a:rPr>
              <a:t>there must be a significant inventory of C-14; </a:t>
            </a:r>
            <a:r>
              <a:rPr lang="en-GB" b="1" dirty="0">
                <a:solidFill>
                  <a:schemeClr val="tx1"/>
                </a:solidFill>
              </a:rPr>
              <a:t>AND</a:t>
            </a:r>
          </a:p>
          <a:p>
            <a:pPr marL="901700" lvl="0" indent="-457200"/>
            <a:r>
              <a:rPr lang="en-GB" dirty="0">
                <a:solidFill>
                  <a:schemeClr val="tx1"/>
                </a:solidFill>
              </a:rPr>
              <a:t>that waste has to generate C-14 bearing gas; </a:t>
            </a:r>
            <a:r>
              <a:rPr lang="en-GB" b="1" dirty="0">
                <a:solidFill>
                  <a:schemeClr val="tx1"/>
                </a:solidFill>
              </a:rPr>
              <a:t>AND</a:t>
            </a:r>
          </a:p>
          <a:p>
            <a:pPr marL="901700" lvl="0" indent="-457200"/>
            <a:r>
              <a:rPr lang="en-GB" dirty="0">
                <a:solidFill>
                  <a:schemeClr val="tx1"/>
                </a:solidFill>
              </a:rPr>
              <a:t>a bulk gas has to entrain the C-14 bearing gas; </a:t>
            </a:r>
            <a:r>
              <a:rPr lang="en-GB" b="1" dirty="0">
                <a:solidFill>
                  <a:schemeClr val="tx1"/>
                </a:solidFill>
              </a:rPr>
              <a:t>AND</a:t>
            </a:r>
          </a:p>
          <a:p>
            <a:pPr marL="901700" lvl="0" indent="-457200"/>
            <a:r>
              <a:rPr lang="en-GB" dirty="0">
                <a:solidFill>
                  <a:schemeClr val="tx1"/>
                </a:solidFill>
              </a:rPr>
              <a:t>these gases must migrate through the engineered barriers in significant quantities; </a:t>
            </a:r>
            <a:r>
              <a:rPr lang="en-GB" b="1" dirty="0">
                <a:solidFill>
                  <a:schemeClr val="tx1"/>
                </a:solidFill>
              </a:rPr>
              <a:t>AND</a:t>
            </a:r>
          </a:p>
          <a:p>
            <a:pPr marL="901700" lvl="0" indent="-457200"/>
            <a:r>
              <a:rPr lang="en-GB" dirty="0">
                <a:solidFill>
                  <a:schemeClr val="tx1"/>
                </a:solidFill>
              </a:rPr>
              <a:t>these gases must migrate through the overlying geological environment (either as a distinct gas phase or as dissolved gas); </a:t>
            </a:r>
            <a:r>
              <a:rPr lang="en-GB" b="1" dirty="0">
                <a:solidFill>
                  <a:schemeClr val="tx1"/>
                </a:solidFill>
              </a:rPr>
              <a:t>AND</a:t>
            </a:r>
          </a:p>
          <a:p>
            <a:pPr marL="901700" lvl="0" indent="-457200"/>
            <a:r>
              <a:rPr lang="en-GB" dirty="0">
                <a:solidFill>
                  <a:schemeClr val="tx1"/>
                </a:solidFill>
              </a:rPr>
              <a:t>these gases must interact with materials in the biosphere (i.e. plants) in a manner that leads to significant doses and risks to exposed groups or potentially exposed groups.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47C22-98ED-41D6-98EF-E0FA2E4F7E49}" type="slidenum">
              <a:rPr lang="en-GB" smtClean="0"/>
              <a:pPr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5256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74889" y="1180800"/>
            <a:ext cx="8712968" cy="1080000"/>
          </a:xfrm>
        </p:spPr>
        <p:txBody>
          <a:bodyPr/>
          <a:lstStyle/>
          <a:p>
            <a:r>
              <a:rPr lang="en-GB" sz="3400" dirty="0">
                <a:solidFill>
                  <a:schemeClr val="tx1"/>
                </a:solidFill>
              </a:rPr>
              <a:t>Conclusion from applying ‘AND’ approach to  the main UK waste groups</a:t>
            </a:r>
            <a:endParaRPr lang="en-GB" sz="3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47C22-98ED-41D6-98EF-E0FA2E4F7E49}" type="slidenum">
              <a:rPr lang="en-GB" smtClean="0"/>
              <a:pPr/>
              <a:t>11</a:t>
            </a:fld>
            <a:endParaRPr lang="en-GB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1100" y="2583823"/>
            <a:ext cx="10634663" cy="4552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0158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Summary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55600" indent="-355600"/>
            <a:r>
              <a:rPr lang="en-GB" sz="3200" dirty="0">
                <a:solidFill>
                  <a:schemeClr val="tx1"/>
                </a:solidFill>
              </a:rPr>
              <a:t>Understanding from the Carbon-14 Integrated Project has led to:</a:t>
            </a:r>
          </a:p>
          <a:p>
            <a:pPr marL="901700" indent="-546100"/>
            <a:r>
              <a:rPr lang="en-GB" sz="3200" dirty="0">
                <a:solidFill>
                  <a:schemeClr val="tx1"/>
                </a:solidFill>
              </a:rPr>
              <a:t>an improved understanding of C-14 distribution in the UK inventory and behaviour in the geosphere and biosphere as described in the Gas Status Report; and</a:t>
            </a:r>
          </a:p>
          <a:p>
            <a:pPr marL="901700" indent="-546100"/>
            <a:r>
              <a:rPr lang="en-GB" sz="3200" dirty="0">
                <a:solidFill>
                  <a:schemeClr val="tx1"/>
                </a:solidFill>
              </a:rPr>
              <a:t>an improved off-site gas release rates for C-14-bearing gases in RWM’s ESC, including the OESA and PCSA.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47C22-98ED-41D6-98EF-E0FA2E4F7E49}" type="slidenum">
              <a:rPr lang="en-GB" smtClean="0"/>
              <a:pPr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5577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Summary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0800" y="2340001"/>
            <a:ext cx="10791033" cy="5040000"/>
          </a:xfrm>
        </p:spPr>
        <p:txBody>
          <a:bodyPr/>
          <a:lstStyle/>
          <a:p>
            <a:pPr marL="357188" indent="-357188"/>
            <a:r>
              <a:rPr lang="en-GB" sz="3200" dirty="0" smtClean="0">
                <a:solidFill>
                  <a:schemeClr val="tx1"/>
                </a:solidFill>
              </a:rPr>
              <a:t>Scope </a:t>
            </a:r>
            <a:r>
              <a:rPr lang="en-GB" sz="3200" dirty="0">
                <a:solidFill>
                  <a:schemeClr val="tx1"/>
                </a:solidFill>
              </a:rPr>
              <a:t>for further work on C-14 has been identified in:</a:t>
            </a:r>
          </a:p>
          <a:p>
            <a:pPr marL="901700" indent="-546100"/>
            <a:r>
              <a:rPr lang="en-GB" sz="3200" dirty="0">
                <a:solidFill>
                  <a:schemeClr val="tx1"/>
                </a:solidFill>
              </a:rPr>
              <a:t>updating the assumed effective release height for C-14 bearing gases during the operational period (from 15 to 30 m) in the OESA; and</a:t>
            </a:r>
          </a:p>
          <a:p>
            <a:pPr marL="901700" indent="-546100"/>
            <a:r>
              <a:rPr lang="en-GB" sz="3200" dirty="0">
                <a:solidFill>
                  <a:schemeClr val="tx1"/>
                </a:solidFill>
              </a:rPr>
              <a:t>carrying out further research to better understand the effect of gas pressurisation within the facility and its potential implications for C-14 release.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47C22-98ED-41D6-98EF-E0FA2E4F7E49}" type="slidenum">
              <a:rPr lang="en-GB" smtClean="0"/>
              <a:pPr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6875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30873" y="1180800"/>
            <a:ext cx="9433048" cy="1080000"/>
          </a:xfrm>
        </p:spPr>
        <p:txBody>
          <a:bodyPr/>
          <a:lstStyle/>
          <a:p>
            <a:r>
              <a:rPr lang="en-GB" sz="3200" dirty="0">
                <a:solidFill>
                  <a:schemeClr val="tx1"/>
                </a:solidFill>
              </a:rPr>
              <a:t>Poster – </a:t>
            </a:r>
            <a:r>
              <a:rPr lang="en-GB" sz="3200" dirty="0" smtClean="0"/>
              <a:t>“</a:t>
            </a:r>
            <a:r>
              <a:rPr lang="en-GB" sz="3200" dirty="0" smtClean="0">
                <a:solidFill>
                  <a:schemeClr val="tx1"/>
                </a:solidFill>
              </a:rPr>
              <a:t>Carbon-14 </a:t>
            </a:r>
            <a:r>
              <a:rPr lang="en-GB" sz="3200" dirty="0">
                <a:solidFill>
                  <a:schemeClr val="tx1"/>
                </a:solidFill>
              </a:rPr>
              <a:t>in UK </a:t>
            </a:r>
            <a:r>
              <a:rPr lang="en-GB" sz="3200" dirty="0" smtClean="0">
                <a:solidFill>
                  <a:schemeClr val="tx1"/>
                </a:solidFill>
              </a:rPr>
              <a:t>Geological Disposal”</a:t>
            </a:r>
            <a:r>
              <a:rPr lang="en-GB" sz="4000" dirty="0">
                <a:solidFill>
                  <a:schemeClr val="tx1"/>
                </a:solidFill>
              </a:rPr>
              <a:t/>
            </a:r>
            <a:br>
              <a:rPr lang="en-GB" sz="4000" dirty="0">
                <a:solidFill>
                  <a:schemeClr val="tx1"/>
                </a:solidFill>
              </a:rPr>
            </a:b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8393" y="1782043"/>
            <a:ext cx="5455167" cy="7715598"/>
          </a:xfrm>
          <a:ln>
            <a:solidFill>
              <a:schemeClr val="accent1"/>
            </a:solidFill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47C22-98ED-41D6-98EF-E0FA2E4F7E49}" type="slidenum">
              <a:rPr lang="en-GB" smtClean="0"/>
              <a:pPr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0966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Radioactive Waste Management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200" dirty="0" smtClean="0"/>
              <a:t>Web: </a:t>
            </a:r>
          </a:p>
          <a:p>
            <a:pPr indent="0">
              <a:buNone/>
            </a:pPr>
            <a:r>
              <a:rPr lang="en-GB" dirty="0" smtClean="0">
                <a:hlinkClick r:id="rId3"/>
              </a:rPr>
              <a:t>www.gov.uk/rwm</a:t>
            </a:r>
            <a:endParaRPr lang="en-GB" dirty="0" smtClean="0"/>
          </a:p>
          <a:p>
            <a:endParaRPr lang="en-GB" dirty="0"/>
          </a:p>
          <a:p>
            <a:r>
              <a:rPr lang="en-GB" sz="3200" dirty="0" smtClean="0"/>
              <a:t>Email:</a:t>
            </a:r>
            <a:r>
              <a:rPr lang="en-GB" dirty="0" smtClean="0"/>
              <a:t> </a:t>
            </a:r>
          </a:p>
          <a:p>
            <a:pPr indent="0">
              <a:buNone/>
            </a:pPr>
            <a:r>
              <a:rPr lang="en-GB" dirty="0" smtClean="0">
                <a:hlinkClick r:id="rId4"/>
              </a:rPr>
              <a:t>GDFenquiries@nda.gov.uk</a:t>
            </a:r>
            <a:endParaRPr lang="en-GB" dirty="0"/>
          </a:p>
          <a:p>
            <a:pPr indent="0">
              <a:buNone/>
            </a:pPr>
            <a:r>
              <a:rPr lang="en-GB" dirty="0" smtClean="0">
                <a:hlinkClick r:id="rId5"/>
              </a:rPr>
              <a:t>rwmfeedback@nda.gov.uk</a:t>
            </a:r>
            <a:endParaRPr lang="en-GB" dirty="0" smtClean="0"/>
          </a:p>
          <a:p>
            <a:pPr indent="0">
              <a:buNone/>
            </a:pPr>
            <a:endParaRPr lang="en-GB" dirty="0" smtClean="0"/>
          </a:p>
          <a:p>
            <a:pPr indent="0">
              <a:buNone/>
            </a:pPr>
            <a:endParaRPr lang="en-GB" dirty="0" smtClean="0">
              <a:hlinkClick r:id="rId6"/>
            </a:endParaRPr>
          </a:p>
          <a:p>
            <a:pPr indent="0">
              <a:buNone/>
            </a:pPr>
            <a:r>
              <a:rPr lang="en-GB" dirty="0" smtClean="0">
                <a:hlinkClick r:id="rId6"/>
              </a:rPr>
              <a:t>Simon.Norris@nda.gov.uk</a:t>
            </a:r>
            <a:r>
              <a:rPr lang="en-GB" dirty="0" smtClean="0"/>
              <a:t>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4294967295"/>
          </p:nvPr>
        </p:nvSpPr>
        <p:spPr>
          <a:xfrm>
            <a:off x="7495200" y="9090001"/>
            <a:ext cx="3600000" cy="360000"/>
          </a:xfrm>
          <a:prstGeom prst="rect">
            <a:avLst/>
          </a:prstGeom>
        </p:spPr>
        <p:txBody>
          <a:bodyPr/>
          <a:lstStyle/>
          <a:p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5112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8623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2614</TotalTime>
  <Words>656</Words>
  <Application>Microsoft Office PowerPoint</Application>
  <PresentationFormat>Custom</PresentationFormat>
  <Paragraphs>70</Paragraphs>
  <Slides>16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PowerPoint Presentation</vt:lpstr>
      <vt:lpstr>PowerPoint Presentation</vt:lpstr>
      <vt:lpstr>      Simon Norris, Lucia Gray and Alexander Carter</vt:lpstr>
      <vt:lpstr>Introduction</vt:lpstr>
      <vt:lpstr>Introduction</vt:lpstr>
      <vt:lpstr>Introduction</vt:lpstr>
      <vt:lpstr>Key generation and migration processes affecting the fate of C-14 in the disposal system</vt:lpstr>
      <vt:lpstr>PowerPoint Presentation</vt:lpstr>
      <vt:lpstr>PowerPoint Presentation</vt:lpstr>
      <vt:lpstr>The ‘AND’ approach </vt:lpstr>
      <vt:lpstr>Conclusion from applying ‘AND’ approach to  the main UK waste groups</vt:lpstr>
      <vt:lpstr>Summary</vt:lpstr>
      <vt:lpstr>Summary</vt:lpstr>
      <vt:lpstr>Poster – “Carbon-14 in UK Geological Disposal” </vt:lpstr>
      <vt:lpstr>Radioactive Waste Management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Martin</dc:creator>
  <cp:lastModifiedBy>NORRIS, Simon</cp:lastModifiedBy>
  <cp:revision>206</cp:revision>
  <cp:lastPrinted>2017-12-05T12:45:21Z</cp:lastPrinted>
  <dcterms:created xsi:type="dcterms:W3CDTF">2014-10-22T13:48:35Z</dcterms:created>
  <dcterms:modified xsi:type="dcterms:W3CDTF">2018-01-10T11:47:11Z</dcterms:modified>
</cp:coreProperties>
</file>