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367" r:id="rId2"/>
    <p:sldId id="407" r:id="rId3"/>
    <p:sldId id="406" r:id="rId4"/>
    <p:sldId id="405" r:id="rId5"/>
    <p:sldId id="382" r:id="rId6"/>
    <p:sldId id="381" r:id="rId7"/>
    <p:sldId id="383" r:id="rId8"/>
    <p:sldId id="385" r:id="rId9"/>
    <p:sldId id="384" r:id="rId10"/>
    <p:sldId id="395" r:id="rId11"/>
    <p:sldId id="386" r:id="rId12"/>
    <p:sldId id="410" r:id="rId13"/>
    <p:sldId id="393" r:id="rId14"/>
    <p:sldId id="394" r:id="rId15"/>
    <p:sldId id="396" r:id="rId16"/>
    <p:sldId id="397" r:id="rId17"/>
    <p:sldId id="399" r:id="rId18"/>
    <p:sldId id="408" r:id="rId19"/>
    <p:sldId id="409" r:id="rId20"/>
    <p:sldId id="400" r:id="rId21"/>
  </p:sldIdLst>
  <p:sldSz cx="9144000" cy="6858000" type="screen4x3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35" userDrawn="1">
          <p15:clr>
            <a:srgbClr val="A4A3A4"/>
          </p15:clr>
        </p15:guide>
        <p15:guide id="2" pos="138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Helle Formatvorlag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528" autoAdjust="0"/>
    <p:restoredTop sz="81257" autoAdjust="0"/>
  </p:normalViewPr>
  <p:slideViewPr>
    <p:cSldViewPr>
      <p:cViewPr varScale="1">
        <p:scale>
          <a:sx n="50" d="100"/>
          <a:sy n="50" d="100"/>
        </p:scale>
        <p:origin x="-1302" y="-90"/>
      </p:cViewPr>
      <p:guideLst>
        <p:guide orient="horz" pos="935"/>
        <p:guide pos="138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Manu\Desktop\Shigoto\figure_diffusion_171221_the_2curves_decay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Manu\Desktop\Shigoto\figure_diffusion_171221_the_2curves_decay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nu\Desktop\Shigoto\figure_diffusion_171221_the_2curves_deca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BE"/>
  <c:chart>
    <c:plotArea>
      <c:layout>
        <c:manualLayout>
          <c:layoutTarget val="inner"/>
          <c:xMode val="edge"/>
          <c:yMode val="edge"/>
          <c:x val="0.13246430270378148"/>
          <c:y val="8.1481479044305929E-2"/>
          <c:w val="0.79106146068372662"/>
          <c:h val="0.84748338537860657"/>
        </c:manualLayout>
      </c:layout>
      <c:scatterChart>
        <c:scatterStyle val="lineMarker"/>
        <c:ser>
          <c:idx val="2"/>
          <c:order val="0"/>
          <c:spPr>
            <a:ln w="50800"/>
          </c:spPr>
          <c:marker>
            <c:symbol val="none"/>
          </c:marker>
          <c:xVal>
            <c:numRef>
              <c:f>decay!$A$8:$A$49</c:f>
              <c:numCache>
                <c:formatCode>0.00E+00</c:formatCode>
                <c:ptCount val="42"/>
                <c:pt idx="0">
                  <c:v>1</c:v>
                </c:pt>
                <c:pt idx="1">
                  <c:v>100</c:v>
                </c:pt>
                <c:pt idx="2">
                  <c:v>125.89254117941661</c:v>
                </c:pt>
                <c:pt idx="3">
                  <c:v>158.48931924611153</c:v>
                </c:pt>
                <c:pt idx="4">
                  <c:v>199.52623149688836</c:v>
                </c:pt>
                <c:pt idx="5">
                  <c:v>251.18864315095851</c:v>
                </c:pt>
                <c:pt idx="6">
                  <c:v>316.22776601683881</c:v>
                </c:pt>
                <c:pt idx="7">
                  <c:v>398.10717055349875</c:v>
                </c:pt>
                <c:pt idx="8">
                  <c:v>501.18723362727394</c:v>
                </c:pt>
                <c:pt idx="9">
                  <c:v>630.95734448019641</c:v>
                </c:pt>
                <c:pt idx="10">
                  <c:v>794.32823472428549</c:v>
                </c:pt>
                <c:pt idx="11">
                  <c:v>1000.000000000006</c:v>
                </c:pt>
                <c:pt idx="12">
                  <c:v>1258.9254117941782</c:v>
                </c:pt>
                <c:pt idx="13">
                  <c:v>1584.8931924611256</c:v>
                </c:pt>
                <c:pt idx="14">
                  <c:v>1995.2623149688948</c:v>
                </c:pt>
                <c:pt idx="15">
                  <c:v>2511.8864315096057</c:v>
                </c:pt>
                <c:pt idx="16">
                  <c:v>3162.2776601684091</c:v>
                </c:pt>
                <c:pt idx="17">
                  <c:v>3981.0717055350246</c:v>
                </c:pt>
                <c:pt idx="18">
                  <c:v>5011.8723362727924</c:v>
                </c:pt>
                <c:pt idx="19">
                  <c:v>6309.5734448020175</c:v>
                </c:pt>
                <c:pt idx="20">
                  <c:v>7943.2823472429181</c:v>
                </c:pt>
                <c:pt idx="21">
                  <c:v>10000.000000000151</c:v>
                </c:pt>
                <c:pt idx="22">
                  <c:v>12589.254117941849</c:v>
                </c:pt>
                <c:pt idx="23">
                  <c:v>15848.931924611343</c:v>
                </c:pt>
                <c:pt idx="24">
                  <c:v>19952.62314968904</c:v>
                </c:pt>
                <c:pt idx="25">
                  <c:v>25118.864315096085</c:v>
                </c:pt>
                <c:pt idx="26">
                  <c:v>31622.776601684174</c:v>
                </c:pt>
                <c:pt idx="27">
                  <c:v>39810.717055350236</c:v>
                </c:pt>
                <c:pt idx="28">
                  <c:v>50118.723362727796</c:v>
                </c:pt>
                <c:pt idx="29">
                  <c:v>63095.734448020128</c:v>
                </c:pt>
                <c:pt idx="30">
                  <c:v>79432.823472429038</c:v>
                </c:pt>
                <c:pt idx="31">
                  <c:v>100000.00000000109</c:v>
                </c:pt>
                <c:pt idx="32">
                  <c:v>125892.54117941797</c:v>
                </c:pt>
                <c:pt idx="33">
                  <c:v>158489.31924611281</c:v>
                </c:pt>
                <c:pt idx="34">
                  <c:v>199526.23149688955</c:v>
                </c:pt>
                <c:pt idx="35">
                  <c:v>251188.643150961</c:v>
                </c:pt>
                <c:pt idx="36">
                  <c:v>316227.76601684152</c:v>
                </c:pt>
                <c:pt idx="37">
                  <c:v>398107.1705535021</c:v>
                </c:pt>
                <c:pt idx="38">
                  <c:v>501187.23362727853</c:v>
                </c:pt>
                <c:pt idx="39">
                  <c:v>630957.34448019974</c:v>
                </c:pt>
                <c:pt idx="40">
                  <c:v>794328.23472429032</c:v>
                </c:pt>
                <c:pt idx="41">
                  <c:v>1000000.000000012</c:v>
                </c:pt>
              </c:numCache>
            </c:numRef>
          </c:xVal>
          <c:yVal>
            <c:numRef>
              <c:f>decay!$B$8:$B$49</c:f>
              <c:numCache>
                <c:formatCode>0.00E+00</c:formatCode>
                <c:ptCount val="42"/>
                <c:pt idx="0">
                  <c:v>1.0000000000000024E-3</c:v>
                </c:pt>
                <c:pt idx="1">
                  <c:v>9.8809558363931898E-4</c:v>
                </c:pt>
                <c:pt idx="2">
                  <c:v>9.8500554074546463E-4</c:v>
                </c:pt>
                <c:pt idx="3">
                  <c:v>9.8112914399355717E-4</c:v>
                </c:pt>
                <c:pt idx="4">
                  <c:v>9.7627073374723593E-4</c:v>
                </c:pt>
                <c:pt idx="5">
                  <c:v>9.7018855149788932E-4</c:v>
                </c:pt>
                <c:pt idx="6">
                  <c:v>9.6258538781929801E-4</c:v>
                </c:pt>
                <c:pt idx="7">
                  <c:v>9.5309823807097069E-4</c:v>
                </c:pt>
                <c:pt idx="8">
                  <c:v>9.412874656993316E-4</c:v>
                </c:pt>
                <c:pt idx="9">
                  <c:v>9.2662647011851264E-4</c:v>
                </c:pt>
                <c:pt idx="10">
                  <c:v>9.0849362817250936E-4</c:v>
                </c:pt>
                <c:pt idx="11">
                  <c:v>8.86169421286037E-4</c:v>
                </c:pt>
                <c:pt idx="12">
                  <c:v>8.5884326150163326E-4</c:v>
                </c:pt>
                <c:pt idx="13">
                  <c:v>8.2563661049735702E-4</c:v>
                </c:pt>
                <c:pt idx="14">
                  <c:v>7.8565138784645629E-4</c:v>
                </c:pt>
                <c:pt idx="15">
                  <c:v>7.3805484109164808E-4</c:v>
                </c:pt>
                <c:pt idx="16">
                  <c:v>6.8221274004839026E-4</c:v>
                </c:pt>
                <c:pt idx="17">
                  <c:v>6.1787958329364884E-4</c:v>
                </c:pt>
                <c:pt idx="18">
                  <c:v>5.4544370524095131E-4</c:v>
                </c:pt>
                <c:pt idx="19">
                  <c:v>4.6620207215541991E-4</c:v>
                </c:pt>
                <c:pt idx="20">
                  <c:v>3.8260094185952692E-4</c:v>
                </c:pt>
                <c:pt idx="21">
                  <c:v>2.9832852247388571E-4</c:v>
                </c:pt>
                <c:pt idx="22">
                  <c:v>2.181053422237526E-4</c:v>
                </c:pt>
                <c:pt idx="23">
                  <c:v>1.470336033473448E-4</c:v>
                </c:pt>
                <c:pt idx="24">
                  <c:v>8.9500610599934364E-5</c:v>
                </c:pt>
                <c:pt idx="25">
                  <c:v>4.7908603349735349E-5</c:v>
                </c:pt>
                <c:pt idx="26">
                  <c:v>2.181350391972863E-5</c:v>
                </c:pt>
                <c:pt idx="27">
                  <c:v>8.1015035721162681E-6</c:v>
                </c:pt>
                <c:pt idx="28">
                  <c:v>2.3282334200930412E-6</c:v>
                </c:pt>
                <c:pt idx="29">
                  <c:v>4.84472547873545E-7</c:v>
                </c:pt>
                <c:pt idx="30">
                  <c:v>6.7140956826732299E-8</c:v>
                </c:pt>
                <c:pt idx="31">
                  <c:v>5.5779542773060334E-9</c:v>
                </c:pt>
                <c:pt idx="32">
                  <c:v>2.4332694875280854E-10</c:v>
                </c:pt>
                <c:pt idx="33">
                  <c:v>4.717296607307653E-12</c:v>
                </c:pt>
                <c:pt idx="34">
                  <c:v>3.2944821600807294E-14</c:v>
                </c:pt>
                <c:pt idx="35">
                  <c:v>6.3630052450242858E-17</c:v>
                </c:pt>
                <c:pt idx="36">
                  <c:v>2.436584630116482E-20</c:v>
                </c:pt>
                <c:pt idx="37">
                  <c:v>1.2166998549511803E-24</c:v>
                </c:pt>
                <c:pt idx="38">
                  <c:v>4.6751157426834114E-30</c:v>
                </c:pt>
                <c:pt idx="39">
                  <c:v>7.1157209828449618E-37</c:v>
                </c:pt>
                <c:pt idx="40">
                  <c:v>1.8595267873168728E-45</c:v>
                </c:pt>
                <c:pt idx="41">
                  <c:v>2.9125720541786199E-56</c:v>
                </c:pt>
              </c:numCache>
            </c:numRef>
          </c:yVal>
        </c:ser>
        <c:axId val="54336128"/>
        <c:axId val="54448512"/>
      </c:scatterChart>
      <c:valAx>
        <c:axId val="54336128"/>
        <c:scaling>
          <c:logBase val="10"/>
          <c:orientation val="minMax"/>
          <c:max val="1000000"/>
          <c:min val="100"/>
        </c:scaling>
        <c:delete val="1"/>
        <c:axPos val="b"/>
        <c:numFmt formatCode="#,##0" sourceLinked="0"/>
        <c:tickLblPos val="nextTo"/>
        <c:crossAx val="54448512"/>
        <c:crossesAt val="1.0000000000000108E-9"/>
        <c:crossBetween val="midCat"/>
      </c:valAx>
      <c:valAx>
        <c:axId val="54448512"/>
        <c:scaling>
          <c:logBase val="10"/>
          <c:orientation val="minMax"/>
          <c:max val="1.0000000000000026E-2"/>
          <c:min val="1.0000000000000104E-8"/>
        </c:scaling>
        <c:delete val="1"/>
        <c:axPos val="l"/>
        <c:numFmt formatCode="0.00E+00" sourceLinked="1"/>
        <c:tickLblPos val="nextTo"/>
        <c:crossAx val="54336128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BE"/>
  <c:chart>
    <c:plotArea>
      <c:layout/>
      <c:scatterChart>
        <c:scatterStyle val="lineMarker"/>
        <c:ser>
          <c:idx val="0"/>
          <c:order val="0"/>
          <c:tx>
            <c:strRef>
              <c:f>diffusion!$F$15</c:f>
              <c:strCache>
                <c:ptCount val="1"/>
                <c:pt idx="0">
                  <c:v>J(L,t)</c:v>
                </c:pt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diffusion!$D$16:$D$70</c:f>
              <c:numCache>
                <c:formatCode>0.00E+00</c:formatCode>
                <c:ptCount val="55"/>
                <c:pt idx="0">
                  <c:v>2000</c:v>
                </c:pt>
                <c:pt idx="1">
                  <c:v>2517.8508235883414</c:v>
                </c:pt>
                <c:pt idx="2">
                  <c:v>3169.7863849222263</c:v>
                </c:pt>
                <c:pt idx="3">
                  <c:v>3990.5246299377636</c:v>
                </c:pt>
                <c:pt idx="4">
                  <c:v>5023.7728630191759</c:v>
                </c:pt>
                <c:pt idx="5">
                  <c:v>6324.5553203367836</c:v>
                </c:pt>
                <c:pt idx="6">
                  <c:v>7962.1434110699938</c:v>
                </c:pt>
                <c:pt idx="7">
                  <c:v>10023.744672545528</c:v>
                </c:pt>
                <c:pt idx="8">
                  <c:v>12619.146889603904</c:v>
                </c:pt>
                <c:pt idx="9">
                  <c:v>15886.564694485665</c:v>
                </c:pt>
                <c:pt idx="10">
                  <c:v>20000.000000000055</c:v>
                </c:pt>
                <c:pt idx="11">
                  <c:v>25178.50823588339</c:v>
                </c:pt>
                <c:pt idx="12">
                  <c:v>31697.863849222325</c:v>
                </c:pt>
                <c:pt idx="13">
                  <c:v>39905.246299377613</c:v>
                </c:pt>
                <c:pt idx="14">
                  <c:v>50237.728630191625</c:v>
                </c:pt>
                <c:pt idx="15">
                  <c:v>63245.553203367679</c:v>
                </c:pt>
                <c:pt idx="16">
                  <c:v>79621.434110699629</c:v>
                </c:pt>
                <c:pt idx="17">
                  <c:v>100237.44672545443</c:v>
                </c:pt>
                <c:pt idx="18">
                  <c:v>126191.4688960387</c:v>
                </c:pt>
                <c:pt idx="19">
                  <c:v>158865.64694485656</c:v>
                </c:pt>
                <c:pt idx="20">
                  <c:v>199999.99999999968</c:v>
                </c:pt>
                <c:pt idx="21">
                  <c:v>251785.08235883334</c:v>
                </c:pt>
                <c:pt idx="22">
                  <c:v>316978.63849222276</c:v>
                </c:pt>
                <c:pt idx="23">
                  <c:v>399052.46299377631</c:v>
                </c:pt>
                <c:pt idx="24">
                  <c:v>502377.28630191722</c:v>
                </c:pt>
                <c:pt idx="25">
                  <c:v>632455.5320336764</c:v>
                </c:pt>
                <c:pt idx="26">
                  <c:v>796214.34110699443</c:v>
                </c:pt>
                <c:pt idx="27">
                  <c:v>1002374.4672545452</c:v>
                </c:pt>
                <c:pt idx="28">
                  <c:v>1261914.6889603871</c:v>
                </c:pt>
                <c:pt idx="29">
                  <c:v>1588656.4694485641</c:v>
                </c:pt>
                <c:pt idx="30">
                  <c:v>2000000.0000000028</c:v>
                </c:pt>
                <c:pt idx="31">
                  <c:v>2517850.8235883401</c:v>
                </c:pt>
                <c:pt idx="32">
                  <c:v>3169786.3849222297</c:v>
                </c:pt>
                <c:pt idx="33">
                  <c:v>3990524.6299377605</c:v>
                </c:pt>
                <c:pt idx="34" formatCode="General">
                  <c:v>5023772.8630191498</c:v>
                </c:pt>
                <c:pt idx="35" formatCode="General">
                  <c:v>6324555.3203367675</c:v>
                </c:pt>
                <c:pt idx="36" formatCode="General">
                  <c:v>7962143.4110699669</c:v>
                </c:pt>
                <c:pt idx="37" formatCode="General">
                  <c:v>10023744.672545495</c:v>
                </c:pt>
                <c:pt idx="38" formatCode="General">
                  <c:v>12619146.889603941</c:v>
                </c:pt>
                <c:pt idx="39" formatCode="General">
                  <c:v>15886564.694485685</c:v>
                </c:pt>
                <c:pt idx="40" formatCode="General">
                  <c:v>20000000.000000048</c:v>
                </c:pt>
                <c:pt idx="41" formatCode="General">
                  <c:v>25178508.235883377</c:v>
                </c:pt>
                <c:pt idx="42" formatCode="General">
                  <c:v>31697863.849222288</c:v>
                </c:pt>
                <c:pt idx="43" formatCode="General">
                  <c:v>39905246.29937771</c:v>
                </c:pt>
                <c:pt idx="44" formatCode="General">
                  <c:v>50237728.630191743</c:v>
                </c:pt>
                <c:pt idx="45" formatCode="General">
                  <c:v>63245553.203367889</c:v>
                </c:pt>
                <c:pt idx="46" formatCode="General">
                  <c:v>79621434.110699758</c:v>
                </c:pt>
                <c:pt idx="47" formatCode="General">
                  <c:v>100237446.72545458</c:v>
                </c:pt>
                <c:pt idx="48" formatCode="General">
                  <c:v>126191468.89603889</c:v>
                </c:pt>
                <c:pt idx="49" formatCode="General">
                  <c:v>158865646.94485646</c:v>
                </c:pt>
                <c:pt idx="50" formatCode="General">
                  <c:v>200000000.00000072</c:v>
                </c:pt>
                <c:pt idx="51" formatCode="General">
                  <c:v>251785082.3588354</c:v>
                </c:pt>
                <c:pt idx="52" formatCode="General">
                  <c:v>316978638.49222475</c:v>
                </c:pt>
                <c:pt idx="53" formatCode="General">
                  <c:v>399052462.99378049</c:v>
                </c:pt>
                <c:pt idx="54" formatCode="General">
                  <c:v>502377286.30192125</c:v>
                </c:pt>
              </c:numCache>
            </c:numRef>
          </c:xVal>
          <c:yVal>
            <c:numRef>
              <c:f>diffusion!$F$16:$F$70</c:f>
              <c:numCache>
                <c:formatCode>0.00E+00</c:formatCode>
                <c:ptCount val="55"/>
                <c:pt idx="0">
                  <c:v>5.4170555495479288E-19</c:v>
                </c:pt>
                <c:pt idx="1">
                  <c:v>5.8911096406452776E-16</c:v>
                </c:pt>
                <c:pt idx="2">
                  <c:v>1.4166789928400474E-13</c:v>
                </c:pt>
                <c:pt idx="3">
                  <c:v>1.0274844860964255E-11</c:v>
                </c:pt>
                <c:pt idx="4">
                  <c:v>2.8759095490460798E-10</c:v>
                </c:pt>
                <c:pt idx="5">
                  <c:v>3.7784821390491765E-9</c:v>
                </c:pt>
                <c:pt idx="6">
                  <c:v>2.7224268601985328E-8</c:v>
                </c:pt>
                <c:pt idx="7">
                  <c:v>1.2171727135250693E-7</c:v>
                </c:pt>
                <c:pt idx="8">
                  <c:v>3.7250262636336483E-7</c:v>
                </c:pt>
                <c:pt idx="9">
                  <c:v>8.4361650029930745E-7</c:v>
                </c:pt>
                <c:pt idx="10">
                  <c:v>1.5041575085011525E-6</c:v>
                </c:pt>
                <c:pt idx="11">
                  <c:v>2.2178731209861499E-6</c:v>
                </c:pt>
                <c:pt idx="12">
                  <c:v>2.8121865867695186E-6</c:v>
                </c:pt>
                <c:pt idx="13">
                  <c:v>3.1629659333434892E-6</c:v>
                </c:pt>
                <c:pt idx="14">
                  <c:v>3.2344058166064741E-6</c:v>
                </c:pt>
                <c:pt idx="15">
                  <c:v>3.0665406384421017E-6</c:v>
                </c:pt>
                <c:pt idx="16">
                  <c:v>2.7378686516152817E-6</c:v>
                </c:pt>
                <c:pt idx="17">
                  <c:v>2.3305166382735539E-6</c:v>
                </c:pt>
                <c:pt idx="18">
                  <c:v>1.9099848435556364E-6</c:v>
                </c:pt>
                <c:pt idx="19">
                  <c:v>1.5189080842702512E-6</c:v>
                </c:pt>
                <c:pt idx="20">
                  <c:v>1.1793597957908986E-6</c:v>
                </c:pt>
                <c:pt idx="21">
                  <c:v>8.984846395292331E-7</c:v>
                </c:pt>
                <c:pt idx="22">
                  <c:v>6.7425069115158587E-7</c:v>
                </c:pt>
                <c:pt idx="23">
                  <c:v>4.9994984549058734E-7</c:v>
                </c:pt>
                <c:pt idx="24">
                  <c:v>3.671947286803323E-7</c:v>
                </c:pt>
                <c:pt idx="25">
                  <c:v>2.6765900520153767E-7</c:v>
                </c:pt>
                <c:pt idx="26">
                  <c:v>1.9393591698072602E-7</c:v>
                </c:pt>
                <c:pt idx="27">
                  <c:v>1.3984991535348184E-7</c:v>
                </c:pt>
                <c:pt idx="28">
                  <c:v>1.004662007393239E-7</c:v>
                </c:pt>
                <c:pt idx="29">
                  <c:v>7.1956517485378607E-8</c:v>
                </c:pt>
                <c:pt idx="30">
                  <c:v>5.1414026720788174E-8</c:v>
                </c:pt>
                <c:pt idx="31">
                  <c:v>3.6666381495165467E-8</c:v>
                </c:pt>
                <c:pt idx="32">
                  <c:v>2.610953438696066E-8</c:v>
                </c:pt>
                <c:pt idx="33">
                  <c:v>1.8569902816279866E-8</c:v>
                </c:pt>
                <c:pt idx="34">
                  <c:v>1.3194916031930123E-8</c:v>
                </c:pt>
                <c:pt idx="35">
                  <c:v>9.368610273027365E-9</c:v>
                </c:pt>
                <c:pt idx="36">
                  <c:v>6.6478744955279538E-9</c:v>
                </c:pt>
                <c:pt idx="37">
                  <c:v>4.7150164019930253E-9</c:v>
                </c:pt>
                <c:pt idx="38">
                  <c:v>3.342866129975204E-9</c:v>
                </c:pt>
                <c:pt idx="39">
                  <c:v>2.3693215290331369E-9</c:v>
                </c:pt>
                <c:pt idx="40">
                  <c:v>1.6789012364520689E-9</c:v>
                </c:pt>
                <c:pt idx="41">
                  <c:v>1.1894434314801509E-9</c:v>
                </c:pt>
                <c:pt idx="42">
                  <c:v>8.4255236071876486E-10</c:v>
                </c:pt>
                <c:pt idx="43">
                  <c:v>5.9675758829780502E-10</c:v>
                </c:pt>
                <c:pt idx="44">
                  <c:v>4.22627400106972E-10</c:v>
                </c:pt>
                <c:pt idx="45">
                  <c:v>2.9928469235630099E-10</c:v>
                </c:pt>
                <c:pt idx="46">
                  <c:v>2.1192650122037601E-10</c:v>
                </c:pt>
                <c:pt idx="47">
                  <c:v>1.5006012636913574E-10</c:v>
                </c:pt>
                <c:pt idx="48">
                  <c:v>1.0624998699310485E-10</c:v>
                </c:pt>
                <c:pt idx="49">
                  <c:v>7.5227977696862776E-11</c:v>
                </c:pt>
                <c:pt idx="50">
                  <c:v>5.3262249167713569E-11</c:v>
                </c:pt>
                <c:pt idx="51">
                  <c:v>3.7709551426592161E-11</c:v>
                </c:pt>
                <c:pt idx="52">
                  <c:v>2.6697873873977159E-11</c:v>
                </c:pt>
                <c:pt idx="53">
                  <c:v>1.8901522259626042E-11</c:v>
                </c:pt>
                <c:pt idx="54">
                  <c:v>1.3381745070411661E-11</c:v>
                </c:pt>
              </c:numCache>
            </c:numRef>
          </c:yVal>
        </c:ser>
        <c:ser>
          <c:idx val="1"/>
          <c:order val="1"/>
          <c:tx>
            <c:strRef>
              <c:f>diffusion!$J$14</c:f>
              <c:strCache>
                <c:ptCount val="1"/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diffusion!$J$16:$J$53</c:f>
              <c:numCache>
                <c:formatCode>0.00E+00</c:formatCode>
                <c:ptCount val="38"/>
                <c:pt idx="0">
                  <c:v>126.83916793505833</c:v>
                </c:pt>
                <c:pt idx="1">
                  <c:v>159.68105172427249</c:v>
                </c:pt>
                <c:pt idx="2">
                  <c:v>201.02653379770632</c:v>
                </c:pt>
                <c:pt idx="3">
                  <c:v>253.07741184283202</c:v>
                </c:pt>
                <c:pt idx="4">
                  <c:v>318.60558492003901</c:v>
                </c:pt>
                <c:pt idx="5">
                  <c:v>401.10066719538281</c:v>
                </c:pt>
                <c:pt idx="6">
                  <c:v>504.95582261986283</c:v>
                </c:pt>
                <c:pt idx="7">
                  <c:v>635.70171692957342</c:v>
                </c:pt>
                <c:pt idx="8">
                  <c:v>800.30104576382098</c:v>
                </c:pt>
                <c:pt idx="9">
                  <c:v>1007.5193235975225</c:v>
                </c:pt>
                <c:pt idx="10">
                  <c:v>1268.3916793505921</c:v>
                </c:pt>
                <c:pt idx="11">
                  <c:v>1596.8105172427411</c:v>
                </c:pt>
                <c:pt idx="12">
                  <c:v>2010.2653379770779</c:v>
                </c:pt>
                <c:pt idx="13">
                  <c:v>2530.7741184283359</c:v>
                </c:pt>
                <c:pt idx="14">
                  <c:v>3186.0558492004161</c:v>
                </c:pt>
                <c:pt idx="15">
                  <c:v>4011.0066719538463</c:v>
                </c:pt>
                <c:pt idx="16">
                  <c:v>5049.5582261986701</c:v>
                </c:pt>
                <c:pt idx="17">
                  <c:v>6357.0171692957883</c:v>
                </c:pt>
                <c:pt idx="18">
                  <c:v>8003.0104576382728</c:v>
                </c:pt>
                <c:pt idx="19">
                  <c:v>10075.19323597531</c:v>
                </c:pt>
                <c:pt idx="20">
                  <c:v>12683.916793506029</c:v>
                </c:pt>
                <c:pt idx="21">
                  <c:v>15968.105172427502</c:v>
                </c:pt>
                <c:pt idx="22">
                  <c:v>20102.653379770829</c:v>
                </c:pt>
                <c:pt idx="23">
                  <c:v>25307.741184283517</c:v>
                </c:pt>
                <c:pt idx="24">
                  <c:v>31860.558492004238</c:v>
                </c:pt>
                <c:pt idx="25">
                  <c:v>40110.066719538489</c:v>
                </c:pt>
                <c:pt idx="26">
                  <c:v>50495.582261986601</c:v>
                </c:pt>
                <c:pt idx="27">
                  <c:v>63570.171692957643</c:v>
                </c:pt>
                <c:pt idx="28">
                  <c:v>80030.104576382771</c:v>
                </c:pt>
                <c:pt idx="29">
                  <c:v>100751.93235975265</c:v>
                </c:pt>
                <c:pt idx="30">
                  <c:v>126839.16793505962</c:v>
                </c:pt>
                <c:pt idx="31">
                  <c:v>159681.05172427424</c:v>
                </c:pt>
                <c:pt idx="32">
                  <c:v>201026.53379770785</c:v>
                </c:pt>
                <c:pt idx="33">
                  <c:v>253077.41184283324</c:v>
                </c:pt>
                <c:pt idx="34" formatCode="General">
                  <c:v>318605.58492004115</c:v>
                </c:pt>
                <c:pt idx="35" formatCode="General">
                  <c:v>401100.66719538381</c:v>
                </c:pt>
                <c:pt idx="36" formatCode="General">
                  <c:v>504955.82261986594</c:v>
                </c:pt>
                <c:pt idx="37" formatCode="General">
                  <c:v>635701.71692957683</c:v>
                </c:pt>
              </c:numCache>
            </c:numRef>
          </c:xVal>
          <c:yVal>
            <c:numRef>
              <c:f>diffusion!$L$16:$L$53</c:f>
              <c:numCache>
                <c:formatCode>0.00E+00</c:formatCode>
                <c:ptCount val="38"/>
                <c:pt idx="0">
                  <c:v>1.3033075392583422E-8</c:v>
                </c:pt>
                <c:pt idx="1">
                  <c:v>1.6639455783232317E-7</c:v>
                </c:pt>
                <c:pt idx="2">
                  <c:v>1.171894797199208E-6</c:v>
                </c:pt>
                <c:pt idx="3">
                  <c:v>5.1455195388899797E-6</c:v>
                </c:pt>
                <c:pt idx="4">
                  <c:v>1.5522676683269102E-5</c:v>
                </c:pt>
                <c:pt idx="5">
                  <c:v>3.4755691019163536E-5</c:v>
                </c:pt>
                <c:pt idx="6">
                  <c:v>6.1409726231671596E-5</c:v>
                </c:pt>
                <c:pt idx="7">
                  <c:v>8.9898668478355392E-5</c:v>
                </c:pt>
                <c:pt idx="8">
                  <c:v>1.1333827657210026E-4</c:v>
                </c:pt>
                <c:pt idx="9">
                  <c:v>1.2689771552831241E-4</c:v>
                </c:pt>
                <c:pt idx="10">
                  <c:v>1.2929640331528242E-4</c:v>
                </c:pt>
                <c:pt idx="11">
                  <c:v>1.2223502485445551E-4</c:v>
                </c:pt>
                <c:pt idx="12">
                  <c:v>1.0888564196883894E-4</c:v>
                </c:pt>
                <c:pt idx="13">
                  <c:v>9.2517667813440705E-5</c:v>
                </c:pt>
                <c:pt idx="14">
                  <c:v>7.5714387695866934E-5</c:v>
                </c:pt>
                <c:pt idx="15">
                  <c:v>6.0142897346565741E-5</c:v>
                </c:pt>
                <c:pt idx="16">
                  <c:v>4.6655781617393902E-5</c:v>
                </c:pt>
                <c:pt idx="17">
                  <c:v>3.5518701412309298E-5</c:v>
                </c:pt>
                <c:pt idx="18">
                  <c:v>2.6639091760616846E-5</c:v>
                </c:pt>
                <c:pt idx="19">
                  <c:v>1.9743635914229037E-5</c:v>
                </c:pt>
                <c:pt idx="20">
                  <c:v>1.4495740234182474E-5</c:v>
                </c:pt>
                <c:pt idx="21">
                  <c:v>1.056334149161819E-5</c:v>
                </c:pt>
                <c:pt idx="22">
                  <c:v>7.6520678985552193E-6</c:v>
                </c:pt>
                <c:pt idx="23">
                  <c:v>5.5170157149003231E-6</c:v>
                </c:pt>
                <c:pt idx="24">
                  <c:v>3.9627766454673075E-6</c:v>
                </c:pt>
                <c:pt idx="25">
                  <c:v>2.8379202568201657E-6</c:v>
                </c:pt>
                <c:pt idx="26">
                  <c:v>2.0275533962690124E-6</c:v>
                </c:pt>
                <c:pt idx="27">
                  <c:v>1.4458640558249899E-6</c:v>
                </c:pt>
                <c:pt idx="28">
                  <c:v>1.0295174086989348E-6</c:v>
                </c:pt>
                <c:pt idx="29">
                  <c:v>7.3219113564754428E-7</c:v>
                </c:pt>
                <c:pt idx="30">
                  <c:v>5.2024245826615933E-7</c:v>
                </c:pt>
                <c:pt idx="31">
                  <c:v>3.6937022618900688E-7</c:v>
                </c:pt>
                <c:pt idx="32">
                  <c:v>2.6209554248209047E-7</c:v>
                </c:pt>
                <c:pt idx="33">
                  <c:v>1.8588835126794924E-7</c:v>
                </c:pt>
                <c:pt idx="34">
                  <c:v>1.3178977388356218E-7</c:v>
                </c:pt>
                <c:pt idx="35">
                  <c:v>9.3407505072197068E-8</c:v>
                </c:pt>
                <c:pt idx="36">
                  <c:v>6.6187958115268522E-8</c:v>
                </c:pt>
                <c:pt idx="37">
                  <c:v>4.6891540381874401E-8</c:v>
                </c:pt>
              </c:numCache>
            </c:numRef>
          </c:yVal>
        </c:ser>
        <c:axId val="56055680"/>
        <c:axId val="56057216"/>
      </c:scatterChart>
      <c:valAx>
        <c:axId val="56055680"/>
        <c:scaling>
          <c:logBase val="10"/>
          <c:orientation val="minMax"/>
          <c:max val="1000000"/>
          <c:min val="100"/>
        </c:scaling>
        <c:axPos val="b"/>
        <c:numFmt formatCode="#,##0" sourceLinked="0"/>
        <c:tickLblPos val="nextTo"/>
        <c:spPr>
          <a:ln w="25400"/>
        </c:spPr>
        <c:txPr>
          <a:bodyPr/>
          <a:lstStyle/>
          <a:p>
            <a:pPr>
              <a:defRPr lang="en-GB" sz="1400" baseline="0"/>
            </a:pPr>
            <a:endParaRPr lang="fr-FR"/>
          </a:p>
        </c:txPr>
        <c:crossAx val="56057216"/>
        <c:crossesAt val="1.0000000000000079E-9"/>
        <c:crossBetween val="midCat"/>
      </c:valAx>
      <c:valAx>
        <c:axId val="56057216"/>
        <c:scaling>
          <c:logBase val="10"/>
          <c:orientation val="minMax"/>
          <c:max val="1.0000000000000007E-2"/>
          <c:min val="1.0000000000000068E-8"/>
        </c:scaling>
        <c:axPos val="l"/>
        <c:majorGridlines/>
        <c:numFmt formatCode="0E+00" sourceLinked="0"/>
        <c:tickLblPos val="nextTo"/>
        <c:spPr>
          <a:ln w="25400"/>
        </c:spPr>
        <c:txPr>
          <a:bodyPr/>
          <a:lstStyle/>
          <a:p>
            <a:pPr>
              <a:defRPr lang="en-GB" sz="1400" baseline="0"/>
            </a:pPr>
            <a:endParaRPr lang="fr-FR"/>
          </a:p>
        </c:txPr>
        <c:crossAx val="56055680"/>
        <c:crosses val="autoZero"/>
        <c:crossBetween val="midCat"/>
      </c:valAx>
    </c:plotArea>
    <c:plotVisOnly val="1"/>
    <c:dispBlanksAs val="gap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BE"/>
  <c:chart>
    <c:plotArea>
      <c:layout/>
      <c:scatterChart>
        <c:scatterStyle val="lineMarker"/>
        <c:ser>
          <c:idx val="0"/>
          <c:order val="0"/>
          <c:tx>
            <c:strRef>
              <c:f>diffusion!$F$15</c:f>
              <c:strCache>
                <c:ptCount val="1"/>
                <c:pt idx="0">
                  <c:v>J(L,t)</c:v>
                </c:pt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diffusion!$D$16:$D$70</c:f>
              <c:numCache>
                <c:formatCode>0.00E+00</c:formatCode>
                <c:ptCount val="55"/>
                <c:pt idx="0">
                  <c:v>2000</c:v>
                </c:pt>
                <c:pt idx="1">
                  <c:v>2517.850823588341</c:v>
                </c:pt>
                <c:pt idx="2">
                  <c:v>3169.7863849222267</c:v>
                </c:pt>
                <c:pt idx="3">
                  <c:v>3990.5246299377641</c:v>
                </c:pt>
                <c:pt idx="4">
                  <c:v>5023.7728630191759</c:v>
                </c:pt>
                <c:pt idx="5">
                  <c:v>6324.5553203367836</c:v>
                </c:pt>
                <c:pt idx="6">
                  <c:v>7962.1434110699929</c:v>
                </c:pt>
                <c:pt idx="7">
                  <c:v>10023.744672545525</c:v>
                </c:pt>
                <c:pt idx="8">
                  <c:v>12619.146889603906</c:v>
                </c:pt>
                <c:pt idx="9">
                  <c:v>15886.564694485667</c:v>
                </c:pt>
                <c:pt idx="10">
                  <c:v>20000.000000000055</c:v>
                </c:pt>
                <c:pt idx="11">
                  <c:v>25178.50823588339</c:v>
                </c:pt>
                <c:pt idx="12">
                  <c:v>31697.863849222325</c:v>
                </c:pt>
                <c:pt idx="13">
                  <c:v>39905.246299377613</c:v>
                </c:pt>
                <c:pt idx="14">
                  <c:v>50237.728630191625</c:v>
                </c:pt>
                <c:pt idx="15">
                  <c:v>63245.553203367679</c:v>
                </c:pt>
                <c:pt idx="16">
                  <c:v>79621.434110699629</c:v>
                </c:pt>
                <c:pt idx="17">
                  <c:v>100237.44672545444</c:v>
                </c:pt>
                <c:pt idx="18">
                  <c:v>126191.4688960387</c:v>
                </c:pt>
                <c:pt idx="19">
                  <c:v>158865.64694485653</c:v>
                </c:pt>
                <c:pt idx="20">
                  <c:v>199999.99999999968</c:v>
                </c:pt>
                <c:pt idx="21">
                  <c:v>251785.08235883334</c:v>
                </c:pt>
                <c:pt idx="22">
                  <c:v>316978.63849222276</c:v>
                </c:pt>
                <c:pt idx="23">
                  <c:v>399052.46299377631</c:v>
                </c:pt>
                <c:pt idx="24">
                  <c:v>502377.28630191722</c:v>
                </c:pt>
                <c:pt idx="25">
                  <c:v>632455.5320336764</c:v>
                </c:pt>
                <c:pt idx="26">
                  <c:v>796214.34110699443</c:v>
                </c:pt>
                <c:pt idx="27">
                  <c:v>1002374.467254545</c:v>
                </c:pt>
                <c:pt idx="28">
                  <c:v>1261914.6889603871</c:v>
                </c:pt>
                <c:pt idx="29">
                  <c:v>1588656.4694485641</c:v>
                </c:pt>
                <c:pt idx="30">
                  <c:v>2000000.0000000028</c:v>
                </c:pt>
                <c:pt idx="31">
                  <c:v>2517850.8235883401</c:v>
                </c:pt>
                <c:pt idx="32">
                  <c:v>3169786.3849222297</c:v>
                </c:pt>
                <c:pt idx="33">
                  <c:v>3990524.6299377605</c:v>
                </c:pt>
                <c:pt idx="34" formatCode="General">
                  <c:v>5023772.8630191507</c:v>
                </c:pt>
                <c:pt idx="35" formatCode="General">
                  <c:v>6324555.3203367675</c:v>
                </c:pt>
                <c:pt idx="36" formatCode="General">
                  <c:v>7962143.4110699669</c:v>
                </c:pt>
                <c:pt idx="37" formatCode="General">
                  <c:v>10023744.672545495</c:v>
                </c:pt>
                <c:pt idx="38" formatCode="General">
                  <c:v>12619146.889603939</c:v>
                </c:pt>
                <c:pt idx="39" formatCode="General">
                  <c:v>15886564.694485685</c:v>
                </c:pt>
                <c:pt idx="40" formatCode="General">
                  <c:v>20000000.000000048</c:v>
                </c:pt>
                <c:pt idx="41" formatCode="General">
                  <c:v>25178508.235883377</c:v>
                </c:pt>
                <c:pt idx="42" formatCode="General">
                  <c:v>31697863.849222288</c:v>
                </c:pt>
                <c:pt idx="43" formatCode="General">
                  <c:v>39905246.299377695</c:v>
                </c:pt>
                <c:pt idx="44" formatCode="General">
                  <c:v>50237728.630191743</c:v>
                </c:pt>
                <c:pt idx="45" formatCode="General">
                  <c:v>63245553.203367889</c:v>
                </c:pt>
                <c:pt idx="46" formatCode="General">
                  <c:v>79621434.110699758</c:v>
                </c:pt>
                <c:pt idx="47" formatCode="General">
                  <c:v>100237446.7254546</c:v>
                </c:pt>
                <c:pt idx="48" formatCode="General">
                  <c:v>126191468.89603889</c:v>
                </c:pt>
                <c:pt idx="49" formatCode="General">
                  <c:v>158865646.94485646</c:v>
                </c:pt>
                <c:pt idx="50" formatCode="General">
                  <c:v>200000000.00000072</c:v>
                </c:pt>
                <c:pt idx="51" formatCode="General">
                  <c:v>251785082.35883537</c:v>
                </c:pt>
                <c:pt idx="52" formatCode="General">
                  <c:v>316978638.49222487</c:v>
                </c:pt>
                <c:pt idx="53" formatCode="General">
                  <c:v>399052462.99378049</c:v>
                </c:pt>
                <c:pt idx="54" formatCode="General">
                  <c:v>502377286.30192125</c:v>
                </c:pt>
              </c:numCache>
            </c:numRef>
          </c:xVal>
          <c:yVal>
            <c:numRef>
              <c:f>diffusion!$H$16:$H$70</c:f>
              <c:numCache>
                <c:formatCode>0.00E+00</c:formatCode>
                <c:ptCount val="55"/>
                <c:pt idx="0">
                  <c:v>4.2529643019337006E-19</c:v>
                </c:pt>
                <c:pt idx="1">
                  <c:v>4.3443005080150416E-16</c:v>
                </c:pt>
                <c:pt idx="2">
                  <c:v>9.6548219028849755E-14</c:v>
                </c:pt>
                <c:pt idx="3">
                  <c:v>6.3405942965615659E-12</c:v>
                </c:pt>
                <c:pt idx="4">
                  <c:v>1.5662007144037976E-10</c:v>
                </c:pt>
                <c:pt idx="5">
                  <c:v>1.7581339199937452E-9</c:v>
                </c:pt>
                <c:pt idx="6">
                  <c:v>1.0391035759226435E-8</c:v>
                </c:pt>
                <c:pt idx="7">
                  <c:v>3.6203203746147993E-8</c:v>
                </c:pt>
                <c:pt idx="8">
                  <c:v>8.0941764314803463E-8</c:v>
                </c:pt>
                <c:pt idx="9">
                  <c:v>1.2346164624599037E-7</c:v>
                </c:pt>
                <c:pt idx="10">
                  <c:v>1.3383749480279766E-7</c:v>
                </c:pt>
                <c:pt idx="11">
                  <c:v>1.0547856980238568E-7</c:v>
                </c:pt>
                <c:pt idx="12">
                  <c:v>6.0781618748296009E-8</c:v>
                </c:pt>
                <c:pt idx="13">
                  <c:v>2.5330364499423797E-8</c:v>
                </c:pt>
                <c:pt idx="14">
                  <c:v>7.4219232402304524E-9</c:v>
                </c:pt>
                <c:pt idx="15">
                  <c:v>1.4587958439031341E-9</c:v>
                </c:pt>
                <c:pt idx="16">
                  <c:v>1.7965478681336841E-10</c:v>
                </c:pt>
                <c:pt idx="17">
                  <c:v>1.2629907624818747E-11</c:v>
                </c:pt>
                <c:pt idx="18">
                  <c:v>4.4819106663747411E-13</c:v>
                </c:pt>
                <c:pt idx="19">
                  <c:v>6.8454416709163226E-15</c:v>
                </c:pt>
                <c:pt idx="20">
                  <c:v>3.6685221627854952E-17</c:v>
                </c:pt>
                <c:pt idx="21">
                  <c:v>5.3184613282345081E-20</c:v>
                </c:pt>
                <c:pt idx="22">
                  <c:v>1.5000395052097955E-23</c:v>
                </c:pt>
                <c:pt idx="23">
                  <c:v>5.4249493435765014E-28</c:v>
                </c:pt>
                <c:pt idx="24">
                  <c:v>1.4863323451564105E-33</c:v>
                </c:pt>
                <c:pt idx="25">
                  <c:v>1.58869229290084E-40</c:v>
                </c:pt>
                <c:pt idx="26">
                  <c:v>2.8702524014751719E-49</c:v>
                </c:pt>
                <c:pt idx="27">
                  <c:v>3.0559192259834841E-60</c:v>
                </c:pt>
                <c:pt idx="28">
                  <c:v>5.0857233094012012E-74</c:v>
                </c:pt>
                <c:pt idx="29">
                  <c:v>2.4875392540822107E-91</c:v>
                </c:pt>
                <c:pt idx="30">
                  <c:v>4.3604358715130418E-113</c:v>
                </c:pt>
                <c:pt idx="31">
                  <c:v>1.936518016666115E-140</c:v>
                </c:pt>
                <c:pt idx="32">
                  <c:v>7.7555408978054495E-175</c:v>
                </c:pt>
                <c:pt idx="33">
                  <c:v>4.2024457745596387E-218</c:v>
                </c:pt>
                <c:pt idx="34">
                  <c:v>1.5581222876940281E-272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</c:numCache>
            </c:numRef>
          </c:yVal>
        </c:ser>
        <c:ser>
          <c:idx val="1"/>
          <c:order val="1"/>
          <c:tx>
            <c:strRef>
              <c:f>diffusion!$J$14</c:f>
              <c:strCache>
                <c:ptCount val="1"/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diffusion!$J$16:$J$53</c:f>
              <c:numCache>
                <c:formatCode>0.00E+00</c:formatCode>
                <c:ptCount val="38"/>
                <c:pt idx="0">
                  <c:v>126.83916793505833</c:v>
                </c:pt>
                <c:pt idx="1">
                  <c:v>159.68105172427252</c:v>
                </c:pt>
                <c:pt idx="2">
                  <c:v>201.02653379770632</c:v>
                </c:pt>
                <c:pt idx="3">
                  <c:v>253.07741184283199</c:v>
                </c:pt>
                <c:pt idx="4">
                  <c:v>318.60558492003901</c:v>
                </c:pt>
                <c:pt idx="5">
                  <c:v>401.10066719538275</c:v>
                </c:pt>
                <c:pt idx="6">
                  <c:v>504.95582261986277</c:v>
                </c:pt>
                <c:pt idx="7">
                  <c:v>635.70171692957331</c:v>
                </c:pt>
                <c:pt idx="8">
                  <c:v>800.30104576382098</c:v>
                </c:pt>
                <c:pt idx="9">
                  <c:v>1007.5193235975225</c:v>
                </c:pt>
                <c:pt idx="10">
                  <c:v>1268.3916793505921</c:v>
                </c:pt>
                <c:pt idx="11">
                  <c:v>1596.8105172427411</c:v>
                </c:pt>
                <c:pt idx="12">
                  <c:v>2010.2653379770779</c:v>
                </c:pt>
                <c:pt idx="13">
                  <c:v>2530.7741184283359</c:v>
                </c:pt>
                <c:pt idx="14">
                  <c:v>3186.0558492004161</c:v>
                </c:pt>
                <c:pt idx="15">
                  <c:v>4011.0066719538472</c:v>
                </c:pt>
                <c:pt idx="16">
                  <c:v>5049.5582261986692</c:v>
                </c:pt>
                <c:pt idx="17">
                  <c:v>6357.0171692957865</c:v>
                </c:pt>
                <c:pt idx="18">
                  <c:v>8003.0104576382737</c:v>
                </c:pt>
                <c:pt idx="19">
                  <c:v>10075.19323597531</c:v>
                </c:pt>
                <c:pt idx="20">
                  <c:v>12683.916793506029</c:v>
                </c:pt>
                <c:pt idx="21">
                  <c:v>15968.105172427504</c:v>
                </c:pt>
                <c:pt idx="22">
                  <c:v>20102.653379770833</c:v>
                </c:pt>
                <c:pt idx="23">
                  <c:v>25307.74118428351</c:v>
                </c:pt>
                <c:pt idx="24">
                  <c:v>31860.558492004235</c:v>
                </c:pt>
                <c:pt idx="25">
                  <c:v>40110.066719538489</c:v>
                </c:pt>
                <c:pt idx="26">
                  <c:v>50495.582261986601</c:v>
                </c:pt>
                <c:pt idx="27">
                  <c:v>63570.171692957651</c:v>
                </c:pt>
                <c:pt idx="28">
                  <c:v>80030.104576382771</c:v>
                </c:pt>
                <c:pt idx="29">
                  <c:v>100751.93235975268</c:v>
                </c:pt>
                <c:pt idx="30">
                  <c:v>126839.16793505965</c:v>
                </c:pt>
                <c:pt idx="31">
                  <c:v>159681.05172427426</c:v>
                </c:pt>
                <c:pt idx="32">
                  <c:v>201026.53379770785</c:v>
                </c:pt>
                <c:pt idx="33">
                  <c:v>253077.41184283324</c:v>
                </c:pt>
                <c:pt idx="34" formatCode="General">
                  <c:v>318605.58492004115</c:v>
                </c:pt>
                <c:pt idx="35" formatCode="General">
                  <c:v>401100.66719538387</c:v>
                </c:pt>
                <c:pt idx="36" formatCode="General">
                  <c:v>504955.82261986588</c:v>
                </c:pt>
                <c:pt idx="37" formatCode="General">
                  <c:v>635701.71692957683</c:v>
                </c:pt>
              </c:numCache>
            </c:numRef>
          </c:xVal>
          <c:yVal>
            <c:numRef>
              <c:f>diffusion!$N$16:$N$53</c:f>
              <c:numCache>
                <c:formatCode>0.00E+00</c:formatCode>
                <c:ptCount val="38"/>
                <c:pt idx="0">
                  <c:v>1.2834628823857925E-8</c:v>
                </c:pt>
                <c:pt idx="1">
                  <c:v>1.6321127219851223E-7</c:v>
                </c:pt>
                <c:pt idx="2">
                  <c:v>1.1437406090862834E-6</c:v>
                </c:pt>
                <c:pt idx="3">
                  <c:v>4.9903799608987408E-6</c:v>
                </c:pt>
                <c:pt idx="4">
                  <c:v>1.4935797617033655E-5</c:v>
                </c:pt>
                <c:pt idx="5">
                  <c:v>3.310958924087585E-5</c:v>
                </c:pt>
                <c:pt idx="6">
                  <c:v>5.7770870999611348E-5</c:v>
                </c:pt>
                <c:pt idx="7">
                  <c:v>8.324462023422828E-5</c:v>
                </c:pt>
                <c:pt idx="8">
                  <c:v>1.0288028723220901E-4</c:v>
                </c:pt>
                <c:pt idx="9">
                  <c:v>1.1233704467995833E-4</c:v>
                </c:pt>
                <c:pt idx="10">
                  <c:v>1.1090484090413073E-4</c:v>
                </c:pt>
                <c:pt idx="11">
                  <c:v>1.0076413608122901E-4</c:v>
                </c:pt>
                <c:pt idx="12">
                  <c:v>8.5380710949457928E-5</c:v>
                </c:pt>
                <c:pt idx="13">
                  <c:v>6.8119036215493484E-5</c:v>
                </c:pt>
                <c:pt idx="14">
                  <c:v>5.1498727564679016E-5</c:v>
                </c:pt>
                <c:pt idx="15">
                  <c:v>3.7022266154856576E-5</c:v>
                </c:pt>
                <c:pt idx="16">
                  <c:v>2.5329289650112706E-5</c:v>
                </c:pt>
                <c:pt idx="17">
                  <c:v>1.6462138461144947E-5</c:v>
                </c:pt>
                <c:pt idx="18">
                  <c:v>1.0117542799352679E-5</c:v>
                </c:pt>
                <c:pt idx="19">
                  <c:v>5.83605048581466E-6</c:v>
                </c:pt>
                <c:pt idx="20">
                  <c:v>3.1252228293973854E-6</c:v>
                </c:pt>
                <c:pt idx="21">
                  <c:v>1.5307509078472366E-6</c:v>
                </c:pt>
                <c:pt idx="22">
                  <c:v>6.724659870567188E-7</c:v>
                </c:pt>
                <c:pt idx="23">
                  <c:v>2.5831070379682126E-7</c:v>
                </c:pt>
                <c:pt idx="24">
                  <c:v>8.3980882722057655E-8</c:v>
                </c:pt>
                <c:pt idx="25">
                  <c:v>2.2171073064386416E-8</c:v>
                </c:pt>
                <c:pt idx="26">
                  <c:v>4.5097005883062437E-9</c:v>
                </c:pt>
                <c:pt idx="27">
                  <c:v>6.6133144038850712E-10</c:v>
                </c:pt>
                <c:pt idx="28">
                  <c:v>6.4296903618094831E-11</c:v>
                </c:pt>
                <c:pt idx="29">
                  <c:v>3.7285805612395332E-12</c:v>
                </c:pt>
                <c:pt idx="30">
                  <c:v>1.1287862136330265E-13</c:v>
                </c:pt>
                <c:pt idx="31">
                  <c:v>1.5083215751243149E-15</c:v>
                </c:pt>
                <c:pt idx="32">
                  <c:v>7.200699940104875E-18</c:v>
                </c:pt>
                <c:pt idx="33">
                  <c:v>9.4109614034334576E-21</c:v>
                </c:pt>
                <c:pt idx="34">
                  <c:v>2.4081864947480262E-24</c:v>
                </c:pt>
                <c:pt idx="35">
                  <c:v>7.9112848912350263E-29</c:v>
                </c:pt>
                <c:pt idx="36">
                  <c:v>1.9612505042691001E-34</c:v>
                </c:pt>
                <c:pt idx="37">
                  <c:v>1.8793669560238302E-41</c:v>
                </c:pt>
              </c:numCache>
            </c:numRef>
          </c:yVal>
        </c:ser>
        <c:ser>
          <c:idx val="2"/>
          <c:order val="2"/>
          <c:spPr>
            <a:ln w="19050">
              <a:prstDash val="sysDash"/>
            </a:ln>
          </c:spPr>
          <c:marker>
            <c:symbol val="none"/>
          </c:marker>
          <c:xVal>
            <c:numRef>
              <c:f>decay!$A$8:$A$49</c:f>
              <c:numCache>
                <c:formatCode>0.00E+00</c:formatCode>
                <c:ptCount val="42"/>
                <c:pt idx="0">
                  <c:v>1</c:v>
                </c:pt>
                <c:pt idx="1">
                  <c:v>100</c:v>
                </c:pt>
                <c:pt idx="2">
                  <c:v>125.89254117941661</c:v>
                </c:pt>
                <c:pt idx="3">
                  <c:v>158.48931924611153</c:v>
                </c:pt>
                <c:pt idx="4">
                  <c:v>199.52623149688836</c:v>
                </c:pt>
                <c:pt idx="5">
                  <c:v>251.18864315095851</c:v>
                </c:pt>
                <c:pt idx="6">
                  <c:v>316.22776601683881</c:v>
                </c:pt>
                <c:pt idx="7">
                  <c:v>398.10717055349875</c:v>
                </c:pt>
                <c:pt idx="8">
                  <c:v>501.18723362727394</c:v>
                </c:pt>
                <c:pt idx="9">
                  <c:v>630.95734448019641</c:v>
                </c:pt>
                <c:pt idx="10">
                  <c:v>794.32823472428549</c:v>
                </c:pt>
                <c:pt idx="11">
                  <c:v>1000.000000000006</c:v>
                </c:pt>
                <c:pt idx="12">
                  <c:v>1258.9254117941782</c:v>
                </c:pt>
                <c:pt idx="13">
                  <c:v>1584.8931924611256</c:v>
                </c:pt>
                <c:pt idx="14">
                  <c:v>1995.2623149688948</c:v>
                </c:pt>
                <c:pt idx="15">
                  <c:v>2511.8864315096057</c:v>
                </c:pt>
                <c:pt idx="16">
                  <c:v>3162.2776601684091</c:v>
                </c:pt>
                <c:pt idx="17">
                  <c:v>3981.0717055350246</c:v>
                </c:pt>
                <c:pt idx="18">
                  <c:v>5011.8723362727924</c:v>
                </c:pt>
                <c:pt idx="19">
                  <c:v>6309.5734448020175</c:v>
                </c:pt>
                <c:pt idx="20">
                  <c:v>7943.2823472429181</c:v>
                </c:pt>
                <c:pt idx="21">
                  <c:v>10000.000000000151</c:v>
                </c:pt>
                <c:pt idx="22">
                  <c:v>12589.254117941849</c:v>
                </c:pt>
                <c:pt idx="23">
                  <c:v>15848.931924611343</c:v>
                </c:pt>
                <c:pt idx="24">
                  <c:v>19952.62314968904</c:v>
                </c:pt>
                <c:pt idx="25">
                  <c:v>25118.864315096085</c:v>
                </c:pt>
                <c:pt idx="26">
                  <c:v>31622.776601684174</c:v>
                </c:pt>
                <c:pt idx="27">
                  <c:v>39810.717055350236</c:v>
                </c:pt>
                <c:pt idx="28">
                  <c:v>50118.723362727796</c:v>
                </c:pt>
                <c:pt idx="29">
                  <c:v>63095.734448020128</c:v>
                </c:pt>
                <c:pt idx="30">
                  <c:v>79432.823472429038</c:v>
                </c:pt>
                <c:pt idx="31">
                  <c:v>100000.00000000109</c:v>
                </c:pt>
                <c:pt idx="32">
                  <c:v>125892.54117941797</c:v>
                </c:pt>
                <c:pt idx="33">
                  <c:v>158489.31924611281</c:v>
                </c:pt>
                <c:pt idx="34">
                  <c:v>199526.23149688955</c:v>
                </c:pt>
                <c:pt idx="35">
                  <c:v>251188.643150961</c:v>
                </c:pt>
                <c:pt idx="36">
                  <c:v>316227.76601684152</c:v>
                </c:pt>
                <c:pt idx="37">
                  <c:v>398107.1705535021</c:v>
                </c:pt>
                <c:pt idx="38">
                  <c:v>501187.23362727853</c:v>
                </c:pt>
                <c:pt idx="39">
                  <c:v>630957.34448019974</c:v>
                </c:pt>
                <c:pt idx="40">
                  <c:v>794328.23472429032</c:v>
                </c:pt>
                <c:pt idx="41">
                  <c:v>1000000.000000012</c:v>
                </c:pt>
              </c:numCache>
            </c:numRef>
          </c:xVal>
          <c:yVal>
            <c:numRef>
              <c:f>decay!$B$8:$B$49</c:f>
              <c:numCache>
                <c:formatCode>0.00E+00</c:formatCode>
                <c:ptCount val="42"/>
                <c:pt idx="0">
                  <c:v>1.0000000000000024E-3</c:v>
                </c:pt>
                <c:pt idx="1">
                  <c:v>9.8809558363931768E-4</c:v>
                </c:pt>
                <c:pt idx="2">
                  <c:v>9.8500554074546355E-4</c:v>
                </c:pt>
                <c:pt idx="3">
                  <c:v>9.8112914399355695E-4</c:v>
                </c:pt>
                <c:pt idx="4">
                  <c:v>9.7627073374723485E-4</c:v>
                </c:pt>
                <c:pt idx="5">
                  <c:v>9.7018855149788726E-4</c:v>
                </c:pt>
                <c:pt idx="6">
                  <c:v>9.6258538781929736E-4</c:v>
                </c:pt>
                <c:pt idx="7">
                  <c:v>9.5309823807097026E-4</c:v>
                </c:pt>
                <c:pt idx="8">
                  <c:v>9.4128746569933084E-4</c:v>
                </c:pt>
                <c:pt idx="9">
                  <c:v>9.2662647011851243E-4</c:v>
                </c:pt>
                <c:pt idx="10">
                  <c:v>9.0849362817250849E-4</c:v>
                </c:pt>
                <c:pt idx="11">
                  <c:v>8.8616942128603624E-4</c:v>
                </c:pt>
                <c:pt idx="12">
                  <c:v>8.5884326150163282E-4</c:v>
                </c:pt>
                <c:pt idx="13">
                  <c:v>8.2563661049735691E-4</c:v>
                </c:pt>
                <c:pt idx="14">
                  <c:v>7.856513878464551E-4</c:v>
                </c:pt>
                <c:pt idx="15">
                  <c:v>7.3805484109164732E-4</c:v>
                </c:pt>
                <c:pt idx="16">
                  <c:v>6.8221274004838983E-4</c:v>
                </c:pt>
                <c:pt idx="17">
                  <c:v>6.1787958329364808E-4</c:v>
                </c:pt>
                <c:pt idx="18">
                  <c:v>5.4544370524095109E-4</c:v>
                </c:pt>
                <c:pt idx="19">
                  <c:v>4.6620207215541953E-4</c:v>
                </c:pt>
                <c:pt idx="20">
                  <c:v>3.8260094185952692E-4</c:v>
                </c:pt>
                <c:pt idx="21">
                  <c:v>2.9832852247388506E-4</c:v>
                </c:pt>
                <c:pt idx="22">
                  <c:v>2.1810534222375244E-4</c:v>
                </c:pt>
                <c:pt idx="23">
                  <c:v>1.4703360334734463E-4</c:v>
                </c:pt>
                <c:pt idx="24">
                  <c:v>8.9500610599934242E-5</c:v>
                </c:pt>
                <c:pt idx="25">
                  <c:v>4.7908603349735254E-5</c:v>
                </c:pt>
                <c:pt idx="26">
                  <c:v>2.1813503919728583E-5</c:v>
                </c:pt>
                <c:pt idx="27">
                  <c:v>8.1015035721162613E-6</c:v>
                </c:pt>
                <c:pt idx="28">
                  <c:v>2.3282334200930412E-6</c:v>
                </c:pt>
                <c:pt idx="29">
                  <c:v>4.8447254787354479E-7</c:v>
                </c:pt>
                <c:pt idx="30">
                  <c:v>6.7140956826732206E-8</c:v>
                </c:pt>
                <c:pt idx="31">
                  <c:v>5.5779542773060334E-9</c:v>
                </c:pt>
                <c:pt idx="32">
                  <c:v>2.4332694875280854E-10</c:v>
                </c:pt>
                <c:pt idx="33">
                  <c:v>4.7172966073076578E-12</c:v>
                </c:pt>
                <c:pt idx="34">
                  <c:v>3.2944821600807294E-14</c:v>
                </c:pt>
                <c:pt idx="35">
                  <c:v>6.3630052450242821E-17</c:v>
                </c:pt>
                <c:pt idx="36">
                  <c:v>2.436584630116482E-20</c:v>
                </c:pt>
                <c:pt idx="37">
                  <c:v>1.2166998549511791E-24</c:v>
                </c:pt>
                <c:pt idx="38">
                  <c:v>4.6751157426834114E-30</c:v>
                </c:pt>
                <c:pt idx="39">
                  <c:v>7.1157209828449668E-37</c:v>
                </c:pt>
                <c:pt idx="40">
                  <c:v>1.8595267873168763E-45</c:v>
                </c:pt>
                <c:pt idx="41">
                  <c:v>2.9125720541786236E-56</c:v>
                </c:pt>
              </c:numCache>
            </c:numRef>
          </c:yVal>
        </c:ser>
        <c:axId val="57456896"/>
        <c:axId val="57466880"/>
      </c:scatterChart>
      <c:valAx>
        <c:axId val="57456896"/>
        <c:scaling>
          <c:logBase val="10"/>
          <c:orientation val="minMax"/>
          <c:max val="1000000"/>
          <c:min val="100"/>
        </c:scaling>
        <c:axPos val="b"/>
        <c:numFmt formatCode="#,##0" sourceLinked="0"/>
        <c:tickLblPos val="nextTo"/>
        <c:spPr>
          <a:ln w="25400"/>
        </c:spPr>
        <c:txPr>
          <a:bodyPr/>
          <a:lstStyle/>
          <a:p>
            <a:pPr>
              <a:defRPr lang="en-GB" sz="1400" baseline="0"/>
            </a:pPr>
            <a:endParaRPr lang="fr-FR"/>
          </a:p>
        </c:txPr>
        <c:crossAx val="57466880"/>
        <c:crossesAt val="1.0000000000000102E-9"/>
        <c:crossBetween val="midCat"/>
      </c:valAx>
      <c:valAx>
        <c:axId val="57466880"/>
        <c:scaling>
          <c:logBase val="10"/>
          <c:orientation val="minMax"/>
          <c:max val="1.0000000000000005E-2"/>
          <c:min val="1.000000000000009E-8"/>
        </c:scaling>
        <c:axPos val="l"/>
        <c:majorGridlines/>
        <c:numFmt formatCode="0E+00" sourceLinked="0"/>
        <c:tickLblPos val="nextTo"/>
        <c:spPr>
          <a:ln w="25400"/>
        </c:spPr>
        <c:txPr>
          <a:bodyPr/>
          <a:lstStyle/>
          <a:p>
            <a:pPr>
              <a:defRPr lang="en-GB" sz="1400" baseline="0"/>
            </a:pPr>
            <a:endParaRPr lang="fr-FR"/>
          </a:p>
        </c:txPr>
        <c:crossAx val="57456896"/>
        <c:crosses val="autoZero"/>
        <c:crossBetween val="midCat"/>
      </c:valAx>
    </c:plotArea>
    <c:plotVisOnly val="1"/>
    <c:dispBlanksAs val="gap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0.9231</cdr:x>
      <cdr:y>0.0824</cdr:y>
    </cdr:from>
    <cdr:to>
      <cdr:x>0.92327</cdr:x>
      <cdr:y>0.9168</cdr:y>
    </cdr:to>
    <cdr:sp macro="" textlink="">
      <cdr:nvSpPr>
        <cdr:cNvPr id="3" name="Connecteur droit 2"/>
        <cdr:cNvSpPr/>
      </cdr:nvSpPr>
      <cdr:spPr>
        <a:xfrm xmlns:a="http://schemas.openxmlformats.org/drawingml/2006/main" rot="5400000" flipH="1" flipV="1">
          <a:off x="8584722" y="500860"/>
          <a:ext cx="1588" cy="507209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0.25601</cdr:x>
      <cdr:y>0.34763</cdr:y>
    </cdr:from>
    <cdr:to>
      <cdr:x>0.42943</cdr:x>
      <cdr:y>0.40971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2214578" y="2000264"/>
          <a:ext cx="1500198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fr-BE" sz="2000" dirty="0" smtClean="0"/>
            <a:t>D ~ 5E-9 m</a:t>
          </a:r>
          <a:r>
            <a:rPr lang="fr-BE" sz="2000" baseline="30000" dirty="0" smtClean="0"/>
            <a:t>2</a:t>
          </a:r>
          <a:r>
            <a:rPr lang="fr-BE" sz="2000" dirty="0" smtClean="0"/>
            <a:t>/s</a:t>
          </a:r>
          <a:endParaRPr lang="fr-BE" sz="2000" dirty="0"/>
        </a:p>
      </cdr:txBody>
    </cdr:sp>
  </cdr:relSizeAnchor>
  <cdr:relSizeAnchor xmlns:cdr="http://schemas.openxmlformats.org/drawingml/2006/chartDrawing">
    <cdr:from>
      <cdr:x>0.71847</cdr:x>
      <cdr:y>0.49662</cdr:y>
    </cdr:from>
    <cdr:to>
      <cdr:x>0.8919</cdr:x>
      <cdr:y>0.55869</cdr:y>
    </cdr:to>
    <cdr:sp macro="" textlink="">
      <cdr:nvSpPr>
        <cdr:cNvPr id="3" name="ZoneTexte 1"/>
        <cdr:cNvSpPr txBox="1"/>
      </cdr:nvSpPr>
      <cdr:spPr>
        <a:xfrm xmlns:a="http://schemas.openxmlformats.org/drawingml/2006/main">
          <a:off x="6215106" y="2857520"/>
          <a:ext cx="1500198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fr-BE" sz="2000" dirty="0" smtClean="0"/>
            <a:t>D ~ 1E-10 m</a:t>
          </a:r>
          <a:r>
            <a:rPr lang="fr-BE" sz="2000" baseline="30000" dirty="0" smtClean="0"/>
            <a:t>2</a:t>
          </a:r>
          <a:r>
            <a:rPr lang="fr-BE" sz="2000" dirty="0" smtClean="0"/>
            <a:t>/s</a:t>
          </a:r>
          <a:endParaRPr lang="fr-BE" sz="20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21583" cy="493634"/>
          </a:xfrm>
          <a:prstGeom prst="rect">
            <a:avLst/>
          </a:prstGeom>
        </p:spPr>
        <p:txBody>
          <a:bodyPr vert="horz" lIns="91495" tIns="45747" rIns="91495" bIns="4574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2" y="0"/>
            <a:ext cx="2921583" cy="493634"/>
          </a:xfrm>
          <a:prstGeom prst="rect">
            <a:avLst/>
          </a:prstGeom>
        </p:spPr>
        <p:txBody>
          <a:bodyPr vert="horz" lIns="91495" tIns="45747" rIns="91495" bIns="45747" rtlCol="0"/>
          <a:lstStyle>
            <a:lvl1pPr algn="r">
              <a:defRPr sz="1200"/>
            </a:lvl1pPr>
          </a:lstStyle>
          <a:p>
            <a:fld id="{CA554474-4C4D-41F1-B0AB-455F4D741C21}" type="datetimeFigureOut">
              <a:rPr lang="en-GB" smtClean="0"/>
              <a:pPr/>
              <a:t>17/01/2018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871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95" tIns="45747" rIns="91495" bIns="4574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689518"/>
            <a:ext cx="5393690" cy="4442699"/>
          </a:xfrm>
          <a:prstGeom prst="rect">
            <a:avLst/>
          </a:prstGeom>
        </p:spPr>
        <p:txBody>
          <a:bodyPr vert="horz" lIns="91495" tIns="45747" rIns="91495" bIns="45747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7316"/>
            <a:ext cx="2921583" cy="493634"/>
          </a:xfrm>
          <a:prstGeom prst="rect">
            <a:avLst/>
          </a:prstGeom>
        </p:spPr>
        <p:txBody>
          <a:bodyPr vert="horz" lIns="91495" tIns="45747" rIns="91495" bIns="4574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2" y="9377316"/>
            <a:ext cx="2921583" cy="493634"/>
          </a:xfrm>
          <a:prstGeom prst="rect">
            <a:avLst/>
          </a:prstGeom>
        </p:spPr>
        <p:txBody>
          <a:bodyPr vert="horz" lIns="91495" tIns="45747" rIns="91495" bIns="45747" rtlCol="0" anchor="b"/>
          <a:lstStyle>
            <a:lvl1pPr algn="r">
              <a:defRPr sz="1200"/>
            </a:lvl1pPr>
          </a:lstStyle>
          <a:p>
            <a:fld id="{AA82A8FE-6111-4022-8E6C-D0CB4A2EDBB3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720129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That explains the difference between : </a:t>
            </a:r>
          </a:p>
          <a:p>
            <a:r>
              <a:rPr lang="en-GB" dirty="0" smtClean="0"/>
              <a:t>Slides of </a:t>
            </a:r>
            <a:r>
              <a:rPr lang="en-GB" dirty="0" err="1" smtClean="0"/>
              <a:t>Ondraf</a:t>
            </a:r>
            <a:r>
              <a:rPr lang="en-GB" dirty="0" smtClean="0"/>
              <a:t>/</a:t>
            </a:r>
            <a:r>
              <a:rPr lang="en-GB" dirty="0" err="1" smtClean="0"/>
              <a:t>Niras</a:t>
            </a:r>
            <a:r>
              <a:rPr lang="en-GB" dirty="0" smtClean="0"/>
              <a:t> calculations : C14  inorganic</a:t>
            </a:r>
            <a:r>
              <a:rPr lang="en-GB" baseline="0" dirty="0" smtClean="0"/>
              <a:t> vs C14 organic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2A8FE-6111-4022-8E6C-D0CB4A2EDBB3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932742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9993" y="404664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31640" y="1893680"/>
            <a:ext cx="6400800" cy="2039375"/>
          </a:xfrm>
        </p:spPr>
        <p:txBody>
          <a:bodyPr/>
          <a:lstStyle>
            <a:lvl1pPr marL="0" indent="0" algn="ctr">
              <a:buNone/>
              <a:defRPr lang="en-GB" sz="2800" kern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en-GB" sz="2800" dirty="0" smtClean="0"/>
              <a:t>Name: </a:t>
            </a:r>
            <a:r>
              <a:rPr lang="en-GB" sz="2800" dirty="0" smtClean="0">
                <a:solidFill>
                  <a:srgbClr val="FF0000"/>
                </a:solidFill>
              </a:rPr>
              <a:t>XXXXXXX</a:t>
            </a:r>
          </a:p>
          <a:p>
            <a:pPr algn="ctr"/>
            <a:r>
              <a:rPr lang="en-GB" sz="2800" dirty="0" smtClean="0"/>
              <a:t>Organisation: </a:t>
            </a:r>
            <a:r>
              <a:rPr lang="en-GB" sz="2800" dirty="0" smtClean="0">
                <a:solidFill>
                  <a:srgbClr val="FF0000"/>
                </a:solidFill>
              </a:rPr>
              <a:t>XXXXX</a:t>
            </a:r>
          </a:p>
          <a:p>
            <a:pPr algn="ctr"/>
            <a:r>
              <a:rPr lang="en-GB" sz="2800" dirty="0" smtClean="0"/>
              <a:t>Date:</a:t>
            </a:r>
            <a:r>
              <a:rPr lang="en-GB" sz="2800" dirty="0" smtClean="0">
                <a:solidFill>
                  <a:srgbClr val="FF0000"/>
                </a:solidFill>
              </a:rPr>
              <a:t> XXXXX</a:t>
            </a:r>
          </a:p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WP: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643314"/>
            <a:ext cx="2403071" cy="196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 userDrawn="1"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European Atomic Energy Community’s (</a:t>
            </a:r>
            <a:r>
              <a:rPr lang="en-GB" b="1" dirty="0" err="1"/>
              <a:t>Euratom</a:t>
            </a:r>
            <a:r>
              <a:rPr lang="en-GB" b="1" dirty="0"/>
              <a:t>) Seventh Framework Programme FP7/2007-2013 under grant agreement no. 604779, the CAST project.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990204"/>
            <a:ext cx="1918403" cy="12699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48134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 smtClean="0"/>
              <a:t>Content Bullet One</a:t>
            </a:r>
          </a:p>
          <a:p>
            <a:pPr lvl="1"/>
            <a:r>
              <a:rPr lang="en-GB" dirty="0" smtClean="0"/>
              <a:t>Content Bullet Two</a:t>
            </a:r>
          </a:p>
          <a:p>
            <a:pPr lvl="2"/>
            <a:r>
              <a:rPr lang="en-GB" dirty="0" smtClean="0"/>
              <a:t>Content Bullet Three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34373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8216" y="0"/>
            <a:ext cx="935783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‹N°›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62480"/>
            <a:ext cx="899592" cy="5955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9526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042988" y="836712"/>
            <a:ext cx="5545137" cy="7914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500" b="1" i="0" baseline="0">
                <a:solidFill>
                  <a:srgbClr val="A0AF00"/>
                </a:solidFill>
                <a:latin typeface="Verdana" pitchFamily="34" charset="0"/>
              </a:defRPr>
            </a:lvl1pPr>
            <a:lvl2pPr>
              <a:defRPr sz="1800" baseline="0">
                <a:solidFill>
                  <a:srgbClr val="A0AF00"/>
                </a:solidFill>
                <a:latin typeface="Verdana" pitchFamily="34" charset="0"/>
              </a:defRPr>
            </a:lvl2pPr>
            <a:lvl3pPr>
              <a:defRPr sz="1800" baseline="0">
                <a:solidFill>
                  <a:srgbClr val="A0AF00"/>
                </a:solidFill>
                <a:latin typeface="Verdana" pitchFamily="34" charset="0"/>
              </a:defRPr>
            </a:lvl3pPr>
            <a:lvl4pPr>
              <a:defRPr sz="1800" baseline="0">
                <a:solidFill>
                  <a:srgbClr val="A0AF00"/>
                </a:solidFill>
                <a:latin typeface="Verdana" pitchFamily="34" charset="0"/>
              </a:defRPr>
            </a:lvl4pPr>
            <a:lvl5pPr>
              <a:defRPr sz="1800" baseline="0">
                <a:solidFill>
                  <a:srgbClr val="A0AF00"/>
                </a:solidFill>
                <a:latin typeface="Verdana" pitchFamily="34" charset="0"/>
              </a:defRPr>
            </a:lvl5pPr>
          </a:lstStyle>
          <a:p>
            <a:pPr lvl="0"/>
            <a:r>
              <a:rPr lang="fr-BE" dirty="0" err="1" smtClean="0"/>
              <a:t>Title</a:t>
            </a:r>
            <a:r>
              <a:rPr lang="fr-BE" dirty="0" smtClean="0"/>
              <a:t> </a:t>
            </a:r>
            <a:r>
              <a:rPr lang="fr-BE" dirty="0" err="1" smtClean="0"/>
              <a:t>here</a:t>
            </a:r>
            <a:endParaRPr lang="fr-BE" dirty="0"/>
          </a:p>
        </p:txBody>
      </p:sp>
      <p:sp>
        <p:nvSpPr>
          <p:cNvPr id="4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1042988" y="1772816"/>
            <a:ext cx="6769100" cy="38162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 i="0" baseline="0">
                <a:solidFill>
                  <a:srgbClr val="31472C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>
              <a:buFontTx/>
              <a:buNone/>
              <a:defRPr sz="1800">
                <a:solidFill>
                  <a:srgbClr val="31472C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14400" indent="0">
              <a:buFontTx/>
              <a:buNone/>
              <a:defRPr sz="1800">
                <a:solidFill>
                  <a:srgbClr val="31472C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371600" indent="0">
              <a:buFontTx/>
              <a:buNone/>
              <a:defRPr sz="1800">
                <a:solidFill>
                  <a:srgbClr val="31472C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1828800" indent="0">
              <a:buFontTx/>
              <a:buNone/>
              <a:defRPr sz="1800">
                <a:solidFill>
                  <a:srgbClr val="31472C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BE" dirty="0"/>
          </a:p>
        </p:txBody>
      </p:sp>
      <p:sp>
        <p:nvSpPr>
          <p:cNvPr id="7" name="Footer Placeholder 1"/>
          <p:cNvSpPr txBox="1">
            <a:spLocks/>
          </p:cNvSpPr>
          <p:nvPr userDrawn="1"/>
        </p:nvSpPr>
        <p:spPr>
          <a:xfrm>
            <a:off x="8612088" y="6457424"/>
            <a:ext cx="439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A4CCC5D-67A1-4F23-A278-A84501AF335A}" type="slidenum">
              <a:rPr lang="fr-BE" smtClean="0"/>
              <a:pPr/>
              <a:t>‹N°›</a:t>
            </a:fld>
            <a:endParaRPr lang="fr-B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1837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61100"/>
            <a:ext cx="90170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967" y="2704"/>
            <a:ext cx="9382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6155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621B2-1B17-4521-86E6-BA06AF5FB1C6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5215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9993" y="116632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280920" cy="2039375"/>
          </a:xfrm>
        </p:spPr>
        <p:txBody>
          <a:bodyPr>
            <a:normAutofit/>
          </a:bodyPr>
          <a:lstStyle/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5589240"/>
            <a:ext cx="54146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CAST WP6 technical meeting, Oct, </a:t>
            </a:r>
            <a:r>
              <a:rPr lang="en-GB" dirty="0" smtClean="0"/>
              <a:t>15</a:t>
            </a:r>
            <a:r>
              <a:rPr lang="en-GB" baseline="30000" dirty="0" smtClean="0"/>
              <a:t>th</a:t>
            </a:r>
            <a:r>
              <a:rPr lang="en-GB" dirty="0"/>
              <a:t>, 2015, Bucharest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99592" y="1700808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Implication of CAST results on safety assessment and safety </a:t>
            </a:r>
            <a:r>
              <a:rPr lang="en-GB" sz="2800" b="1" dirty="0" smtClean="0"/>
              <a:t>case: Introduction </a:t>
            </a:r>
            <a:r>
              <a:rPr lang="en-GB" sz="2800" b="1" dirty="0"/>
              <a:t>and focus on disposals in clay formations</a:t>
            </a:r>
            <a:endParaRPr lang="en-GB" sz="2800" dirty="0"/>
          </a:p>
        </p:txBody>
      </p:sp>
      <p:sp>
        <p:nvSpPr>
          <p:cNvPr id="6" name="ZoneTexte 5"/>
          <p:cNvSpPr txBox="1"/>
          <p:nvPr/>
        </p:nvSpPr>
        <p:spPr>
          <a:xfrm>
            <a:off x="3286116" y="3429000"/>
            <a:ext cx="22636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/>
              <a:t>Manuel </a:t>
            </a:r>
            <a:r>
              <a:rPr lang="fr-BE" sz="2400" dirty="0" err="1" smtClean="0"/>
              <a:t>Capouet</a:t>
            </a:r>
            <a:endParaRPr lang="fr-BE" sz="2400" dirty="0"/>
          </a:p>
        </p:txBody>
      </p:sp>
    </p:spTree>
    <p:extLst>
      <p:ext uri="{BB962C8B-B14F-4D97-AF65-F5344CB8AC3E}">
        <p14:creationId xmlns="" xmlns:p14="http://schemas.microsoft.com/office/powerpoint/2010/main" val="163124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Team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8792" y="1285860"/>
            <a:ext cx="8655208" cy="4943472"/>
          </a:xfrm>
        </p:spPr>
        <p:txBody>
          <a:bodyPr>
            <a:normAutofit fontScale="55000" lnSpcReduction="20000"/>
          </a:bodyPr>
          <a:lstStyle/>
          <a:p>
            <a:r>
              <a:rPr lang="fr-BE" sz="3600" dirty="0" smtClean="0"/>
              <a:t>M. </a:t>
            </a:r>
            <a:r>
              <a:rPr lang="fr-BE" sz="3600" dirty="0" err="1" smtClean="0"/>
              <a:t>Capouet</a:t>
            </a:r>
            <a:r>
              <a:rPr lang="fr-BE" sz="3600" dirty="0" smtClean="0"/>
              <a:t> (WP leader, ONDRAF/NIRAS)</a:t>
            </a:r>
          </a:p>
          <a:p>
            <a:r>
              <a:rPr lang="fr-BE" sz="3600" dirty="0" smtClean="0"/>
              <a:t>O. </a:t>
            </a:r>
            <a:r>
              <a:rPr lang="fr-BE" sz="3600" dirty="0" err="1" smtClean="0"/>
              <a:t>Nummi</a:t>
            </a:r>
            <a:r>
              <a:rPr lang="fr-BE" sz="3600" dirty="0" smtClean="0"/>
              <a:t> (</a:t>
            </a:r>
            <a:r>
              <a:rPr lang="fr-BE" sz="3600" dirty="0" err="1" smtClean="0"/>
              <a:t>Fortum</a:t>
            </a:r>
            <a:r>
              <a:rPr lang="fr-BE" sz="3600" dirty="0" smtClean="0"/>
              <a:t>)</a:t>
            </a:r>
          </a:p>
          <a:p>
            <a:r>
              <a:rPr lang="fr-BE" sz="3600" dirty="0" smtClean="0"/>
              <a:t>A. </a:t>
            </a:r>
            <a:r>
              <a:rPr lang="fr-BE" sz="3600" dirty="0" err="1" smtClean="0"/>
              <a:t>Rübel</a:t>
            </a:r>
            <a:r>
              <a:rPr lang="fr-BE" sz="3600" dirty="0" smtClean="0"/>
              <a:t> (GRS)</a:t>
            </a:r>
          </a:p>
          <a:p>
            <a:r>
              <a:rPr lang="fr-BE" sz="3600" dirty="0" smtClean="0"/>
              <a:t>J. Hart (NRG)</a:t>
            </a:r>
          </a:p>
          <a:p>
            <a:r>
              <a:rPr lang="fr-BE" sz="3600" dirty="0" smtClean="0"/>
              <a:t>S. Schumacher (ANDRA)</a:t>
            </a:r>
          </a:p>
          <a:p>
            <a:r>
              <a:rPr lang="fr-BE" sz="3600" dirty="0" smtClean="0"/>
              <a:t>J. </a:t>
            </a:r>
            <a:r>
              <a:rPr lang="fr-BE" sz="3600" dirty="0" err="1" smtClean="0"/>
              <a:t>Mibus</a:t>
            </a:r>
            <a:r>
              <a:rPr lang="fr-BE" sz="3600" dirty="0" smtClean="0"/>
              <a:t> (NAGRA)</a:t>
            </a:r>
          </a:p>
          <a:p>
            <a:r>
              <a:rPr lang="fr-BE" sz="3600" dirty="0" smtClean="0"/>
              <a:t>S. Norris (RWM)</a:t>
            </a:r>
          </a:p>
          <a:p>
            <a:r>
              <a:rPr lang="fr-BE" sz="3600" dirty="0" smtClean="0"/>
              <a:t>T. </a:t>
            </a:r>
            <a:r>
              <a:rPr lang="fr-BE" sz="3600" dirty="0" err="1" smtClean="0"/>
              <a:t>Sakuragi</a:t>
            </a:r>
            <a:r>
              <a:rPr lang="fr-BE" sz="3600" dirty="0" smtClean="0"/>
              <a:t> (RWMC)</a:t>
            </a:r>
          </a:p>
          <a:p>
            <a:r>
              <a:rPr lang="fr-BE" sz="3600" dirty="0" smtClean="0"/>
              <a:t>A. </a:t>
            </a:r>
            <a:r>
              <a:rPr lang="fr-BE" sz="3600" dirty="0" err="1" smtClean="0"/>
              <a:t>Vokál</a:t>
            </a:r>
            <a:r>
              <a:rPr lang="fr-BE" sz="3600" dirty="0" smtClean="0"/>
              <a:t> (SURAO)</a:t>
            </a:r>
          </a:p>
          <a:p>
            <a:r>
              <a:rPr lang="fr-BE" sz="3600" dirty="0" smtClean="0"/>
              <a:t>D. </a:t>
            </a:r>
            <a:r>
              <a:rPr lang="fr-BE" sz="3600" dirty="0" err="1" smtClean="0"/>
              <a:t>Grigaliuniene</a:t>
            </a:r>
            <a:r>
              <a:rPr lang="fr-BE" sz="3600" dirty="0" smtClean="0"/>
              <a:t> (LEI)</a:t>
            </a:r>
          </a:p>
          <a:p>
            <a:r>
              <a:rPr lang="fr-BE" sz="3600" dirty="0" smtClean="0"/>
              <a:t>R. </a:t>
            </a:r>
            <a:r>
              <a:rPr lang="fr-BE" sz="3600" dirty="0" err="1" smtClean="0"/>
              <a:t>Levizzari</a:t>
            </a:r>
            <a:r>
              <a:rPr lang="fr-BE" sz="3600" dirty="0" smtClean="0"/>
              <a:t>  &amp; B. </a:t>
            </a:r>
            <a:r>
              <a:rPr lang="fr-BE" sz="3600" dirty="0" err="1" smtClean="0"/>
              <a:t>Ferrucci</a:t>
            </a:r>
            <a:r>
              <a:rPr lang="fr-BE" sz="3600" dirty="0" smtClean="0"/>
              <a:t> (ENEA)</a:t>
            </a:r>
          </a:p>
          <a:p>
            <a:r>
              <a:rPr lang="fr-BE" sz="3600" dirty="0" smtClean="0"/>
              <a:t>K. </a:t>
            </a:r>
            <a:r>
              <a:rPr lang="fr-BE" sz="3600" dirty="0" err="1" smtClean="0"/>
              <a:t>Källström</a:t>
            </a:r>
            <a:r>
              <a:rPr lang="fr-BE" sz="3600" dirty="0" smtClean="0"/>
              <a:t>  (SKB)</a:t>
            </a:r>
          </a:p>
          <a:p>
            <a:r>
              <a:rPr lang="fr-BE" sz="3600" dirty="0" smtClean="0"/>
              <a:t>D. </a:t>
            </a:r>
            <a:r>
              <a:rPr lang="fr-BE" sz="3600" dirty="0" err="1" smtClean="0"/>
              <a:t>Diaconu</a:t>
            </a:r>
            <a:r>
              <a:rPr lang="fr-BE" sz="3600" dirty="0" smtClean="0"/>
              <a:t> (INR)</a:t>
            </a:r>
          </a:p>
          <a:p>
            <a:r>
              <a:rPr lang="fr-BE" sz="3600" dirty="0" smtClean="0"/>
              <a:t>M. </a:t>
            </a:r>
            <a:r>
              <a:rPr lang="fr-BE" sz="3600" dirty="0" err="1" smtClean="0"/>
              <a:t>Cunado</a:t>
            </a:r>
            <a:r>
              <a:rPr lang="fr-BE" sz="3600" dirty="0" smtClean="0"/>
              <a:t> (ENRESA)</a:t>
            </a:r>
          </a:p>
          <a:p>
            <a:r>
              <a:rPr lang="fr-BE" sz="3600" dirty="0" smtClean="0"/>
              <a:t>E. </a:t>
            </a:r>
            <a:r>
              <a:rPr lang="fr-BE" sz="3600" dirty="0" err="1" smtClean="0"/>
              <a:t>Neeft</a:t>
            </a:r>
            <a:r>
              <a:rPr lang="fr-BE" sz="3600" dirty="0" smtClean="0"/>
              <a:t> (COVRA)</a:t>
            </a:r>
          </a:p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WP6 session - </a:t>
            </a:r>
            <a:r>
              <a:rPr lang="fr-BE" dirty="0" err="1" smtClean="0"/>
              <a:t>Outline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1"/>
            <a:r>
              <a:rPr lang="en-US" dirty="0" err="1" smtClean="0"/>
              <a:t>M.Capouet</a:t>
            </a:r>
            <a:r>
              <a:rPr lang="en-US" dirty="0" smtClean="0"/>
              <a:t>, :Implication of CAST results on safety assessment and safety case: Introduction and focus on disposals in clay formations.</a:t>
            </a:r>
            <a:endParaRPr lang="fr-BE" dirty="0" smtClean="0"/>
          </a:p>
          <a:p>
            <a:pPr lvl="1"/>
            <a:r>
              <a:rPr lang="en-US" dirty="0" smtClean="0"/>
              <a:t>O. </a:t>
            </a:r>
            <a:r>
              <a:rPr lang="en-US" dirty="0" err="1" smtClean="0"/>
              <a:t>Nummi</a:t>
            </a:r>
            <a:r>
              <a:rPr lang="en-US" dirty="0" smtClean="0"/>
              <a:t> (</a:t>
            </a:r>
            <a:r>
              <a:rPr lang="en-US" dirty="0" err="1" smtClean="0"/>
              <a:t>Fortum</a:t>
            </a:r>
            <a:r>
              <a:rPr lang="en-US" dirty="0" smtClean="0"/>
              <a:t>) :Implications of the CAST results for the disposal systems crystalline host rocks.</a:t>
            </a:r>
            <a:endParaRPr lang="fr-BE" dirty="0" smtClean="0"/>
          </a:p>
          <a:p>
            <a:pPr lvl="1"/>
            <a:r>
              <a:rPr lang="en-GB" dirty="0" smtClean="0"/>
              <a:t>A. </a:t>
            </a:r>
            <a:r>
              <a:rPr lang="en-GB" dirty="0" err="1" smtClean="0"/>
              <a:t>Rübel</a:t>
            </a:r>
            <a:r>
              <a:rPr lang="en-GB" dirty="0" smtClean="0"/>
              <a:t> (GRS)  : The role of C-14 for repositories in salt : Integration of the CAST results.</a:t>
            </a:r>
          </a:p>
          <a:p>
            <a:pPr lvl="1"/>
            <a:endParaRPr lang="fr-BE" dirty="0" smtClean="0"/>
          </a:p>
          <a:p>
            <a:pPr lvl="1"/>
            <a:r>
              <a:rPr lang="en-US" dirty="0" smtClean="0"/>
              <a:t>J-C </a:t>
            </a:r>
            <a:r>
              <a:rPr lang="en-US" dirty="0" err="1" smtClean="0"/>
              <a:t>Robinet</a:t>
            </a:r>
            <a:r>
              <a:rPr lang="en-US" dirty="0" smtClean="0"/>
              <a:t> et al.</a:t>
            </a:r>
            <a:r>
              <a:rPr lang="en-GB" dirty="0" smtClean="0"/>
              <a:t>(</a:t>
            </a:r>
            <a:r>
              <a:rPr lang="en-GB" dirty="0" err="1" smtClean="0"/>
              <a:t>Andra</a:t>
            </a:r>
            <a:r>
              <a:rPr lang="en-GB" dirty="0" smtClean="0"/>
              <a:t>): Assessment of aqueous 14C transfer in an Intermediate-Level Waste (ILW) disposal cell.</a:t>
            </a:r>
            <a:endParaRPr lang="fr-BE" dirty="0" smtClean="0"/>
          </a:p>
          <a:p>
            <a:pPr lvl="1"/>
            <a:r>
              <a:rPr lang="nl-NL" dirty="0" smtClean="0"/>
              <a:t>S. </a:t>
            </a:r>
            <a:r>
              <a:rPr lang="nl-NL" dirty="0" err="1" smtClean="0"/>
              <a:t>Norris</a:t>
            </a:r>
            <a:r>
              <a:rPr lang="nl-NL" dirty="0" smtClean="0"/>
              <a:t> (RWM): </a:t>
            </a:r>
            <a:r>
              <a:rPr lang="nl-NL" dirty="0" err="1" smtClean="0"/>
              <a:t>Current</a:t>
            </a:r>
            <a:r>
              <a:rPr lang="nl-NL" dirty="0" smtClean="0"/>
              <a:t> </a:t>
            </a:r>
            <a:r>
              <a:rPr lang="nl-NL" dirty="0" err="1" smtClean="0"/>
              <a:t>position</a:t>
            </a:r>
            <a:r>
              <a:rPr lang="nl-NL" dirty="0" smtClean="0"/>
              <a:t> </a:t>
            </a:r>
            <a:r>
              <a:rPr lang="nl-NL" dirty="0" err="1" smtClean="0"/>
              <a:t>on</a:t>
            </a:r>
            <a:r>
              <a:rPr lang="nl-NL" dirty="0" smtClean="0"/>
              <a:t> C-14 in the RWM </a:t>
            </a:r>
            <a:r>
              <a:rPr lang="nl-NL" dirty="0" err="1" smtClean="0"/>
              <a:t>Environmental</a:t>
            </a:r>
            <a:r>
              <a:rPr lang="nl-NL" dirty="0" smtClean="0"/>
              <a:t> </a:t>
            </a:r>
            <a:r>
              <a:rPr lang="nl-NL" dirty="0" err="1" smtClean="0"/>
              <a:t>Safety</a:t>
            </a:r>
            <a:r>
              <a:rPr lang="nl-NL" dirty="0" smtClean="0"/>
              <a:t> Case</a:t>
            </a:r>
            <a:endParaRPr lang="fr-BE" dirty="0" smtClean="0"/>
          </a:p>
          <a:p>
            <a:pPr lvl="1"/>
            <a:r>
              <a:rPr lang="fr-BE" dirty="0" smtClean="0"/>
              <a:t>H. Leung et al. </a:t>
            </a:r>
            <a:r>
              <a:rPr lang="en-GB" dirty="0" smtClean="0"/>
              <a:t>(NWMO) : An Overview of C-14 Treatment in </a:t>
            </a:r>
            <a:r>
              <a:rPr lang="en-GB" dirty="0" err="1" smtClean="0"/>
              <a:t>Postclosure</a:t>
            </a:r>
            <a:r>
              <a:rPr lang="en-GB" dirty="0" smtClean="0"/>
              <a:t> Safety Assessment in a Canadian Deep Geologic Repository</a:t>
            </a:r>
            <a:endParaRPr lang="fr-BE" dirty="0" smtClean="0"/>
          </a:p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3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8792" y="1628801"/>
            <a:ext cx="8229600" cy="585754"/>
          </a:xfrm>
        </p:spPr>
        <p:txBody>
          <a:bodyPr/>
          <a:lstStyle/>
          <a:p>
            <a:r>
              <a:rPr lang="fr-BE" sz="2700" dirty="0" smtClean="0"/>
              <a:t>Flux </a:t>
            </a:r>
            <a:r>
              <a:rPr lang="fr-BE" sz="2700" dirty="0" err="1" smtClean="0"/>
              <a:t>density</a:t>
            </a:r>
            <a:r>
              <a:rPr lang="fr-BE" sz="2700" dirty="0" smtClean="0"/>
              <a:t> for </a:t>
            </a:r>
            <a:r>
              <a:rPr lang="fr-BE" sz="2700" dirty="0" err="1" smtClean="0"/>
              <a:t>solute</a:t>
            </a:r>
            <a:r>
              <a:rPr lang="fr-BE" sz="2700" dirty="0" smtClean="0"/>
              <a:t> diffusion (</a:t>
            </a:r>
            <a:r>
              <a:rPr lang="fr-BE" sz="2700" dirty="0" err="1" smtClean="0"/>
              <a:t>Fick</a:t>
            </a:r>
            <a:r>
              <a:rPr lang="fr-BE" sz="2700" dirty="0" smtClean="0"/>
              <a:t> ’s </a:t>
            </a:r>
            <a:r>
              <a:rPr lang="fr-BE" sz="2700" dirty="0" err="1" smtClean="0"/>
              <a:t>law</a:t>
            </a:r>
            <a:r>
              <a:rPr lang="fr-BE" sz="2700" dirty="0" smtClean="0"/>
              <a:t>):</a:t>
            </a:r>
          </a:p>
          <a:p>
            <a:pPr>
              <a:buNone/>
            </a:pP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1143000"/>
          </a:xfrm>
        </p:spPr>
        <p:txBody>
          <a:bodyPr/>
          <a:lstStyle/>
          <a:p>
            <a:r>
              <a:rPr lang="en-GB" dirty="0" smtClean="0"/>
              <a:t>Setting the scene over C</a:t>
            </a:r>
            <a:r>
              <a:rPr lang="en-GB" baseline="30000" dirty="0" smtClean="0"/>
              <a:t>14</a:t>
            </a:r>
            <a:r>
              <a:rPr lang="en-GB" dirty="0" smtClean="0"/>
              <a:t> impact</a:t>
            </a:r>
            <a:endParaRPr lang="en-GB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BE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BE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BE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BE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BE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72" y="2357430"/>
            <a:ext cx="10124368" cy="887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Espace réservé du contenu 2"/>
          <p:cNvSpPr txBox="1">
            <a:spLocks/>
          </p:cNvSpPr>
          <p:nvPr/>
        </p:nvSpPr>
        <p:spPr>
          <a:xfrm>
            <a:off x="428596" y="3214686"/>
            <a:ext cx="8229600" cy="5857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From</a:t>
            </a:r>
            <a:r>
              <a:rPr kumimoji="0" lang="fr-BE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</a:t>
            </a:r>
            <a:r>
              <a:rPr lang="fr-BE" sz="3200" dirty="0" smtClean="0"/>
              <a:t>pulse </a:t>
            </a:r>
            <a:r>
              <a:rPr kumimoji="0" lang="fr-BE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source </a:t>
            </a:r>
            <a:r>
              <a:rPr kumimoji="0" lang="fr-BE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</a:t>
            </a:r>
            <a:r>
              <a:rPr kumimoji="0" lang="fr-BE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 in semi-</a:t>
            </a:r>
            <a:r>
              <a:rPr kumimoji="0" lang="fr-BE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infinite</a:t>
            </a:r>
            <a:r>
              <a:rPr kumimoji="0" lang="fr-BE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medium</a:t>
            </a:r>
            <a:r>
              <a:rPr kumimoji="0" lang="fr-BE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BE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BE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643238" y="3786190"/>
            <a:ext cx="1082409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Espace réservé du contenu 2"/>
          <p:cNvSpPr txBox="1">
            <a:spLocks/>
          </p:cNvSpPr>
          <p:nvPr/>
        </p:nvSpPr>
        <p:spPr>
          <a:xfrm>
            <a:off x="500034" y="5000636"/>
            <a:ext cx="8229600" cy="585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Considering</a:t>
            </a:r>
            <a:r>
              <a:rPr kumimoji="0" lang="fr-BE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radioactive </a:t>
            </a:r>
            <a:r>
              <a:rPr kumimoji="0" lang="fr-BE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decay</a:t>
            </a:r>
            <a:r>
              <a:rPr kumimoji="0" lang="fr-BE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fr-BE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BE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714544" y="5572140"/>
            <a:ext cx="9461073" cy="1123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phique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63927423"/>
              </p:ext>
            </p:extLst>
          </p:nvPr>
        </p:nvGraphicFramePr>
        <p:xfrm>
          <a:off x="-155864" y="285728"/>
          <a:ext cx="9299864" cy="6078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phiqu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7601661"/>
              </p:ext>
            </p:extLst>
          </p:nvPr>
        </p:nvGraphicFramePr>
        <p:xfrm>
          <a:off x="441352" y="620688"/>
          <a:ext cx="8650460" cy="5753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08832" y="6334120"/>
            <a:ext cx="2133600" cy="365125"/>
          </a:xfrm>
        </p:spPr>
        <p:txBody>
          <a:bodyPr/>
          <a:lstStyle/>
          <a:p>
            <a:fld id="{E79621B2-1B17-4521-86E6-BA06AF5FB1C6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7" name="ZoneTexte 4"/>
          <p:cNvSpPr txBox="1"/>
          <p:nvPr/>
        </p:nvSpPr>
        <p:spPr>
          <a:xfrm rot="16200000">
            <a:off x="-684253" y="2992095"/>
            <a:ext cx="1962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b="1" dirty="0" smtClean="0"/>
              <a:t>J </a:t>
            </a:r>
            <a:r>
              <a:rPr lang="fr-BE" sz="2000" b="1" dirty="0" smtClean="0"/>
              <a:t>(</a:t>
            </a:r>
            <a:r>
              <a:rPr lang="fr-BE" sz="2000" b="1" dirty="0" err="1" smtClean="0"/>
              <a:t>arbitrary</a:t>
            </a:r>
            <a:r>
              <a:rPr lang="fr-BE" sz="2000" b="1" dirty="0" smtClean="0"/>
              <a:t> unit)</a:t>
            </a:r>
            <a:endParaRPr lang="fr-BE" sz="2000" b="1" dirty="0"/>
          </a:p>
        </p:txBody>
      </p:sp>
      <p:sp>
        <p:nvSpPr>
          <p:cNvPr id="8" name="ZoneTexte 5"/>
          <p:cNvSpPr txBox="1"/>
          <p:nvPr/>
        </p:nvSpPr>
        <p:spPr>
          <a:xfrm>
            <a:off x="4013252" y="6312550"/>
            <a:ext cx="1731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b="1" dirty="0" smtClean="0"/>
              <a:t>Time </a:t>
            </a:r>
            <a:r>
              <a:rPr lang="fr-BE" sz="2000" b="1" dirty="0" smtClean="0"/>
              <a:t>(</a:t>
            </a:r>
            <a:r>
              <a:rPr lang="fr-BE" sz="2000" b="1" dirty="0" err="1" smtClean="0"/>
              <a:t>years</a:t>
            </a:r>
            <a:r>
              <a:rPr lang="fr-BE" sz="2000" b="1" dirty="0" smtClean="0"/>
              <a:t>)</a:t>
            </a:r>
            <a:endParaRPr lang="fr-BE" sz="2000" b="1" dirty="0"/>
          </a:p>
        </p:txBody>
      </p:sp>
      <p:sp>
        <p:nvSpPr>
          <p:cNvPr id="9" name="ZoneTexte 7"/>
          <p:cNvSpPr txBox="1"/>
          <p:nvPr/>
        </p:nvSpPr>
        <p:spPr>
          <a:xfrm>
            <a:off x="1000100" y="56818"/>
            <a:ext cx="742955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sz="2000" b="1" dirty="0" smtClean="0"/>
              <a:t>Flux  </a:t>
            </a:r>
            <a:r>
              <a:rPr lang="fr-BE" sz="2000" b="1" i="1" dirty="0" smtClean="0"/>
              <a:t>J</a:t>
            </a:r>
            <a:r>
              <a:rPr lang="fr-BE" sz="2000" b="1" dirty="0" smtClean="0"/>
              <a:t> of </a:t>
            </a:r>
            <a:r>
              <a:rPr lang="fr-BE" sz="2000" b="1" dirty="0" err="1" smtClean="0"/>
              <a:t>two</a:t>
            </a:r>
            <a:r>
              <a:rPr lang="fr-BE" sz="2000" b="1" dirty="0" smtClean="0"/>
              <a:t> conservative </a:t>
            </a:r>
            <a:r>
              <a:rPr lang="fr-BE" sz="2000" b="1" dirty="0" err="1" smtClean="0"/>
              <a:t>tracers</a:t>
            </a:r>
            <a:r>
              <a:rPr lang="fr-BE" sz="2000" b="1" dirty="0" smtClean="0"/>
              <a:t> </a:t>
            </a:r>
            <a:r>
              <a:rPr lang="fr-BE" sz="2000" b="1" dirty="0" err="1" smtClean="0"/>
              <a:t>from</a:t>
            </a:r>
            <a:r>
              <a:rPr lang="fr-BE" sz="2000" b="1" dirty="0" smtClean="0"/>
              <a:t> a pulse source </a:t>
            </a:r>
            <a:r>
              <a:rPr lang="fr-BE" sz="2000" b="1" dirty="0" err="1" smtClean="0"/>
              <a:t>at</a:t>
            </a:r>
            <a:r>
              <a:rPr lang="fr-BE" sz="2000" b="1" dirty="0" smtClean="0"/>
              <a:t> the </a:t>
            </a:r>
            <a:r>
              <a:rPr lang="fr-BE" sz="2000" b="1" dirty="0" err="1" smtClean="0"/>
              <a:t>boundary</a:t>
            </a:r>
            <a:r>
              <a:rPr lang="fr-BE" sz="2000" b="1" dirty="0" smtClean="0"/>
              <a:t> of a (</a:t>
            </a:r>
            <a:r>
              <a:rPr lang="fr-BE" sz="2000" b="1" dirty="0" err="1" smtClean="0"/>
              <a:t>clay</a:t>
            </a:r>
            <a:r>
              <a:rPr lang="fr-BE" sz="2000" b="1" dirty="0" smtClean="0"/>
              <a:t>) layer of a few </a:t>
            </a:r>
            <a:r>
              <a:rPr lang="fr-BE" sz="2000" b="1" dirty="0" err="1" smtClean="0"/>
              <a:t>tens</a:t>
            </a:r>
            <a:r>
              <a:rPr lang="fr-BE" sz="2000" b="1" dirty="0" smtClean="0"/>
              <a:t> of </a:t>
            </a:r>
            <a:r>
              <a:rPr lang="fr-BE" sz="2000" b="1" dirty="0" err="1" smtClean="0"/>
              <a:t>meters</a:t>
            </a:r>
            <a:r>
              <a:rPr lang="fr-BE" sz="2000" b="1" dirty="0" smtClean="0"/>
              <a:t> </a:t>
            </a:r>
            <a:r>
              <a:rPr lang="fr-BE" sz="2000" b="1" dirty="0" err="1" smtClean="0"/>
              <a:t>thick</a:t>
            </a:r>
            <a:r>
              <a:rPr lang="fr-BE" sz="2000" b="1" dirty="0" smtClean="0"/>
              <a:t> (L)</a:t>
            </a:r>
            <a:endParaRPr lang="fr-BE" sz="2000" b="1" dirty="0"/>
          </a:p>
        </p:txBody>
      </p:sp>
      <p:sp>
        <p:nvSpPr>
          <p:cNvPr id="10" name="ZoneTexte 11"/>
          <p:cNvSpPr txBox="1"/>
          <p:nvPr/>
        </p:nvSpPr>
        <p:spPr>
          <a:xfrm>
            <a:off x="5442012" y="2120886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C</a:t>
            </a:r>
            <a:r>
              <a:rPr lang="fr-BE" baseline="30000" dirty="0" smtClean="0"/>
              <a:t>14</a:t>
            </a:r>
            <a:r>
              <a:rPr lang="fr-BE" dirty="0" smtClean="0"/>
              <a:t> </a:t>
            </a:r>
            <a:r>
              <a:rPr lang="fr-BE" dirty="0" err="1" smtClean="0"/>
              <a:t>decay</a:t>
            </a:r>
            <a:endParaRPr lang="fr-BE" dirty="0"/>
          </a:p>
        </p:txBody>
      </p:sp>
      <p:sp>
        <p:nvSpPr>
          <p:cNvPr id="11" name="ZoneTexte 12"/>
          <p:cNvSpPr txBox="1"/>
          <p:nvPr/>
        </p:nvSpPr>
        <p:spPr>
          <a:xfrm rot="16200000">
            <a:off x="7527357" y="2956130"/>
            <a:ext cx="2533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b="1" dirty="0" smtClean="0"/>
              <a:t>N</a:t>
            </a:r>
            <a:r>
              <a:rPr lang="fr-BE" sz="2800" b="1" baseline="-25000" dirty="0" smtClean="0"/>
              <a:t>C14</a:t>
            </a:r>
            <a:r>
              <a:rPr lang="fr-BE" sz="2800" b="1" dirty="0" smtClean="0"/>
              <a:t>  </a:t>
            </a:r>
            <a:r>
              <a:rPr lang="fr-BE" sz="2000" b="1" dirty="0" smtClean="0"/>
              <a:t>(</a:t>
            </a:r>
            <a:r>
              <a:rPr lang="fr-BE" sz="2000" b="1" dirty="0" err="1" smtClean="0"/>
              <a:t>arbitrary</a:t>
            </a:r>
            <a:r>
              <a:rPr lang="fr-BE" sz="2000" b="1" dirty="0" smtClean="0"/>
              <a:t> unit)</a:t>
            </a:r>
            <a:endParaRPr lang="fr-BE" sz="2000" b="1" dirty="0"/>
          </a:p>
        </p:txBody>
      </p:sp>
    </p:spTree>
    <p:extLst>
      <p:ext uri="{BB962C8B-B14F-4D97-AF65-F5344CB8AC3E}">
        <p14:creationId xmlns="" xmlns:p14="http://schemas.microsoft.com/office/powerpoint/2010/main" val="349184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0" grpId="0" build="allAtOnce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6</a:t>
            </a:fld>
            <a:endParaRPr lang="en-GB" dirty="0"/>
          </a:p>
        </p:txBody>
      </p:sp>
      <p:graphicFrame>
        <p:nvGraphicFramePr>
          <p:cNvPr id="6" name="Graphiqu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97715896"/>
              </p:ext>
            </p:extLst>
          </p:nvPr>
        </p:nvGraphicFramePr>
        <p:xfrm>
          <a:off x="827584" y="692696"/>
          <a:ext cx="8316416" cy="5775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ZoneTexte 4"/>
          <p:cNvSpPr txBox="1"/>
          <p:nvPr/>
        </p:nvSpPr>
        <p:spPr>
          <a:xfrm rot="16200000">
            <a:off x="-528271" y="3014325"/>
            <a:ext cx="20444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b="1" dirty="0" smtClean="0"/>
              <a:t>J  </a:t>
            </a:r>
            <a:r>
              <a:rPr lang="fr-BE" sz="2000" b="1" dirty="0" smtClean="0"/>
              <a:t>(</a:t>
            </a:r>
            <a:r>
              <a:rPr lang="fr-BE" sz="2000" b="1" dirty="0" err="1" smtClean="0"/>
              <a:t>arbitrary</a:t>
            </a:r>
            <a:r>
              <a:rPr lang="fr-BE" sz="2000" b="1" dirty="0" smtClean="0"/>
              <a:t> unit)</a:t>
            </a:r>
            <a:endParaRPr lang="fr-BE" sz="2000" b="1" dirty="0"/>
          </a:p>
        </p:txBody>
      </p:sp>
      <p:sp>
        <p:nvSpPr>
          <p:cNvPr id="8" name="ZoneTexte 5"/>
          <p:cNvSpPr txBox="1"/>
          <p:nvPr/>
        </p:nvSpPr>
        <p:spPr>
          <a:xfrm>
            <a:off x="3857620" y="6334780"/>
            <a:ext cx="1731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b="1" dirty="0" smtClean="0"/>
              <a:t>Time </a:t>
            </a:r>
            <a:r>
              <a:rPr lang="fr-BE" sz="2000" b="1" dirty="0" smtClean="0"/>
              <a:t>(</a:t>
            </a:r>
            <a:r>
              <a:rPr lang="fr-BE" sz="2000" b="1" dirty="0" err="1" smtClean="0"/>
              <a:t>years</a:t>
            </a:r>
            <a:r>
              <a:rPr lang="fr-BE" sz="2000" b="1" dirty="0" smtClean="0"/>
              <a:t>)</a:t>
            </a:r>
            <a:endParaRPr lang="fr-BE" sz="2000" b="1" dirty="0"/>
          </a:p>
        </p:txBody>
      </p:sp>
      <p:sp>
        <p:nvSpPr>
          <p:cNvPr id="9" name="ZoneTexte 7"/>
          <p:cNvSpPr txBox="1"/>
          <p:nvPr/>
        </p:nvSpPr>
        <p:spPr>
          <a:xfrm>
            <a:off x="1043608" y="155981"/>
            <a:ext cx="785928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sz="2400" b="1" dirty="0" smtClean="0"/>
              <a:t>Flux  </a:t>
            </a:r>
            <a:r>
              <a:rPr lang="fr-BE" sz="2400" b="1" i="1" dirty="0" smtClean="0"/>
              <a:t>J</a:t>
            </a:r>
            <a:r>
              <a:rPr lang="fr-BE" sz="2400" b="1" dirty="0" smtClean="0"/>
              <a:t> of </a:t>
            </a:r>
            <a:r>
              <a:rPr lang="fr-BE" sz="2400" b="1" dirty="0" err="1" smtClean="0"/>
              <a:t>two</a:t>
            </a:r>
            <a:r>
              <a:rPr lang="fr-BE" sz="2400" b="1" dirty="0" smtClean="0"/>
              <a:t> </a:t>
            </a:r>
            <a:r>
              <a:rPr lang="fr-BE" sz="2400" b="1" dirty="0" err="1" smtClean="0"/>
              <a:t>radionuclides</a:t>
            </a:r>
            <a:r>
              <a:rPr lang="fr-BE" sz="2400" b="1" dirty="0" smtClean="0"/>
              <a:t> </a:t>
            </a:r>
            <a:r>
              <a:rPr lang="fr-BE" sz="2400" b="1" dirty="0" err="1" smtClean="0"/>
              <a:t>with</a:t>
            </a:r>
            <a:r>
              <a:rPr lang="fr-BE" sz="2400" b="1" dirty="0" smtClean="0"/>
              <a:t> a </a:t>
            </a:r>
            <a:r>
              <a:rPr lang="fr-BE" sz="2400" b="1" dirty="0" err="1" smtClean="0"/>
              <a:t>half</a:t>
            </a:r>
            <a:r>
              <a:rPr lang="fr-BE" sz="2400" b="1" dirty="0" smtClean="0"/>
              <a:t>-life of 5730 </a:t>
            </a:r>
            <a:r>
              <a:rPr lang="fr-BE" sz="2400" b="1" dirty="0" err="1" smtClean="0"/>
              <a:t>years</a:t>
            </a:r>
            <a:r>
              <a:rPr lang="fr-BE" sz="2400" b="1" dirty="0" smtClean="0"/>
              <a:t> at the </a:t>
            </a:r>
            <a:r>
              <a:rPr lang="fr-BE" sz="2400" b="1" dirty="0" err="1" smtClean="0"/>
              <a:t>boundary</a:t>
            </a:r>
            <a:r>
              <a:rPr lang="fr-BE" sz="2400" b="1" dirty="0" smtClean="0"/>
              <a:t> of a </a:t>
            </a:r>
            <a:r>
              <a:rPr lang="fr-BE" sz="2400" b="1" dirty="0" err="1" smtClean="0"/>
              <a:t>clay</a:t>
            </a:r>
            <a:r>
              <a:rPr lang="fr-BE" sz="2400" b="1" dirty="0" smtClean="0"/>
              <a:t> layer of a few </a:t>
            </a:r>
            <a:r>
              <a:rPr lang="fr-BE" sz="2400" b="1" dirty="0" err="1" smtClean="0"/>
              <a:t>tens</a:t>
            </a:r>
            <a:r>
              <a:rPr lang="fr-BE" sz="2400" b="1" dirty="0" smtClean="0"/>
              <a:t> of </a:t>
            </a:r>
            <a:r>
              <a:rPr lang="fr-BE" sz="2400" b="1" dirty="0" err="1" smtClean="0"/>
              <a:t>meters</a:t>
            </a:r>
            <a:r>
              <a:rPr lang="fr-BE" sz="2400" b="1" dirty="0" smtClean="0"/>
              <a:t> </a:t>
            </a:r>
            <a:r>
              <a:rPr lang="fr-BE" sz="2400" b="1" dirty="0" err="1" smtClean="0"/>
              <a:t>thick</a:t>
            </a:r>
            <a:r>
              <a:rPr lang="fr-BE" sz="2400" b="1" dirty="0" smtClean="0"/>
              <a:t> (L)</a:t>
            </a:r>
            <a:endParaRPr lang="fr-BE" sz="2400" b="1" dirty="0"/>
          </a:p>
        </p:txBody>
      </p:sp>
    </p:spTree>
    <p:extLst>
      <p:ext uri="{BB962C8B-B14F-4D97-AF65-F5344CB8AC3E}">
        <p14:creationId xmlns="" xmlns:p14="http://schemas.microsoft.com/office/powerpoint/2010/main" val="152700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</a:t>
            </a:r>
            <a:r>
              <a:rPr lang="en-GB" baseline="30000" dirty="0" smtClean="0"/>
              <a:t>14</a:t>
            </a:r>
            <a:r>
              <a:rPr lang="en-GB" dirty="0" smtClean="0"/>
              <a:t> performance in clay disposal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01662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C-14 impact very sensitive to residence time in the system.</a:t>
            </a:r>
          </a:p>
          <a:p>
            <a:pPr>
              <a:buNone/>
            </a:pPr>
            <a:endParaRPr lang="en-GB" sz="1700" dirty="0" smtClean="0"/>
          </a:p>
          <a:p>
            <a:r>
              <a:rPr lang="en-GB" dirty="0" smtClean="0"/>
              <a:t>Good performance in clay systems, provided that confinement of C- 14 lasts at least a few tens of thousands of years</a:t>
            </a:r>
          </a:p>
          <a:p>
            <a:pPr>
              <a:buNone/>
            </a:pPr>
            <a:endParaRPr lang="en-GB" sz="1500" dirty="0" smtClean="0"/>
          </a:p>
          <a:p>
            <a:r>
              <a:rPr lang="en-GB" dirty="0" smtClean="0"/>
              <a:t>Can be achieved by:</a:t>
            </a:r>
          </a:p>
          <a:p>
            <a:pPr lvl="2"/>
            <a:r>
              <a:rPr lang="en-GB" dirty="0" smtClean="0"/>
              <a:t>Diffusive transport : Delaying and spreading the releases</a:t>
            </a:r>
          </a:p>
          <a:p>
            <a:pPr lvl="2"/>
            <a:r>
              <a:rPr lang="en-GB" dirty="0" smtClean="0"/>
              <a:t>Full containment</a:t>
            </a:r>
          </a:p>
          <a:p>
            <a:pPr lvl="2">
              <a:buNone/>
            </a:pPr>
            <a:endParaRPr lang="en-GB" sz="1700" dirty="0" smtClean="0"/>
          </a:p>
          <a:p>
            <a:r>
              <a:rPr lang="en-GB" dirty="0" smtClean="0"/>
              <a:t>Is improved by radioactive decay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04916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>
            <a:noAutofit/>
          </a:bodyPr>
          <a:lstStyle/>
          <a:p>
            <a:r>
              <a:rPr lang="en-GB" sz="2800" dirty="0" smtClean="0"/>
              <a:t>Sensitivity of C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 release to transport parameters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043608" y="5786454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smtClean="0"/>
              <a:t>Efficiency of </a:t>
            </a:r>
            <a:r>
              <a:rPr lang="en-GB" b="1" i="1" dirty="0" err="1" smtClean="0"/>
              <a:t>Kd</a:t>
            </a:r>
            <a:r>
              <a:rPr lang="en-GB" b="1" i="1" dirty="0" smtClean="0"/>
              <a:t> in the Near Field </a:t>
            </a:r>
            <a:r>
              <a:rPr lang="en-GB" i="1" dirty="0" smtClean="0"/>
              <a:t>: See also  presentation in this session  : </a:t>
            </a:r>
            <a:r>
              <a:rPr lang="en-GB" i="1" dirty="0" err="1" smtClean="0"/>
              <a:t>Robinet</a:t>
            </a:r>
            <a:r>
              <a:rPr lang="en-GB" i="1" dirty="0" smtClean="0"/>
              <a:t> </a:t>
            </a:r>
            <a:r>
              <a:rPr lang="en-GB" i="1" dirty="0"/>
              <a:t>et al., Assessment of aqueous 14C transfer in an Intermediate-Level Waste (ILW) disposal </a:t>
            </a:r>
            <a:r>
              <a:rPr lang="en-GB" i="1" dirty="0" smtClean="0"/>
              <a:t>cell.</a:t>
            </a:r>
            <a:endParaRPr lang="en-GB" i="1" dirty="0"/>
          </a:p>
        </p:txBody>
      </p:sp>
      <p:grpSp>
        <p:nvGrpSpPr>
          <p:cNvPr id="22" name="Group 21"/>
          <p:cNvGrpSpPr/>
          <p:nvPr/>
        </p:nvGrpSpPr>
        <p:grpSpPr>
          <a:xfrm>
            <a:off x="1269399" y="642918"/>
            <a:ext cx="6620961" cy="4280876"/>
            <a:chOff x="111278" y="1465117"/>
            <a:chExt cx="6620961" cy="4280876"/>
          </a:xfrm>
        </p:grpSpPr>
        <p:pic>
          <p:nvPicPr>
            <p:cNvPr id="5" name="Grafik 18" descr="C:\Users\A404799\Downloads\Figur (89).png"/>
            <p:cNvPicPr/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278" y="1465117"/>
              <a:ext cx="6620961" cy="42808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4860032" y="3215878"/>
              <a:ext cx="129614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err="1" smtClean="0"/>
                <a:t>Kd</a:t>
              </a:r>
              <a:r>
                <a:rPr lang="en-GB" sz="1600" dirty="0" smtClean="0"/>
                <a:t> range of </a:t>
              </a:r>
              <a:r>
                <a:rPr lang="en-GB" sz="1600" dirty="0" err="1" smtClean="0"/>
                <a:t>inorg</a:t>
              </a:r>
              <a:r>
                <a:rPr lang="en-GB" sz="1600" dirty="0" smtClean="0"/>
                <a:t>. C-14 assumed in SA</a:t>
              </a:r>
              <a:endParaRPr lang="en-GB" sz="1600" dirty="0"/>
            </a:p>
          </p:txBody>
        </p:sp>
        <p:sp>
          <p:nvSpPr>
            <p:cNvPr id="19" name="Right Brace 18"/>
            <p:cNvSpPr/>
            <p:nvPr/>
          </p:nvSpPr>
          <p:spPr>
            <a:xfrm rot="16200000">
              <a:off x="5148066" y="3837240"/>
              <a:ext cx="288032" cy="1152129"/>
            </a:xfrm>
            <a:prstGeom prst="righ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452452" y="2348880"/>
              <a:ext cx="121743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err="1" smtClean="0"/>
                <a:t>Kd</a:t>
              </a:r>
              <a:r>
                <a:rPr lang="en-GB" sz="1600" dirty="0" smtClean="0"/>
                <a:t> range of org. C-14 assumed in SA</a:t>
              </a:r>
              <a:endParaRPr lang="en-GB" sz="1600" dirty="0"/>
            </a:p>
          </p:txBody>
        </p:sp>
        <p:sp>
          <p:nvSpPr>
            <p:cNvPr id="21" name="Right Brace 20"/>
            <p:cNvSpPr/>
            <p:nvPr/>
          </p:nvSpPr>
          <p:spPr>
            <a:xfrm rot="16200000">
              <a:off x="3568913" y="3336001"/>
              <a:ext cx="362373" cy="613448"/>
            </a:xfrm>
            <a:prstGeom prst="righ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269399" y="4929198"/>
            <a:ext cx="64709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Maximum dose rate from the near-field and the geosphere for different sorption </a:t>
            </a:r>
            <a:r>
              <a:rPr lang="en-GB" sz="1600" dirty="0" smtClean="0"/>
              <a:t>values [NAGRA, D6.3]</a:t>
            </a:r>
            <a:endParaRPr lang="en-GB" sz="1600" dirty="0"/>
          </a:p>
        </p:txBody>
      </p:sp>
    </p:spTree>
    <p:extLst>
      <p:ext uri="{BB962C8B-B14F-4D97-AF65-F5344CB8AC3E}">
        <p14:creationId xmlns="" xmlns:p14="http://schemas.microsoft.com/office/powerpoint/2010/main" val="245505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9</a:t>
            </a:fld>
            <a:endParaRPr lang="en-GB" dirty="0"/>
          </a:p>
        </p:txBody>
      </p:sp>
      <p:pic>
        <p:nvPicPr>
          <p:cNvPr id="5" name="Grafik 16" descr="C:\Users\A404799\Downloads\Figur (86)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041758"/>
            <a:ext cx="5832648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27584" y="4725144"/>
            <a:ext cx="72728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Maximum dose rate of C-14 released from activated metals for different IRFs and different congruent release </a:t>
            </a:r>
            <a:r>
              <a:rPr lang="en-GB" dirty="0" smtClean="0"/>
              <a:t>cases [</a:t>
            </a:r>
            <a:r>
              <a:rPr lang="en-GB" dirty="0" err="1" smtClean="0"/>
              <a:t>Nagra</a:t>
            </a:r>
            <a:r>
              <a:rPr lang="en-GB" dirty="0" smtClean="0"/>
              <a:t>, D6.3</a:t>
            </a:r>
            <a:r>
              <a:rPr lang="en-GB" dirty="0"/>
              <a:t>]</a:t>
            </a:r>
            <a:endParaRPr lang="en-GB" dirty="0" smtClean="0"/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Corrosion range 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Stainless steel : [ 2 x 10</a:t>
            </a:r>
            <a:r>
              <a:rPr lang="en-GB" baseline="30000" dirty="0" smtClean="0"/>
              <a:t>-4</a:t>
            </a:r>
            <a:r>
              <a:rPr lang="en-GB" dirty="0" smtClean="0"/>
              <a:t> </a:t>
            </a:r>
            <a:r>
              <a:rPr lang="en-GB" dirty="0"/>
              <a:t>- 1</a:t>
            </a:r>
            <a:r>
              <a:rPr lang="en-GB" dirty="0" smtClean="0"/>
              <a:t> </a:t>
            </a:r>
            <a:r>
              <a:rPr lang="en-GB" dirty="0"/>
              <a:t>x </a:t>
            </a:r>
            <a:r>
              <a:rPr lang="en-GB" dirty="0" smtClean="0"/>
              <a:t>10</a:t>
            </a:r>
            <a:r>
              <a:rPr lang="en-GB" baseline="30000" dirty="0" smtClean="0"/>
              <a:t>-2</a:t>
            </a:r>
            <a:r>
              <a:rPr lang="en-GB" dirty="0" smtClean="0"/>
              <a:t> ] µm/y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Carbon </a:t>
            </a:r>
            <a:r>
              <a:rPr lang="en-GB" dirty="0"/>
              <a:t>steel : [ 2 x </a:t>
            </a:r>
            <a:r>
              <a:rPr lang="en-GB" dirty="0" smtClean="0"/>
              <a:t>10</a:t>
            </a:r>
            <a:r>
              <a:rPr lang="en-GB" baseline="30000" dirty="0" smtClean="0"/>
              <a:t>-3</a:t>
            </a:r>
            <a:r>
              <a:rPr lang="en-GB" dirty="0" smtClean="0"/>
              <a:t> </a:t>
            </a:r>
            <a:r>
              <a:rPr lang="en-GB" dirty="0"/>
              <a:t>- </a:t>
            </a:r>
            <a:r>
              <a:rPr lang="en-GB" dirty="0" smtClean="0"/>
              <a:t>3 </a:t>
            </a:r>
            <a:r>
              <a:rPr lang="en-GB" dirty="0"/>
              <a:t>x 10</a:t>
            </a:r>
            <a:r>
              <a:rPr lang="en-GB" baseline="30000" dirty="0"/>
              <a:t>-2</a:t>
            </a:r>
            <a:r>
              <a:rPr lang="en-GB" dirty="0"/>
              <a:t> ] µm/y 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IRF: [0,5,20] %</a:t>
            </a:r>
            <a:endParaRPr lang="en-GB" dirty="0"/>
          </a:p>
          <a:p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51520" y="29614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Sensitivity of C</a:t>
            </a:r>
            <a:r>
              <a:rPr lang="en-GB" sz="3200" baseline="30000" dirty="0" smtClean="0"/>
              <a:t>14</a:t>
            </a:r>
            <a:r>
              <a:rPr lang="en-GB" sz="3200" dirty="0" smtClean="0"/>
              <a:t> release to source term</a:t>
            </a:r>
            <a:endParaRPr lang="en-GB" sz="3200" dirty="0"/>
          </a:p>
        </p:txBody>
      </p:sp>
    </p:spTree>
    <p:extLst>
      <p:ext uri="{BB962C8B-B14F-4D97-AF65-F5344CB8AC3E}">
        <p14:creationId xmlns="" xmlns:p14="http://schemas.microsoft.com/office/powerpoint/2010/main" val="275357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Sensitivity of C</a:t>
            </a:r>
            <a:r>
              <a:rPr lang="en-GB" sz="3200" baseline="30000" dirty="0" smtClean="0"/>
              <a:t>14</a:t>
            </a:r>
            <a:r>
              <a:rPr lang="en-GB" sz="3200" dirty="0" smtClean="0"/>
              <a:t> release to source term</a:t>
            </a:r>
            <a:endParaRPr lang="en-GB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924726" cy="2803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75556" y="3925677"/>
            <a:ext cx="7569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Rank Correlation Coefficients for C-14 flux at various locations into the Boom Clay </a:t>
            </a:r>
            <a:r>
              <a:rPr lang="en-GB" b="1" dirty="0" smtClean="0"/>
              <a:t>– 5</a:t>
            </a:r>
            <a:r>
              <a:rPr lang="en-GB" b="1" dirty="0"/>
              <a:t> m (Point 5</a:t>
            </a:r>
            <a:r>
              <a:rPr lang="en-GB" b="1" dirty="0" smtClean="0"/>
              <a:t>) and 50 m </a:t>
            </a:r>
            <a:r>
              <a:rPr lang="en-GB" b="1" dirty="0"/>
              <a:t>(Point 6)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80266" y="5229199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 smtClean="0"/>
              <a:t>See poster session : Hart et al. Integration </a:t>
            </a:r>
            <a:r>
              <a:rPr lang="en-GB" sz="2000" i="1" dirty="0"/>
              <a:t>of CAST results to safety assessment </a:t>
            </a:r>
            <a:r>
              <a:rPr lang="en-GB" sz="2000" i="1" dirty="0" smtClean="0"/>
              <a:t>– probabilistic uncertainty/sensitivity </a:t>
            </a:r>
            <a:r>
              <a:rPr lang="en-GB" sz="2000" i="1" dirty="0"/>
              <a:t>analysis of C-14 release and </a:t>
            </a:r>
            <a:r>
              <a:rPr lang="en-GB" sz="2000" i="1" dirty="0" smtClean="0"/>
              <a:t>transport.</a:t>
            </a:r>
            <a:endParaRPr lang="en-GB" sz="2000" i="1" dirty="0"/>
          </a:p>
        </p:txBody>
      </p:sp>
      <p:sp>
        <p:nvSpPr>
          <p:cNvPr id="2" name="TextBox 1"/>
          <p:cNvSpPr txBox="1"/>
          <p:nvPr/>
        </p:nvSpPr>
        <p:spPr>
          <a:xfrm>
            <a:off x="857224" y="4786322"/>
            <a:ext cx="78676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The efficiency of the retention (</a:t>
            </a:r>
            <a:r>
              <a:rPr lang="en-GB" sz="2000" dirty="0" err="1" smtClean="0"/>
              <a:t>Kd</a:t>
            </a:r>
            <a:r>
              <a:rPr lang="en-GB" sz="2000" dirty="0" smtClean="0"/>
              <a:t>) increases with the diffusion distance ! </a:t>
            </a:r>
            <a:endParaRPr lang="en-GB" sz="2000" dirty="0"/>
          </a:p>
        </p:txBody>
      </p:sp>
    </p:spTree>
    <p:extLst>
      <p:ext uri="{BB962C8B-B14F-4D97-AF65-F5344CB8AC3E}">
        <p14:creationId xmlns="" xmlns:p14="http://schemas.microsoft.com/office/powerpoint/2010/main" val="323678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196752"/>
            <a:ext cx="7848872" cy="5589240"/>
          </a:xfrm>
        </p:spPr>
        <p:txBody>
          <a:bodyPr>
            <a:noAutofit/>
          </a:bodyPr>
          <a:lstStyle/>
          <a:p>
            <a:r>
              <a:rPr lang="en-GB" sz="1900" dirty="0" smtClean="0"/>
              <a:t>In a typical diffusive &amp; saturated scenario: Excellent performance to confine C-14 .</a:t>
            </a:r>
          </a:p>
          <a:p>
            <a:r>
              <a:rPr lang="en-GB" sz="1900" dirty="0" smtClean="0"/>
              <a:t>The performance of a disposal system in clay for C-14 is dominated by the clay barrier:  Retention processes might have a strong impact : different behaviour between non-(weakly) retarded organic C-14 and retarded inorganic C-14.</a:t>
            </a:r>
          </a:p>
          <a:p>
            <a:r>
              <a:rPr lang="en-GB" sz="1900" dirty="0" smtClean="0"/>
              <a:t>The performances of the EBS :</a:t>
            </a:r>
          </a:p>
          <a:p>
            <a:pPr lvl="1"/>
            <a:r>
              <a:rPr lang="en-GB" sz="1900" dirty="0" smtClean="0"/>
              <a:t>Instant release fraction has limited impact.</a:t>
            </a:r>
          </a:p>
          <a:p>
            <a:pPr lvl="1"/>
            <a:r>
              <a:rPr lang="en-GB" sz="1900" dirty="0" smtClean="0"/>
              <a:t>The influence of the corrosion rate (release rate) is relevant only over large ranges.</a:t>
            </a:r>
          </a:p>
          <a:p>
            <a:pPr lvl="1"/>
            <a:r>
              <a:rPr lang="en-GB" sz="1900" dirty="0" smtClean="0"/>
              <a:t>Diffusion process : Shorter distance : Efficient if low De &amp;/or high </a:t>
            </a:r>
            <a:r>
              <a:rPr lang="en-GB" sz="1900" dirty="0" err="1" smtClean="0"/>
              <a:t>Kd</a:t>
            </a:r>
            <a:r>
              <a:rPr lang="en-GB" sz="1900" dirty="0" smtClean="0"/>
              <a:t>. </a:t>
            </a:r>
            <a:endParaRPr lang="en-GB" sz="1900" dirty="0"/>
          </a:p>
          <a:p>
            <a:pPr lvl="1"/>
            <a:endParaRPr lang="en-GB" sz="1900" dirty="0" smtClean="0"/>
          </a:p>
          <a:p>
            <a:pPr>
              <a:buFont typeface="Symbol"/>
              <a:buChar char="Þ"/>
            </a:pPr>
            <a:r>
              <a:rPr lang="en-GB" sz="1900" dirty="0" smtClean="0"/>
              <a:t>Conservative representation of C-14 fate  in repository near field might do, from a safety point of view [</a:t>
            </a:r>
            <a:r>
              <a:rPr lang="en-GB" sz="1900" dirty="0" err="1" smtClean="0"/>
              <a:t>e.g</a:t>
            </a:r>
            <a:r>
              <a:rPr lang="en-GB" sz="1900" dirty="0" smtClean="0"/>
              <a:t> NRG/COVRA  and ONDRAF/NIRAS in D6.3].</a:t>
            </a:r>
          </a:p>
          <a:p>
            <a:pPr>
              <a:buFont typeface="Symbol"/>
              <a:buChar char="Þ"/>
            </a:pPr>
            <a:r>
              <a:rPr lang="en-GB" sz="1900" dirty="0"/>
              <a:t> </a:t>
            </a:r>
            <a:r>
              <a:rPr lang="en-GB" sz="1900" dirty="0" smtClean="0"/>
              <a:t>But might be relevant to demonstrate robustness (</a:t>
            </a:r>
            <a:r>
              <a:rPr lang="en-GB" sz="1900" dirty="0" err="1" smtClean="0"/>
              <a:t>defense</a:t>
            </a:r>
            <a:r>
              <a:rPr lang="en-GB" sz="1900" dirty="0" smtClean="0"/>
              <a:t> in depth) or/and to mitigate the effects of </a:t>
            </a:r>
            <a:r>
              <a:rPr lang="en-GB" sz="1900" dirty="0" err="1" smtClean="0"/>
              <a:t>advective</a:t>
            </a:r>
            <a:r>
              <a:rPr lang="en-GB" sz="1900" dirty="0" smtClean="0"/>
              <a:t> scenarios. </a:t>
            </a:r>
          </a:p>
          <a:p>
            <a:pPr lvl="1">
              <a:buFont typeface="Symbol"/>
              <a:buChar char="Þ"/>
            </a:pPr>
            <a:endParaRPr lang="en-GB" sz="1900" dirty="0" smtClean="0"/>
          </a:p>
          <a:p>
            <a:pPr lvl="1">
              <a:buFont typeface="Symbol"/>
              <a:buChar char="Þ"/>
            </a:pPr>
            <a:endParaRPr lang="en-GB" sz="1600" dirty="0" smtClean="0"/>
          </a:p>
          <a:p>
            <a:pPr marL="457200" lvl="1" indent="0">
              <a:buNone/>
            </a:pPr>
            <a:endParaRPr lang="en-GB" sz="1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971600" y="260648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Key messages of the C</a:t>
            </a:r>
            <a:r>
              <a:rPr lang="en-GB" sz="2400" b="1" baseline="30000" dirty="0" smtClean="0"/>
              <a:t>14</a:t>
            </a:r>
            <a:r>
              <a:rPr lang="en-GB" sz="2400" b="1" dirty="0" smtClean="0"/>
              <a:t> sensitivity analysis in clay disposal system</a:t>
            </a:r>
            <a:endParaRPr lang="en-GB" sz="2400" b="1" dirty="0"/>
          </a:p>
        </p:txBody>
      </p:sp>
    </p:spTree>
    <p:extLst>
      <p:ext uri="{BB962C8B-B14F-4D97-AF65-F5344CB8AC3E}">
        <p14:creationId xmlns="" xmlns:p14="http://schemas.microsoft.com/office/powerpoint/2010/main" val="162569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0"/>
            <a:ext cx="7797552" cy="1124744"/>
          </a:xfrm>
        </p:spPr>
        <p:txBody>
          <a:bodyPr/>
          <a:lstStyle/>
          <a:p>
            <a:r>
              <a:rPr lang="en-GB" dirty="0" smtClean="0"/>
              <a:t>C</a:t>
            </a:r>
            <a:r>
              <a:rPr lang="en-GB" baseline="30000" dirty="0" smtClean="0"/>
              <a:t>14</a:t>
            </a:r>
            <a:r>
              <a:rPr lang="en-GB" dirty="0" smtClean="0"/>
              <a:t> gas pathway scenario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5544616"/>
          </a:xfrm>
        </p:spPr>
        <p:txBody>
          <a:bodyPr>
            <a:noAutofit/>
          </a:bodyPr>
          <a:lstStyle/>
          <a:p>
            <a:r>
              <a:rPr lang="en-GB" sz="2400" dirty="0" smtClean="0"/>
              <a:t>C-14 impact might become more  relevant in scenario where the diffusive capacity of the geological barrier is short-circuited : typically C14 gas pathway scenario. </a:t>
            </a:r>
          </a:p>
          <a:p>
            <a:endParaRPr lang="en-GB" sz="105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The most important H</a:t>
            </a:r>
            <a:r>
              <a:rPr lang="en-GB" sz="2200" baseline="-25000" dirty="0" smtClean="0"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 generating process is anaerobic metal corrosion</a:t>
            </a:r>
          </a:p>
          <a:p>
            <a:pPr marL="0" indent="0">
              <a:buNone/>
            </a:pPr>
            <a:endParaRPr lang="en-GB" sz="10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f </a:t>
            </a:r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the capacity for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diffusive removal </a:t>
            </a:r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of dissolved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H</a:t>
            </a:r>
            <a:r>
              <a:rPr lang="en-GB" sz="2200" baseline="-25000" dirty="0" smtClean="0"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is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exceeded, </a:t>
            </a:r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a discrete gas phase is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formed, initiating an </a:t>
            </a:r>
            <a:r>
              <a:rPr lang="en-GB" sz="22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advective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 transport. </a:t>
            </a:r>
          </a:p>
          <a:p>
            <a:pPr marL="0" indent="0">
              <a:buNone/>
            </a:pPr>
            <a:endParaRPr lang="en-GB" sz="11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Adverse effects : </a:t>
            </a:r>
          </a:p>
          <a:p>
            <a:pPr lvl="1"/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H</a:t>
            </a:r>
            <a:r>
              <a:rPr lang="en-GB" sz="2200" baseline="-25000" dirty="0" smtClean="0">
                <a:ea typeface="Verdana" panose="020B0604030504040204" pitchFamily="34" charset="0"/>
                <a:cs typeface="Verdana" panose="020B0604030504040204" pitchFamily="34" charset="0"/>
              </a:rPr>
              <a:t>2 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induces </a:t>
            </a:r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damage to the multi-barrier system as a result of excessive pressures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lvl="1"/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H</a:t>
            </a:r>
            <a:r>
              <a:rPr lang="en-GB" sz="2200" baseline="-25000" dirty="0" smtClean="0">
                <a:ea typeface="Verdana" panose="020B0604030504040204" pitchFamily="34" charset="0"/>
                <a:cs typeface="Verdana" panose="020B0604030504040204" pitchFamily="34" charset="0"/>
              </a:rPr>
              <a:t>2 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acts </a:t>
            </a:r>
            <a:r>
              <a:rPr lang="en-GB" sz="2200" dirty="0">
                <a:ea typeface="Verdana" panose="020B0604030504040204" pitchFamily="34" charset="0"/>
                <a:cs typeface="Verdana" panose="020B0604030504040204" pitchFamily="34" charset="0"/>
              </a:rPr>
              <a:t>as carrier gas for </a:t>
            </a:r>
            <a:r>
              <a:rPr lang="en-GB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C14. </a:t>
            </a:r>
          </a:p>
          <a:p>
            <a:pPr lvl="1"/>
            <a:r>
              <a:rPr lang="en-GB" sz="2200" dirty="0" smtClean="0"/>
              <a:t> Faster transport  =&gt;  less decay and spreading </a:t>
            </a:r>
          </a:p>
          <a:p>
            <a:pPr lvl="1"/>
            <a:r>
              <a:rPr lang="en-GB" sz="2200" dirty="0" smtClean="0"/>
              <a:t>The  C14 release to the biosphere might be more localised. </a:t>
            </a:r>
          </a:p>
          <a:p>
            <a:pPr lvl="1"/>
            <a:endParaRPr lang="en-GB" sz="1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46419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GB" dirty="0" smtClean="0"/>
              <a:t>C</a:t>
            </a:r>
            <a:r>
              <a:rPr lang="en-GB" baseline="30000" dirty="0" smtClean="0"/>
              <a:t>14</a:t>
            </a:r>
            <a:r>
              <a:rPr lang="en-GB" dirty="0" smtClean="0"/>
              <a:t> gas pathway scenario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5544616"/>
          </a:xfrm>
        </p:spPr>
        <p:txBody>
          <a:bodyPr>
            <a:noAutofit/>
          </a:bodyPr>
          <a:lstStyle/>
          <a:p>
            <a:pPr marL="0" indent="0"/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Gas production : 10</a:t>
            </a:r>
            <a:r>
              <a:rPr lang="en-GB" sz="2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mol H</a:t>
            </a:r>
            <a:r>
              <a:rPr lang="en-GB" sz="2400" baseline="-25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2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vs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10</a:t>
            </a:r>
            <a:r>
              <a:rPr lang="en-GB" sz="2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 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mol gaseous C-14 [ANDRA]</a:t>
            </a:r>
          </a:p>
          <a:p>
            <a:pPr>
              <a:buNone/>
            </a:pPr>
            <a:endParaRPr lang="en-GB" sz="2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Two issues to address in one scenario : 1/ Risk of hydrogen overpressure and 2/ </a:t>
            </a:r>
            <a:r>
              <a:rPr lang="en-GB" sz="2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en-GB" sz="2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dvective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transport of radioactive C-14</a:t>
            </a:r>
          </a:p>
          <a:p>
            <a:pPr marL="0" indent="0">
              <a:buNone/>
            </a:pPr>
            <a:endParaRPr lang="en-GB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Strategies 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related to H</a:t>
            </a:r>
            <a:r>
              <a:rPr lang="en-GB" sz="2400" baseline="-25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lvl="2"/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Choice </a:t>
            </a: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EBS materials 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through which </a:t>
            </a: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gas transport can be more easily characterised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lvl="2"/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aximising </a:t>
            </a: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exchange surface for transport of dissolved 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gas</a:t>
            </a:r>
            <a:r>
              <a:rPr lang="en-GB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 lvl="2"/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Reduce amount of metals.</a:t>
            </a:r>
          </a:p>
          <a:p>
            <a:pPr lvl="2"/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Reduce uncertainty of hydrogen release rate : corrosion rates &amp; specific surface areas. </a:t>
            </a:r>
          </a:p>
          <a:p>
            <a:pPr lvl="2"/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en-GB" sz="3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94571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GB" dirty="0" smtClean="0"/>
              <a:t>C14 gas pathway scenario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5544616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Strategies related to C14:</a:t>
            </a:r>
          </a:p>
          <a:p>
            <a:pPr lvl="2"/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Increasing distance between C14 emitting waste and the shaft to maximise its confinement time &amp; dissolution efficiency</a:t>
            </a:r>
          </a:p>
          <a:p>
            <a:pPr lvl="2"/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Reduce uncertainty C-14 source term (release rate and inventory). </a:t>
            </a:r>
          </a:p>
          <a:p>
            <a:pPr marL="914400" lvl="2" indent="0">
              <a:buNone/>
            </a:pPr>
            <a:endParaRPr lang="en-GB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detailed discussion on the subject : poster session : </a:t>
            </a:r>
            <a:r>
              <a:rPr lang="en-GB" sz="24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E. </a:t>
            </a:r>
            <a:r>
              <a:rPr lang="en-GB" sz="24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Treille</a:t>
            </a:r>
            <a:r>
              <a:rPr lang="en-GB" sz="24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and J. </a:t>
            </a:r>
            <a:r>
              <a:rPr lang="en-GB" sz="24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Wendling</a:t>
            </a:r>
            <a:r>
              <a:rPr lang="en-GB" sz="24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(ANDRA) : Repository scale two phase flow migration of 14C in the preliminary design phase of French </a:t>
            </a:r>
            <a:r>
              <a:rPr lang="en-GB" sz="24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Cigéo</a:t>
            </a:r>
            <a:r>
              <a:rPr lang="en-GB" sz="24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project</a:t>
            </a:r>
            <a:r>
              <a:rPr lang="en-GB" sz="24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en-GB" i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3100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1142984"/>
            <a:ext cx="7026712" cy="435771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4000" dirty="0" smtClean="0"/>
              <a:t>Implications of the CAST results on the Safety Case and Safety assessment in clay host </a:t>
            </a:r>
            <a:r>
              <a:rPr lang="en-GB" sz="4000" dirty="0" smtClean="0"/>
              <a:t>rock</a:t>
            </a:r>
            <a:r>
              <a:rPr lang="en-GB" sz="4000" baseline="30000" dirty="0" smtClean="0"/>
              <a:t>1</a:t>
            </a:r>
            <a:r>
              <a:rPr lang="en-GB" sz="4000" dirty="0" smtClean="0"/>
              <a:t>:</a:t>
            </a:r>
            <a:endParaRPr lang="en-GB" sz="4000" dirty="0" smtClean="0"/>
          </a:p>
          <a:p>
            <a:pPr marL="0" indent="0" algn="ctr">
              <a:buNone/>
            </a:pP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Improved system understanding</a:t>
            </a:r>
          </a:p>
          <a:p>
            <a:pPr marL="0" indent="0" algn="ctr">
              <a:buNone/>
            </a:pPr>
            <a:r>
              <a:rPr lang="en-GB" sz="4000" dirty="0" smtClean="0"/>
              <a:t>Safety  argumentation not significantly changed, better supported</a:t>
            </a:r>
            <a:endParaRPr lang="en-GB" sz="4000" dirty="0"/>
          </a:p>
          <a:p>
            <a:pPr marL="0" indent="0" algn="ctr">
              <a:buNone/>
            </a:pPr>
            <a:endParaRPr lang="en-GB" sz="4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5" name="ZoneTexte 4"/>
          <p:cNvSpPr txBox="1"/>
          <p:nvPr/>
        </p:nvSpPr>
        <p:spPr>
          <a:xfrm>
            <a:off x="1500166" y="5929330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800" baseline="30000" dirty="0" smtClean="0"/>
              <a:t>1</a:t>
            </a:r>
            <a:r>
              <a:rPr lang="fr-BE" sz="2400" dirty="0" smtClean="0"/>
              <a:t>WMO </a:t>
            </a:r>
            <a:r>
              <a:rPr lang="fr-BE" sz="2400" dirty="0" err="1" smtClean="0"/>
              <a:t>specific</a:t>
            </a:r>
            <a:r>
              <a:rPr lang="fr-BE" sz="2400" dirty="0" smtClean="0"/>
              <a:t> !! </a:t>
            </a:r>
            <a:endParaRPr lang="fr-BE" sz="5400" baseline="30000" dirty="0"/>
          </a:p>
        </p:txBody>
      </p:sp>
    </p:spTree>
    <p:extLst>
      <p:ext uri="{BB962C8B-B14F-4D97-AF65-F5344CB8AC3E}">
        <p14:creationId xmlns="" xmlns:p14="http://schemas.microsoft.com/office/powerpoint/2010/main" val="300848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34998"/>
            <a:ext cx="8715404" cy="6408712"/>
          </a:xfrm>
        </p:spPr>
        <p:txBody>
          <a:bodyPr>
            <a:noAutofit/>
          </a:bodyPr>
          <a:lstStyle/>
          <a:p>
            <a:r>
              <a:rPr lang="en-GB" sz="2000" dirty="0" smtClean="0"/>
              <a:t>Representatively  : How to apply these experimental data to the actual waste  and evolving disposal conditions (e.g. Dose rate influence, long-term corrosion, EBS evolution, corrosion in irradiated conditions).</a:t>
            </a:r>
          </a:p>
          <a:p>
            <a:endParaRPr lang="en-GB" sz="1800" dirty="0" smtClean="0"/>
          </a:p>
          <a:p>
            <a:r>
              <a:rPr lang="en-GB" sz="2000" dirty="0" smtClean="0"/>
              <a:t>A non-negligible fraction of organic C14 released from </a:t>
            </a:r>
            <a:r>
              <a:rPr lang="en-GB" sz="2000" dirty="0" err="1" smtClean="0"/>
              <a:t>zircaloy</a:t>
            </a:r>
            <a:r>
              <a:rPr lang="en-GB" sz="2000" dirty="0" smtClean="0"/>
              <a:t>, and steel in alkaline, anoxic conditions</a:t>
            </a:r>
            <a:r>
              <a:rPr lang="en-GB" sz="2000" i="1" dirty="0" smtClean="0"/>
              <a:t>: Increased knowledge !</a:t>
            </a:r>
            <a:endParaRPr lang="en-GB" sz="1800" i="1" dirty="0" smtClean="0"/>
          </a:p>
          <a:p>
            <a:endParaRPr lang="en-GB" sz="1100" dirty="0" smtClean="0"/>
          </a:p>
          <a:p>
            <a:r>
              <a:rPr lang="en-GB" sz="2000" dirty="0" smtClean="0"/>
              <a:t>Possible retention of C-14 to limit its impact  ?</a:t>
            </a:r>
          </a:p>
          <a:p>
            <a:pPr lvl="1"/>
            <a:r>
              <a:rPr lang="en-GB" sz="2000" dirty="0" smtClean="0"/>
              <a:t>Lot of data over retention of  inorganic C14 in cement and clay</a:t>
            </a:r>
          </a:p>
          <a:p>
            <a:pPr lvl="1"/>
            <a:r>
              <a:rPr lang="en-GB" sz="2000" dirty="0" smtClean="0"/>
              <a:t>Organic C14:  confirmation of specific speciation ? of release mechanism ?  Long term evolution? Estimation of a safety relevant </a:t>
            </a:r>
            <a:r>
              <a:rPr lang="en-GB" sz="2000" dirty="0" err="1" smtClean="0"/>
              <a:t>Kd</a:t>
            </a:r>
            <a:r>
              <a:rPr lang="en-GB" sz="2000" dirty="0" smtClean="0"/>
              <a:t> ? for a relevant fraction </a:t>
            </a:r>
            <a:r>
              <a:rPr lang="en-GB" sz="2000" dirty="0" smtClean="0"/>
              <a:t>?</a:t>
            </a:r>
            <a:endParaRPr lang="en-GB" sz="2000" dirty="0" smtClean="0"/>
          </a:p>
          <a:p>
            <a:pPr lvl="3"/>
            <a:endParaRPr lang="en-GB" sz="1100" dirty="0" smtClean="0"/>
          </a:p>
          <a:p>
            <a:r>
              <a:rPr lang="en-GB" sz="2000" dirty="0" smtClean="0"/>
              <a:t>Good knowledge of corrosion rates of activated steel:</a:t>
            </a:r>
          </a:p>
          <a:p>
            <a:pPr lvl="1"/>
            <a:r>
              <a:rPr lang="en-GB" sz="2000" dirty="0" smtClean="0"/>
              <a:t>Low rates !</a:t>
            </a:r>
          </a:p>
          <a:p>
            <a:pPr lvl="1"/>
            <a:r>
              <a:rPr lang="en-GB" sz="2000" dirty="0" smtClean="0"/>
              <a:t>Reduce hydrogen production : Always welcome</a:t>
            </a:r>
          </a:p>
          <a:p>
            <a:pPr lvl="1"/>
            <a:r>
              <a:rPr lang="en-GB" sz="2000" dirty="0" smtClean="0"/>
              <a:t>Good understanding of  impact of radiation/temperature/aggressive species. </a:t>
            </a:r>
          </a:p>
          <a:p>
            <a:pPr lvl="1"/>
            <a:endParaRPr lang="en-GB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71691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332656"/>
            <a:ext cx="8388424" cy="6168178"/>
          </a:xfrm>
        </p:spPr>
        <p:txBody>
          <a:bodyPr>
            <a:noAutofit/>
          </a:bodyPr>
          <a:lstStyle/>
          <a:p>
            <a:r>
              <a:rPr lang="en-GB" sz="2200" dirty="0" smtClean="0"/>
              <a:t>C14 release rate from </a:t>
            </a:r>
            <a:r>
              <a:rPr lang="en-GB" sz="2200" dirty="0" err="1" smtClean="0"/>
              <a:t>Zircaloy</a:t>
            </a:r>
            <a:r>
              <a:rPr lang="en-GB" sz="2200" dirty="0" smtClean="0"/>
              <a:t> :</a:t>
            </a:r>
          </a:p>
          <a:p>
            <a:pPr lvl="1"/>
            <a:r>
              <a:rPr lang="en-GB" sz="2200" dirty="0" smtClean="0"/>
              <a:t>Mechanism seems more complex: Role /characterisation of  the oxide layer (internal and  external),  hydride </a:t>
            </a:r>
            <a:r>
              <a:rPr lang="en-GB" sz="2200" dirty="0" err="1" smtClean="0"/>
              <a:t>embrittlement</a:t>
            </a:r>
            <a:r>
              <a:rPr lang="en-GB" sz="2200" dirty="0" smtClean="0"/>
              <a:t> , issue related to congruent release.</a:t>
            </a:r>
          </a:p>
          <a:p>
            <a:pPr lvl="1"/>
            <a:r>
              <a:rPr lang="en-GB" sz="2200" dirty="0" smtClean="0"/>
              <a:t>Corrosion rates: Impact of irradiation to clarify.</a:t>
            </a:r>
          </a:p>
          <a:p>
            <a:pPr lvl="1"/>
            <a:r>
              <a:rPr lang="en-GB" sz="2200" dirty="0" smtClean="0"/>
              <a:t>Impact of corrosion on C14 release : Depends on metal dimensions: few nm/y  in alkaline and anoxic conditions at ambient temperature =&gt; corrosion depth : 200 µm after 10 C14 half lives.</a:t>
            </a:r>
          </a:p>
          <a:p>
            <a:pPr lvl="1"/>
            <a:r>
              <a:rPr lang="en-GB" sz="2200" dirty="0" smtClean="0"/>
              <a:t> Fast release from oxide layer (Zy-4) : 20% =&gt;  3-10 %.  Need of mechanism understanding/data to have robust </a:t>
            </a:r>
            <a:r>
              <a:rPr lang="en-GB" sz="2200" dirty="0" smtClean="0"/>
              <a:t>support ? Note  </a:t>
            </a:r>
            <a:r>
              <a:rPr lang="en-GB" sz="2200" dirty="0" smtClean="0"/>
              <a:t>low sensitivity with respect to long term safety.</a:t>
            </a:r>
          </a:p>
          <a:p>
            <a:pPr lvl="1"/>
            <a:endParaRPr lang="en-GB" sz="2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55576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2910" y="571480"/>
            <a:ext cx="8229600" cy="6286520"/>
          </a:xfrm>
        </p:spPr>
        <p:txBody>
          <a:bodyPr>
            <a:normAutofit/>
          </a:bodyPr>
          <a:lstStyle/>
          <a:p>
            <a:r>
              <a:rPr lang="en-GB" sz="2100" dirty="0" smtClean="0"/>
              <a:t>C-14 inventory in </a:t>
            </a:r>
            <a:r>
              <a:rPr lang="en-GB" sz="2100" dirty="0" err="1" smtClean="0"/>
              <a:t>Zr</a:t>
            </a:r>
            <a:r>
              <a:rPr lang="en-GB" sz="2100" dirty="0" smtClean="0"/>
              <a:t>:</a:t>
            </a:r>
          </a:p>
          <a:p>
            <a:pPr lvl="1"/>
            <a:r>
              <a:rPr lang="en-GB" sz="2100" dirty="0" smtClean="0">
                <a:ea typeface="Verdana" panose="020B0604030504040204" pitchFamily="34" charset="0"/>
                <a:cs typeface="Verdana" panose="020B0604030504040204" pitchFamily="34" charset="0"/>
              </a:rPr>
              <a:t>Measurement data of Zy-4 : Limited uncertainty.  </a:t>
            </a:r>
          </a:p>
          <a:p>
            <a:pPr lvl="2"/>
            <a:endParaRPr lang="en-GB" sz="21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sz="2100" dirty="0" smtClean="0">
                <a:ea typeface="Verdana" panose="020B0604030504040204" pitchFamily="34" charset="0"/>
                <a:cs typeface="Verdana" panose="020B0604030504040204" pitchFamily="34" charset="0"/>
              </a:rPr>
              <a:t>Potential for reduction of uncertainty of C14 inventory in steel  (several factors?).</a:t>
            </a:r>
            <a:endParaRPr lang="en-GB" sz="21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None/>
            </a:pPr>
            <a:endParaRPr lang="en-GB" sz="24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SIERs/irradiated </a:t>
            </a:r>
            <a:r>
              <a:rPr lang="en-GB" sz="24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graphites</a:t>
            </a:r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lvl="1"/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Might be disposed in </a:t>
            </a:r>
            <a:r>
              <a:rPr lang="en-GB" sz="24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surface/subsurface disposal </a:t>
            </a:r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: Safety relevance totally different than for geological disposal</a:t>
            </a:r>
          </a:p>
          <a:p>
            <a:pPr lvl="1"/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Investigation of Interaction organics – </a:t>
            </a:r>
            <a:r>
              <a:rPr lang="en-GB" sz="24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cementitious</a:t>
            </a:r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 environment might be more critical.</a:t>
            </a:r>
          </a:p>
          <a:p>
            <a:pPr lvl="1"/>
            <a:endParaRPr lang="en-GB" sz="20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SIERS</a:t>
            </a:r>
          </a:p>
          <a:p>
            <a:pPr lvl="1">
              <a:buNone/>
            </a:pPr>
            <a:r>
              <a:rPr lang="en-GB" sz="2400" dirty="0" smtClean="0">
                <a:ea typeface="Verdana" panose="020B0604030504040204" pitchFamily="34" charset="0"/>
                <a:cs typeface="Verdana" panose="020B0604030504040204" pitchFamily="34" charset="0"/>
              </a:rPr>
              <a:t>More difficult to derive generic results (PP, circuit, predisposal activities, conditioning).</a:t>
            </a:r>
          </a:p>
          <a:p>
            <a:pPr lvl="1">
              <a:buNone/>
            </a:pPr>
            <a:endParaRPr lang="en-GB" sz="24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566897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fr-BE" sz="4000" dirty="0" smtClean="0"/>
          </a:p>
          <a:p>
            <a:pPr algn="ctr">
              <a:buNone/>
            </a:pPr>
            <a:endParaRPr lang="fr-BE" sz="4000" dirty="0" smtClean="0"/>
          </a:p>
          <a:p>
            <a:pPr algn="ctr">
              <a:buNone/>
            </a:pPr>
            <a:endParaRPr lang="fr-BE" sz="4000" dirty="0" smtClean="0"/>
          </a:p>
          <a:p>
            <a:pPr algn="ctr">
              <a:buNone/>
            </a:pPr>
            <a:endParaRPr lang="fr-BE" sz="4000" dirty="0" smtClean="0"/>
          </a:p>
          <a:p>
            <a:pPr algn="ctr">
              <a:buNone/>
            </a:pPr>
            <a:r>
              <a:rPr lang="fr-BE" sz="4000" dirty="0" err="1" smtClean="0"/>
              <a:t>Thank</a:t>
            </a:r>
            <a:r>
              <a:rPr lang="fr-BE" sz="4000" dirty="0" smtClean="0"/>
              <a:t> </a:t>
            </a:r>
            <a:r>
              <a:rPr lang="fr-BE" sz="4000" dirty="0" err="1" smtClean="0"/>
              <a:t>you</a:t>
            </a:r>
            <a:r>
              <a:rPr lang="fr-BE" sz="4000" dirty="0" smtClean="0"/>
              <a:t> for </a:t>
            </a:r>
            <a:r>
              <a:rPr lang="fr-BE" sz="4000" dirty="0" err="1" smtClean="0"/>
              <a:t>listening</a:t>
            </a:r>
            <a:r>
              <a:rPr lang="fr-BE" sz="4000" dirty="0" smtClean="0"/>
              <a:t> !</a:t>
            </a:r>
          </a:p>
          <a:p>
            <a:pPr>
              <a:buNone/>
            </a:pPr>
            <a:endParaRPr lang="fr-BE" sz="4000" dirty="0" smtClean="0"/>
          </a:p>
          <a:p>
            <a:pPr>
              <a:buNone/>
            </a:pPr>
            <a:endParaRPr lang="fr-BE" sz="4000" dirty="0" smtClean="0"/>
          </a:p>
          <a:p>
            <a:pPr>
              <a:buNone/>
            </a:pPr>
            <a:r>
              <a:rPr lang="fr-BE" sz="4000" dirty="0" smtClean="0"/>
              <a:t>				Questions ?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19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97666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Graphite:</a:t>
            </a:r>
          </a:p>
          <a:p>
            <a:r>
              <a:rPr lang="en-GB" dirty="0" smtClean="0"/>
              <a:t>A </a:t>
            </a:r>
            <a:r>
              <a:rPr lang="en-GB" dirty="0"/>
              <a:t>substantial fraction of the carbon-14 in irradiated graphite is not releasable</a:t>
            </a:r>
            <a:r>
              <a:rPr lang="en-GB" dirty="0" smtClean="0"/>
              <a:t>;</a:t>
            </a:r>
            <a:endParaRPr lang="en-GB" dirty="0"/>
          </a:p>
          <a:p>
            <a:r>
              <a:rPr lang="en-GB" dirty="0"/>
              <a:t>Some carbon-14 would initially be released rapidly, and some would be released more slowly at a rate reducing over time (i.e. the release cannot be defined by a single rate constant); </a:t>
            </a:r>
          </a:p>
          <a:p>
            <a:r>
              <a:rPr lang="en-GB" dirty="0" smtClean="0"/>
              <a:t>Carbon-14 </a:t>
            </a:r>
            <a:r>
              <a:rPr lang="en-GB" dirty="0"/>
              <a:t>can be released to both the gas and aqueous phases. Carbon-14 released to the gas phase may exist as a number of different species with potentially different consequences, including organic species (e.g. CH4), CO2 and CO; </a:t>
            </a:r>
          </a:p>
          <a:p>
            <a:r>
              <a:rPr lang="en-GB" dirty="0" smtClean="0"/>
              <a:t>Release </a:t>
            </a:r>
            <a:r>
              <a:rPr lang="en-GB" dirty="0"/>
              <a:t>rates and speciation of the released carbon-14 may change depending on the conditions (e.g. pH, presence of oxygen).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30847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12905</TotalTime>
  <Words>1577</Words>
  <Application>Microsoft Office PowerPoint</Application>
  <PresentationFormat>Affichage à l'écran (4:3)</PresentationFormat>
  <Paragraphs>187</Paragraphs>
  <Slides>20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Office Theme</vt:lpstr>
      <vt:lpstr>CArbon-14 Source Term CAST</vt:lpstr>
      <vt:lpstr>Team</vt:lpstr>
      <vt:lpstr>WP6 session - Outline</vt:lpstr>
      <vt:lpstr>Setting the scene over C14 impact</vt:lpstr>
      <vt:lpstr>Diapositive 5</vt:lpstr>
      <vt:lpstr>Diapositive 6</vt:lpstr>
      <vt:lpstr>C14 performance in clay disposal</vt:lpstr>
      <vt:lpstr>Sensitivity of C14 release to transport parameters</vt:lpstr>
      <vt:lpstr>Sensitivity of C14 release to source term</vt:lpstr>
      <vt:lpstr>Sensitivity of C14 release to source term</vt:lpstr>
      <vt:lpstr>Diapositive 11</vt:lpstr>
      <vt:lpstr>C14 gas pathway scenario</vt:lpstr>
      <vt:lpstr>C14 gas pathway scenario</vt:lpstr>
      <vt:lpstr>C14 gas pathway scenario</vt:lpstr>
      <vt:lpstr> </vt:lpstr>
      <vt:lpstr>Diapositive 16</vt:lpstr>
      <vt:lpstr>Diapositive 17</vt:lpstr>
      <vt:lpstr>Diapositive 18</vt:lpstr>
      <vt:lpstr>Diapositive 19</vt:lpstr>
      <vt:lpstr>Diapositive 20</vt:lpstr>
    </vt:vector>
  </TitlesOfParts>
  <Company>Nuclear Decommissioning Authority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Scourse, Eleanor</dc:creator>
  <cp:lastModifiedBy>Manu</cp:lastModifiedBy>
  <cp:revision>1090</cp:revision>
  <cp:lastPrinted>2018-01-15T09:56:52Z</cp:lastPrinted>
  <dcterms:created xsi:type="dcterms:W3CDTF">2014-07-02T09:38:15Z</dcterms:created>
  <dcterms:modified xsi:type="dcterms:W3CDTF">2018-01-17T12:28:18Z</dcterms:modified>
</cp:coreProperties>
</file>