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302" r:id="rId2"/>
    <p:sldId id="320" r:id="rId3"/>
    <p:sldId id="306" r:id="rId4"/>
    <p:sldId id="308" r:id="rId5"/>
    <p:sldId id="310" r:id="rId6"/>
    <p:sldId id="312" r:id="rId7"/>
    <p:sldId id="314" r:id="rId8"/>
    <p:sldId id="315" r:id="rId9"/>
    <p:sldId id="313" r:id="rId10"/>
    <p:sldId id="317" r:id="rId11"/>
    <p:sldId id="318" r:id="rId12"/>
    <p:sldId id="319" r:id="rId13"/>
  </p:sldIdLst>
  <p:sldSz cx="9144000" cy="6858000" type="screen4x3"/>
  <p:notesSz cx="6669088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Dalia" initials="DG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0C0C"/>
    <a:srgbClr val="0000FF"/>
    <a:srgbClr val="00FF00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9974" autoAdjust="0"/>
    <p:restoredTop sz="94434" autoAdjust="0"/>
  </p:normalViewPr>
  <p:slideViewPr>
    <p:cSldViewPr>
      <p:cViewPr varScale="1">
        <p:scale>
          <a:sx n="50" d="100"/>
          <a:sy n="50" d="100"/>
        </p:scale>
        <p:origin x="-95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CEF56C-25C7-44E4-A1DE-69557FF69A71}" type="datetimeFigureOut">
              <a:rPr lang="en-GB" smtClean="0"/>
              <a:pPr/>
              <a:t>17/01/2018</a:t>
            </a:fld>
            <a:endParaRPr lang="en-GB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0" y="9377316"/>
            <a:ext cx="2889938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777607" y="9377316"/>
            <a:ext cx="2889938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07F430-1B31-4CF3-8BA1-B1FAFDBDEC3A}" type="slidenum">
              <a:rPr lang="en-GB" smtClean="0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9012927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8250" y="0"/>
            <a:ext cx="2889250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C0752E-7E2F-4E23-A5C3-FE00C991407F}" type="datetimeFigureOut">
              <a:rPr lang="en-US" smtClean="0"/>
              <a:pPr/>
              <a:t>1/17/2018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14425" y="1235075"/>
            <a:ext cx="4440238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750" y="4750815"/>
            <a:ext cx="5335588" cy="388717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8477"/>
            <a:ext cx="2889250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8250" y="9378477"/>
            <a:ext cx="2889250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91E07F-9172-4328-B633-1EB491FB9584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483093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lt-LT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91E07F-9172-4328-B633-1EB491FB9584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43026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lt-LT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91E07F-9172-4328-B633-1EB491FB9584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094378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lt-LT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91E07F-9172-4328-B633-1EB491FB9584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762674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lt-LT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91E07F-9172-4328-B633-1EB491FB9584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52583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91E07F-9172-4328-B633-1EB491FB9584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502902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91E07F-9172-4328-B633-1EB491FB9584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889634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91E07F-9172-4328-B633-1EB491FB9584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996128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91E07F-9172-4328-B633-1EB491FB9584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058828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91E07F-9172-4328-B633-1EB491FB9584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419370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91E07F-9172-4328-B633-1EB491FB9584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397533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91E07F-9172-4328-B633-1EB491FB9584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963730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91E07F-9172-4328-B633-1EB491FB9584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445599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2D795-444A-4A7B-8A63-8FC6C6861A40}" type="datetime1">
              <a:rPr lang="en-US" smtClean="0"/>
              <a:pPr/>
              <a:t>1/17/2018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E17AA-9B0C-4C3B-B9C4-3A9F0008E107}" type="datetime1">
              <a:rPr lang="en-US" smtClean="0"/>
              <a:pPr/>
              <a:t>1/17/2018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C2140-7311-4257-81D2-2112596A3EAC}" type="datetime1">
              <a:rPr lang="en-US" smtClean="0"/>
              <a:pPr/>
              <a:t>1/17/2018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F5367-0CEE-4ED6-9646-C5B6AD79B3A0}" type="datetime1">
              <a:rPr lang="en-US" smtClean="0"/>
              <a:pPr/>
              <a:t>1/17/2018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F8F25-A108-431A-8F68-68B66AC241B6}" type="datetime1">
              <a:rPr lang="en-US" smtClean="0"/>
              <a:pPr/>
              <a:t>1/17/2018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55690-38E7-486A-9E0F-519644A1D36A}" type="datetime1">
              <a:rPr lang="en-US" smtClean="0"/>
              <a:pPr/>
              <a:t>1/17/2018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22895-FA42-43D3-AED1-750FC7C6BCDF}" type="datetime1">
              <a:rPr lang="en-US" smtClean="0"/>
              <a:pPr/>
              <a:t>1/17/2018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F37BA-B2F3-41FF-ADA7-6BAB2A564B01}" type="datetime1">
              <a:rPr lang="en-US" smtClean="0"/>
              <a:pPr/>
              <a:t>1/17/2018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DAE7C-0783-434B-AA10-C6A7D72775BE}" type="datetime1">
              <a:rPr lang="en-US" smtClean="0"/>
              <a:pPr/>
              <a:t>1/17/2018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35ED2-C240-40C4-962F-507F01A991EF}" type="datetime1">
              <a:rPr lang="en-US" smtClean="0"/>
              <a:pPr/>
              <a:t>1/17/2018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FE0FB-77AB-4990-B7DD-843C5C753E47}" type="datetime1">
              <a:rPr lang="en-US" smtClean="0"/>
              <a:pPr/>
              <a:t>1/17/2018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7B034-F1F6-45C5-B982-74A0BE34DE1D}" type="datetime1">
              <a:rPr lang="en-US" smtClean="0"/>
              <a:pPr/>
              <a:t>1/17/2018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4.jpe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emf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24" y="35716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>Implications </a:t>
            </a:r>
            <a:r>
              <a:rPr lang="en-GB" b="1" dirty="0"/>
              <a:t>of the CAST results for the disposal systems </a:t>
            </a:r>
            <a:r>
              <a:rPr lang="en-GB" b="1" dirty="0" smtClean="0"/>
              <a:t>in crystalline </a:t>
            </a:r>
            <a:r>
              <a:rPr lang="en-GB" b="1" dirty="0"/>
              <a:t>host </a:t>
            </a:r>
            <a:r>
              <a:rPr lang="en-GB" b="1" dirty="0" smtClean="0"/>
              <a:t>rocks</a:t>
            </a:r>
            <a:endParaRPr lang="en-GB" b="1" dirty="0"/>
          </a:p>
        </p:txBody>
      </p:sp>
      <p:pic>
        <p:nvPicPr>
          <p:cNvPr id="1026" name="Picture 2" descr="logo_cast_line_blac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3214686"/>
            <a:ext cx="1901294" cy="2352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0" y="5934670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/>
              <a:t>The project has received funding from the European Union’s Seventh Framework Programme for research, technological development and demonstration under grant agreement no. 604779, the CAST </a:t>
            </a:r>
            <a:r>
              <a:rPr lang="en-GB" b="1" dirty="0" smtClean="0"/>
              <a:t>project. 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51520" y="2311766"/>
            <a:ext cx="8892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/>
              <a:t>Olli Nummi, </a:t>
            </a:r>
            <a:r>
              <a:rPr lang="en-GB" sz="2800" dirty="0" err="1" smtClean="0"/>
              <a:t>Fortum</a:t>
            </a:r>
            <a:r>
              <a:rPr lang="en-GB" sz="2800" dirty="0" smtClean="0"/>
              <a:t>, Finland</a:t>
            </a:r>
          </a:p>
        </p:txBody>
      </p:sp>
      <p:pic>
        <p:nvPicPr>
          <p:cNvPr id="8" name="Afbeelding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20072" y="3400152"/>
            <a:ext cx="3555032" cy="235440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112378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C:\Users\nummioll\AppData\Local\Microsoft\Windows\Temporary Internet Files\Content.Word\vlj40rt13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67746"/>
            <a:ext cx="4039937" cy="2879889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Repository concepts (I)</a:t>
            </a:r>
            <a:endParaRPr lang="en-GB" noProof="0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35185" y="3258319"/>
            <a:ext cx="4600256" cy="287509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491967" y="4470570"/>
            <a:ext cx="2717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Low and intermediate level waste repository, </a:t>
            </a:r>
            <a:r>
              <a:rPr lang="en-US" sz="1400" dirty="0" err="1" smtClean="0"/>
              <a:t>Loviisa</a:t>
            </a:r>
            <a:r>
              <a:rPr lang="en-US" sz="1400" dirty="0" smtClean="0"/>
              <a:t>, Finland</a:t>
            </a:r>
            <a:endParaRPr lang="en-US" sz="1400" dirty="0"/>
          </a:p>
        </p:txBody>
      </p:sp>
      <p:sp>
        <p:nvSpPr>
          <p:cNvPr id="14" name="TextBox 13"/>
          <p:cNvSpPr txBox="1"/>
          <p:nvPr/>
        </p:nvSpPr>
        <p:spPr>
          <a:xfrm>
            <a:off x="5969335" y="2519655"/>
            <a:ext cx="271746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SKB’s repository for short-lived low and intermediate level waste, </a:t>
            </a:r>
            <a:r>
              <a:rPr lang="en-US" sz="1400" dirty="0" err="1" smtClean="0"/>
              <a:t>Forsmark</a:t>
            </a:r>
            <a:r>
              <a:rPr lang="en-US" sz="1400" dirty="0" smtClean="0"/>
              <a:t>, Sweden</a:t>
            </a:r>
            <a:endParaRPr lang="en-US" sz="1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915056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Repository concepts (II)</a:t>
            </a:r>
            <a:endParaRPr lang="en-GB" noProof="0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1393671"/>
            <a:ext cx="4371109" cy="295124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789040"/>
            <a:ext cx="5646737" cy="26924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1520" y="4526443"/>
            <a:ext cx="2717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Czech </a:t>
            </a:r>
            <a:r>
              <a:rPr lang="en-US" sz="1400" dirty="0" smtClean="0"/>
              <a:t>repository </a:t>
            </a:r>
            <a:r>
              <a:rPr lang="en-US" sz="1400" dirty="0"/>
              <a:t>concept </a:t>
            </a:r>
            <a:r>
              <a:rPr lang="en-US" sz="1400" dirty="0" smtClean="0"/>
              <a:t>for spent fuel and </a:t>
            </a:r>
            <a:r>
              <a:rPr lang="en-US" sz="1400" b="1" dirty="0" smtClean="0"/>
              <a:t>intermediate level waste</a:t>
            </a:r>
            <a:endParaRPr lang="en-US" sz="1400" b="1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3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5279938" y="2939736"/>
            <a:ext cx="335839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Repository concept for spent fuel and </a:t>
            </a:r>
            <a:r>
              <a:rPr lang="en-US" sz="1400" b="1" dirty="0"/>
              <a:t>low and intermediate level long lived waste (including </a:t>
            </a:r>
            <a:r>
              <a:rPr lang="en-US" sz="1400" b="1" dirty="0" err="1"/>
              <a:t>i</a:t>
            </a:r>
            <a:r>
              <a:rPr lang="en-US" sz="1400" b="1" dirty="0"/>
              <a:t>-graphite) </a:t>
            </a:r>
            <a:r>
              <a:rPr lang="en-US" sz="1400" dirty="0"/>
              <a:t>in Lithuania</a:t>
            </a:r>
          </a:p>
        </p:txBody>
      </p:sp>
    </p:spTree>
    <p:extLst>
      <p:ext uri="{BB962C8B-B14F-4D97-AF65-F5344CB8AC3E}">
        <p14:creationId xmlns:p14="http://schemas.microsoft.com/office/powerpoint/2010/main" xmlns="" val="1072276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Crystalline rock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2818656" cy="4525963"/>
          </a:xfrm>
        </p:spPr>
        <p:txBody>
          <a:bodyPr/>
          <a:lstStyle/>
          <a:p>
            <a:r>
              <a:rPr lang="en-US" dirty="0" smtClean="0"/>
              <a:t>Stable</a:t>
            </a:r>
          </a:p>
          <a:p>
            <a:r>
              <a:rPr lang="en-US" dirty="0" smtClean="0"/>
              <a:t>Fractured</a:t>
            </a:r>
          </a:p>
          <a:p>
            <a:r>
              <a:rPr lang="en-US" dirty="0" smtClean="0"/>
              <a:t>Flow in open fractures </a:t>
            </a:r>
          </a:p>
          <a:p>
            <a:endParaRPr lang="en-US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07317" y="1399103"/>
            <a:ext cx="5673893" cy="407864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3197874" y="5541388"/>
            <a:ext cx="51845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Reference scenario of </a:t>
            </a:r>
            <a:r>
              <a:rPr lang="en-US" sz="1600" dirty="0" err="1" smtClean="0"/>
              <a:t>Posiva’s</a:t>
            </a:r>
            <a:r>
              <a:rPr lang="en-US" sz="1600" dirty="0" smtClean="0"/>
              <a:t> TURVA-2012 safety case (Posiva 2012-12)</a:t>
            </a:r>
            <a:endParaRPr lang="en-US" sz="16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379058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noProof="0" dirty="0" smtClean="0"/>
              <a:t>Safety functions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787208" cy="4525963"/>
          </a:xfrm>
        </p:spPr>
        <p:txBody>
          <a:bodyPr/>
          <a:lstStyle/>
          <a:p>
            <a:r>
              <a:rPr lang="en-US" dirty="0" smtClean="0"/>
              <a:t>Waste form </a:t>
            </a:r>
          </a:p>
          <a:p>
            <a:r>
              <a:rPr lang="en-US" dirty="0" smtClean="0"/>
              <a:t>Engineered barriers</a:t>
            </a:r>
          </a:p>
          <a:p>
            <a:r>
              <a:rPr lang="en-US" dirty="0" smtClean="0"/>
              <a:t>Repository location in bedrock </a:t>
            </a:r>
          </a:p>
          <a:p>
            <a:r>
              <a:rPr lang="en-US" dirty="0" smtClean="0"/>
              <a:t>(Bedrock properties)</a:t>
            </a:r>
            <a:endParaRPr lang="en-US" b="1" dirty="0" smtClean="0">
              <a:solidFill>
                <a:schemeClr val="accent2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658634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Sensitivity analysis </a:t>
            </a:r>
            <a:br>
              <a:rPr lang="en-GB" dirty="0" smtClean="0"/>
            </a:br>
            <a:r>
              <a:rPr lang="en-GB" dirty="0" smtClean="0"/>
              <a:t>- LEI</a:t>
            </a:r>
            <a:endParaRPr lang="en-GB" noProof="0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4051" y="1988840"/>
            <a:ext cx="7542045" cy="4458041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131840" y="1518573"/>
            <a:ext cx="32124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Release from irradiated graphite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88686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Sensitivity analysis – </a:t>
            </a:r>
            <a:br>
              <a:rPr lang="en-GB" dirty="0" smtClean="0"/>
            </a:br>
            <a:r>
              <a:rPr lang="en-GB" dirty="0" err="1" smtClean="0"/>
              <a:t>Fortum</a:t>
            </a:r>
            <a:r>
              <a:rPr lang="en-GB" dirty="0" smtClean="0"/>
              <a:t> </a:t>
            </a:r>
            <a:endParaRPr lang="en-GB" noProof="0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pic>
        <p:nvPicPr>
          <p:cNvPr id="1027" name="Chart 166"/>
          <p:cNvPicPr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-11"/>
          <a:stretch>
            <a:fillRect/>
          </a:stretch>
        </p:blipFill>
        <p:spPr bwMode="auto">
          <a:xfrm>
            <a:off x="755576" y="2060848"/>
            <a:ext cx="7200800" cy="4274337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391893" y="1669252"/>
            <a:ext cx="5500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Release from solidified </a:t>
            </a:r>
            <a:r>
              <a:rPr lang="en-US" dirty="0" smtClean="0"/>
              <a:t>ion-exchange resins into host rock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189955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9493" y="2592467"/>
            <a:ext cx="6120680" cy="344659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Sensitivity analysis – </a:t>
            </a:r>
            <a:br>
              <a:rPr lang="en-GB" dirty="0" smtClean="0"/>
            </a:br>
            <a:r>
              <a:rPr lang="en-GB" dirty="0" smtClean="0"/>
              <a:t>SURAO</a:t>
            </a:r>
            <a:endParaRPr lang="en-GB" noProof="0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053073" y="1404236"/>
            <a:ext cx="51088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Release from intermediate level waste into host rock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8</a:t>
            </a:fld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2333088" y="2406059"/>
            <a:ext cx="417466" cy="93610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397587" y="2129931"/>
            <a:ext cx="27059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dirty="0" smtClean="0">
                <a:solidFill>
                  <a:srgbClr val="FF0C0C"/>
                </a:solidFill>
              </a:rPr>
              <a:t>S</a:t>
            </a:r>
            <a:r>
              <a:rPr lang="cs-CZ" dirty="0" smtClean="0">
                <a:solidFill>
                  <a:srgbClr val="FF0C0C"/>
                </a:solidFill>
              </a:rPr>
              <a:t>orption </a:t>
            </a:r>
            <a:r>
              <a:rPr lang="cs-CZ" dirty="0">
                <a:solidFill>
                  <a:srgbClr val="FF0C0C"/>
                </a:solidFill>
              </a:rPr>
              <a:t>coefficient in </a:t>
            </a:r>
            <a:r>
              <a:rPr lang="cs-CZ" dirty="0" smtClean="0">
                <a:solidFill>
                  <a:srgbClr val="FF0C0C"/>
                </a:solidFill>
              </a:rPr>
              <a:t>rock</a:t>
            </a:r>
            <a:endParaRPr lang="cs-CZ" dirty="0">
              <a:solidFill>
                <a:srgbClr val="FF0C0C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 rot="16200000">
            <a:off x="-65103" y="3856879"/>
            <a:ext cx="18437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dirty="0" err="1" smtClean="0"/>
              <a:t>Sensitivity</a:t>
            </a:r>
            <a:r>
              <a:rPr lang="fi-FI" dirty="0" smtClean="0"/>
              <a:t> </a:t>
            </a:r>
            <a:r>
              <a:rPr lang="fi-FI" dirty="0" err="1" smtClean="0"/>
              <a:t>indices</a:t>
            </a:r>
            <a:endParaRPr lang="cs-CZ" dirty="0"/>
          </a:p>
        </p:txBody>
      </p:sp>
      <p:cxnSp>
        <p:nvCxnSpPr>
          <p:cNvPr id="17" name="Straight Connector 16"/>
          <p:cNvCxnSpPr>
            <a:endCxn id="18" idx="2"/>
          </p:cNvCxnSpPr>
          <p:nvPr/>
        </p:nvCxnSpPr>
        <p:spPr>
          <a:xfrm flipV="1">
            <a:off x="5220072" y="2559702"/>
            <a:ext cx="416863" cy="60266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4283968" y="1913371"/>
            <a:ext cx="2705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dirty="0">
                <a:solidFill>
                  <a:srgbClr val="00FF00"/>
                </a:solidFill>
              </a:rPr>
              <a:t>E</a:t>
            </a:r>
            <a:r>
              <a:rPr lang="cs-CZ" dirty="0" smtClean="0">
                <a:solidFill>
                  <a:srgbClr val="00FF00"/>
                </a:solidFill>
              </a:rPr>
              <a:t>quivalent </a:t>
            </a:r>
            <a:r>
              <a:rPr lang="cs-CZ" dirty="0">
                <a:solidFill>
                  <a:srgbClr val="00FF00"/>
                </a:solidFill>
              </a:rPr>
              <a:t>flow rate between </a:t>
            </a:r>
            <a:r>
              <a:rPr lang="cs-CZ" dirty="0" smtClean="0">
                <a:solidFill>
                  <a:srgbClr val="00FF00"/>
                </a:solidFill>
              </a:rPr>
              <a:t>backfil</a:t>
            </a:r>
            <a:r>
              <a:rPr lang="fi-FI" dirty="0" smtClean="0">
                <a:solidFill>
                  <a:srgbClr val="00FF00"/>
                </a:solidFill>
              </a:rPr>
              <a:t>l</a:t>
            </a:r>
            <a:r>
              <a:rPr lang="cs-CZ" dirty="0" smtClean="0">
                <a:solidFill>
                  <a:srgbClr val="00FF00"/>
                </a:solidFill>
              </a:rPr>
              <a:t> </a:t>
            </a:r>
            <a:r>
              <a:rPr lang="cs-CZ" dirty="0">
                <a:solidFill>
                  <a:srgbClr val="00FF00"/>
                </a:solidFill>
              </a:rPr>
              <a:t>and rock</a:t>
            </a:r>
          </a:p>
        </p:txBody>
      </p:sp>
      <p:cxnSp>
        <p:nvCxnSpPr>
          <p:cNvPr id="21" name="Straight Connector 20"/>
          <p:cNvCxnSpPr/>
          <p:nvPr/>
        </p:nvCxnSpPr>
        <p:spPr>
          <a:xfrm flipV="1">
            <a:off x="6573039" y="4869160"/>
            <a:ext cx="159201" cy="18854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636935" y="4499828"/>
            <a:ext cx="2705934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i-FI" dirty="0" err="1" smtClean="0">
                <a:solidFill>
                  <a:srgbClr val="FF0000"/>
                </a:solidFill>
              </a:rPr>
              <a:t>Porosity</a:t>
            </a:r>
            <a:r>
              <a:rPr lang="fi-FI" dirty="0" smtClean="0"/>
              <a:t> </a:t>
            </a:r>
            <a:r>
              <a:rPr lang="fi-FI" dirty="0" smtClean="0">
                <a:solidFill>
                  <a:srgbClr val="FF0000"/>
                </a:solidFill>
              </a:rPr>
              <a:t>of </a:t>
            </a:r>
            <a:r>
              <a:rPr lang="fi-FI" dirty="0" err="1" smtClean="0">
                <a:solidFill>
                  <a:srgbClr val="FF0000"/>
                </a:solidFill>
              </a:rPr>
              <a:t>the</a:t>
            </a:r>
            <a:r>
              <a:rPr lang="fi-FI" dirty="0" smtClean="0">
                <a:solidFill>
                  <a:srgbClr val="FF0000"/>
                </a:solidFill>
              </a:rPr>
              <a:t> </a:t>
            </a:r>
            <a:r>
              <a:rPr lang="fi-FI" dirty="0" err="1" smtClean="0">
                <a:solidFill>
                  <a:srgbClr val="FF0000"/>
                </a:solidFill>
              </a:rPr>
              <a:t>backfill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48381" y="3954386"/>
            <a:ext cx="1310914" cy="6463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i-FI" dirty="0" err="1" smtClean="0">
                <a:solidFill>
                  <a:srgbClr val="0000FF"/>
                </a:solidFill>
              </a:rPr>
              <a:t>Porosity</a:t>
            </a:r>
            <a:r>
              <a:rPr lang="fi-FI" dirty="0" smtClean="0">
                <a:solidFill>
                  <a:srgbClr val="0000FF"/>
                </a:solidFill>
              </a:rPr>
              <a:t> of </a:t>
            </a:r>
          </a:p>
          <a:p>
            <a:r>
              <a:rPr lang="fi-FI" dirty="0" smtClean="0">
                <a:solidFill>
                  <a:srgbClr val="0000FF"/>
                </a:solidFill>
              </a:rPr>
              <a:t>rock</a:t>
            </a:r>
            <a:endParaRPr lang="cs-CZ" dirty="0">
              <a:solidFill>
                <a:srgbClr val="0000FF"/>
              </a:solidFill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 flipV="1">
            <a:off x="3609232" y="4499829"/>
            <a:ext cx="695644" cy="5578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358552" y="5694748"/>
            <a:ext cx="20780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dirty="0" smtClean="0"/>
              <a:t>S</a:t>
            </a:r>
            <a:r>
              <a:rPr lang="cs-CZ" dirty="0" smtClean="0"/>
              <a:t>orption </a:t>
            </a:r>
            <a:r>
              <a:rPr lang="cs-CZ" dirty="0"/>
              <a:t>coefficient </a:t>
            </a:r>
            <a:endParaRPr lang="fi-FI" dirty="0" smtClean="0"/>
          </a:p>
          <a:p>
            <a:r>
              <a:rPr lang="cs-CZ" dirty="0" smtClean="0"/>
              <a:t>in </a:t>
            </a:r>
            <a:r>
              <a:rPr lang="fi-FI" dirty="0" err="1" smtClean="0"/>
              <a:t>backfill</a:t>
            </a:r>
            <a:endParaRPr lang="cs-CZ" dirty="0"/>
          </a:p>
        </p:txBody>
      </p:sp>
      <p:cxnSp>
        <p:nvCxnSpPr>
          <p:cNvPr id="29" name="Straight Connector 28"/>
          <p:cNvCxnSpPr/>
          <p:nvPr/>
        </p:nvCxnSpPr>
        <p:spPr>
          <a:xfrm flipV="1">
            <a:off x="1341069" y="4778766"/>
            <a:ext cx="350611" cy="96449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33182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dirty="0" smtClean="0"/>
              <a:t>C-14 release &amp; </a:t>
            </a:r>
            <a:br>
              <a:rPr lang="en-GB" noProof="0" dirty="0" smtClean="0"/>
            </a:br>
            <a:r>
              <a:rPr lang="en-GB" noProof="0" dirty="0" smtClean="0"/>
              <a:t>migration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en-US" b="1" dirty="0" smtClean="0"/>
              <a:t>Release </a:t>
            </a:r>
            <a:r>
              <a:rPr lang="en-US" b="1" dirty="0"/>
              <a:t>rate (corrosion, leaching</a:t>
            </a:r>
            <a:r>
              <a:rPr lang="en-US" b="1" dirty="0" smtClean="0"/>
              <a:t>…)</a:t>
            </a:r>
          </a:p>
          <a:p>
            <a:r>
              <a:rPr lang="en-US" b="1" dirty="0" smtClean="0"/>
              <a:t>Sorption (C-14 speciation)</a:t>
            </a:r>
          </a:p>
          <a:p>
            <a:r>
              <a:rPr lang="en-US" dirty="0" smtClean="0"/>
              <a:t>Barrier performanc</a:t>
            </a:r>
            <a:r>
              <a:rPr lang="en-US" dirty="0"/>
              <a:t>e</a:t>
            </a:r>
            <a:endParaRPr lang="en-US" dirty="0" smtClean="0"/>
          </a:p>
          <a:p>
            <a:r>
              <a:rPr lang="en-US" dirty="0" smtClean="0"/>
              <a:t>Groundwater flow</a:t>
            </a:r>
          </a:p>
          <a:p>
            <a:pPr lvl="1"/>
            <a:r>
              <a:rPr lang="en-US" dirty="0" smtClean="0"/>
              <a:t>In the repository</a:t>
            </a:r>
          </a:p>
          <a:p>
            <a:pPr lvl="1"/>
            <a:r>
              <a:rPr lang="en-US" dirty="0" smtClean="0"/>
              <a:t>In bedrock</a:t>
            </a:r>
          </a:p>
          <a:p>
            <a:r>
              <a:rPr lang="en-US" dirty="0" smtClean="0"/>
              <a:t>…</a:t>
            </a:r>
          </a:p>
          <a:p>
            <a:endParaRPr lang="en-US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843443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noProof="0" dirty="0" smtClean="0"/>
              <a:t>Impact of CAST results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Inventory</a:t>
            </a:r>
          </a:p>
          <a:p>
            <a:pPr lvl="1"/>
            <a:r>
              <a:rPr lang="en-US" dirty="0"/>
              <a:t>More realistic </a:t>
            </a:r>
            <a:r>
              <a:rPr lang="en-US" dirty="0" smtClean="0"/>
              <a:t>inventory</a:t>
            </a:r>
          </a:p>
          <a:p>
            <a:r>
              <a:rPr lang="en-US" dirty="0"/>
              <a:t>Release rate</a:t>
            </a:r>
          </a:p>
          <a:p>
            <a:pPr lvl="1"/>
            <a:r>
              <a:rPr lang="en-US" dirty="0"/>
              <a:t>Low </a:t>
            </a:r>
            <a:r>
              <a:rPr lang="en-US" dirty="0" smtClean="0"/>
              <a:t>steel </a:t>
            </a:r>
            <a:r>
              <a:rPr lang="en-US" dirty="0"/>
              <a:t>corrosion rates</a:t>
            </a:r>
          </a:p>
          <a:p>
            <a:pPr lvl="1"/>
            <a:r>
              <a:rPr lang="en-US" dirty="0"/>
              <a:t>Updated release model </a:t>
            </a:r>
            <a:r>
              <a:rPr lang="en-US" dirty="0" smtClean="0"/>
              <a:t>(graphite)</a:t>
            </a:r>
            <a:endParaRPr lang="en-US" dirty="0"/>
          </a:p>
          <a:p>
            <a:r>
              <a:rPr lang="en-US" dirty="0" smtClean="0"/>
              <a:t>C-14 speciation</a:t>
            </a:r>
          </a:p>
          <a:p>
            <a:pPr lvl="1"/>
            <a:r>
              <a:rPr lang="en-US" dirty="0" smtClean="0"/>
              <a:t>Confirmation of earlier assumptions?</a:t>
            </a:r>
          </a:p>
          <a:p>
            <a:pPr lvl="1"/>
            <a:r>
              <a:rPr lang="en-US" dirty="0" smtClean="0"/>
              <a:t>Sorption of organic C-14</a:t>
            </a:r>
          </a:p>
          <a:p>
            <a:r>
              <a:rPr lang="en-US" dirty="0" smtClean="0"/>
              <a:t>Communication between CAST members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691141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dirty="0" smtClean="0"/>
              <a:t>Reduction of </a:t>
            </a:r>
            <a:br>
              <a:rPr lang="en-GB" noProof="0" dirty="0" smtClean="0"/>
            </a:br>
            <a:r>
              <a:rPr lang="en-GB" noProof="0" dirty="0" smtClean="0"/>
              <a:t>conservatism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1"/>
            <a:endParaRPr lang="en-US" dirty="0" smtClean="0"/>
          </a:p>
          <a:p>
            <a:pPr lvl="1"/>
            <a:endParaRPr lang="en-US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713608"/>
            <a:ext cx="6308932" cy="4627097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11</a:t>
            </a:fld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3155109" y="1385658"/>
            <a:ext cx="3656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LEI - release from irradiated graphite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66289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noProof="0" dirty="0" smtClean="0"/>
              <a:t>Outlook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Integration between experimental work and safety assessments</a:t>
            </a:r>
          </a:p>
          <a:p>
            <a:pPr lvl="1"/>
            <a:r>
              <a:rPr lang="en-US" dirty="0" smtClean="0"/>
              <a:t>Transfer of the results</a:t>
            </a:r>
          </a:p>
          <a:p>
            <a:r>
              <a:rPr lang="en-US" dirty="0" smtClean="0"/>
              <a:t>Longer term experiments – steel corrosion not </a:t>
            </a:r>
            <a:r>
              <a:rPr lang="en-US" dirty="0" err="1" smtClean="0"/>
              <a:t>not</a:t>
            </a:r>
            <a:r>
              <a:rPr lang="en-US" dirty="0" smtClean="0"/>
              <a:t> stabilized?</a:t>
            </a:r>
          </a:p>
          <a:p>
            <a:r>
              <a:rPr lang="en-US" dirty="0" smtClean="0"/>
              <a:t>Sorption of C-14, change of speciation? </a:t>
            </a:r>
          </a:p>
          <a:p>
            <a:endParaRPr lang="en-US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55268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322</Words>
  <Application>Microsoft Office PowerPoint</Application>
  <PresentationFormat>Affichage à l'écran (4:3)</PresentationFormat>
  <Paragraphs>82</Paragraphs>
  <Slides>12</Slides>
  <Notes>12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3" baseType="lpstr">
      <vt:lpstr>Office Theme</vt:lpstr>
      <vt:lpstr>Implications of the CAST results for the disposal systems in crystalline host rocks</vt:lpstr>
      <vt:lpstr>Repository concepts (I)</vt:lpstr>
      <vt:lpstr>Repository concepts (II)</vt:lpstr>
      <vt:lpstr>Crystalline rock</vt:lpstr>
      <vt:lpstr>Safety functions</vt:lpstr>
      <vt:lpstr>Sensitivity analysis  - LEI</vt:lpstr>
      <vt:lpstr>Sensitivity analysis –  Fortum </vt:lpstr>
      <vt:lpstr>Sensitivity analysis –  SURAO</vt:lpstr>
      <vt:lpstr>C-14 release &amp;  migration</vt:lpstr>
      <vt:lpstr>Impact of CAST results</vt:lpstr>
      <vt:lpstr>Reduction of  conservatism</vt:lpstr>
      <vt:lpstr>Outlook</vt:lpstr>
    </vt:vector>
  </TitlesOfParts>
  <Company>NDA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CArbon-14 Source Term CAST</dc:title>
  <dc:creator>eleanor.scourse</dc:creator>
  <cp:lastModifiedBy>Manu</cp:lastModifiedBy>
  <cp:revision>95</cp:revision>
  <cp:lastPrinted>2018-01-12T13:06:44Z</cp:lastPrinted>
  <dcterms:created xsi:type="dcterms:W3CDTF">2014-02-26T14:21:24Z</dcterms:created>
  <dcterms:modified xsi:type="dcterms:W3CDTF">2018-01-17T10:38:00Z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NewReviewCycle">
    <vt:lpwstr/>
  </property>
</Properties>
</file>