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19"/>
  </p:notesMasterIdLst>
  <p:sldIdLst>
    <p:sldId id="256" r:id="rId5"/>
    <p:sldId id="260" r:id="rId6"/>
    <p:sldId id="261" r:id="rId7"/>
    <p:sldId id="262" r:id="rId8"/>
    <p:sldId id="263" r:id="rId9"/>
    <p:sldId id="264" r:id="rId10"/>
    <p:sldId id="268" r:id="rId11"/>
    <p:sldId id="270" r:id="rId12"/>
    <p:sldId id="271" r:id="rId13"/>
    <p:sldId id="265" r:id="rId14"/>
    <p:sldId id="267" r:id="rId15"/>
    <p:sldId id="266" r:id="rId16"/>
    <p:sldId id="269" r:id="rId17"/>
    <p:sldId id="272" r:id="rId18"/>
  </p:sldIdLst>
  <p:sldSz cx="9144000" cy="6858000" type="screen4x3"/>
  <p:notesSz cx="6705600" cy="100584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33B2B2"/>
    <a:srgbClr val="1446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4673" autoAdjust="0"/>
  </p:normalViewPr>
  <p:slideViewPr>
    <p:cSldViewPr>
      <p:cViewPr varScale="1">
        <p:scale>
          <a:sx n="77" d="100"/>
          <a:sy n="77" d="100"/>
        </p:scale>
        <p:origin x="-108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05760" cy="502920"/>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798288" y="0"/>
            <a:ext cx="2905760" cy="502920"/>
          </a:xfrm>
          <a:prstGeom prst="rect">
            <a:avLst/>
          </a:prstGeom>
        </p:spPr>
        <p:txBody>
          <a:bodyPr vert="horz" lIns="91440" tIns="45720" rIns="91440" bIns="45720" rtlCol="0"/>
          <a:lstStyle>
            <a:lvl1pPr algn="r">
              <a:defRPr sz="1200"/>
            </a:lvl1pPr>
          </a:lstStyle>
          <a:p>
            <a:fld id="{8010C5BF-9D8E-4943-8237-4AC855531599}" type="datetimeFigureOut">
              <a:rPr lang="de-DE" smtClean="0"/>
              <a:pPr/>
              <a:t>17.01.2018</a:t>
            </a:fld>
            <a:endParaRPr lang="de-DE"/>
          </a:p>
        </p:txBody>
      </p:sp>
      <p:sp>
        <p:nvSpPr>
          <p:cNvPr id="4" name="Folienbildplatzhalter 3"/>
          <p:cNvSpPr>
            <a:spLocks noGrp="1" noRot="1" noChangeAspect="1"/>
          </p:cNvSpPr>
          <p:nvPr>
            <p:ph type="sldImg" idx="2"/>
          </p:nvPr>
        </p:nvSpPr>
        <p:spPr>
          <a:xfrm>
            <a:off x="838200" y="754063"/>
            <a:ext cx="5029200" cy="37719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70560" y="4777740"/>
            <a:ext cx="5364480" cy="452628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Fußzeilenplatzhalter 5"/>
          <p:cNvSpPr>
            <a:spLocks noGrp="1"/>
          </p:cNvSpPr>
          <p:nvPr>
            <p:ph type="ftr" sz="quarter" idx="4"/>
          </p:nvPr>
        </p:nvSpPr>
        <p:spPr>
          <a:xfrm>
            <a:off x="0" y="9553734"/>
            <a:ext cx="2905760" cy="502920"/>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798288" y="9553734"/>
            <a:ext cx="2905760" cy="502920"/>
          </a:xfrm>
          <a:prstGeom prst="rect">
            <a:avLst/>
          </a:prstGeom>
        </p:spPr>
        <p:txBody>
          <a:bodyPr vert="horz" lIns="91440" tIns="45720" rIns="91440" bIns="45720" rtlCol="0" anchor="b"/>
          <a:lstStyle>
            <a:lvl1pPr algn="r">
              <a:defRPr sz="1200"/>
            </a:lvl1pPr>
          </a:lstStyle>
          <a:p>
            <a:fld id="{898242E3-1B56-4FDD-966C-3EBA0D0E7950}" type="slidenum">
              <a:rPr lang="de-DE" smtClean="0"/>
              <a:pPr/>
              <a:t>‹Nr.›</a:t>
            </a:fld>
            <a:endParaRPr lang="de-DE"/>
          </a:p>
        </p:txBody>
      </p:sp>
    </p:spTree>
    <p:extLst>
      <p:ext uri="{BB962C8B-B14F-4D97-AF65-F5344CB8AC3E}">
        <p14:creationId xmlns:p14="http://schemas.microsoft.com/office/powerpoint/2010/main" val="18052244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251460" y="2567940"/>
            <a:ext cx="8633460" cy="1219200"/>
          </a:xfrm>
          <a:noFill/>
        </p:spPr>
        <p:txBody>
          <a:bodyPr anchor="ctr" anchorCtr="1">
            <a:normAutofit/>
          </a:bodyPr>
          <a:lstStyle>
            <a:lvl1pPr marL="0" marR="0" indent="0" algn="ctr" defTabSz="914400" rtl="0" eaLnBrk="1" fontAlgn="auto" latinLnBrk="0" hangingPunct="1">
              <a:lnSpc>
                <a:spcPct val="100000"/>
              </a:lnSpc>
              <a:spcBef>
                <a:spcPct val="0"/>
              </a:spcBef>
              <a:spcAft>
                <a:spcPts val="0"/>
              </a:spcAft>
              <a:buClrTx/>
              <a:buSzTx/>
              <a:buFontTx/>
              <a:buNone/>
              <a:tabLst/>
              <a:defRPr sz="3200" b="1">
                <a:latin typeface="Arial" pitchFamily="34" charset="0"/>
                <a:cs typeface="Arial" pitchFamily="34" charset="0"/>
              </a:defRPr>
            </a:lvl1pPr>
          </a:lstStyle>
          <a:p>
            <a:pPr lvl="0"/>
            <a:r>
              <a:rPr lang="de-DE" smtClean="0"/>
              <a:t>Titelmasterformat durch Klicken bearbeiten</a:t>
            </a:r>
            <a:endParaRPr lang="de-DE" dirty="0" smtClean="0"/>
          </a:p>
        </p:txBody>
      </p:sp>
      <p:sp>
        <p:nvSpPr>
          <p:cNvPr id="3" name="Untertitel 2"/>
          <p:cNvSpPr>
            <a:spLocks noGrp="1"/>
          </p:cNvSpPr>
          <p:nvPr>
            <p:ph type="subTitle" idx="1" hasCustomPrompt="1"/>
          </p:nvPr>
        </p:nvSpPr>
        <p:spPr>
          <a:xfrm>
            <a:off x="1371600" y="3886200"/>
            <a:ext cx="6400800" cy="1752600"/>
          </a:xfrm>
          <a:prstGeom prst="rect">
            <a:avLst/>
          </a:prstGeom>
        </p:spPr>
        <p:txBody>
          <a:bodyPr/>
          <a:lstStyle>
            <a:lvl1pPr marL="0" indent="0" algn="ctr">
              <a:buNone/>
              <a:defRPr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dirty="0" smtClean="0"/>
              <a:t>Zusatzinfo, Autoren, Ort</a:t>
            </a:r>
            <a:endParaRPr lang="de-DE" dirty="0"/>
          </a:p>
        </p:txBody>
      </p:sp>
      <p:sp>
        <p:nvSpPr>
          <p:cNvPr id="7" name="Datumsplatzhalter 3"/>
          <p:cNvSpPr>
            <a:spLocks noGrp="1"/>
          </p:cNvSpPr>
          <p:nvPr>
            <p:ph type="dt" sz="half" idx="2"/>
          </p:nvPr>
        </p:nvSpPr>
        <p:spPr>
          <a:xfrm>
            <a:off x="6012180" y="6627677"/>
            <a:ext cx="2247900" cy="180000"/>
          </a:xfrm>
          <a:prstGeom prst="rect">
            <a:avLst/>
          </a:prstGeom>
        </p:spPr>
        <p:txBody>
          <a:bodyPr lIns="0" tIns="0" rIns="0" bIns="0"/>
          <a:lstStyle>
            <a:lvl1pPr algn="ctr">
              <a:defRPr sz="1000">
                <a:latin typeface="Arial" pitchFamily="34" charset="0"/>
                <a:cs typeface="Arial" pitchFamily="34" charset="0"/>
              </a:defRPr>
            </a:lvl1pPr>
          </a:lstStyle>
          <a:p>
            <a:fld id="{D1BBCDCE-4594-4424-9697-DDF03CCD59AB}" type="datetime1">
              <a:rPr lang="de-DE" smtClean="0"/>
              <a:t>17.01.2018</a:t>
            </a:fld>
            <a:endParaRPr lang="de-DE" dirty="0"/>
          </a:p>
        </p:txBody>
      </p:sp>
      <p:sp>
        <p:nvSpPr>
          <p:cNvPr id="8" name="Fußzeilenplatzhalter 4"/>
          <p:cNvSpPr>
            <a:spLocks noGrp="1"/>
          </p:cNvSpPr>
          <p:nvPr>
            <p:ph type="ftr" sz="quarter" idx="3"/>
          </p:nvPr>
        </p:nvSpPr>
        <p:spPr>
          <a:xfrm>
            <a:off x="251460" y="6626850"/>
            <a:ext cx="5754284" cy="180000"/>
          </a:xfrm>
          <a:prstGeom prst="rect">
            <a:avLst/>
          </a:prstGeom>
        </p:spPr>
        <p:txBody>
          <a:bodyPr lIns="0" tIns="0" rIns="0" bIns="0"/>
          <a:lstStyle>
            <a:lvl1pPr>
              <a:defRPr sz="1000" baseline="0">
                <a:solidFill>
                  <a:schemeClr val="tx1"/>
                </a:solidFill>
                <a:latin typeface="Arial" pitchFamily="34" charset="0"/>
              </a:defRPr>
            </a:lvl1pPr>
          </a:lstStyle>
          <a:p>
            <a:r>
              <a:rPr lang="en-US" smtClean="0"/>
              <a:t>CAST Symposium, Lyon 17. January 2018</a:t>
            </a:r>
            <a:endParaRPr lang="de-DE" dirty="0"/>
          </a:p>
        </p:txBody>
      </p:sp>
      <p:sp>
        <p:nvSpPr>
          <p:cNvPr id="9" name="Foliennummernplatzhalter 5"/>
          <p:cNvSpPr>
            <a:spLocks noGrp="1"/>
          </p:cNvSpPr>
          <p:nvPr>
            <p:ph type="sldNum" sz="quarter" idx="4"/>
          </p:nvPr>
        </p:nvSpPr>
        <p:spPr>
          <a:xfrm>
            <a:off x="8260671" y="6626097"/>
            <a:ext cx="627987" cy="180000"/>
          </a:xfrm>
          <a:prstGeom prst="rect">
            <a:avLst/>
          </a:prstGeom>
        </p:spPr>
        <p:txBody>
          <a:bodyPr lIns="0" tIns="0" rIns="0" bIns="0"/>
          <a:lstStyle>
            <a:lvl1pPr algn="r">
              <a:defRPr sz="1000">
                <a:solidFill>
                  <a:schemeClr val="tx1"/>
                </a:solidFill>
                <a:latin typeface="Arial" pitchFamily="34" charset="0"/>
                <a:cs typeface="Arial" pitchFamily="34" charset="0"/>
              </a:defRPr>
            </a:lvl1pPr>
          </a:lstStyle>
          <a:p>
            <a:fld id="{BC31112E-B72C-493E-A9E4-3ADFFD1D57E7}" type="slidenum">
              <a:rPr lang="de-DE" smtClean="0"/>
              <a:pPr/>
              <a:t>‹Nr.›</a:t>
            </a:fld>
            <a:endParaRPr lang="de-DE"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folie">
    <p:spTree>
      <p:nvGrpSpPr>
        <p:cNvPr id="1" name=""/>
        <p:cNvGrpSpPr/>
        <p:nvPr/>
      </p:nvGrpSpPr>
      <p:grpSpPr>
        <a:xfrm>
          <a:off x="0" y="0"/>
          <a:ext cx="0" cy="0"/>
          <a:chOff x="0" y="0"/>
          <a:chExt cx="0" cy="0"/>
        </a:xfrm>
      </p:grpSpPr>
      <p:sp>
        <p:nvSpPr>
          <p:cNvPr id="2" name="Titel 1"/>
          <p:cNvSpPr>
            <a:spLocks noGrp="1"/>
          </p:cNvSpPr>
          <p:nvPr>
            <p:ph type="title"/>
          </p:nvPr>
        </p:nvSpPr>
        <p:spPr/>
        <p:txBody>
          <a:bodyPr anchor="t" anchorCtr="0"/>
          <a:lstStyle>
            <a:lvl1pPr>
              <a:defRPr sz="2000" b="1" baseline="0">
                <a:latin typeface="Arial" pitchFamily="34" charset="0"/>
                <a:cs typeface="Arial" pitchFamily="34" charset="0"/>
              </a:defRPr>
            </a:lvl1pPr>
          </a:lstStyle>
          <a:p>
            <a:r>
              <a:rPr lang="de-DE" smtClean="0"/>
              <a:t>Titelmasterformat durch Klicken bearbeiten</a:t>
            </a:r>
            <a:endParaRPr lang="de-DE" dirty="0"/>
          </a:p>
        </p:txBody>
      </p:sp>
      <p:sp>
        <p:nvSpPr>
          <p:cNvPr id="7" name="Datumsplatzhalter 3"/>
          <p:cNvSpPr>
            <a:spLocks noGrp="1"/>
          </p:cNvSpPr>
          <p:nvPr>
            <p:ph type="dt" sz="half" idx="2"/>
          </p:nvPr>
        </p:nvSpPr>
        <p:spPr>
          <a:xfrm>
            <a:off x="6012180" y="6627677"/>
            <a:ext cx="2247900" cy="180000"/>
          </a:xfrm>
          <a:prstGeom prst="rect">
            <a:avLst/>
          </a:prstGeom>
        </p:spPr>
        <p:txBody>
          <a:bodyPr lIns="0" tIns="0" rIns="0" bIns="0"/>
          <a:lstStyle>
            <a:lvl1pPr algn="ctr">
              <a:defRPr sz="1000">
                <a:latin typeface="Arial" pitchFamily="34" charset="0"/>
                <a:cs typeface="Arial" pitchFamily="34" charset="0"/>
              </a:defRPr>
            </a:lvl1pPr>
          </a:lstStyle>
          <a:p>
            <a:fld id="{C8B6C0C4-A9EC-4831-93A1-229BD572B985}" type="datetime1">
              <a:rPr lang="de-DE" smtClean="0"/>
              <a:t>17.01.2018</a:t>
            </a:fld>
            <a:endParaRPr lang="de-DE" dirty="0"/>
          </a:p>
        </p:txBody>
      </p:sp>
      <p:sp>
        <p:nvSpPr>
          <p:cNvPr id="8" name="Fußzeilenplatzhalter 4"/>
          <p:cNvSpPr>
            <a:spLocks noGrp="1"/>
          </p:cNvSpPr>
          <p:nvPr>
            <p:ph type="ftr" sz="quarter" idx="3"/>
          </p:nvPr>
        </p:nvSpPr>
        <p:spPr>
          <a:xfrm>
            <a:off x="251460" y="6626850"/>
            <a:ext cx="5754284" cy="180000"/>
          </a:xfrm>
          <a:prstGeom prst="rect">
            <a:avLst/>
          </a:prstGeom>
        </p:spPr>
        <p:txBody>
          <a:bodyPr lIns="0" tIns="0" rIns="0" bIns="0"/>
          <a:lstStyle>
            <a:lvl1pPr>
              <a:defRPr sz="1000" baseline="0">
                <a:solidFill>
                  <a:schemeClr val="tx1"/>
                </a:solidFill>
                <a:latin typeface="Arial" pitchFamily="34" charset="0"/>
              </a:defRPr>
            </a:lvl1pPr>
          </a:lstStyle>
          <a:p>
            <a:r>
              <a:rPr lang="en-US" smtClean="0"/>
              <a:t>CAST Symposium, Lyon 17. January 2018</a:t>
            </a:r>
            <a:endParaRPr lang="de-DE" dirty="0"/>
          </a:p>
        </p:txBody>
      </p:sp>
      <p:sp>
        <p:nvSpPr>
          <p:cNvPr id="9" name="Foliennummernplatzhalter 5"/>
          <p:cNvSpPr>
            <a:spLocks noGrp="1"/>
          </p:cNvSpPr>
          <p:nvPr>
            <p:ph type="sldNum" sz="quarter" idx="4"/>
          </p:nvPr>
        </p:nvSpPr>
        <p:spPr>
          <a:xfrm>
            <a:off x="8260671" y="6626097"/>
            <a:ext cx="627987" cy="180000"/>
          </a:xfrm>
          <a:prstGeom prst="rect">
            <a:avLst/>
          </a:prstGeom>
        </p:spPr>
        <p:txBody>
          <a:bodyPr lIns="0" tIns="0" rIns="0" bIns="0"/>
          <a:lstStyle>
            <a:lvl1pPr algn="r">
              <a:defRPr sz="1000">
                <a:solidFill>
                  <a:schemeClr val="tx1"/>
                </a:solidFill>
                <a:latin typeface="Arial" pitchFamily="34" charset="0"/>
                <a:cs typeface="Arial" pitchFamily="34" charset="0"/>
              </a:defRPr>
            </a:lvl1pPr>
          </a:lstStyle>
          <a:p>
            <a:fld id="{BC31112E-B72C-493E-A9E4-3ADFFD1D57E7}" type="slidenum">
              <a:rPr lang="de-DE" smtClean="0"/>
              <a:pPr/>
              <a:t>‹Nr.›</a:t>
            </a:fld>
            <a:endParaRPr lang="de-DE" dirty="0"/>
          </a:p>
        </p:txBody>
      </p:sp>
      <p:sp>
        <p:nvSpPr>
          <p:cNvPr id="12" name="Textplatzhalter 11"/>
          <p:cNvSpPr>
            <a:spLocks noGrp="1"/>
          </p:cNvSpPr>
          <p:nvPr>
            <p:ph type="body" sz="quarter" idx="10"/>
          </p:nvPr>
        </p:nvSpPr>
        <p:spPr>
          <a:xfrm>
            <a:off x="244800" y="1263600"/>
            <a:ext cx="8647200" cy="5036400"/>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Grafik einfach">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nchor="t" anchorCtr="0"/>
          <a:lstStyle>
            <a:lvl1pPr>
              <a:defRPr sz="2000" b="1"/>
            </a:lvl1pPr>
          </a:lstStyle>
          <a:p>
            <a:r>
              <a:rPr lang="de-DE" dirty="0" smtClean="0"/>
              <a:t>Titelmasterformat durch Klicken bearbeiten</a:t>
            </a:r>
            <a:br>
              <a:rPr lang="de-DE" dirty="0" smtClean="0"/>
            </a:br>
            <a:endParaRPr lang="de-DE" dirty="0"/>
          </a:p>
        </p:txBody>
      </p:sp>
      <p:sp>
        <p:nvSpPr>
          <p:cNvPr id="3" name="Inhaltsplatzhalter 2"/>
          <p:cNvSpPr>
            <a:spLocks noGrp="1"/>
          </p:cNvSpPr>
          <p:nvPr>
            <p:ph idx="1"/>
          </p:nvPr>
        </p:nvSpPr>
        <p:spPr>
          <a:xfrm>
            <a:off x="253388" y="1260630"/>
            <a:ext cx="8634798" cy="5041110"/>
          </a:xfrm>
          <a:prstGeom prst="rect">
            <a:avLst/>
          </a:prstGeom>
        </p:spPr>
        <p:txBody>
          <a:bodyPr/>
          <a:lstStyle>
            <a:lvl1pPr marL="0">
              <a:spcBef>
                <a:spcPts val="0"/>
              </a:spcBef>
              <a:buNone/>
              <a:defRPr sz="1800"/>
            </a:lvl1pPr>
          </a:lstStyle>
          <a:p>
            <a:pPr lvl="0"/>
            <a:r>
              <a:rPr lang="de-DE" smtClean="0"/>
              <a:t>Textmasterformat bearbeiten</a:t>
            </a:r>
          </a:p>
        </p:txBody>
      </p:sp>
      <p:sp>
        <p:nvSpPr>
          <p:cNvPr id="7" name="Datumsplatzhalter 3"/>
          <p:cNvSpPr>
            <a:spLocks noGrp="1"/>
          </p:cNvSpPr>
          <p:nvPr>
            <p:ph type="dt" sz="half" idx="2"/>
          </p:nvPr>
        </p:nvSpPr>
        <p:spPr>
          <a:xfrm>
            <a:off x="6012180" y="6627677"/>
            <a:ext cx="2247900" cy="180000"/>
          </a:xfrm>
          <a:prstGeom prst="rect">
            <a:avLst/>
          </a:prstGeom>
        </p:spPr>
        <p:txBody>
          <a:bodyPr lIns="0" tIns="0" rIns="0" bIns="0"/>
          <a:lstStyle>
            <a:lvl1pPr algn="ctr">
              <a:defRPr sz="1000">
                <a:latin typeface="Arial" pitchFamily="34" charset="0"/>
                <a:cs typeface="Arial" pitchFamily="34" charset="0"/>
              </a:defRPr>
            </a:lvl1pPr>
          </a:lstStyle>
          <a:p>
            <a:fld id="{C2517F92-7F0A-4790-A415-1A77E979755E}" type="datetime1">
              <a:rPr lang="de-DE" smtClean="0"/>
              <a:t>17.01.2018</a:t>
            </a:fld>
            <a:endParaRPr lang="de-DE" dirty="0"/>
          </a:p>
        </p:txBody>
      </p:sp>
      <p:sp>
        <p:nvSpPr>
          <p:cNvPr id="8" name="Fußzeilenplatzhalter 4"/>
          <p:cNvSpPr>
            <a:spLocks noGrp="1"/>
          </p:cNvSpPr>
          <p:nvPr>
            <p:ph type="ftr" sz="quarter" idx="3"/>
          </p:nvPr>
        </p:nvSpPr>
        <p:spPr>
          <a:xfrm>
            <a:off x="251460" y="6626850"/>
            <a:ext cx="5754284" cy="180000"/>
          </a:xfrm>
          <a:prstGeom prst="rect">
            <a:avLst/>
          </a:prstGeom>
        </p:spPr>
        <p:txBody>
          <a:bodyPr lIns="0" tIns="0" rIns="0" bIns="0"/>
          <a:lstStyle>
            <a:lvl1pPr>
              <a:defRPr sz="1000" baseline="0">
                <a:solidFill>
                  <a:schemeClr val="tx1"/>
                </a:solidFill>
                <a:latin typeface="Arial" pitchFamily="34" charset="0"/>
              </a:defRPr>
            </a:lvl1pPr>
          </a:lstStyle>
          <a:p>
            <a:r>
              <a:rPr lang="en-US" smtClean="0"/>
              <a:t>CAST Symposium, Lyon 17. January 2018</a:t>
            </a:r>
            <a:endParaRPr lang="de-DE" dirty="0"/>
          </a:p>
        </p:txBody>
      </p:sp>
      <p:sp>
        <p:nvSpPr>
          <p:cNvPr id="9" name="Foliennummernplatzhalter 5"/>
          <p:cNvSpPr>
            <a:spLocks noGrp="1"/>
          </p:cNvSpPr>
          <p:nvPr>
            <p:ph type="sldNum" sz="quarter" idx="4"/>
          </p:nvPr>
        </p:nvSpPr>
        <p:spPr>
          <a:xfrm>
            <a:off x="8260671" y="6626097"/>
            <a:ext cx="627987" cy="180000"/>
          </a:xfrm>
          <a:prstGeom prst="rect">
            <a:avLst/>
          </a:prstGeom>
        </p:spPr>
        <p:txBody>
          <a:bodyPr lIns="0" tIns="0" rIns="0" bIns="0"/>
          <a:lstStyle>
            <a:lvl1pPr algn="r">
              <a:defRPr sz="1000">
                <a:solidFill>
                  <a:schemeClr val="tx1"/>
                </a:solidFill>
                <a:latin typeface="Arial" pitchFamily="34" charset="0"/>
                <a:cs typeface="Arial" pitchFamily="34" charset="0"/>
              </a:defRPr>
            </a:lvl1pPr>
          </a:lstStyle>
          <a:p>
            <a:fld id="{BC31112E-B72C-493E-A9E4-3ADFFD1D57E7}" type="slidenum">
              <a:rPr lang="de-DE" smtClean="0"/>
              <a:pPr/>
              <a:t>‹Nr.›</a:t>
            </a:fld>
            <a:endParaRPr lang="de-DE"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Grafik">
    <p:spTree>
      <p:nvGrpSpPr>
        <p:cNvPr id="1" name=""/>
        <p:cNvGrpSpPr/>
        <p:nvPr/>
      </p:nvGrpSpPr>
      <p:grpSpPr>
        <a:xfrm>
          <a:off x="0" y="0"/>
          <a:ext cx="0" cy="0"/>
          <a:chOff x="0" y="0"/>
          <a:chExt cx="0" cy="0"/>
        </a:xfrm>
      </p:grpSpPr>
      <p:sp>
        <p:nvSpPr>
          <p:cNvPr id="2" name="Titel 1"/>
          <p:cNvSpPr>
            <a:spLocks noGrp="1"/>
          </p:cNvSpPr>
          <p:nvPr>
            <p:ph type="title"/>
          </p:nvPr>
        </p:nvSpPr>
        <p:spPr>
          <a:xfrm>
            <a:off x="243840" y="580986"/>
            <a:ext cx="7665720" cy="367281"/>
          </a:xfrm>
        </p:spPr>
        <p:txBody>
          <a:bodyPr anchor="t" anchorCtr="0"/>
          <a:lstStyle>
            <a:lvl1pPr>
              <a:defRPr sz="2000"/>
            </a:lvl1pPr>
          </a:lstStyle>
          <a:p>
            <a:r>
              <a:rPr lang="de-DE" smtClean="0"/>
              <a:t>Titelmasterformat durch Klicken bearbeiten</a:t>
            </a:r>
            <a:endParaRPr lang="de-DE" dirty="0"/>
          </a:p>
        </p:txBody>
      </p:sp>
      <p:sp>
        <p:nvSpPr>
          <p:cNvPr id="3" name="Datumsplatzhalter 2"/>
          <p:cNvSpPr>
            <a:spLocks noGrp="1"/>
          </p:cNvSpPr>
          <p:nvPr>
            <p:ph type="dt" sz="half" idx="10"/>
          </p:nvPr>
        </p:nvSpPr>
        <p:spPr/>
        <p:txBody>
          <a:bodyPr/>
          <a:lstStyle/>
          <a:p>
            <a:fld id="{CA9C2AE1-9432-42BC-A54A-4B5287293918}" type="datetime1">
              <a:rPr lang="de-DE" smtClean="0"/>
              <a:t>17.01.2018</a:t>
            </a:fld>
            <a:endParaRPr lang="de-DE" dirty="0"/>
          </a:p>
        </p:txBody>
      </p:sp>
      <p:sp>
        <p:nvSpPr>
          <p:cNvPr id="4" name="Fußzeilenplatzhalter 3"/>
          <p:cNvSpPr>
            <a:spLocks noGrp="1"/>
          </p:cNvSpPr>
          <p:nvPr>
            <p:ph type="ftr" sz="quarter" idx="11"/>
          </p:nvPr>
        </p:nvSpPr>
        <p:spPr/>
        <p:txBody>
          <a:bodyPr/>
          <a:lstStyle/>
          <a:p>
            <a:r>
              <a:rPr lang="en-US" smtClean="0"/>
              <a:t>CAST Symposium, Lyon 17. January 2018</a:t>
            </a:r>
            <a:endParaRPr lang="de-DE" dirty="0"/>
          </a:p>
        </p:txBody>
      </p:sp>
      <p:sp>
        <p:nvSpPr>
          <p:cNvPr id="5" name="Foliennummernplatzhalter 4"/>
          <p:cNvSpPr>
            <a:spLocks noGrp="1"/>
          </p:cNvSpPr>
          <p:nvPr>
            <p:ph type="sldNum" sz="quarter" idx="12"/>
          </p:nvPr>
        </p:nvSpPr>
        <p:spPr/>
        <p:txBody>
          <a:bodyPr/>
          <a:lstStyle/>
          <a:p>
            <a:fld id="{BC31112E-B72C-493E-A9E4-3ADFFD1D57E7}" type="slidenum">
              <a:rPr lang="de-DE" smtClean="0"/>
              <a:pPr/>
              <a:t>‹Nr.›</a:t>
            </a:fld>
            <a:endParaRPr lang="de-DE" dirty="0"/>
          </a:p>
        </p:txBody>
      </p:sp>
      <p:sp>
        <p:nvSpPr>
          <p:cNvPr id="14" name="Textplatzhalter 13"/>
          <p:cNvSpPr>
            <a:spLocks noGrp="1"/>
          </p:cNvSpPr>
          <p:nvPr>
            <p:ph type="body" sz="quarter" idx="13"/>
          </p:nvPr>
        </p:nvSpPr>
        <p:spPr>
          <a:xfrm>
            <a:off x="246063" y="1262063"/>
            <a:ext cx="3597275" cy="5189537"/>
          </a:xfrm>
          <a:prstGeom prst="rect">
            <a:avLst/>
          </a:prstGeom>
        </p:spPr>
        <p:txBody>
          <a:bodyPr/>
          <a:lstStyle>
            <a:lvl1pPr marL="0" indent="0">
              <a:buNone/>
              <a:defRPr baseline="0"/>
            </a:lvl1pPr>
          </a:lstStyle>
          <a:p>
            <a:pPr lvl="0"/>
            <a:r>
              <a:rPr lang="de-DE" smtClean="0"/>
              <a:t>Textmasterformat bearbeiten</a:t>
            </a:r>
          </a:p>
        </p:txBody>
      </p:sp>
      <p:sp>
        <p:nvSpPr>
          <p:cNvPr id="9" name="Inhaltsplatzhalter 8"/>
          <p:cNvSpPr>
            <a:spLocks noGrp="1"/>
          </p:cNvSpPr>
          <p:nvPr>
            <p:ph sz="quarter" idx="15" hasCustomPrompt="1"/>
          </p:nvPr>
        </p:nvSpPr>
        <p:spPr>
          <a:xfrm>
            <a:off x="3928533" y="1270000"/>
            <a:ext cx="4953000" cy="5173133"/>
          </a:xfrm>
          <a:prstGeom prst="rect">
            <a:avLst/>
          </a:prstGeom>
        </p:spPr>
        <p:txBody>
          <a:bodyPr/>
          <a:lstStyle>
            <a:lvl1pPr>
              <a:buNone/>
              <a:defRPr/>
            </a:lvl1pPr>
          </a:lstStyle>
          <a:p>
            <a:pPr lvl="0"/>
            <a:r>
              <a:rPr lang="de-DE" dirty="0" smtClean="0"/>
              <a:t>Grafik einfügen</a:t>
            </a:r>
            <a:endParaRPr lang="de-DE"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243840" y="580986"/>
            <a:ext cx="7665720" cy="607734"/>
          </a:xfrm>
          <a:prstGeom prst="rect">
            <a:avLst/>
          </a:prstGeom>
        </p:spPr>
        <p:txBody>
          <a:bodyPr vert="horz" lIns="0" tIns="0" rIns="0" bIns="0" rtlCol="0" anchor="t" anchorCtr="0">
            <a:normAutofit/>
          </a:bodyPr>
          <a:lstStyle/>
          <a:p>
            <a:r>
              <a:rPr lang="de-DE" dirty="0" smtClean="0"/>
              <a:t>Titelmasterformat durch Klicken bearbeiten</a:t>
            </a:r>
            <a:br>
              <a:rPr lang="de-DE" dirty="0" smtClean="0"/>
            </a:br>
            <a:endParaRPr lang="de-DE" dirty="0"/>
          </a:p>
        </p:txBody>
      </p:sp>
      <p:sp>
        <p:nvSpPr>
          <p:cNvPr id="9" name="Datumsplatzhalter 3"/>
          <p:cNvSpPr>
            <a:spLocks noGrp="1"/>
          </p:cNvSpPr>
          <p:nvPr>
            <p:ph type="dt" sz="half" idx="2"/>
          </p:nvPr>
        </p:nvSpPr>
        <p:spPr>
          <a:xfrm>
            <a:off x="6012180" y="6627677"/>
            <a:ext cx="2247900" cy="180000"/>
          </a:xfrm>
          <a:prstGeom prst="rect">
            <a:avLst/>
          </a:prstGeom>
        </p:spPr>
        <p:txBody>
          <a:bodyPr lIns="0" tIns="0" rIns="0" bIns="0"/>
          <a:lstStyle>
            <a:lvl1pPr algn="ctr">
              <a:defRPr sz="1000">
                <a:latin typeface="Arial" pitchFamily="34" charset="0"/>
                <a:cs typeface="Arial" pitchFamily="34" charset="0"/>
              </a:defRPr>
            </a:lvl1pPr>
          </a:lstStyle>
          <a:p>
            <a:fld id="{F62BD87E-EB91-4F8B-9CF5-DDF46D5E7565}" type="datetime1">
              <a:rPr lang="de-DE" smtClean="0"/>
              <a:t>17.01.2018</a:t>
            </a:fld>
            <a:endParaRPr lang="de-DE" dirty="0"/>
          </a:p>
        </p:txBody>
      </p:sp>
      <p:sp>
        <p:nvSpPr>
          <p:cNvPr id="11" name="Fußzeilenplatzhalter 4"/>
          <p:cNvSpPr>
            <a:spLocks noGrp="1"/>
          </p:cNvSpPr>
          <p:nvPr>
            <p:ph type="ftr" sz="quarter" idx="3"/>
          </p:nvPr>
        </p:nvSpPr>
        <p:spPr>
          <a:xfrm>
            <a:off x="251460" y="6626850"/>
            <a:ext cx="5754284" cy="180000"/>
          </a:xfrm>
          <a:prstGeom prst="rect">
            <a:avLst/>
          </a:prstGeom>
        </p:spPr>
        <p:txBody>
          <a:bodyPr lIns="0" tIns="0" rIns="0" bIns="0"/>
          <a:lstStyle>
            <a:lvl1pPr>
              <a:defRPr sz="1000" baseline="0">
                <a:solidFill>
                  <a:schemeClr val="tx1"/>
                </a:solidFill>
                <a:latin typeface="Arial" pitchFamily="34" charset="0"/>
              </a:defRPr>
            </a:lvl1pPr>
          </a:lstStyle>
          <a:p>
            <a:r>
              <a:rPr lang="en-US" smtClean="0"/>
              <a:t>CAST Symposium, Lyon 17. January 2018</a:t>
            </a:r>
            <a:endParaRPr lang="de-DE" dirty="0"/>
          </a:p>
        </p:txBody>
      </p:sp>
      <p:sp>
        <p:nvSpPr>
          <p:cNvPr id="12" name="Foliennummernplatzhalter 5"/>
          <p:cNvSpPr>
            <a:spLocks noGrp="1"/>
          </p:cNvSpPr>
          <p:nvPr>
            <p:ph type="sldNum" sz="quarter" idx="4"/>
          </p:nvPr>
        </p:nvSpPr>
        <p:spPr>
          <a:xfrm>
            <a:off x="8260671" y="6626097"/>
            <a:ext cx="627987" cy="180000"/>
          </a:xfrm>
          <a:prstGeom prst="rect">
            <a:avLst/>
          </a:prstGeom>
        </p:spPr>
        <p:txBody>
          <a:bodyPr lIns="0" tIns="0" rIns="0" bIns="0"/>
          <a:lstStyle>
            <a:lvl1pPr algn="r">
              <a:defRPr sz="1000">
                <a:solidFill>
                  <a:schemeClr val="tx1"/>
                </a:solidFill>
                <a:latin typeface="Arial" pitchFamily="34" charset="0"/>
                <a:cs typeface="Arial" pitchFamily="34" charset="0"/>
              </a:defRPr>
            </a:lvl1pPr>
          </a:lstStyle>
          <a:p>
            <a:fld id="{BC31112E-B72C-493E-A9E4-3ADFFD1D57E7}" type="slidenum">
              <a:rPr lang="de-DE" smtClean="0"/>
              <a:pPr/>
              <a:t>‹Nr.›</a:t>
            </a:fld>
            <a:endParaRPr lang="de-DE" dirty="0"/>
          </a:p>
        </p:txBody>
      </p:sp>
      <p:pic>
        <p:nvPicPr>
          <p:cNvPr id="13" name="Grafik 12" descr="PPT_01.1.jpg"/>
          <p:cNvPicPr>
            <a:picLocks noChangeAspect="1"/>
          </p:cNvPicPr>
          <p:nvPr/>
        </p:nvPicPr>
        <p:blipFill>
          <a:blip r:embed="rId6" cstate="print"/>
          <a:stretch>
            <a:fillRect/>
          </a:stretch>
        </p:blipFill>
        <p:spPr>
          <a:xfrm>
            <a:off x="0" y="0"/>
            <a:ext cx="9144000" cy="429768"/>
          </a:xfrm>
          <a:prstGeom prst="rect">
            <a:avLst/>
          </a:prstGeom>
        </p:spPr>
      </p:pic>
      <p:sp>
        <p:nvSpPr>
          <p:cNvPr id="8" name="Textplatzhalter 7"/>
          <p:cNvSpPr>
            <a:spLocks noGrp="1"/>
          </p:cNvSpPr>
          <p:nvPr>
            <p:ph type="body" idx="1"/>
          </p:nvPr>
        </p:nvSpPr>
        <p:spPr>
          <a:xfrm>
            <a:off x="244800" y="1263600"/>
            <a:ext cx="8647200" cy="5036400"/>
          </a:xfrm>
          <a:prstGeom prst="rect">
            <a:avLst/>
          </a:prstGeom>
        </p:spPr>
        <p:txBody>
          <a:bodyPr vert="horz" lIns="0" tIns="0" rIns="0" bIns="0" rtlCol="0">
            <a:normAutofit/>
          </a:body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sldNum="0" hdr="0" dt="0"/>
  <p:txStyles>
    <p:titleStyle>
      <a:lvl1pPr algn="l" defTabSz="914400" rtl="0" eaLnBrk="1" latinLnBrk="0" hangingPunct="1">
        <a:spcBef>
          <a:spcPct val="0"/>
        </a:spcBef>
        <a:buNone/>
        <a:defRPr sz="2000" b="1" i="0" kern="1200" baseline="0">
          <a:solidFill>
            <a:schemeClr val="tx1"/>
          </a:solidFill>
          <a:latin typeface="Arial" pitchFamily="34" charset="0"/>
          <a:ea typeface="+mj-ea"/>
          <a:cs typeface="+mj-cs"/>
        </a:defRPr>
      </a:lvl1pPr>
    </p:titleStyle>
    <p:bodyStyle>
      <a:lvl1pPr marL="4763" indent="0" algn="l" defTabSz="914400" rtl="0" eaLnBrk="1" latinLnBrk="0" hangingPunct="1">
        <a:lnSpc>
          <a:spcPct val="100000"/>
        </a:lnSpc>
        <a:spcBef>
          <a:spcPts val="600"/>
        </a:spcBef>
        <a:buClr>
          <a:srgbClr val="33B2B2"/>
        </a:buClr>
        <a:buSzPct val="100000"/>
        <a:buFontTx/>
        <a:buNone/>
        <a:defRPr lang="de-DE" sz="1800" kern="1200" dirty="0" smtClean="0">
          <a:solidFill>
            <a:schemeClr val="tx1"/>
          </a:solidFill>
          <a:latin typeface="Arial" pitchFamily="34" charset="0"/>
          <a:ea typeface="+mn-ea"/>
          <a:cs typeface="Arial" pitchFamily="34" charset="0"/>
        </a:defRPr>
      </a:lvl1pPr>
      <a:lvl2pPr marL="180000" marR="0" indent="-180000" algn="l" defTabSz="914400" rtl="0" eaLnBrk="1" fontAlgn="auto" latinLnBrk="0" hangingPunct="1">
        <a:lnSpc>
          <a:spcPct val="100000"/>
        </a:lnSpc>
        <a:spcBef>
          <a:spcPts val="600"/>
        </a:spcBef>
        <a:spcAft>
          <a:spcPts val="0"/>
        </a:spcAft>
        <a:buClr>
          <a:schemeClr val="accent1">
            <a:lumMod val="60000"/>
            <a:lumOff val="40000"/>
          </a:schemeClr>
        </a:buClr>
        <a:buSzTx/>
        <a:buFont typeface="Wingdings" pitchFamily="2" charset="2"/>
        <a:buChar char="§"/>
        <a:tabLst/>
        <a:defRPr lang="de-DE" sz="1800" kern="1200" dirty="0" smtClean="0">
          <a:solidFill>
            <a:schemeClr val="tx1"/>
          </a:solidFill>
          <a:latin typeface="Arial" pitchFamily="34" charset="0"/>
          <a:ea typeface="+mn-ea"/>
          <a:cs typeface="Arial" pitchFamily="34" charset="0"/>
        </a:defRPr>
      </a:lvl2pPr>
      <a:lvl3pPr marL="432000" indent="-180000" algn="l" defTabSz="914400" rtl="0" eaLnBrk="1" latinLnBrk="0" hangingPunct="1">
        <a:lnSpc>
          <a:spcPct val="100000"/>
        </a:lnSpc>
        <a:spcBef>
          <a:spcPts val="600"/>
        </a:spcBef>
        <a:buClr>
          <a:schemeClr val="accent1">
            <a:lumMod val="60000"/>
            <a:lumOff val="40000"/>
          </a:schemeClr>
        </a:buClr>
        <a:buFont typeface="Arial" pitchFamily="34" charset="0"/>
        <a:buChar char="•"/>
        <a:defRPr lang="de-DE" sz="1800" kern="1200" smtClean="0">
          <a:solidFill>
            <a:schemeClr val="tx1"/>
          </a:solidFill>
          <a:latin typeface="Arial" pitchFamily="34" charset="0"/>
          <a:ea typeface="+mn-ea"/>
          <a:cs typeface="Arial" pitchFamily="34" charset="0"/>
        </a:defRPr>
      </a:lvl3pPr>
      <a:lvl4pPr marL="684000" indent="-180000" algn="l" defTabSz="914400" rtl="0" eaLnBrk="1" latinLnBrk="0" hangingPunct="1">
        <a:spcBef>
          <a:spcPts val="600"/>
        </a:spcBef>
        <a:buFont typeface="Symbol" pitchFamily="18" charset="2"/>
        <a:buChar char="-"/>
        <a:defRPr sz="1800" kern="1200">
          <a:solidFill>
            <a:schemeClr val="tx1"/>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None/>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hyperlink" Target="http://www.projectcast.e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251460" y="764704"/>
            <a:ext cx="8633460" cy="1219200"/>
          </a:xfrm>
        </p:spPr>
        <p:txBody>
          <a:bodyPr>
            <a:normAutofit/>
          </a:bodyPr>
          <a:lstStyle/>
          <a:p>
            <a:r>
              <a:rPr lang="en-GB" dirty="0" smtClean="0"/>
              <a:t>The role of C-14 for repositories in salt: Integration of the CAST results</a:t>
            </a:r>
            <a:endParaRPr lang="en-GB" dirty="0"/>
          </a:p>
        </p:txBody>
      </p:sp>
      <p:pic>
        <p:nvPicPr>
          <p:cNvPr id="4" name="Picture 2" descr="logo_cast_line_bla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140968"/>
            <a:ext cx="1601787" cy="198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FP7-euratom-cmy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3755603"/>
            <a:ext cx="1871663"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12148" y="4193610"/>
            <a:ext cx="1691680" cy="1119874"/>
          </a:xfrm>
          <a:prstGeom prst="rect">
            <a:avLst/>
          </a:prstGeom>
        </p:spPr>
      </p:pic>
      <p:sp>
        <p:nvSpPr>
          <p:cNvPr id="7" name="Rectangle 6"/>
          <p:cNvSpPr/>
          <p:nvPr/>
        </p:nvSpPr>
        <p:spPr>
          <a:xfrm>
            <a:off x="1042990" y="2049448"/>
            <a:ext cx="6929486" cy="1384995"/>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800" dirty="0" smtClean="0"/>
              <a:t>Name: </a:t>
            </a:r>
            <a:r>
              <a:rPr lang="en-GB" sz="2800" dirty="0">
                <a:solidFill>
                  <a:srgbClr val="FF0000"/>
                </a:solidFill>
              </a:rPr>
              <a:t>André </a:t>
            </a:r>
            <a:r>
              <a:rPr lang="en-GB" sz="2800" dirty="0" smtClean="0">
                <a:solidFill>
                  <a:srgbClr val="FF0000"/>
                </a:solidFill>
              </a:rPr>
              <a:t>Rübel</a:t>
            </a:r>
            <a:endParaRPr lang="en-GB" sz="2800" dirty="0" smtClean="0">
              <a:solidFill>
                <a:srgbClr val="FF0000"/>
              </a:solidFill>
            </a:endParaRPr>
          </a:p>
          <a:p>
            <a:pPr algn="ctr"/>
            <a:r>
              <a:rPr lang="en-GB" sz="2800" dirty="0" smtClean="0"/>
              <a:t>Organisation: </a:t>
            </a:r>
            <a:r>
              <a:rPr lang="en-GB" sz="2800" dirty="0" smtClean="0">
                <a:solidFill>
                  <a:srgbClr val="FF0000"/>
                </a:solidFill>
              </a:rPr>
              <a:t>GRS</a:t>
            </a:r>
            <a:endParaRPr lang="en-GB" sz="2800" dirty="0" smtClean="0">
              <a:solidFill>
                <a:srgbClr val="FF0000"/>
              </a:solidFill>
            </a:endParaRPr>
          </a:p>
          <a:p>
            <a:pPr algn="ctr"/>
            <a:r>
              <a:rPr lang="en-GB" sz="2800" dirty="0" smtClean="0"/>
              <a:t>Date:</a:t>
            </a:r>
            <a:r>
              <a:rPr lang="en-GB" sz="2800" dirty="0" smtClean="0">
                <a:solidFill>
                  <a:srgbClr val="FF0000"/>
                </a:solidFill>
              </a:rPr>
              <a:t> </a:t>
            </a:r>
            <a:r>
              <a:rPr lang="en-GB" sz="2800" dirty="0" smtClean="0">
                <a:solidFill>
                  <a:srgbClr val="FF0000"/>
                </a:solidFill>
              </a:rPr>
              <a:t>17.01.2018</a:t>
            </a:r>
            <a:endParaRPr lang="en-GB" sz="2800" dirty="0">
              <a:solidFill>
                <a:srgbClr val="FF0000"/>
              </a:solidFill>
            </a:endParaRPr>
          </a:p>
        </p:txBody>
      </p:sp>
      <p:sp>
        <p:nvSpPr>
          <p:cNvPr id="9" name="Rectangle 5"/>
          <p:cNvSpPr/>
          <p:nvPr/>
        </p:nvSpPr>
        <p:spPr>
          <a:xfrm>
            <a:off x="0" y="5934670"/>
            <a:ext cx="9144000" cy="923330"/>
          </a:xfrm>
          <a:prstGeom prst="rect">
            <a:avLst/>
          </a:prstGeom>
        </p:spPr>
        <p:txBody>
          <a:bodyPr wrap="square">
            <a:spAutoFit/>
          </a:bodyPr>
          <a:lstStyle/>
          <a:p>
            <a:pPr algn="ctr"/>
            <a:r>
              <a:rPr lang="en-GB" b="1" dirty="0"/>
              <a:t>The project has received funding from the European Union’s Seventh Framework Programme for research, technological development and demonstration under grant agreement no. 604779, the CAST </a:t>
            </a:r>
            <a:r>
              <a:rPr lang="en-GB" b="1" dirty="0" smtClean="0"/>
              <a:t>project. </a:t>
            </a: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type="body" sz="quarter" idx="10"/>
          </p:nvPr>
        </p:nvSpPr>
        <p:spPr>
          <a:xfrm>
            <a:off x="244800" y="1263600"/>
            <a:ext cx="8647200" cy="5261744"/>
          </a:xfrm>
        </p:spPr>
        <p:txBody>
          <a:bodyPr>
            <a:normAutofit/>
          </a:bodyPr>
          <a:lstStyle/>
          <a:p>
            <a:pPr lvl="1"/>
            <a:r>
              <a:rPr lang="en-GB" dirty="0" smtClean="0"/>
              <a:t>Isolation should be achieved by minimizing contact of the waste with water</a:t>
            </a:r>
          </a:p>
          <a:p>
            <a:pPr lvl="1"/>
            <a:r>
              <a:rPr lang="en-GB" dirty="0" smtClean="0"/>
              <a:t>For probable evolutions of repository for HLW it is strived for that no or at the most</a:t>
            </a:r>
            <a:br>
              <a:rPr lang="en-GB" dirty="0" smtClean="0"/>
            </a:br>
            <a:r>
              <a:rPr lang="en-GB" dirty="0" smtClean="0"/>
              <a:t>very small amounts of external water gets in contact with the waste</a:t>
            </a:r>
          </a:p>
          <a:p>
            <a:pPr lvl="1"/>
            <a:r>
              <a:rPr lang="en-GB" dirty="0" smtClean="0"/>
              <a:t>Waste itself </a:t>
            </a:r>
            <a:r>
              <a:rPr lang="en-GB" dirty="0"/>
              <a:t>might contain waters </a:t>
            </a:r>
            <a:r>
              <a:rPr lang="en-GB" dirty="0" smtClean="0"/>
              <a:t>emplaced along </a:t>
            </a:r>
            <a:r>
              <a:rPr lang="en-GB" dirty="0"/>
              <a:t>for mixed waste types</a:t>
            </a:r>
          </a:p>
          <a:p>
            <a:pPr lvl="1"/>
            <a:r>
              <a:rPr lang="en-GB" dirty="0" smtClean="0"/>
              <a:t>Salt </a:t>
            </a:r>
            <a:r>
              <a:rPr lang="en-GB" dirty="0"/>
              <a:t>host rock is dry and </a:t>
            </a:r>
            <a:r>
              <a:rPr lang="en-GB" dirty="0" smtClean="0"/>
              <a:t>impermeable</a:t>
            </a:r>
            <a:br>
              <a:rPr lang="en-GB" dirty="0" smtClean="0"/>
            </a:br>
            <a:r>
              <a:rPr lang="en-GB" dirty="0" smtClean="0"/>
              <a:t>for </a:t>
            </a:r>
            <a:r>
              <a:rPr lang="en-GB" dirty="0"/>
              <a:t>water, inflow only through drift </a:t>
            </a:r>
            <a:r>
              <a:rPr lang="en-GB" dirty="0" smtClean="0"/>
              <a:t>system</a:t>
            </a:r>
          </a:p>
          <a:p>
            <a:pPr lvl="1"/>
            <a:r>
              <a:rPr lang="en-GB" dirty="0" smtClean="0"/>
              <a:t>Isolation is achieved by</a:t>
            </a:r>
            <a:endParaRPr lang="en-GB" dirty="0"/>
          </a:p>
          <a:p>
            <a:pPr lvl="2"/>
            <a:r>
              <a:rPr lang="en-GB" dirty="0" smtClean="0"/>
              <a:t>Short term:</a:t>
            </a:r>
            <a:br>
              <a:rPr lang="en-GB" dirty="0" smtClean="0"/>
            </a:br>
            <a:r>
              <a:rPr lang="en-GB" dirty="0" smtClean="0"/>
              <a:t>Constructed shaft and drift seals</a:t>
            </a:r>
          </a:p>
          <a:p>
            <a:pPr lvl="2"/>
            <a:r>
              <a:rPr lang="en-GB" dirty="0" smtClean="0"/>
              <a:t>Long term:</a:t>
            </a:r>
            <a:br>
              <a:rPr lang="en-GB" dirty="0" smtClean="0"/>
            </a:br>
            <a:r>
              <a:rPr lang="en-GB" dirty="0" smtClean="0"/>
              <a:t>Compacted salt grit backfill in access drifts</a:t>
            </a:r>
          </a:p>
          <a:p>
            <a:pPr lvl="3"/>
            <a:r>
              <a:rPr lang="en-GB" dirty="0" smtClean="0"/>
              <a:t>Salt grit is compacted to low </a:t>
            </a:r>
            <a:br>
              <a:rPr lang="en-GB" dirty="0" smtClean="0"/>
            </a:br>
            <a:r>
              <a:rPr lang="en-GB" dirty="0" smtClean="0"/>
              <a:t>porosity and permeability by</a:t>
            </a:r>
            <a:br>
              <a:rPr lang="en-GB" dirty="0" smtClean="0"/>
            </a:br>
            <a:r>
              <a:rPr lang="en-GB" dirty="0" smtClean="0"/>
              <a:t>convergence of the salt host rock</a:t>
            </a:r>
          </a:p>
          <a:p>
            <a:endParaRPr lang="en-GB" dirty="0"/>
          </a:p>
        </p:txBody>
      </p:sp>
      <p:grpSp>
        <p:nvGrpSpPr>
          <p:cNvPr id="6" name="Gruppieren 5"/>
          <p:cNvGrpSpPr/>
          <p:nvPr/>
        </p:nvGrpSpPr>
        <p:grpSpPr>
          <a:xfrm>
            <a:off x="5194622" y="2564904"/>
            <a:ext cx="3625850" cy="3589769"/>
            <a:chOff x="5050827" y="2719553"/>
            <a:chExt cx="3625850" cy="3589769"/>
          </a:xfrm>
        </p:grpSpPr>
        <p:grpSp>
          <p:nvGrpSpPr>
            <p:cNvPr id="7" name="Gruppieren 6"/>
            <p:cNvGrpSpPr/>
            <p:nvPr/>
          </p:nvGrpSpPr>
          <p:grpSpPr>
            <a:xfrm>
              <a:off x="5050827" y="2899372"/>
              <a:ext cx="3625850" cy="3409950"/>
              <a:chOff x="539750" y="1316038"/>
              <a:chExt cx="3625850" cy="3409950"/>
            </a:xfrm>
          </p:grpSpPr>
          <p:grpSp>
            <p:nvGrpSpPr>
              <p:cNvPr id="9" name="Gruppieren 32"/>
              <p:cNvGrpSpPr>
                <a:grpSpLocks/>
              </p:cNvGrpSpPr>
              <p:nvPr/>
            </p:nvGrpSpPr>
            <p:grpSpPr bwMode="auto">
              <a:xfrm>
                <a:off x="539750" y="1462088"/>
                <a:ext cx="3625850" cy="3263900"/>
                <a:chOff x="3677810" y="1240430"/>
                <a:chExt cx="3626071" cy="3265361"/>
              </a:xfrm>
            </p:grpSpPr>
            <p:pic>
              <p:nvPicPr>
                <p:cNvPr id="25" name="Picture 4"/>
                <p:cNvPicPr>
                  <a:picLocks noChangeAspect="1" noChangeArrowheads="1"/>
                </p:cNvPicPr>
                <p:nvPr/>
              </p:nvPicPr>
              <p:blipFill>
                <a:blip r:embed="rId2"/>
                <a:srcRect l="35428" t="18457" r="41333" b="55371"/>
                <a:stretch>
                  <a:fillRect/>
                </a:stretch>
              </p:blipFill>
              <p:spPr bwMode="auto">
                <a:xfrm>
                  <a:off x="3677810" y="1240430"/>
                  <a:ext cx="3626071" cy="3265361"/>
                </a:xfrm>
                <a:prstGeom prst="rect">
                  <a:avLst/>
                </a:prstGeom>
                <a:noFill/>
                <a:ln w="12700">
                  <a:solidFill>
                    <a:schemeClr val="tx2">
                      <a:lumMod val="75000"/>
                      <a:lumOff val="25000"/>
                    </a:schemeClr>
                  </a:solidFill>
                  <a:miter lim="800000"/>
                  <a:headEnd type="none" w="sm" len="sm"/>
                  <a:tailEnd type="none" w="sm" len="sm"/>
                </a:ln>
                <a:effectLst/>
              </p:spPr>
            </p:pic>
            <p:sp>
              <p:nvSpPr>
                <p:cNvPr id="26" name="Textfeld 30"/>
                <p:cNvSpPr txBox="1">
                  <a:spLocks noChangeArrowheads="1"/>
                </p:cNvSpPr>
                <p:nvPr/>
              </p:nvSpPr>
              <p:spPr bwMode="auto">
                <a:xfrm>
                  <a:off x="4495238" y="3000549"/>
                  <a:ext cx="1368083" cy="261727"/>
                </a:xfrm>
                <a:prstGeom prst="rect">
                  <a:avLst/>
                </a:prstGeom>
                <a:solidFill>
                  <a:srgbClr val="5996F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rIns="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de-DE" altLang="de-DE" sz="1100" dirty="0">
                      <a:latin typeface="Arial" charset="0"/>
                    </a:rPr>
                    <a:t>   </a:t>
                  </a:r>
                  <a:r>
                    <a:rPr lang="de-DE" altLang="de-DE" sz="1100" dirty="0" smtClean="0">
                      <a:latin typeface="Arial" charset="0"/>
                    </a:rPr>
                    <a:t>Emplacement </a:t>
                  </a:r>
                  <a:r>
                    <a:rPr lang="de-DE" altLang="de-DE" sz="1100" dirty="0" err="1" smtClean="0">
                      <a:latin typeface="Arial" charset="0"/>
                    </a:rPr>
                    <a:t>area</a:t>
                  </a:r>
                  <a:endParaRPr lang="de-DE" altLang="de-DE" sz="1100" dirty="0">
                    <a:latin typeface="Arial" charset="0"/>
                  </a:endParaRPr>
                </a:p>
              </p:txBody>
            </p:sp>
          </p:grpSp>
          <p:sp>
            <p:nvSpPr>
              <p:cNvPr id="10" name="Rechteck 9"/>
              <p:cNvSpPr>
                <a:spLocks noChangeArrowheads="1"/>
              </p:cNvSpPr>
              <p:nvPr/>
            </p:nvSpPr>
            <p:spPr bwMode="auto">
              <a:xfrm flipV="1">
                <a:off x="2533528" y="3430014"/>
                <a:ext cx="1047686" cy="98401"/>
              </a:xfrm>
              <a:prstGeom prst="rect">
                <a:avLst/>
              </a:prstGeom>
              <a:solidFill>
                <a:schemeClr val="bg1"/>
              </a:solidFill>
              <a:ln w="9525" algn="ctr">
                <a:solidFill>
                  <a:srgbClr val="3172C4"/>
                </a:solidFill>
                <a:round/>
                <a:headEnd type="none" w="sm" len="sm"/>
                <a:tailEnd type="none" w="sm" len="sm"/>
              </a:ln>
            </p:spPr>
            <p:txBody>
              <a:bodyPr rot="10800000"/>
              <a:lstStyle>
                <a:lvl1pPr defTabSz="831850">
                  <a:defRPr>
                    <a:solidFill>
                      <a:schemeClr val="tx1"/>
                    </a:solidFill>
                    <a:latin typeface="Calibri" pitchFamily="34" charset="0"/>
                  </a:defRPr>
                </a:lvl1pPr>
                <a:lvl2pPr marL="742950" indent="-285750" defTabSz="831850">
                  <a:defRPr>
                    <a:solidFill>
                      <a:schemeClr val="tx1"/>
                    </a:solidFill>
                    <a:latin typeface="Calibri" pitchFamily="34" charset="0"/>
                  </a:defRPr>
                </a:lvl2pPr>
                <a:lvl3pPr marL="1143000" indent="-228600" defTabSz="831850">
                  <a:defRPr>
                    <a:solidFill>
                      <a:schemeClr val="tx1"/>
                    </a:solidFill>
                    <a:latin typeface="Calibri" pitchFamily="34" charset="0"/>
                  </a:defRPr>
                </a:lvl3pPr>
                <a:lvl4pPr marL="1600200" indent="-228600" defTabSz="831850">
                  <a:defRPr>
                    <a:solidFill>
                      <a:schemeClr val="tx1"/>
                    </a:solidFill>
                    <a:latin typeface="Calibri" pitchFamily="34" charset="0"/>
                  </a:defRPr>
                </a:lvl4pPr>
                <a:lvl5pPr marL="2057400" indent="-228600" defTabSz="831850">
                  <a:defRPr>
                    <a:solidFill>
                      <a:schemeClr val="tx1"/>
                    </a:solidFill>
                    <a:latin typeface="Calibri" pitchFamily="34" charset="0"/>
                  </a:defRPr>
                </a:lvl5pPr>
                <a:lvl6pPr marL="2514600" indent="-228600" defTabSz="831850" fontAlgn="base">
                  <a:spcBef>
                    <a:spcPct val="0"/>
                  </a:spcBef>
                  <a:spcAft>
                    <a:spcPct val="0"/>
                  </a:spcAft>
                  <a:defRPr>
                    <a:solidFill>
                      <a:schemeClr val="tx1"/>
                    </a:solidFill>
                    <a:latin typeface="Calibri" pitchFamily="34" charset="0"/>
                  </a:defRPr>
                </a:lvl6pPr>
                <a:lvl7pPr marL="2971800" indent="-228600" defTabSz="831850" fontAlgn="base">
                  <a:spcBef>
                    <a:spcPct val="0"/>
                  </a:spcBef>
                  <a:spcAft>
                    <a:spcPct val="0"/>
                  </a:spcAft>
                  <a:defRPr>
                    <a:solidFill>
                      <a:schemeClr val="tx1"/>
                    </a:solidFill>
                    <a:latin typeface="Calibri" pitchFamily="34" charset="0"/>
                  </a:defRPr>
                </a:lvl7pPr>
                <a:lvl8pPr marL="3429000" indent="-228600" defTabSz="831850" fontAlgn="base">
                  <a:spcBef>
                    <a:spcPct val="0"/>
                  </a:spcBef>
                  <a:spcAft>
                    <a:spcPct val="0"/>
                  </a:spcAft>
                  <a:defRPr>
                    <a:solidFill>
                      <a:schemeClr val="tx1"/>
                    </a:solidFill>
                    <a:latin typeface="Calibri" pitchFamily="34" charset="0"/>
                  </a:defRPr>
                </a:lvl8pPr>
                <a:lvl9pPr marL="3886200" indent="-228600" defTabSz="831850" fontAlgn="base">
                  <a:spcBef>
                    <a:spcPct val="0"/>
                  </a:spcBef>
                  <a:spcAft>
                    <a:spcPct val="0"/>
                  </a:spcAft>
                  <a:defRPr>
                    <a:solidFill>
                      <a:schemeClr val="tx1"/>
                    </a:solidFill>
                    <a:latin typeface="Calibri" pitchFamily="34" charset="0"/>
                  </a:defRPr>
                </a:lvl9pPr>
              </a:lstStyle>
              <a:p>
                <a:pPr eaLnBrk="0" hangingPunct="0"/>
                <a:endParaRPr lang="de-DE" altLang="de-DE" sz="2000"/>
              </a:p>
            </p:txBody>
          </p:sp>
          <p:sp>
            <p:nvSpPr>
              <p:cNvPr id="11" name="Rechteck 10"/>
              <p:cNvSpPr/>
              <p:nvPr/>
            </p:nvSpPr>
            <p:spPr bwMode="auto">
              <a:xfrm>
                <a:off x="3192463" y="1316038"/>
                <a:ext cx="98425" cy="2209800"/>
              </a:xfrm>
              <a:prstGeom prst="rect">
                <a:avLst/>
              </a:prstGeom>
              <a:solidFill>
                <a:schemeClr val="bg1"/>
              </a:solidFill>
              <a:ln w="12700" cap="flat" cmpd="sng" algn="ctr">
                <a:solidFill>
                  <a:schemeClr val="tx2">
                    <a:lumMod val="75000"/>
                    <a:lumOff val="25000"/>
                  </a:schemeClr>
                </a:solidFill>
                <a:prstDash val="solid"/>
                <a:round/>
                <a:headEnd type="none" w="sm" len="sm"/>
                <a:tailEnd type="none" w="sm" len="sm"/>
              </a:ln>
              <a:effectLst/>
            </p:spPr>
            <p:txBody>
              <a:bodyPr/>
              <a:lstStyle/>
              <a:p>
                <a:pPr defTabSz="831850" eaLnBrk="0" fontAlgn="auto" hangingPunct="0">
                  <a:spcBef>
                    <a:spcPts val="0"/>
                  </a:spcBef>
                  <a:spcAft>
                    <a:spcPts val="0"/>
                  </a:spcAft>
                  <a:defRPr/>
                </a:pPr>
                <a:endParaRPr lang="de-DE" sz="2000">
                  <a:latin typeface="+mn-lt"/>
                </a:endParaRPr>
              </a:p>
            </p:txBody>
          </p:sp>
          <p:sp>
            <p:nvSpPr>
              <p:cNvPr id="12" name="Rechteck 11"/>
              <p:cNvSpPr/>
              <p:nvPr/>
            </p:nvSpPr>
            <p:spPr bwMode="auto">
              <a:xfrm>
                <a:off x="3367088" y="1317625"/>
                <a:ext cx="98425" cy="2211388"/>
              </a:xfrm>
              <a:prstGeom prst="rect">
                <a:avLst/>
              </a:prstGeom>
              <a:solidFill>
                <a:schemeClr val="bg1"/>
              </a:solidFill>
              <a:ln w="12700" cap="flat" cmpd="sng" algn="ctr">
                <a:solidFill>
                  <a:schemeClr val="tx2">
                    <a:lumMod val="75000"/>
                    <a:lumOff val="25000"/>
                  </a:schemeClr>
                </a:solidFill>
                <a:prstDash val="solid"/>
                <a:round/>
                <a:headEnd type="none" w="sm" len="sm"/>
                <a:tailEnd type="none" w="sm" len="sm"/>
              </a:ln>
              <a:effectLst/>
            </p:spPr>
            <p:txBody>
              <a:bodyPr/>
              <a:lstStyle/>
              <a:p>
                <a:pPr defTabSz="831850" eaLnBrk="0" fontAlgn="auto" hangingPunct="0">
                  <a:spcBef>
                    <a:spcPts val="0"/>
                  </a:spcBef>
                  <a:spcAft>
                    <a:spcPts val="0"/>
                  </a:spcAft>
                  <a:defRPr/>
                </a:pPr>
                <a:endParaRPr lang="de-DE" sz="2000">
                  <a:latin typeface="+mn-lt"/>
                </a:endParaRPr>
              </a:p>
            </p:txBody>
          </p:sp>
          <p:sp>
            <p:nvSpPr>
              <p:cNvPr id="13" name="Rechteck 12"/>
              <p:cNvSpPr>
                <a:spLocks noChangeArrowheads="1"/>
              </p:cNvSpPr>
              <p:nvPr/>
            </p:nvSpPr>
            <p:spPr bwMode="auto">
              <a:xfrm>
                <a:off x="1519177" y="3437950"/>
                <a:ext cx="2031876" cy="84116"/>
              </a:xfrm>
              <a:prstGeom prst="rect">
                <a:avLst/>
              </a:prstGeom>
              <a:solidFill>
                <a:schemeClr val="bg1"/>
              </a:solidFill>
              <a:ln>
                <a:noFill/>
              </a:ln>
              <a:extLst>
                <a:ext uri="{91240B29-F687-4F45-9708-019B960494DF}">
                  <a14:hiddenLine xmlns:a14="http://schemas.microsoft.com/office/drawing/2010/main" w="12700" algn="ctr">
                    <a:solidFill>
                      <a:srgbClr val="000000"/>
                    </a:solidFill>
                    <a:round/>
                    <a:headEnd type="none" w="sm" len="sm"/>
                    <a:tailEnd type="none" w="sm" len="sm"/>
                  </a14:hiddenLine>
                </a:ext>
              </a:extLst>
            </p:spPr>
            <p:txBody>
              <a:bodyPr/>
              <a:lstStyle>
                <a:lvl1pPr defTabSz="831850">
                  <a:defRPr>
                    <a:solidFill>
                      <a:schemeClr val="tx1"/>
                    </a:solidFill>
                    <a:latin typeface="Calibri" pitchFamily="34" charset="0"/>
                  </a:defRPr>
                </a:lvl1pPr>
                <a:lvl2pPr marL="742950" indent="-285750" defTabSz="831850">
                  <a:defRPr>
                    <a:solidFill>
                      <a:schemeClr val="tx1"/>
                    </a:solidFill>
                    <a:latin typeface="Calibri" pitchFamily="34" charset="0"/>
                  </a:defRPr>
                </a:lvl2pPr>
                <a:lvl3pPr marL="1143000" indent="-228600" defTabSz="831850">
                  <a:defRPr>
                    <a:solidFill>
                      <a:schemeClr val="tx1"/>
                    </a:solidFill>
                    <a:latin typeface="Calibri" pitchFamily="34" charset="0"/>
                  </a:defRPr>
                </a:lvl3pPr>
                <a:lvl4pPr marL="1600200" indent="-228600" defTabSz="831850">
                  <a:defRPr>
                    <a:solidFill>
                      <a:schemeClr val="tx1"/>
                    </a:solidFill>
                    <a:latin typeface="Calibri" pitchFamily="34" charset="0"/>
                  </a:defRPr>
                </a:lvl4pPr>
                <a:lvl5pPr marL="2057400" indent="-228600" defTabSz="831850">
                  <a:defRPr>
                    <a:solidFill>
                      <a:schemeClr val="tx1"/>
                    </a:solidFill>
                    <a:latin typeface="Calibri" pitchFamily="34" charset="0"/>
                  </a:defRPr>
                </a:lvl5pPr>
                <a:lvl6pPr marL="2514600" indent="-228600" defTabSz="831850" fontAlgn="base">
                  <a:spcBef>
                    <a:spcPct val="0"/>
                  </a:spcBef>
                  <a:spcAft>
                    <a:spcPct val="0"/>
                  </a:spcAft>
                  <a:defRPr>
                    <a:solidFill>
                      <a:schemeClr val="tx1"/>
                    </a:solidFill>
                    <a:latin typeface="Calibri" pitchFamily="34" charset="0"/>
                  </a:defRPr>
                </a:lvl6pPr>
                <a:lvl7pPr marL="2971800" indent="-228600" defTabSz="831850" fontAlgn="base">
                  <a:spcBef>
                    <a:spcPct val="0"/>
                  </a:spcBef>
                  <a:spcAft>
                    <a:spcPct val="0"/>
                  </a:spcAft>
                  <a:defRPr>
                    <a:solidFill>
                      <a:schemeClr val="tx1"/>
                    </a:solidFill>
                    <a:latin typeface="Calibri" pitchFamily="34" charset="0"/>
                  </a:defRPr>
                </a:lvl7pPr>
                <a:lvl8pPr marL="3429000" indent="-228600" defTabSz="831850" fontAlgn="base">
                  <a:spcBef>
                    <a:spcPct val="0"/>
                  </a:spcBef>
                  <a:spcAft>
                    <a:spcPct val="0"/>
                  </a:spcAft>
                  <a:defRPr>
                    <a:solidFill>
                      <a:schemeClr val="tx1"/>
                    </a:solidFill>
                    <a:latin typeface="Calibri" pitchFamily="34" charset="0"/>
                  </a:defRPr>
                </a:lvl8pPr>
                <a:lvl9pPr marL="3886200" indent="-228600" defTabSz="831850" fontAlgn="base">
                  <a:spcBef>
                    <a:spcPct val="0"/>
                  </a:spcBef>
                  <a:spcAft>
                    <a:spcPct val="0"/>
                  </a:spcAft>
                  <a:defRPr>
                    <a:solidFill>
                      <a:schemeClr val="tx1"/>
                    </a:solidFill>
                    <a:latin typeface="Calibri" pitchFamily="34" charset="0"/>
                  </a:defRPr>
                </a:lvl9pPr>
              </a:lstStyle>
              <a:p>
                <a:pPr eaLnBrk="0" hangingPunct="0"/>
                <a:endParaRPr lang="de-DE" altLang="de-DE" sz="2000"/>
              </a:p>
            </p:txBody>
          </p:sp>
          <p:grpSp>
            <p:nvGrpSpPr>
              <p:cNvPr id="14" name="Gruppieren 23"/>
              <p:cNvGrpSpPr>
                <a:grpSpLocks/>
              </p:cNvGrpSpPr>
              <p:nvPr/>
            </p:nvGrpSpPr>
            <p:grpSpPr bwMode="auto">
              <a:xfrm>
                <a:off x="1601722" y="3509370"/>
                <a:ext cx="649248" cy="1047489"/>
                <a:chOff x="3929058" y="2639248"/>
                <a:chExt cx="357190" cy="576000"/>
              </a:xfrm>
            </p:grpSpPr>
            <p:sp>
              <p:nvSpPr>
                <p:cNvPr id="21" name="Rechteck 22"/>
                <p:cNvSpPr>
                  <a:spLocks noChangeArrowheads="1"/>
                </p:cNvSpPr>
                <p:nvPr/>
              </p:nvSpPr>
              <p:spPr bwMode="auto">
                <a:xfrm>
                  <a:off x="3929058" y="2639248"/>
                  <a:ext cx="28800" cy="576000"/>
                </a:xfrm>
                <a:prstGeom prst="rect">
                  <a:avLst/>
                </a:prstGeom>
                <a:solidFill>
                  <a:schemeClr val="bg1"/>
                </a:solidFill>
                <a:ln>
                  <a:noFill/>
                </a:ln>
                <a:extLst>
                  <a:ext uri="{91240B29-F687-4F45-9708-019B960494DF}">
                    <a14:hiddenLine xmlns:a14="http://schemas.microsoft.com/office/drawing/2010/main" w="12700" algn="ctr">
                      <a:solidFill>
                        <a:srgbClr val="000000"/>
                      </a:solidFill>
                      <a:round/>
                      <a:headEnd type="none" w="sm" len="sm"/>
                      <a:tailEnd type="none" w="sm" len="sm"/>
                    </a14:hiddenLine>
                  </a:ext>
                </a:extLst>
              </p:spPr>
              <p:txBody>
                <a:bodyPr/>
                <a:lstStyle>
                  <a:lvl1pPr defTabSz="831850">
                    <a:defRPr>
                      <a:solidFill>
                        <a:schemeClr val="tx1"/>
                      </a:solidFill>
                      <a:latin typeface="Calibri" pitchFamily="34" charset="0"/>
                    </a:defRPr>
                  </a:lvl1pPr>
                  <a:lvl2pPr marL="742950" indent="-285750" defTabSz="831850">
                    <a:defRPr>
                      <a:solidFill>
                        <a:schemeClr val="tx1"/>
                      </a:solidFill>
                      <a:latin typeface="Calibri" pitchFamily="34" charset="0"/>
                    </a:defRPr>
                  </a:lvl2pPr>
                  <a:lvl3pPr marL="1143000" indent="-228600" defTabSz="831850">
                    <a:defRPr>
                      <a:solidFill>
                        <a:schemeClr val="tx1"/>
                      </a:solidFill>
                      <a:latin typeface="Calibri" pitchFamily="34" charset="0"/>
                    </a:defRPr>
                  </a:lvl3pPr>
                  <a:lvl4pPr marL="1600200" indent="-228600" defTabSz="831850">
                    <a:defRPr>
                      <a:solidFill>
                        <a:schemeClr val="tx1"/>
                      </a:solidFill>
                      <a:latin typeface="Calibri" pitchFamily="34" charset="0"/>
                    </a:defRPr>
                  </a:lvl4pPr>
                  <a:lvl5pPr marL="2057400" indent="-228600" defTabSz="831850">
                    <a:defRPr>
                      <a:solidFill>
                        <a:schemeClr val="tx1"/>
                      </a:solidFill>
                      <a:latin typeface="Calibri" pitchFamily="34" charset="0"/>
                    </a:defRPr>
                  </a:lvl5pPr>
                  <a:lvl6pPr marL="2514600" indent="-228600" defTabSz="831850" fontAlgn="base">
                    <a:spcBef>
                      <a:spcPct val="0"/>
                    </a:spcBef>
                    <a:spcAft>
                      <a:spcPct val="0"/>
                    </a:spcAft>
                    <a:defRPr>
                      <a:solidFill>
                        <a:schemeClr val="tx1"/>
                      </a:solidFill>
                      <a:latin typeface="Calibri" pitchFamily="34" charset="0"/>
                    </a:defRPr>
                  </a:lvl6pPr>
                  <a:lvl7pPr marL="2971800" indent="-228600" defTabSz="831850" fontAlgn="base">
                    <a:spcBef>
                      <a:spcPct val="0"/>
                    </a:spcBef>
                    <a:spcAft>
                      <a:spcPct val="0"/>
                    </a:spcAft>
                    <a:defRPr>
                      <a:solidFill>
                        <a:schemeClr val="tx1"/>
                      </a:solidFill>
                      <a:latin typeface="Calibri" pitchFamily="34" charset="0"/>
                    </a:defRPr>
                  </a:lvl7pPr>
                  <a:lvl8pPr marL="3429000" indent="-228600" defTabSz="831850" fontAlgn="base">
                    <a:spcBef>
                      <a:spcPct val="0"/>
                    </a:spcBef>
                    <a:spcAft>
                      <a:spcPct val="0"/>
                    </a:spcAft>
                    <a:defRPr>
                      <a:solidFill>
                        <a:schemeClr val="tx1"/>
                      </a:solidFill>
                      <a:latin typeface="Calibri" pitchFamily="34" charset="0"/>
                    </a:defRPr>
                  </a:lvl8pPr>
                  <a:lvl9pPr marL="3886200" indent="-228600" defTabSz="831850" fontAlgn="base">
                    <a:spcBef>
                      <a:spcPct val="0"/>
                    </a:spcBef>
                    <a:spcAft>
                      <a:spcPct val="0"/>
                    </a:spcAft>
                    <a:defRPr>
                      <a:solidFill>
                        <a:schemeClr val="tx1"/>
                      </a:solidFill>
                      <a:latin typeface="Calibri" pitchFamily="34" charset="0"/>
                    </a:defRPr>
                  </a:lvl9pPr>
                </a:lstStyle>
                <a:p>
                  <a:pPr eaLnBrk="0" hangingPunct="0"/>
                  <a:endParaRPr lang="de-DE" altLang="de-DE" sz="2000"/>
                </a:p>
              </p:txBody>
            </p:sp>
            <p:sp>
              <p:nvSpPr>
                <p:cNvPr id="22" name="Rechteck 23"/>
                <p:cNvSpPr>
                  <a:spLocks noChangeArrowheads="1"/>
                </p:cNvSpPr>
                <p:nvPr/>
              </p:nvSpPr>
              <p:spPr bwMode="auto">
                <a:xfrm>
                  <a:off x="4043134" y="2639248"/>
                  <a:ext cx="28800" cy="576000"/>
                </a:xfrm>
                <a:prstGeom prst="rect">
                  <a:avLst/>
                </a:prstGeom>
                <a:solidFill>
                  <a:schemeClr val="bg1"/>
                </a:solidFill>
                <a:ln>
                  <a:noFill/>
                </a:ln>
                <a:extLst>
                  <a:ext uri="{91240B29-F687-4F45-9708-019B960494DF}">
                    <a14:hiddenLine xmlns:a14="http://schemas.microsoft.com/office/drawing/2010/main" w="12700" algn="ctr">
                      <a:solidFill>
                        <a:srgbClr val="000000"/>
                      </a:solidFill>
                      <a:round/>
                      <a:headEnd type="none" w="sm" len="sm"/>
                      <a:tailEnd type="none" w="sm" len="sm"/>
                    </a14:hiddenLine>
                  </a:ext>
                </a:extLst>
              </p:spPr>
              <p:txBody>
                <a:bodyPr/>
                <a:lstStyle>
                  <a:lvl1pPr defTabSz="831850">
                    <a:defRPr>
                      <a:solidFill>
                        <a:schemeClr val="tx1"/>
                      </a:solidFill>
                      <a:latin typeface="Calibri" pitchFamily="34" charset="0"/>
                    </a:defRPr>
                  </a:lvl1pPr>
                  <a:lvl2pPr marL="742950" indent="-285750" defTabSz="831850">
                    <a:defRPr>
                      <a:solidFill>
                        <a:schemeClr val="tx1"/>
                      </a:solidFill>
                      <a:latin typeface="Calibri" pitchFamily="34" charset="0"/>
                    </a:defRPr>
                  </a:lvl2pPr>
                  <a:lvl3pPr marL="1143000" indent="-228600" defTabSz="831850">
                    <a:defRPr>
                      <a:solidFill>
                        <a:schemeClr val="tx1"/>
                      </a:solidFill>
                      <a:latin typeface="Calibri" pitchFamily="34" charset="0"/>
                    </a:defRPr>
                  </a:lvl3pPr>
                  <a:lvl4pPr marL="1600200" indent="-228600" defTabSz="831850">
                    <a:defRPr>
                      <a:solidFill>
                        <a:schemeClr val="tx1"/>
                      </a:solidFill>
                      <a:latin typeface="Calibri" pitchFamily="34" charset="0"/>
                    </a:defRPr>
                  </a:lvl4pPr>
                  <a:lvl5pPr marL="2057400" indent="-228600" defTabSz="831850">
                    <a:defRPr>
                      <a:solidFill>
                        <a:schemeClr val="tx1"/>
                      </a:solidFill>
                      <a:latin typeface="Calibri" pitchFamily="34" charset="0"/>
                    </a:defRPr>
                  </a:lvl5pPr>
                  <a:lvl6pPr marL="2514600" indent="-228600" defTabSz="831850" fontAlgn="base">
                    <a:spcBef>
                      <a:spcPct val="0"/>
                    </a:spcBef>
                    <a:spcAft>
                      <a:spcPct val="0"/>
                    </a:spcAft>
                    <a:defRPr>
                      <a:solidFill>
                        <a:schemeClr val="tx1"/>
                      </a:solidFill>
                      <a:latin typeface="Calibri" pitchFamily="34" charset="0"/>
                    </a:defRPr>
                  </a:lvl6pPr>
                  <a:lvl7pPr marL="2971800" indent="-228600" defTabSz="831850" fontAlgn="base">
                    <a:spcBef>
                      <a:spcPct val="0"/>
                    </a:spcBef>
                    <a:spcAft>
                      <a:spcPct val="0"/>
                    </a:spcAft>
                    <a:defRPr>
                      <a:solidFill>
                        <a:schemeClr val="tx1"/>
                      </a:solidFill>
                      <a:latin typeface="Calibri" pitchFamily="34" charset="0"/>
                    </a:defRPr>
                  </a:lvl7pPr>
                  <a:lvl8pPr marL="3429000" indent="-228600" defTabSz="831850" fontAlgn="base">
                    <a:spcBef>
                      <a:spcPct val="0"/>
                    </a:spcBef>
                    <a:spcAft>
                      <a:spcPct val="0"/>
                    </a:spcAft>
                    <a:defRPr>
                      <a:solidFill>
                        <a:schemeClr val="tx1"/>
                      </a:solidFill>
                      <a:latin typeface="Calibri" pitchFamily="34" charset="0"/>
                    </a:defRPr>
                  </a:lvl8pPr>
                  <a:lvl9pPr marL="3886200" indent="-228600" defTabSz="831850" fontAlgn="base">
                    <a:spcBef>
                      <a:spcPct val="0"/>
                    </a:spcBef>
                    <a:spcAft>
                      <a:spcPct val="0"/>
                    </a:spcAft>
                    <a:defRPr>
                      <a:solidFill>
                        <a:schemeClr val="tx1"/>
                      </a:solidFill>
                      <a:latin typeface="Calibri" pitchFamily="34" charset="0"/>
                    </a:defRPr>
                  </a:lvl9pPr>
                </a:lstStyle>
                <a:p>
                  <a:pPr eaLnBrk="0" hangingPunct="0"/>
                  <a:endParaRPr lang="de-DE" altLang="de-DE" sz="2000"/>
                </a:p>
              </p:txBody>
            </p:sp>
            <p:sp>
              <p:nvSpPr>
                <p:cNvPr id="23" name="Rechteck 24"/>
                <p:cNvSpPr>
                  <a:spLocks noChangeArrowheads="1"/>
                </p:cNvSpPr>
                <p:nvPr/>
              </p:nvSpPr>
              <p:spPr bwMode="auto">
                <a:xfrm>
                  <a:off x="4146903" y="2639248"/>
                  <a:ext cx="28800" cy="576000"/>
                </a:xfrm>
                <a:prstGeom prst="rect">
                  <a:avLst/>
                </a:prstGeom>
                <a:solidFill>
                  <a:schemeClr val="bg1"/>
                </a:solidFill>
                <a:ln>
                  <a:noFill/>
                </a:ln>
                <a:extLst>
                  <a:ext uri="{91240B29-F687-4F45-9708-019B960494DF}">
                    <a14:hiddenLine xmlns:a14="http://schemas.microsoft.com/office/drawing/2010/main" w="12700" algn="ctr">
                      <a:solidFill>
                        <a:srgbClr val="000000"/>
                      </a:solidFill>
                      <a:round/>
                      <a:headEnd type="none" w="sm" len="sm"/>
                      <a:tailEnd type="none" w="sm" len="sm"/>
                    </a14:hiddenLine>
                  </a:ext>
                </a:extLst>
              </p:spPr>
              <p:txBody>
                <a:bodyPr/>
                <a:lstStyle>
                  <a:lvl1pPr defTabSz="831850">
                    <a:defRPr>
                      <a:solidFill>
                        <a:schemeClr val="tx1"/>
                      </a:solidFill>
                      <a:latin typeface="Calibri" pitchFamily="34" charset="0"/>
                    </a:defRPr>
                  </a:lvl1pPr>
                  <a:lvl2pPr marL="742950" indent="-285750" defTabSz="831850">
                    <a:defRPr>
                      <a:solidFill>
                        <a:schemeClr val="tx1"/>
                      </a:solidFill>
                      <a:latin typeface="Calibri" pitchFamily="34" charset="0"/>
                    </a:defRPr>
                  </a:lvl2pPr>
                  <a:lvl3pPr marL="1143000" indent="-228600" defTabSz="831850">
                    <a:defRPr>
                      <a:solidFill>
                        <a:schemeClr val="tx1"/>
                      </a:solidFill>
                      <a:latin typeface="Calibri" pitchFamily="34" charset="0"/>
                    </a:defRPr>
                  </a:lvl3pPr>
                  <a:lvl4pPr marL="1600200" indent="-228600" defTabSz="831850">
                    <a:defRPr>
                      <a:solidFill>
                        <a:schemeClr val="tx1"/>
                      </a:solidFill>
                      <a:latin typeface="Calibri" pitchFamily="34" charset="0"/>
                    </a:defRPr>
                  </a:lvl4pPr>
                  <a:lvl5pPr marL="2057400" indent="-228600" defTabSz="831850">
                    <a:defRPr>
                      <a:solidFill>
                        <a:schemeClr val="tx1"/>
                      </a:solidFill>
                      <a:latin typeface="Calibri" pitchFamily="34" charset="0"/>
                    </a:defRPr>
                  </a:lvl5pPr>
                  <a:lvl6pPr marL="2514600" indent="-228600" defTabSz="831850" fontAlgn="base">
                    <a:spcBef>
                      <a:spcPct val="0"/>
                    </a:spcBef>
                    <a:spcAft>
                      <a:spcPct val="0"/>
                    </a:spcAft>
                    <a:defRPr>
                      <a:solidFill>
                        <a:schemeClr val="tx1"/>
                      </a:solidFill>
                      <a:latin typeface="Calibri" pitchFamily="34" charset="0"/>
                    </a:defRPr>
                  </a:lvl6pPr>
                  <a:lvl7pPr marL="2971800" indent="-228600" defTabSz="831850" fontAlgn="base">
                    <a:spcBef>
                      <a:spcPct val="0"/>
                    </a:spcBef>
                    <a:spcAft>
                      <a:spcPct val="0"/>
                    </a:spcAft>
                    <a:defRPr>
                      <a:solidFill>
                        <a:schemeClr val="tx1"/>
                      </a:solidFill>
                      <a:latin typeface="Calibri" pitchFamily="34" charset="0"/>
                    </a:defRPr>
                  </a:lvl7pPr>
                  <a:lvl8pPr marL="3429000" indent="-228600" defTabSz="831850" fontAlgn="base">
                    <a:spcBef>
                      <a:spcPct val="0"/>
                    </a:spcBef>
                    <a:spcAft>
                      <a:spcPct val="0"/>
                    </a:spcAft>
                    <a:defRPr>
                      <a:solidFill>
                        <a:schemeClr val="tx1"/>
                      </a:solidFill>
                      <a:latin typeface="Calibri" pitchFamily="34" charset="0"/>
                    </a:defRPr>
                  </a:lvl8pPr>
                  <a:lvl9pPr marL="3886200" indent="-228600" defTabSz="831850" fontAlgn="base">
                    <a:spcBef>
                      <a:spcPct val="0"/>
                    </a:spcBef>
                    <a:spcAft>
                      <a:spcPct val="0"/>
                    </a:spcAft>
                    <a:defRPr>
                      <a:solidFill>
                        <a:schemeClr val="tx1"/>
                      </a:solidFill>
                      <a:latin typeface="Calibri" pitchFamily="34" charset="0"/>
                    </a:defRPr>
                  </a:lvl9pPr>
                </a:lstStyle>
                <a:p>
                  <a:pPr eaLnBrk="0" hangingPunct="0"/>
                  <a:endParaRPr lang="de-DE" altLang="de-DE" sz="2000"/>
                </a:p>
              </p:txBody>
            </p:sp>
            <p:sp>
              <p:nvSpPr>
                <p:cNvPr id="24" name="Rechteck 25"/>
                <p:cNvSpPr>
                  <a:spLocks noChangeArrowheads="1"/>
                </p:cNvSpPr>
                <p:nvPr/>
              </p:nvSpPr>
              <p:spPr bwMode="auto">
                <a:xfrm>
                  <a:off x="4257448" y="2639248"/>
                  <a:ext cx="28800" cy="576000"/>
                </a:xfrm>
                <a:prstGeom prst="rect">
                  <a:avLst/>
                </a:prstGeom>
                <a:solidFill>
                  <a:schemeClr val="bg1"/>
                </a:solidFill>
                <a:ln>
                  <a:noFill/>
                </a:ln>
                <a:extLst>
                  <a:ext uri="{91240B29-F687-4F45-9708-019B960494DF}">
                    <a14:hiddenLine xmlns:a14="http://schemas.microsoft.com/office/drawing/2010/main" w="12700" algn="ctr">
                      <a:solidFill>
                        <a:srgbClr val="000000"/>
                      </a:solidFill>
                      <a:round/>
                      <a:headEnd type="none" w="sm" len="sm"/>
                      <a:tailEnd type="none" w="sm" len="sm"/>
                    </a14:hiddenLine>
                  </a:ext>
                </a:extLst>
              </p:spPr>
              <p:txBody>
                <a:bodyPr/>
                <a:lstStyle>
                  <a:lvl1pPr defTabSz="831850">
                    <a:defRPr>
                      <a:solidFill>
                        <a:schemeClr val="tx1"/>
                      </a:solidFill>
                      <a:latin typeface="Calibri" pitchFamily="34" charset="0"/>
                    </a:defRPr>
                  </a:lvl1pPr>
                  <a:lvl2pPr marL="742950" indent="-285750" defTabSz="831850">
                    <a:defRPr>
                      <a:solidFill>
                        <a:schemeClr val="tx1"/>
                      </a:solidFill>
                      <a:latin typeface="Calibri" pitchFamily="34" charset="0"/>
                    </a:defRPr>
                  </a:lvl2pPr>
                  <a:lvl3pPr marL="1143000" indent="-228600" defTabSz="831850">
                    <a:defRPr>
                      <a:solidFill>
                        <a:schemeClr val="tx1"/>
                      </a:solidFill>
                      <a:latin typeface="Calibri" pitchFamily="34" charset="0"/>
                    </a:defRPr>
                  </a:lvl3pPr>
                  <a:lvl4pPr marL="1600200" indent="-228600" defTabSz="831850">
                    <a:defRPr>
                      <a:solidFill>
                        <a:schemeClr val="tx1"/>
                      </a:solidFill>
                      <a:latin typeface="Calibri" pitchFamily="34" charset="0"/>
                    </a:defRPr>
                  </a:lvl4pPr>
                  <a:lvl5pPr marL="2057400" indent="-228600" defTabSz="831850">
                    <a:defRPr>
                      <a:solidFill>
                        <a:schemeClr val="tx1"/>
                      </a:solidFill>
                      <a:latin typeface="Calibri" pitchFamily="34" charset="0"/>
                    </a:defRPr>
                  </a:lvl5pPr>
                  <a:lvl6pPr marL="2514600" indent="-228600" defTabSz="831850" fontAlgn="base">
                    <a:spcBef>
                      <a:spcPct val="0"/>
                    </a:spcBef>
                    <a:spcAft>
                      <a:spcPct val="0"/>
                    </a:spcAft>
                    <a:defRPr>
                      <a:solidFill>
                        <a:schemeClr val="tx1"/>
                      </a:solidFill>
                      <a:latin typeface="Calibri" pitchFamily="34" charset="0"/>
                    </a:defRPr>
                  </a:lvl6pPr>
                  <a:lvl7pPr marL="2971800" indent="-228600" defTabSz="831850" fontAlgn="base">
                    <a:spcBef>
                      <a:spcPct val="0"/>
                    </a:spcBef>
                    <a:spcAft>
                      <a:spcPct val="0"/>
                    </a:spcAft>
                    <a:defRPr>
                      <a:solidFill>
                        <a:schemeClr val="tx1"/>
                      </a:solidFill>
                      <a:latin typeface="Calibri" pitchFamily="34" charset="0"/>
                    </a:defRPr>
                  </a:lvl7pPr>
                  <a:lvl8pPr marL="3429000" indent="-228600" defTabSz="831850" fontAlgn="base">
                    <a:spcBef>
                      <a:spcPct val="0"/>
                    </a:spcBef>
                    <a:spcAft>
                      <a:spcPct val="0"/>
                    </a:spcAft>
                    <a:defRPr>
                      <a:solidFill>
                        <a:schemeClr val="tx1"/>
                      </a:solidFill>
                      <a:latin typeface="Calibri" pitchFamily="34" charset="0"/>
                    </a:defRPr>
                  </a:lvl8pPr>
                  <a:lvl9pPr marL="3886200" indent="-228600" defTabSz="831850" fontAlgn="base">
                    <a:spcBef>
                      <a:spcPct val="0"/>
                    </a:spcBef>
                    <a:spcAft>
                      <a:spcPct val="0"/>
                    </a:spcAft>
                    <a:defRPr>
                      <a:solidFill>
                        <a:schemeClr val="tx1"/>
                      </a:solidFill>
                      <a:latin typeface="Calibri" pitchFamily="34" charset="0"/>
                    </a:defRPr>
                  </a:lvl9pPr>
                </a:lstStyle>
                <a:p>
                  <a:pPr eaLnBrk="0" hangingPunct="0"/>
                  <a:endParaRPr lang="de-DE" altLang="de-DE" sz="2000"/>
                </a:p>
              </p:txBody>
            </p:sp>
          </p:grpSp>
          <p:grpSp>
            <p:nvGrpSpPr>
              <p:cNvPr id="15" name="Gruppieren 22"/>
              <p:cNvGrpSpPr>
                <a:grpSpLocks/>
              </p:cNvGrpSpPr>
              <p:nvPr/>
            </p:nvGrpSpPr>
            <p:grpSpPr bwMode="auto">
              <a:xfrm>
                <a:off x="2493843" y="2142873"/>
                <a:ext cx="971491" cy="1383956"/>
                <a:chOff x="4418927" y="1820802"/>
                <a:chExt cx="534115" cy="760495"/>
              </a:xfrm>
            </p:grpSpPr>
            <p:sp>
              <p:nvSpPr>
                <p:cNvPr id="16" name="Rechteck 17"/>
                <p:cNvSpPr>
                  <a:spLocks noChangeArrowheads="1"/>
                </p:cNvSpPr>
                <p:nvPr/>
              </p:nvSpPr>
              <p:spPr bwMode="auto">
                <a:xfrm>
                  <a:off x="4418927" y="2530897"/>
                  <a:ext cx="108000" cy="50400"/>
                </a:xfrm>
                <a:prstGeom prst="rect">
                  <a:avLst/>
                </a:prstGeom>
                <a:solidFill>
                  <a:schemeClr val="tx1"/>
                </a:solidFill>
                <a:ln w="12700" algn="ctr">
                  <a:solidFill>
                    <a:schemeClr val="tx1"/>
                  </a:solidFill>
                  <a:round/>
                  <a:headEnd type="none" w="sm" len="sm"/>
                  <a:tailEnd type="none" w="sm" len="sm"/>
                </a:ln>
              </p:spPr>
              <p:txBody>
                <a:bodyPr/>
                <a:lstStyle>
                  <a:lvl1pPr defTabSz="831850">
                    <a:defRPr>
                      <a:solidFill>
                        <a:schemeClr val="tx1"/>
                      </a:solidFill>
                      <a:latin typeface="Calibri" pitchFamily="34" charset="0"/>
                    </a:defRPr>
                  </a:lvl1pPr>
                  <a:lvl2pPr marL="742950" indent="-285750" defTabSz="831850">
                    <a:defRPr>
                      <a:solidFill>
                        <a:schemeClr val="tx1"/>
                      </a:solidFill>
                      <a:latin typeface="Calibri" pitchFamily="34" charset="0"/>
                    </a:defRPr>
                  </a:lvl2pPr>
                  <a:lvl3pPr marL="1143000" indent="-228600" defTabSz="831850">
                    <a:defRPr>
                      <a:solidFill>
                        <a:schemeClr val="tx1"/>
                      </a:solidFill>
                      <a:latin typeface="Calibri" pitchFamily="34" charset="0"/>
                    </a:defRPr>
                  </a:lvl3pPr>
                  <a:lvl4pPr marL="1600200" indent="-228600" defTabSz="831850">
                    <a:defRPr>
                      <a:solidFill>
                        <a:schemeClr val="tx1"/>
                      </a:solidFill>
                      <a:latin typeface="Calibri" pitchFamily="34" charset="0"/>
                    </a:defRPr>
                  </a:lvl4pPr>
                  <a:lvl5pPr marL="2057400" indent="-228600" defTabSz="831850">
                    <a:defRPr>
                      <a:solidFill>
                        <a:schemeClr val="tx1"/>
                      </a:solidFill>
                      <a:latin typeface="Calibri" pitchFamily="34" charset="0"/>
                    </a:defRPr>
                  </a:lvl5pPr>
                  <a:lvl6pPr marL="2514600" indent="-228600" defTabSz="831850" fontAlgn="base">
                    <a:spcBef>
                      <a:spcPct val="0"/>
                    </a:spcBef>
                    <a:spcAft>
                      <a:spcPct val="0"/>
                    </a:spcAft>
                    <a:defRPr>
                      <a:solidFill>
                        <a:schemeClr val="tx1"/>
                      </a:solidFill>
                      <a:latin typeface="Calibri" pitchFamily="34" charset="0"/>
                    </a:defRPr>
                  </a:lvl6pPr>
                  <a:lvl7pPr marL="2971800" indent="-228600" defTabSz="831850" fontAlgn="base">
                    <a:spcBef>
                      <a:spcPct val="0"/>
                    </a:spcBef>
                    <a:spcAft>
                      <a:spcPct val="0"/>
                    </a:spcAft>
                    <a:defRPr>
                      <a:solidFill>
                        <a:schemeClr val="tx1"/>
                      </a:solidFill>
                      <a:latin typeface="Calibri" pitchFamily="34" charset="0"/>
                    </a:defRPr>
                  </a:lvl7pPr>
                  <a:lvl8pPr marL="3429000" indent="-228600" defTabSz="831850" fontAlgn="base">
                    <a:spcBef>
                      <a:spcPct val="0"/>
                    </a:spcBef>
                    <a:spcAft>
                      <a:spcPct val="0"/>
                    </a:spcAft>
                    <a:defRPr>
                      <a:solidFill>
                        <a:schemeClr val="tx1"/>
                      </a:solidFill>
                      <a:latin typeface="Calibri" pitchFamily="34" charset="0"/>
                    </a:defRPr>
                  </a:lvl8pPr>
                  <a:lvl9pPr marL="3886200" indent="-228600" defTabSz="831850" fontAlgn="base">
                    <a:spcBef>
                      <a:spcPct val="0"/>
                    </a:spcBef>
                    <a:spcAft>
                      <a:spcPct val="0"/>
                    </a:spcAft>
                    <a:defRPr>
                      <a:solidFill>
                        <a:schemeClr val="tx1"/>
                      </a:solidFill>
                      <a:latin typeface="Calibri" pitchFamily="34" charset="0"/>
                    </a:defRPr>
                  </a:lvl9pPr>
                </a:lstStyle>
                <a:p>
                  <a:pPr eaLnBrk="0" hangingPunct="0"/>
                  <a:endParaRPr lang="de-DE" altLang="de-DE" sz="2000"/>
                </a:p>
              </p:txBody>
            </p:sp>
            <p:sp>
              <p:nvSpPr>
                <p:cNvPr id="17" name="Rechteck 18"/>
                <p:cNvSpPr>
                  <a:spLocks noChangeArrowheads="1"/>
                </p:cNvSpPr>
                <p:nvPr/>
              </p:nvSpPr>
              <p:spPr bwMode="auto">
                <a:xfrm rot="5400000">
                  <a:off x="4778552" y="2386230"/>
                  <a:ext cx="108000" cy="50400"/>
                </a:xfrm>
                <a:prstGeom prst="rect">
                  <a:avLst/>
                </a:prstGeom>
                <a:solidFill>
                  <a:schemeClr val="tx1"/>
                </a:solidFill>
                <a:ln w="12700" algn="ctr">
                  <a:solidFill>
                    <a:schemeClr val="tx1"/>
                  </a:solidFill>
                  <a:round/>
                  <a:headEnd type="none" w="sm" len="sm"/>
                  <a:tailEnd type="none" w="sm" len="sm"/>
                </a:ln>
              </p:spPr>
              <p:txBody>
                <a:bodyPr rot="10800000" vert="eaVert"/>
                <a:lstStyle>
                  <a:lvl1pPr defTabSz="831850">
                    <a:defRPr>
                      <a:solidFill>
                        <a:schemeClr val="tx1"/>
                      </a:solidFill>
                      <a:latin typeface="Calibri" pitchFamily="34" charset="0"/>
                    </a:defRPr>
                  </a:lvl1pPr>
                  <a:lvl2pPr marL="742950" indent="-285750" defTabSz="831850">
                    <a:defRPr>
                      <a:solidFill>
                        <a:schemeClr val="tx1"/>
                      </a:solidFill>
                      <a:latin typeface="Calibri" pitchFamily="34" charset="0"/>
                    </a:defRPr>
                  </a:lvl2pPr>
                  <a:lvl3pPr marL="1143000" indent="-228600" defTabSz="831850">
                    <a:defRPr>
                      <a:solidFill>
                        <a:schemeClr val="tx1"/>
                      </a:solidFill>
                      <a:latin typeface="Calibri" pitchFamily="34" charset="0"/>
                    </a:defRPr>
                  </a:lvl3pPr>
                  <a:lvl4pPr marL="1600200" indent="-228600" defTabSz="831850">
                    <a:defRPr>
                      <a:solidFill>
                        <a:schemeClr val="tx1"/>
                      </a:solidFill>
                      <a:latin typeface="Calibri" pitchFamily="34" charset="0"/>
                    </a:defRPr>
                  </a:lvl4pPr>
                  <a:lvl5pPr marL="2057400" indent="-228600" defTabSz="831850">
                    <a:defRPr>
                      <a:solidFill>
                        <a:schemeClr val="tx1"/>
                      </a:solidFill>
                      <a:latin typeface="Calibri" pitchFamily="34" charset="0"/>
                    </a:defRPr>
                  </a:lvl5pPr>
                  <a:lvl6pPr marL="2514600" indent="-228600" defTabSz="831850" fontAlgn="base">
                    <a:spcBef>
                      <a:spcPct val="0"/>
                    </a:spcBef>
                    <a:spcAft>
                      <a:spcPct val="0"/>
                    </a:spcAft>
                    <a:defRPr>
                      <a:solidFill>
                        <a:schemeClr val="tx1"/>
                      </a:solidFill>
                      <a:latin typeface="Calibri" pitchFamily="34" charset="0"/>
                    </a:defRPr>
                  </a:lvl6pPr>
                  <a:lvl7pPr marL="2971800" indent="-228600" defTabSz="831850" fontAlgn="base">
                    <a:spcBef>
                      <a:spcPct val="0"/>
                    </a:spcBef>
                    <a:spcAft>
                      <a:spcPct val="0"/>
                    </a:spcAft>
                    <a:defRPr>
                      <a:solidFill>
                        <a:schemeClr val="tx1"/>
                      </a:solidFill>
                      <a:latin typeface="Calibri" pitchFamily="34" charset="0"/>
                    </a:defRPr>
                  </a:lvl7pPr>
                  <a:lvl8pPr marL="3429000" indent="-228600" defTabSz="831850" fontAlgn="base">
                    <a:spcBef>
                      <a:spcPct val="0"/>
                    </a:spcBef>
                    <a:spcAft>
                      <a:spcPct val="0"/>
                    </a:spcAft>
                    <a:defRPr>
                      <a:solidFill>
                        <a:schemeClr val="tx1"/>
                      </a:solidFill>
                      <a:latin typeface="Calibri" pitchFamily="34" charset="0"/>
                    </a:defRPr>
                  </a:lvl8pPr>
                  <a:lvl9pPr marL="3886200" indent="-228600" defTabSz="831850" fontAlgn="base">
                    <a:spcBef>
                      <a:spcPct val="0"/>
                    </a:spcBef>
                    <a:spcAft>
                      <a:spcPct val="0"/>
                    </a:spcAft>
                    <a:defRPr>
                      <a:solidFill>
                        <a:schemeClr val="tx1"/>
                      </a:solidFill>
                      <a:latin typeface="Calibri" pitchFamily="34" charset="0"/>
                    </a:defRPr>
                  </a:lvl9pPr>
                </a:lstStyle>
                <a:p>
                  <a:pPr eaLnBrk="0" hangingPunct="0"/>
                  <a:endParaRPr lang="de-DE" altLang="de-DE" sz="2000"/>
                </a:p>
              </p:txBody>
            </p:sp>
            <p:sp>
              <p:nvSpPr>
                <p:cNvPr id="18" name="Rechteck 19"/>
                <p:cNvSpPr>
                  <a:spLocks noChangeArrowheads="1"/>
                </p:cNvSpPr>
                <p:nvPr/>
              </p:nvSpPr>
              <p:spPr bwMode="auto">
                <a:xfrm rot="5400000">
                  <a:off x="4873842" y="2386230"/>
                  <a:ext cx="108000" cy="50400"/>
                </a:xfrm>
                <a:prstGeom prst="rect">
                  <a:avLst/>
                </a:prstGeom>
                <a:solidFill>
                  <a:schemeClr val="tx1"/>
                </a:solidFill>
                <a:ln w="12700" algn="ctr">
                  <a:solidFill>
                    <a:schemeClr val="tx1"/>
                  </a:solidFill>
                  <a:round/>
                  <a:headEnd type="none" w="sm" len="sm"/>
                  <a:tailEnd type="none" w="sm" len="sm"/>
                </a:ln>
              </p:spPr>
              <p:txBody>
                <a:bodyPr rot="10800000" vert="eaVert"/>
                <a:lstStyle>
                  <a:lvl1pPr defTabSz="831850">
                    <a:defRPr>
                      <a:solidFill>
                        <a:schemeClr val="tx1"/>
                      </a:solidFill>
                      <a:latin typeface="Calibri" pitchFamily="34" charset="0"/>
                    </a:defRPr>
                  </a:lvl1pPr>
                  <a:lvl2pPr marL="742950" indent="-285750" defTabSz="831850">
                    <a:defRPr>
                      <a:solidFill>
                        <a:schemeClr val="tx1"/>
                      </a:solidFill>
                      <a:latin typeface="Calibri" pitchFamily="34" charset="0"/>
                    </a:defRPr>
                  </a:lvl2pPr>
                  <a:lvl3pPr marL="1143000" indent="-228600" defTabSz="831850">
                    <a:defRPr>
                      <a:solidFill>
                        <a:schemeClr val="tx1"/>
                      </a:solidFill>
                      <a:latin typeface="Calibri" pitchFamily="34" charset="0"/>
                    </a:defRPr>
                  </a:lvl3pPr>
                  <a:lvl4pPr marL="1600200" indent="-228600" defTabSz="831850">
                    <a:defRPr>
                      <a:solidFill>
                        <a:schemeClr val="tx1"/>
                      </a:solidFill>
                      <a:latin typeface="Calibri" pitchFamily="34" charset="0"/>
                    </a:defRPr>
                  </a:lvl4pPr>
                  <a:lvl5pPr marL="2057400" indent="-228600" defTabSz="831850">
                    <a:defRPr>
                      <a:solidFill>
                        <a:schemeClr val="tx1"/>
                      </a:solidFill>
                      <a:latin typeface="Calibri" pitchFamily="34" charset="0"/>
                    </a:defRPr>
                  </a:lvl5pPr>
                  <a:lvl6pPr marL="2514600" indent="-228600" defTabSz="831850" fontAlgn="base">
                    <a:spcBef>
                      <a:spcPct val="0"/>
                    </a:spcBef>
                    <a:spcAft>
                      <a:spcPct val="0"/>
                    </a:spcAft>
                    <a:defRPr>
                      <a:solidFill>
                        <a:schemeClr val="tx1"/>
                      </a:solidFill>
                      <a:latin typeface="Calibri" pitchFamily="34" charset="0"/>
                    </a:defRPr>
                  </a:lvl6pPr>
                  <a:lvl7pPr marL="2971800" indent="-228600" defTabSz="831850" fontAlgn="base">
                    <a:spcBef>
                      <a:spcPct val="0"/>
                    </a:spcBef>
                    <a:spcAft>
                      <a:spcPct val="0"/>
                    </a:spcAft>
                    <a:defRPr>
                      <a:solidFill>
                        <a:schemeClr val="tx1"/>
                      </a:solidFill>
                      <a:latin typeface="Calibri" pitchFamily="34" charset="0"/>
                    </a:defRPr>
                  </a:lvl7pPr>
                  <a:lvl8pPr marL="3429000" indent="-228600" defTabSz="831850" fontAlgn="base">
                    <a:spcBef>
                      <a:spcPct val="0"/>
                    </a:spcBef>
                    <a:spcAft>
                      <a:spcPct val="0"/>
                    </a:spcAft>
                    <a:defRPr>
                      <a:solidFill>
                        <a:schemeClr val="tx1"/>
                      </a:solidFill>
                      <a:latin typeface="Calibri" pitchFamily="34" charset="0"/>
                    </a:defRPr>
                  </a:lvl8pPr>
                  <a:lvl9pPr marL="3886200" indent="-228600" defTabSz="831850" fontAlgn="base">
                    <a:spcBef>
                      <a:spcPct val="0"/>
                    </a:spcBef>
                    <a:spcAft>
                      <a:spcPct val="0"/>
                    </a:spcAft>
                    <a:defRPr>
                      <a:solidFill>
                        <a:schemeClr val="tx1"/>
                      </a:solidFill>
                      <a:latin typeface="Calibri" pitchFamily="34" charset="0"/>
                    </a:defRPr>
                  </a:lvl9pPr>
                </a:lstStyle>
                <a:p>
                  <a:pPr eaLnBrk="0" hangingPunct="0"/>
                  <a:endParaRPr lang="de-DE" altLang="de-DE" sz="2000"/>
                </a:p>
              </p:txBody>
            </p:sp>
            <p:sp>
              <p:nvSpPr>
                <p:cNvPr id="19" name="Rechteck 20"/>
                <p:cNvSpPr>
                  <a:spLocks noChangeArrowheads="1"/>
                </p:cNvSpPr>
                <p:nvPr/>
              </p:nvSpPr>
              <p:spPr bwMode="auto">
                <a:xfrm rot="5400000">
                  <a:off x="4774509" y="1849602"/>
                  <a:ext cx="108000" cy="50400"/>
                </a:xfrm>
                <a:prstGeom prst="rect">
                  <a:avLst/>
                </a:prstGeom>
                <a:solidFill>
                  <a:schemeClr val="tx1"/>
                </a:solidFill>
                <a:ln w="12700" algn="ctr">
                  <a:solidFill>
                    <a:schemeClr val="tx1"/>
                  </a:solidFill>
                  <a:round/>
                  <a:headEnd type="none" w="sm" len="sm"/>
                  <a:tailEnd type="none" w="sm" len="sm"/>
                </a:ln>
              </p:spPr>
              <p:txBody>
                <a:bodyPr rot="10800000" vert="eaVert"/>
                <a:lstStyle>
                  <a:lvl1pPr defTabSz="831850">
                    <a:defRPr>
                      <a:solidFill>
                        <a:schemeClr val="tx1"/>
                      </a:solidFill>
                      <a:latin typeface="Calibri" pitchFamily="34" charset="0"/>
                    </a:defRPr>
                  </a:lvl1pPr>
                  <a:lvl2pPr marL="742950" indent="-285750" defTabSz="831850">
                    <a:defRPr>
                      <a:solidFill>
                        <a:schemeClr val="tx1"/>
                      </a:solidFill>
                      <a:latin typeface="Calibri" pitchFamily="34" charset="0"/>
                    </a:defRPr>
                  </a:lvl2pPr>
                  <a:lvl3pPr marL="1143000" indent="-228600" defTabSz="831850">
                    <a:defRPr>
                      <a:solidFill>
                        <a:schemeClr val="tx1"/>
                      </a:solidFill>
                      <a:latin typeface="Calibri" pitchFamily="34" charset="0"/>
                    </a:defRPr>
                  </a:lvl3pPr>
                  <a:lvl4pPr marL="1600200" indent="-228600" defTabSz="831850">
                    <a:defRPr>
                      <a:solidFill>
                        <a:schemeClr val="tx1"/>
                      </a:solidFill>
                      <a:latin typeface="Calibri" pitchFamily="34" charset="0"/>
                    </a:defRPr>
                  </a:lvl4pPr>
                  <a:lvl5pPr marL="2057400" indent="-228600" defTabSz="831850">
                    <a:defRPr>
                      <a:solidFill>
                        <a:schemeClr val="tx1"/>
                      </a:solidFill>
                      <a:latin typeface="Calibri" pitchFamily="34" charset="0"/>
                    </a:defRPr>
                  </a:lvl5pPr>
                  <a:lvl6pPr marL="2514600" indent="-228600" defTabSz="831850" fontAlgn="base">
                    <a:spcBef>
                      <a:spcPct val="0"/>
                    </a:spcBef>
                    <a:spcAft>
                      <a:spcPct val="0"/>
                    </a:spcAft>
                    <a:defRPr>
                      <a:solidFill>
                        <a:schemeClr val="tx1"/>
                      </a:solidFill>
                      <a:latin typeface="Calibri" pitchFamily="34" charset="0"/>
                    </a:defRPr>
                  </a:lvl6pPr>
                  <a:lvl7pPr marL="2971800" indent="-228600" defTabSz="831850" fontAlgn="base">
                    <a:spcBef>
                      <a:spcPct val="0"/>
                    </a:spcBef>
                    <a:spcAft>
                      <a:spcPct val="0"/>
                    </a:spcAft>
                    <a:defRPr>
                      <a:solidFill>
                        <a:schemeClr val="tx1"/>
                      </a:solidFill>
                      <a:latin typeface="Calibri" pitchFamily="34" charset="0"/>
                    </a:defRPr>
                  </a:lvl7pPr>
                  <a:lvl8pPr marL="3429000" indent="-228600" defTabSz="831850" fontAlgn="base">
                    <a:spcBef>
                      <a:spcPct val="0"/>
                    </a:spcBef>
                    <a:spcAft>
                      <a:spcPct val="0"/>
                    </a:spcAft>
                    <a:defRPr>
                      <a:solidFill>
                        <a:schemeClr val="tx1"/>
                      </a:solidFill>
                      <a:latin typeface="Calibri" pitchFamily="34" charset="0"/>
                    </a:defRPr>
                  </a:lvl8pPr>
                  <a:lvl9pPr marL="3886200" indent="-228600" defTabSz="831850" fontAlgn="base">
                    <a:spcBef>
                      <a:spcPct val="0"/>
                    </a:spcBef>
                    <a:spcAft>
                      <a:spcPct val="0"/>
                    </a:spcAft>
                    <a:defRPr>
                      <a:solidFill>
                        <a:schemeClr val="tx1"/>
                      </a:solidFill>
                      <a:latin typeface="Calibri" pitchFamily="34" charset="0"/>
                    </a:defRPr>
                  </a:lvl9pPr>
                </a:lstStyle>
                <a:p>
                  <a:pPr eaLnBrk="0" hangingPunct="0"/>
                  <a:endParaRPr lang="de-DE" altLang="de-DE" sz="2000"/>
                </a:p>
              </p:txBody>
            </p:sp>
            <p:sp>
              <p:nvSpPr>
                <p:cNvPr id="20" name="Rechteck 21"/>
                <p:cNvSpPr>
                  <a:spLocks noChangeArrowheads="1"/>
                </p:cNvSpPr>
                <p:nvPr/>
              </p:nvSpPr>
              <p:spPr bwMode="auto">
                <a:xfrm rot="5400000">
                  <a:off x="4869799" y="1849602"/>
                  <a:ext cx="108000" cy="50400"/>
                </a:xfrm>
                <a:prstGeom prst="rect">
                  <a:avLst/>
                </a:prstGeom>
                <a:solidFill>
                  <a:schemeClr val="tx1"/>
                </a:solidFill>
                <a:ln w="12700" algn="ctr">
                  <a:solidFill>
                    <a:schemeClr val="tx1"/>
                  </a:solidFill>
                  <a:round/>
                  <a:headEnd type="none" w="sm" len="sm"/>
                  <a:tailEnd type="none" w="sm" len="sm"/>
                </a:ln>
              </p:spPr>
              <p:txBody>
                <a:bodyPr rot="10800000" vert="eaVert"/>
                <a:lstStyle>
                  <a:lvl1pPr defTabSz="831850">
                    <a:defRPr>
                      <a:solidFill>
                        <a:schemeClr val="tx1"/>
                      </a:solidFill>
                      <a:latin typeface="Calibri" pitchFamily="34" charset="0"/>
                    </a:defRPr>
                  </a:lvl1pPr>
                  <a:lvl2pPr marL="742950" indent="-285750" defTabSz="831850">
                    <a:defRPr>
                      <a:solidFill>
                        <a:schemeClr val="tx1"/>
                      </a:solidFill>
                      <a:latin typeface="Calibri" pitchFamily="34" charset="0"/>
                    </a:defRPr>
                  </a:lvl2pPr>
                  <a:lvl3pPr marL="1143000" indent="-228600" defTabSz="831850">
                    <a:defRPr>
                      <a:solidFill>
                        <a:schemeClr val="tx1"/>
                      </a:solidFill>
                      <a:latin typeface="Calibri" pitchFamily="34" charset="0"/>
                    </a:defRPr>
                  </a:lvl3pPr>
                  <a:lvl4pPr marL="1600200" indent="-228600" defTabSz="831850">
                    <a:defRPr>
                      <a:solidFill>
                        <a:schemeClr val="tx1"/>
                      </a:solidFill>
                      <a:latin typeface="Calibri" pitchFamily="34" charset="0"/>
                    </a:defRPr>
                  </a:lvl4pPr>
                  <a:lvl5pPr marL="2057400" indent="-228600" defTabSz="831850">
                    <a:defRPr>
                      <a:solidFill>
                        <a:schemeClr val="tx1"/>
                      </a:solidFill>
                      <a:latin typeface="Calibri" pitchFamily="34" charset="0"/>
                    </a:defRPr>
                  </a:lvl5pPr>
                  <a:lvl6pPr marL="2514600" indent="-228600" defTabSz="831850" fontAlgn="base">
                    <a:spcBef>
                      <a:spcPct val="0"/>
                    </a:spcBef>
                    <a:spcAft>
                      <a:spcPct val="0"/>
                    </a:spcAft>
                    <a:defRPr>
                      <a:solidFill>
                        <a:schemeClr val="tx1"/>
                      </a:solidFill>
                      <a:latin typeface="Calibri" pitchFamily="34" charset="0"/>
                    </a:defRPr>
                  </a:lvl6pPr>
                  <a:lvl7pPr marL="2971800" indent="-228600" defTabSz="831850" fontAlgn="base">
                    <a:spcBef>
                      <a:spcPct val="0"/>
                    </a:spcBef>
                    <a:spcAft>
                      <a:spcPct val="0"/>
                    </a:spcAft>
                    <a:defRPr>
                      <a:solidFill>
                        <a:schemeClr val="tx1"/>
                      </a:solidFill>
                      <a:latin typeface="Calibri" pitchFamily="34" charset="0"/>
                    </a:defRPr>
                  </a:lvl7pPr>
                  <a:lvl8pPr marL="3429000" indent="-228600" defTabSz="831850" fontAlgn="base">
                    <a:spcBef>
                      <a:spcPct val="0"/>
                    </a:spcBef>
                    <a:spcAft>
                      <a:spcPct val="0"/>
                    </a:spcAft>
                    <a:defRPr>
                      <a:solidFill>
                        <a:schemeClr val="tx1"/>
                      </a:solidFill>
                      <a:latin typeface="Calibri" pitchFamily="34" charset="0"/>
                    </a:defRPr>
                  </a:lvl8pPr>
                  <a:lvl9pPr marL="3886200" indent="-228600" defTabSz="831850" fontAlgn="base">
                    <a:spcBef>
                      <a:spcPct val="0"/>
                    </a:spcBef>
                    <a:spcAft>
                      <a:spcPct val="0"/>
                    </a:spcAft>
                    <a:defRPr>
                      <a:solidFill>
                        <a:schemeClr val="tx1"/>
                      </a:solidFill>
                      <a:latin typeface="Calibri" pitchFamily="34" charset="0"/>
                    </a:defRPr>
                  </a:lvl9pPr>
                </a:lstStyle>
                <a:p>
                  <a:pPr eaLnBrk="0" hangingPunct="0"/>
                  <a:endParaRPr lang="de-DE" altLang="de-DE" sz="2000"/>
                </a:p>
              </p:txBody>
            </p:sp>
          </p:grpSp>
        </p:grpSp>
        <p:sp>
          <p:nvSpPr>
            <p:cNvPr id="8" name="Rechteck 7"/>
            <p:cNvSpPr/>
            <p:nvPr/>
          </p:nvSpPr>
          <p:spPr bwMode="auto">
            <a:xfrm>
              <a:off x="7056386" y="2719553"/>
              <a:ext cx="1500188" cy="3000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de-DE"/>
            </a:p>
          </p:txBody>
        </p:sp>
      </p:grpSp>
      <p:sp>
        <p:nvSpPr>
          <p:cNvPr id="3" name="Titel 2"/>
          <p:cNvSpPr>
            <a:spLocks noGrp="1"/>
          </p:cNvSpPr>
          <p:nvPr>
            <p:ph type="title"/>
          </p:nvPr>
        </p:nvSpPr>
        <p:spPr/>
        <p:txBody>
          <a:bodyPr/>
          <a:lstStyle/>
          <a:p>
            <a:r>
              <a:rPr lang="en-GB" dirty="0" smtClean="0"/>
              <a:t>Safety concept salt</a:t>
            </a:r>
            <a:endParaRPr lang="en-GB" dirty="0"/>
          </a:p>
        </p:txBody>
      </p:sp>
      <p:sp>
        <p:nvSpPr>
          <p:cNvPr id="4" name="Fußzeilenplatzhalter 3"/>
          <p:cNvSpPr>
            <a:spLocks noGrp="1"/>
          </p:cNvSpPr>
          <p:nvPr>
            <p:ph type="ftr" sz="quarter" idx="3"/>
          </p:nvPr>
        </p:nvSpPr>
        <p:spPr/>
        <p:txBody>
          <a:bodyPr/>
          <a:lstStyle/>
          <a:p>
            <a:r>
              <a:rPr lang="en-GB" dirty="0" smtClean="0"/>
              <a:t>CAST Symposium, Lyon 17. January 2018</a:t>
            </a:r>
            <a:endParaRPr lang="en-GB" dirty="0"/>
          </a:p>
        </p:txBody>
      </p:sp>
    </p:spTree>
    <p:extLst>
      <p:ext uri="{BB962C8B-B14F-4D97-AF65-F5344CB8AC3E}">
        <p14:creationId xmlns:p14="http://schemas.microsoft.com/office/powerpoint/2010/main" val="2938865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fade">
                                      <p:cBhvr>
                                        <p:cTn id="10" dur="500"/>
                                        <p:tgtEl>
                                          <p:spTgt spid="2">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fade">
                                      <p:cBhvr>
                                        <p:cTn id="13" dur="500"/>
                                        <p:tgtEl>
                                          <p:spTgt spid="2">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animEffect transition="in" filter="fade">
                                      <p:cBhvr>
                                        <p:cTn id="16" dur="500"/>
                                        <p:tgtEl>
                                          <p:spTgt spid="2">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fade">
                                      <p:cBhvr>
                                        <p:cTn id="21" dur="500"/>
                                        <p:tgtEl>
                                          <p:spTgt spid="2">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
                                            <p:txEl>
                                              <p:pRg st="6" end="6"/>
                                            </p:txEl>
                                          </p:spTgt>
                                        </p:tgtEl>
                                        <p:attrNameLst>
                                          <p:attrName>style.visibility</p:attrName>
                                        </p:attrNameLst>
                                      </p:cBhvr>
                                      <p:to>
                                        <p:strVal val="visible"/>
                                      </p:to>
                                    </p:set>
                                    <p:animEffect transition="in" filter="fade">
                                      <p:cBhvr>
                                        <p:cTn id="26" dur="500"/>
                                        <p:tgtEl>
                                          <p:spTgt spid="2">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2">
                                            <p:txEl>
                                              <p:pRg st="7" end="7"/>
                                            </p:txEl>
                                          </p:spTgt>
                                        </p:tgtEl>
                                        <p:attrNameLst>
                                          <p:attrName>style.visibility</p:attrName>
                                        </p:attrNameLst>
                                      </p:cBhvr>
                                      <p:to>
                                        <p:strVal val="visible"/>
                                      </p:to>
                                    </p:set>
                                    <p:animEffect transition="in" filter="fade">
                                      <p:cBhvr>
                                        <p:cTn id="29"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hteck 12"/>
          <p:cNvSpPr/>
          <p:nvPr/>
        </p:nvSpPr>
        <p:spPr>
          <a:xfrm>
            <a:off x="683568" y="3407088"/>
            <a:ext cx="3312368" cy="15340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3" name="Rechteck 52"/>
          <p:cNvSpPr/>
          <p:nvPr/>
        </p:nvSpPr>
        <p:spPr>
          <a:xfrm>
            <a:off x="3635896" y="3476541"/>
            <a:ext cx="4968551" cy="15340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el 1"/>
          <p:cNvSpPr>
            <a:spLocks noGrp="1"/>
          </p:cNvSpPr>
          <p:nvPr>
            <p:ph type="title"/>
          </p:nvPr>
        </p:nvSpPr>
        <p:spPr/>
        <p:txBody>
          <a:bodyPr/>
          <a:lstStyle/>
          <a:p>
            <a:r>
              <a:rPr lang="en-GB" dirty="0" smtClean="0"/>
              <a:t>Safety concept salt</a:t>
            </a:r>
            <a:endParaRPr lang="en-GB" dirty="0"/>
          </a:p>
        </p:txBody>
      </p:sp>
      <p:sp>
        <p:nvSpPr>
          <p:cNvPr id="24" name="Fußzeilenplatzhalter 10"/>
          <p:cNvSpPr>
            <a:spLocks noGrp="1"/>
          </p:cNvSpPr>
          <p:nvPr>
            <p:ph type="ftr" sz="quarter" idx="3"/>
          </p:nvPr>
        </p:nvSpPr>
        <p:spPr/>
        <p:txBody>
          <a:bodyPr/>
          <a:lstStyle/>
          <a:p>
            <a:r>
              <a:rPr lang="en-GB" dirty="0" smtClean="0"/>
              <a:t>CAST Symposium, Lyon 17. January 2018</a:t>
            </a:r>
            <a:endParaRPr lang="en-GB" dirty="0"/>
          </a:p>
        </p:txBody>
      </p:sp>
      <p:sp>
        <p:nvSpPr>
          <p:cNvPr id="44" name="Rechteck 43"/>
          <p:cNvSpPr/>
          <p:nvPr/>
        </p:nvSpPr>
        <p:spPr>
          <a:xfrm>
            <a:off x="683570" y="1411278"/>
            <a:ext cx="7920878" cy="96508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smtClean="0">
                <a:solidFill>
                  <a:schemeClr val="tx1"/>
                </a:solidFill>
                <a:latin typeface="Arial" panose="020B0604020202020204" pitchFamily="34" charset="0"/>
                <a:cs typeface="Arial" panose="020B0604020202020204" pitchFamily="34" charset="0"/>
              </a:rPr>
              <a:t>Overburden</a:t>
            </a:r>
            <a:endParaRPr lang="en-GB" dirty="0">
              <a:solidFill>
                <a:schemeClr val="tx1"/>
              </a:solidFill>
              <a:latin typeface="Arial" panose="020B0604020202020204" pitchFamily="34" charset="0"/>
              <a:cs typeface="Arial" panose="020B0604020202020204" pitchFamily="34" charset="0"/>
            </a:endParaRPr>
          </a:p>
        </p:txBody>
      </p:sp>
      <p:sp>
        <p:nvSpPr>
          <p:cNvPr id="40" name="Rechteck 39"/>
          <p:cNvSpPr/>
          <p:nvPr/>
        </p:nvSpPr>
        <p:spPr>
          <a:xfrm>
            <a:off x="688780" y="2376364"/>
            <a:ext cx="7915668" cy="97913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ctr">
            <a:normAutofit/>
          </a:bodyPr>
          <a:lstStyle/>
          <a:p>
            <a:pPr algn="r"/>
            <a:r>
              <a:rPr lang="en-GB" dirty="0" smtClean="0">
                <a:latin typeface="Arial" panose="020B0604020202020204" pitchFamily="34" charset="0"/>
                <a:cs typeface="Arial" panose="020B0604020202020204" pitchFamily="34" charset="0"/>
              </a:rPr>
              <a:t>                        Salt Host Rock</a:t>
            </a:r>
            <a:endParaRPr lang="en-GB" dirty="0">
              <a:latin typeface="Arial" panose="020B0604020202020204" pitchFamily="34" charset="0"/>
              <a:cs typeface="Arial" panose="020B0604020202020204" pitchFamily="34" charset="0"/>
            </a:endParaRPr>
          </a:p>
        </p:txBody>
      </p:sp>
      <p:sp>
        <p:nvSpPr>
          <p:cNvPr id="43" name="Rechteck 42"/>
          <p:cNvSpPr/>
          <p:nvPr/>
        </p:nvSpPr>
        <p:spPr>
          <a:xfrm>
            <a:off x="827585" y="1411277"/>
            <a:ext cx="1296143" cy="20736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Rechteck 40"/>
          <p:cNvSpPr/>
          <p:nvPr/>
        </p:nvSpPr>
        <p:spPr>
          <a:xfrm>
            <a:off x="683568" y="5042158"/>
            <a:ext cx="7920881" cy="69109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4" name="Gruppieren 3"/>
          <p:cNvGrpSpPr/>
          <p:nvPr/>
        </p:nvGrpSpPr>
        <p:grpSpPr>
          <a:xfrm>
            <a:off x="6785849" y="4196621"/>
            <a:ext cx="1764990" cy="648072"/>
            <a:chOff x="5039258" y="4246614"/>
            <a:chExt cx="1764990" cy="648072"/>
          </a:xfrm>
        </p:grpSpPr>
        <p:sp>
          <p:nvSpPr>
            <p:cNvPr id="11" name="Rechteck 10"/>
            <p:cNvSpPr/>
            <p:nvPr/>
          </p:nvSpPr>
          <p:spPr>
            <a:xfrm>
              <a:off x="5039258" y="4246614"/>
              <a:ext cx="1764990" cy="648072"/>
            </a:xfrm>
            <a:prstGeom prst="rect">
              <a:avLst/>
            </a:prstGeom>
            <a:solidFill>
              <a:schemeClr val="accent6">
                <a:lumMod val="40000"/>
                <a:lumOff val="6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Sechseck 14"/>
            <p:cNvSpPr/>
            <p:nvPr/>
          </p:nvSpPr>
          <p:spPr>
            <a:xfrm>
              <a:off x="5318392" y="4435614"/>
              <a:ext cx="572962" cy="288032"/>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ctr" anchorCtr="1">
              <a:normAutofit/>
            </a:bodyPr>
            <a:lstStyle/>
            <a:p>
              <a:pPr algn="ctr"/>
              <a:r>
                <a:rPr lang="de-DE" sz="1400" dirty="0"/>
                <a:t>RN</a:t>
              </a:r>
            </a:p>
          </p:txBody>
        </p:sp>
        <p:sp>
          <p:nvSpPr>
            <p:cNvPr id="25" name="Sechseck 24"/>
            <p:cNvSpPr/>
            <p:nvPr/>
          </p:nvSpPr>
          <p:spPr>
            <a:xfrm>
              <a:off x="6050472" y="4435614"/>
              <a:ext cx="572962" cy="288032"/>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ctr" anchorCtr="1">
              <a:normAutofit/>
            </a:bodyPr>
            <a:lstStyle/>
            <a:p>
              <a:pPr algn="ctr"/>
              <a:r>
                <a:rPr lang="de-DE" sz="1400" dirty="0" smtClean="0"/>
                <a:t>RN</a:t>
              </a:r>
              <a:endParaRPr lang="de-DE" sz="1400" dirty="0"/>
            </a:p>
          </p:txBody>
        </p:sp>
      </p:grpSp>
      <p:sp>
        <p:nvSpPr>
          <p:cNvPr id="46" name="Rechteck 45"/>
          <p:cNvSpPr/>
          <p:nvPr/>
        </p:nvSpPr>
        <p:spPr>
          <a:xfrm>
            <a:off x="2123745" y="1411278"/>
            <a:ext cx="144000" cy="2073679"/>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36000" tIns="0" rIns="36000" bIns="0" rtlCol="0" anchor="ctr" anchorCtr="1">
            <a:noAutofit/>
          </a:bodyPr>
          <a:lstStyle/>
          <a:p>
            <a:pPr algn="ctr"/>
            <a:r>
              <a:rPr lang="en-GB" sz="1100" dirty="0" smtClean="0">
                <a:solidFill>
                  <a:schemeClr val="tx1"/>
                </a:solidFill>
                <a:latin typeface="Arial" panose="020B0604020202020204" pitchFamily="34" charset="0"/>
                <a:cs typeface="Arial" panose="020B0604020202020204" pitchFamily="34" charset="0"/>
              </a:rPr>
              <a:t>Excavation Disturbed Zone</a:t>
            </a:r>
            <a:endParaRPr lang="en-GB" sz="1100" dirty="0">
              <a:solidFill>
                <a:schemeClr val="tx1"/>
              </a:solidFill>
              <a:latin typeface="Arial" panose="020B0604020202020204" pitchFamily="34" charset="0"/>
              <a:cs typeface="Arial" panose="020B0604020202020204" pitchFamily="34" charset="0"/>
            </a:endParaRPr>
          </a:p>
        </p:txBody>
      </p:sp>
      <p:sp>
        <p:nvSpPr>
          <p:cNvPr id="47" name="Rechteck 46"/>
          <p:cNvSpPr/>
          <p:nvPr/>
        </p:nvSpPr>
        <p:spPr>
          <a:xfrm>
            <a:off x="683585" y="1411278"/>
            <a:ext cx="144000" cy="2073679"/>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36000" tIns="0" rIns="36000" bIns="0" rtlCol="0" anchor="ctr" anchorCtr="1">
            <a:noAutofit/>
          </a:bodyPr>
          <a:lstStyle/>
          <a:p>
            <a:pPr algn="ctr"/>
            <a:r>
              <a:rPr lang="en-GB" sz="1100" dirty="0" smtClean="0">
                <a:solidFill>
                  <a:schemeClr val="tx1"/>
                </a:solidFill>
                <a:latin typeface="Arial" panose="020B0604020202020204" pitchFamily="34" charset="0"/>
                <a:cs typeface="Arial" panose="020B0604020202020204" pitchFamily="34" charset="0"/>
              </a:rPr>
              <a:t>Excavation Disturbed Zone</a:t>
            </a:r>
            <a:endParaRPr lang="en-GB" sz="1100" dirty="0">
              <a:solidFill>
                <a:schemeClr val="tx1"/>
              </a:solidFill>
              <a:latin typeface="Arial" panose="020B0604020202020204" pitchFamily="34" charset="0"/>
              <a:cs typeface="Arial" panose="020B0604020202020204" pitchFamily="34" charset="0"/>
            </a:endParaRPr>
          </a:p>
        </p:txBody>
      </p:sp>
      <p:sp>
        <p:nvSpPr>
          <p:cNvPr id="6" name="Textfeld 5"/>
          <p:cNvSpPr txBox="1"/>
          <p:nvPr/>
        </p:nvSpPr>
        <p:spPr>
          <a:xfrm>
            <a:off x="3995936" y="3717032"/>
            <a:ext cx="1747594" cy="369332"/>
          </a:xfrm>
          <a:prstGeom prst="rect">
            <a:avLst/>
          </a:prstGeom>
          <a:noFill/>
        </p:spPr>
        <p:txBody>
          <a:bodyPr wrap="none" rtlCol="0">
            <a:spAutoFit/>
          </a:bodyPr>
          <a:lstStyle/>
          <a:p>
            <a:r>
              <a:rPr lang="en-GB" dirty="0" smtClean="0"/>
              <a:t>Backfill (salt grit)</a:t>
            </a:r>
            <a:endParaRPr lang="en-GB" dirty="0"/>
          </a:p>
        </p:txBody>
      </p:sp>
      <p:grpSp>
        <p:nvGrpSpPr>
          <p:cNvPr id="9" name="Gruppieren 8"/>
          <p:cNvGrpSpPr/>
          <p:nvPr/>
        </p:nvGrpSpPr>
        <p:grpSpPr>
          <a:xfrm>
            <a:off x="1344681" y="1844824"/>
            <a:ext cx="5243543" cy="2664296"/>
            <a:chOff x="1344682" y="1844824"/>
            <a:chExt cx="3694576" cy="2664296"/>
          </a:xfrm>
        </p:grpSpPr>
        <p:sp>
          <p:nvSpPr>
            <p:cNvPr id="21" name="Pfeil nach rechts 20"/>
            <p:cNvSpPr/>
            <p:nvPr/>
          </p:nvSpPr>
          <p:spPr>
            <a:xfrm>
              <a:off x="1344682" y="4183194"/>
              <a:ext cx="3694576" cy="325926"/>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dirty="0" smtClean="0">
                  <a:latin typeface="Arial" panose="020B0604020202020204" pitchFamily="34" charset="0"/>
                  <a:cs typeface="Arial" panose="020B0604020202020204" pitchFamily="34" charset="0"/>
                </a:rPr>
                <a:t>                  „</a:t>
              </a:r>
              <a:r>
                <a:rPr lang="en-GB" sz="1400" dirty="0" smtClean="0">
                  <a:latin typeface="Arial" panose="020B0604020202020204" pitchFamily="34" charset="0"/>
                  <a:cs typeface="Arial" panose="020B0604020202020204" pitchFamily="34" charset="0"/>
                </a:rPr>
                <a:t>Water</a:t>
              </a:r>
              <a:r>
                <a:rPr lang="de-DE" sz="1400" dirty="0" smtClean="0">
                  <a:latin typeface="Arial" panose="020B0604020202020204" pitchFamily="34" charset="0"/>
                  <a:cs typeface="Arial" panose="020B0604020202020204" pitchFamily="34" charset="0"/>
                </a:rPr>
                <a:t>“</a:t>
              </a:r>
              <a:endParaRPr lang="de-DE" sz="1400" dirty="0">
                <a:latin typeface="Arial" panose="020B0604020202020204" pitchFamily="34" charset="0"/>
                <a:cs typeface="Arial" panose="020B0604020202020204" pitchFamily="34" charset="0"/>
              </a:endParaRPr>
            </a:p>
          </p:txBody>
        </p:sp>
        <p:sp>
          <p:nvSpPr>
            <p:cNvPr id="23" name="Rechteck 22"/>
            <p:cNvSpPr/>
            <p:nvPr/>
          </p:nvSpPr>
          <p:spPr>
            <a:xfrm>
              <a:off x="1344682" y="1844824"/>
              <a:ext cx="139793" cy="247529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14" name="Textfeld 13"/>
          <p:cNvSpPr txBox="1"/>
          <p:nvPr/>
        </p:nvSpPr>
        <p:spPr>
          <a:xfrm>
            <a:off x="3471798" y="2281154"/>
            <a:ext cx="2190022" cy="584775"/>
          </a:xfrm>
          <a:prstGeom prst="rect">
            <a:avLst/>
          </a:prstGeom>
          <a:noFill/>
        </p:spPr>
        <p:txBody>
          <a:bodyPr wrap="none" rtlCol="0">
            <a:spAutoFit/>
          </a:bodyPr>
          <a:lstStyle/>
          <a:p>
            <a:pPr algn="ctr"/>
            <a:r>
              <a:rPr lang="en-GB" sz="1600" dirty="0" smtClean="0">
                <a:latin typeface="Arial" panose="020B0604020202020204" pitchFamily="34" charset="0"/>
                <a:cs typeface="Arial" panose="020B0604020202020204" pitchFamily="34" charset="0"/>
              </a:rPr>
              <a:t>Compaction of backfill</a:t>
            </a:r>
            <a:br>
              <a:rPr lang="en-GB" sz="1600" dirty="0" smtClean="0">
                <a:latin typeface="Arial" panose="020B0604020202020204" pitchFamily="34" charset="0"/>
                <a:cs typeface="Arial" panose="020B0604020202020204" pitchFamily="34" charset="0"/>
              </a:rPr>
            </a:br>
            <a:r>
              <a:rPr lang="en-GB" sz="1600" dirty="0" smtClean="0">
                <a:latin typeface="Arial" panose="020B0604020202020204" pitchFamily="34" charset="0"/>
                <a:cs typeface="Arial" panose="020B0604020202020204" pitchFamily="34" charset="0"/>
              </a:rPr>
              <a:t>and closure of drift</a:t>
            </a:r>
            <a:endParaRPr lang="en-GB" sz="1600" dirty="0">
              <a:latin typeface="Arial" panose="020B0604020202020204" pitchFamily="34" charset="0"/>
              <a:cs typeface="Arial" panose="020B0604020202020204" pitchFamily="34" charset="0"/>
            </a:endParaRPr>
          </a:p>
        </p:txBody>
      </p:sp>
      <p:sp>
        <p:nvSpPr>
          <p:cNvPr id="50" name="Textfeld 49"/>
          <p:cNvSpPr txBox="1"/>
          <p:nvPr/>
        </p:nvSpPr>
        <p:spPr>
          <a:xfrm>
            <a:off x="3404981" y="5579093"/>
            <a:ext cx="2190022" cy="584775"/>
          </a:xfrm>
          <a:prstGeom prst="rect">
            <a:avLst/>
          </a:prstGeom>
          <a:noFill/>
        </p:spPr>
        <p:txBody>
          <a:bodyPr wrap="none" rtlCol="0">
            <a:spAutoFit/>
          </a:bodyPr>
          <a:lstStyle/>
          <a:p>
            <a:pPr algn="ctr"/>
            <a:r>
              <a:rPr lang="en-GB" sz="1600" dirty="0" smtClean="0">
                <a:latin typeface="Arial" panose="020B0604020202020204" pitchFamily="34" charset="0"/>
                <a:cs typeface="Arial" panose="020B0604020202020204" pitchFamily="34" charset="0"/>
              </a:rPr>
              <a:t>Compaction of backfill</a:t>
            </a:r>
            <a:br>
              <a:rPr lang="en-GB" sz="1600" dirty="0" smtClean="0">
                <a:latin typeface="Arial" panose="020B0604020202020204" pitchFamily="34" charset="0"/>
                <a:cs typeface="Arial" panose="020B0604020202020204" pitchFamily="34" charset="0"/>
              </a:rPr>
            </a:br>
            <a:r>
              <a:rPr lang="en-GB" sz="1600" dirty="0" smtClean="0">
                <a:latin typeface="Arial" panose="020B0604020202020204" pitchFamily="34" charset="0"/>
                <a:cs typeface="Arial" panose="020B0604020202020204" pitchFamily="34" charset="0"/>
              </a:rPr>
              <a:t>and closure of drift</a:t>
            </a:r>
            <a:endParaRPr lang="en-GB" sz="1600" dirty="0">
              <a:latin typeface="Arial" panose="020B0604020202020204" pitchFamily="34" charset="0"/>
              <a:cs typeface="Arial" panose="020B0604020202020204" pitchFamily="34" charset="0"/>
            </a:endParaRPr>
          </a:p>
        </p:txBody>
      </p:sp>
      <p:sp>
        <p:nvSpPr>
          <p:cNvPr id="5" name="Textfeld 4"/>
          <p:cNvSpPr txBox="1"/>
          <p:nvPr/>
        </p:nvSpPr>
        <p:spPr>
          <a:xfrm rot="16200000">
            <a:off x="683760" y="1541668"/>
            <a:ext cx="669029" cy="369332"/>
          </a:xfrm>
          <a:prstGeom prst="rect">
            <a:avLst/>
          </a:prstGeom>
          <a:noFill/>
        </p:spPr>
        <p:txBody>
          <a:bodyPr wrap="none" rtlCol="0">
            <a:spAutoFit/>
          </a:bodyPr>
          <a:lstStyle/>
          <a:p>
            <a:r>
              <a:rPr lang="en-GB" dirty="0" smtClean="0"/>
              <a:t>Shaft</a:t>
            </a:r>
            <a:endParaRPr lang="en-GB" dirty="0"/>
          </a:p>
        </p:txBody>
      </p:sp>
      <p:sp>
        <p:nvSpPr>
          <p:cNvPr id="51" name="Textfeld 50"/>
          <p:cNvSpPr txBox="1"/>
          <p:nvPr/>
        </p:nvSpPr>
        <p:spPr>
          <a:xfrm>
            <a:off x="687978" y="4554063"/>
            <a:ext cx="607859" cy="369332"/>
          </a:xfrm>
          <a:prstGeom prst="rect">
            <a:avLst/>
          </a:prstGeom>
          <a:noFill/>
        </p:spPr>
        <p:txBody>
          <a:bodyPr wrap="none" rtlCol="0">
            <a:spAutoFit/>
          </a:bodyPr>
          <a:lstStyle/>
          <a:p>
            <a:r>
              <a:rPr lang="en-GB" dirty="0" smtClean="0"/>
              <a:t>Drift</a:t>
            </a:r>
            <a:endParaRPr lang="en-GB" dirty="0"/>
          </a:p>
        </p:txBody>
      </p:sp>
      <p:sp>
        <p:nvSpPr>
          <p:cNvPr id="33" name="Rechteck 32"/>
          <p:cNvSpPr/>
          <p:nvPr/>
        </p:nvSpPr>
        <p:spPr>
          <a:xfrm>
            <a:off x="688781" y="4941168"/>
            <a:ext cx="7915668" cy="13146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ctr" anchorCtr="1">
            <a:normAutofit fontScale="85000" lnSpcReduction="20000"/>
          </a:bodyPr>
          <a:lstStyle/>
          <a:p>
            <a:pPr algn="r"/>
            <a:r>
              <a:rPr lang="en-GB" sz="1200" dirty="0" smtClean="0">
                <a:solidFill>
                  <a:schemeClr val="tx1"/>
                </a:solidFill>
                <a:latin typeface="Arial" panose="020B0604020202020204" pitchFamily="34" charset="0"/>
                <a:cs typeface="Arial" panose="020B0604020202020204" pitchFamily="34" charset="0"/>
              </a:rPr>
              <a:t>                                                                                                                                                                                   Excavation Disturbed Zone</a:t>
            </a:r>
            <a:endParaRPr lang="en-GB" sz="1200" dirty="0">
              <a:solidFill>
                <a:schemeClr val="tx1"/>
              </a:solidFill>
              <a:latin typeface="Arial" panose="020B0604020202020204" pitchFamily="34" charset="0"/>
              <a:cs typeface="Arial" panose="020B0604020202020204" pitchFamily="34" charset="0"/>
            </a:endParaRPr>
          </a:p>
        </p:txBody>
      </p:sp>
      <p:sp>
        <p:nvSpPr>
          <p:cNvPr id="31" name="Rechteck 30"/>
          <p:cNvSpPr/>
          <p:nvPr/>
        </p:nvSpPr>
        <p:spPr>
          <a:xfrm>
            <a:off x="2123728" y="3355493"/>
            <a:ext cx="6480720" cy="158508"/>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ctr" anchorCtr="1">
            <a:normAutofit fontScale="92500" lnSpcReduction="10000"/>
          </a:bodyPr>
          <a:lstStyle/>
          <a:p>
            <a:pPr algn="r"/>
            <a:r>
              <a:rPr lang="en-GB" sz="1200" dirty="0" smtClean="0">
                <a:solidFill>
                  <a:schemeClr val="tx1"/>
                </a:solidFill>
                <a:latin typeface="Arial" panose="020B0604020202020204" pitchFamily="34" charset="0"/>
                <a:cs typeface="Arial" panose="020B0604020202020204" pitchFamily="34" charset="0"/>
              </a:rPr>
              <a:t>                                                                                                                           Excavation Disturbed Zone</a:t>
            </a:r>
            <a:endParaRPr lang="en-GB" sz="1200" dirty="0">
              <a:solidFill>
                <a:schemeClr val="tx1"/>
              </a:solidFill>
              <a:latin typeface="Arial" panose="020B0604020202020204" pitchFamily="34" charset="0"/>
              <a:cs typeface="Arial" panose="020B0604020202020204" pitchFamily="34" charset="0"/>
            </a:endParaRPr>
          </a:p>
        </p:txBody>
      </p:sp>
      <p:grpSp>
        <p:nvGrpSpPr>
          <p:cNvPr id="10" name="Gruppieren 9"/>
          <p:cNvGrpSpPr/>
          <p:nvPr/>
        </p:nvGrpSpPr>
        <p:grpSpPr>
          <a:xfrm>
            <a:off x="3419872" y="2865929"/>
            <a:ext cx="2323658" cy="648072"/>
            <a:chOff x="3419872" y="2865929"/>
            <a:chExt cx="2323658" cy="648072"/>
          </a:xfrm>
        </p:grpSpPr>
        <p:cxnSp>
          <p:nvCxnSpPr>
            <p:cNvPr id="7" name="Gerade Verbindung mit Pfeil 6"/>
            <p:cNvCxnSpPr/>
            <p:nvPr/>
          </p:nvCxnSpPr>
          <p:spPr>
            <a:xfrm>
              <a:off x="3419872" y="2865929"/>
              <a:ext cx="0" cy="648072"/>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Gerade Verbindung mit Pfeil 26"/>
            <p:cNvCxnSpPr/>
            <p:nvPr/>
          </p:nvCxnSpPr>
          <p:spPr>
            <a:xfrm>
              <a:off x="3758380" y="2865929"/>
              <a:ext cx="0" cy="648072"/>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8" name="Gerade Verbindung mit Pfeil 27"/>
            <p:cNvCxnSpPr/>
            <p:nvPr/>
          </p:nvCxnSpPr>
          <p:spPr>
            <a:xfrm>
              <a:off x="4139952" y="2865929"/>
              <a:ext cx="0" cy="648072"/>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Gerade Verbindung mit Pfeil 28"/>
            <p:cNvCxnSpPr/>
            <p:nvPr/>
          </p:nvCxnSpPr>
          <p:spPr>
            <a:xfrm>
              <a:off x="4499992" y="2865929"/>
              <a:ext cx="0" cy="648072"/>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0" name="Gerade Verbindung mit Pfeil 29"/>
            <p:cNvCxnSpPr/>
            <p:nvPr/>
          </p:nvCxnSpPr>
          <p:spPr>
            <a:xfrm>
              <a:off x="4880098" y="2865929"/>
              <a:ext cx="0" cy="648072"/>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2" name="Gerade Verbindung mit Pfeil 31"/>
            <p:cNvCxnSpPr/>
            <p:nvPr/>
          </p:nvCxnSpPr>
          <p:spPr>
            <a:xfrm>
              <a:off x="5292080" y="2865929"/>
              <a:ext cx="0" cy="648072"/>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4" name="Gerade Verbindung mit Pfeil 33"/>
            <p:cNvCxnSpPr/>
            <p:nvPr/>
          </p:nvCxnSpPr>
          <p:spPr>
            <a:xfrm>
              <a:off x="5743530" y="2865929"/>
              <a:ext cx="0" cy="648072"/>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35" name="Gruppieren 34"/>
          <p:cNvGrpSpPr/>
          <p:nvPr/>
        </p:nvGrpSpPr>
        <p:grpSpPr>
          <a:xfrm rot="10800000">
            <a:off x="3338163" y="4930558"/>
            <a:ext cx="2323658" cy="648072"/>
            <a:chOff x="3419872" y="2865929"/>
            <a:chExt cx="2323658" cy="648072"/>
          </a:xfrm>
        </p:grpSpPr>
        <p:cxnSp>
          <p:nvCxnSpPr>
            <p:cNvPr id="36" name="Gerade Verbindung mit Pfeil 35"/>
            <p:cNvCxnSpPr/>
            <p:nvPr/>
          </p:nvCxnSpPr>
          <p:spPr>
            <a:xfrm>
              <a:off x="3419872" y="2865929"/>
              <a:ext cx="0" cy="648072"/>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7" name="Gerade Verbindung mit Pfeil 36"/>
            <p:cNvCxnSpPr/>
            <p:nvPr/>
          </p:nvCxnSpPr>
          <p:spPr>
            <a:xfrm>
              <a:off x="3758380" y="2865929"/>
              <a:ext cx="0" cy="648072"/>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8" name="Gerade Verbindung mit Pfeil 37"/>
            <p:cNvCxnSpPr/>
            <p:nvPr/>
          </p:nvCxnSpPr>
          <p:spPr>
            <a:xfrm>
              <a:off x="4139952" y="2865929"/>
              <a:ext cx="0" cy="648072"/>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9" name="Gerade Verbindung mit Pfeil 38"/>
            <p:cNvCxnSpPr/>
            <p:nvPr/>
          </p:nvCxnSpPr>
          <p:spPr>
            <a:xfrm>
              <a:off x="4499992" y="2865929"/>
              <a:ext cx="0" cy="648072"/>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5" name="Gerade Verbindung mit Pfeil 44"/>
            <p:cNvCxnSpPr/>
            <p:nvPr/>
          </p:nvCxnSpPr>
          <p:spPr>
            <a:xfrm>
              <a:off x="4880098" y="2865929"/>
              <a:ext cx="0" cy="648072"/>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8" name="Gerade Verbindung mit Pfeil 47"/>
            <p:cNvCxnSpPr/>
            <p:nvPr/>
          </p:nvCxnSpPr>
          <p:spPr>
            <a:xfrm>
              <a:off x="5292080" y="2865929"/>
              <a:ext cx="0" cy="648072"/>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9" name="Gerade Verbindung mit Pfeil 48"/>
            <p:cNvCxnSpPr/>
            <p:nvPr/>
          </p:nvCxnSpPr>
          <p:spPr>
            <a:xfrm>
              <a:off x="5743530" y="2865929"/>
              <a:ext cx="0" cy="648072"/>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12" name="Rechteck 11"/>
          <p:cNvSpPr/>
          <p:nvPr/>
        </p:nvSpPr>
        <p:spPr>
          <a:xfrm>
            <a:off x="2411761" y="3501008"/>
            <a:ext cx="1368152" cy="1440160"/>
          </a:xfrm>
          <a:prstGeom prst="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en-GB" dirty="0" smtClean="0">
                <a:latin typeface="Arial" panose="020B0604020202020204" pitchFamily="34" charset="0"/>
                <a:cs typeface="Arial" panose="020B0604020202020204" pitchFamily="34" charset="0"/>
              </a:rPr>
              <a:t>Drift seal</a:t>
            </a:r>
            <a:br>
              <a:rPr lang="en-GB" dirty="0" smtClean="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42" name="Rechteck 41"/>
          <p:cNvSpPr/>
          <p:nvPr/>
        </p:nvSpPr>
        <p:spPr>
          <a:xfrm>
            <a:off x="827585" y="2060849"/>
            <a:ext cx="1296143" cy="1294646"/>
          </a:xfrm>
          <a:prstGeom prst="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ctr" anchorCtr="0">
            <a:normAutofit/>
          </a:bodyPr>
          <a:lstStyle/>
          <a:p>
            <a:pPr algn="r"/>
            <a:r>
              <a:rPr lang="en-GB" dirty="0" smtClean="0">
                <a:latin typeface="Arial" panose="020B0604020202020204" pitchFamily="34" charset="0"/>
                <a:cs typeface="Arial" panose="020B0604020202020204" pitchFamily="34" charset="0"/>
              </a:rPr>
              <a:t>Shaft</a:t>
            </a:r>
            <a:br>
              <a:rPr lang="en-GB" dirty="0" smtClean="0">
                <a:latin typeface="Arial" panose="020B0604020202020204" pitchFamily="34" charset="0"/>
                <a:cs typeface="Arial" panose="020B0604020202020204" pitchFamily="34" charset="0"/>
              </a:rPr>
            </a:br>
            <a:r>
              <a:rPr lang="en-GB" dirty="0" smtClean="0">
                <a:latin typeface="Arial" panose="020B0604020202020204" pitchFamily="34" charset="0"/>
                <a:cs typeface="Arial" panose="020B0604020202020204" pitchFamily="34" charset="0"/>
              </a:rPr>
              <a:t>seal</a:t>
            </a:r>
            <a:endParaRPr lang="en-GB" dirty="0">
              <a:latin typeface="Arial" panose="020B0604020202020204" pitchFamily="34" charset="0"/>
              <a:cs typeface="Arial" panose="020B0604020202020204" pitchFamily="34" charset="0"/>
            </a:endParaRPr>
          </a:p>
        </p:txBody>
      </p:sp>
      <p:cxnSp>
        <p:nvCxnSpPr>
          <p:cNvPr id="8" name="Gerade Verbindung mit Pfeil 7"/>
          <p:cNvCxnSpPr/>
          <p:nvPr/>
        </p:nvCxnSpPr>
        <p:spPr>
          <a:xfrm flipH="1">
            <a:off x="1907704" y="4174128"/>
            <a:ext cx="4680520" cy="0"/>
          </a:xfrm>
          <a:prstGeom prst="straightConnector1">
            <a:avLst/>
          </a:prstGeom>
          <a:ln w="50800">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52" name="Textfeld 51"/>
          <p:cNvSpPr txBox="1"/>
          <p:nvPr/>
        </p:nvSpPr>
        <p:spPr>
          <a:xfrm>
            <a:off x="3723142" y="3869432"/>
            <a:ext cx="2721066" cy="646331"/>
          </a:xfrm>
          <a:prstGeom prst="rect">
            <a:avLst/>
          </a:prstGeom>
          <a:noFill/>
        </p:spPr>
        <p:txBody>
          <a:bodyPr wrap="none" rtlCol="0">
            <a:spAutoFit/>
          </a:bodyPr>
          <a:lstStyle/>
          <a:p>
            <a:pPr algn="ctr"/>
            <a:r>
              <a:rPr lang="en-GB" dirty="0" smtClean="0"/>
              <a:t>Displacement of air due to </a:t>
            </a:r>
            <a:br>
              <a:rPr lang="en-GB" dirty="0" smtClean="0"/>
            </a:br>
            <a:r>
              <a:rPr lang="en-GB" dirty="0" smtClean="0"/>
              <a:t>reduction of porosity</a:t>
            </a:r>
            <a:endParaRPr lang="en-GB" dirty="0"/>
          </a:p>
        </p:txBody>
      </p:sp>
      <p:cxnSp>
        <p:nvCxnSpPr>
          <p:cNvPr id="54" name="Gerade Verbindung mit Pfeil 53"/>
          <p:cNvCxnSpPr/>
          <p:nvPr/>
        </p:nvCxnSpPr>
        <p:spPr>
          <a:xfrm flipH="1">
            <a:off x="1916088" y="4470116"/>
            <a:ext cx="4680520" cy="0"/>
          </a:xfrm>
          <a:prstGeom prst="straightConnector1">
            <a:avLst/>
          </a:prstGeom>
          <a:ln w="25400">
            <a:solidFill>
              <a:schemeClr val="accent2">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55" name="Textfeld 54"/>
          <p:cNvSpPr txBox="1"/>
          <p:nvPr/>
        </p:nvSpPr>
        <p:spPr>
          <a:xfrm>
            <a:off x="4117304" y="4165420"/>
            <a:ext cx="1949508" cy="646331"/>
          </a:xfrm>
          <a:prstGeom prst="rect">
            <a:avLst/>
          </a:prstGeom>
          <a:noFill/>
        </p:spPr>
        <p:txBody>
          <a:bodyPr wrap="none" rtlCol="0">
            <a:spAutoFit/>
          </a:bodyPr>
          <a:lstStyle/>
          <a:p>
            <a:pPr algn="ctr"/>
            <a:r>
              <a:rPr lang="en-GB" dirty="0" smtClean="0"/>
              <a:t>Gas production by </a:t>
            </a:r>
            <a:br>
              <a:rPr lang="en-GB" dirty="0" smtClean="0"/>
            </a:br>
            <a:r>
              <a:rPr lang="en-GB" dirty="0" smtClean="0"/>
              <a:t>corrosion</a:t>
            </a:r>
            <a:endParaRPr lang="en-GB" dirty="0"/>
          </a:p>
        </p:txBody>
      </p:sp>
    </p:spTree>
    <p:extLst>
      <p:ext uri="{BB962C8B-B14F-4D97-AF65-F5344CB8AC3E}">
        <p14:creationId xmlns:p14="http://schemas.microsoft.com/office/powerpoint/2010/main" val="2993320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500"/>
                                        <p:tgtEl>
                                          <p:spTgt spid="4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par>
                          <p:cTn id="21" fill="hold">
                            <p:stCondLst>
                              <p:cond delay="500"/>
                            </p:stCondLst>
                            <p:childTnLst>
                              <p:par>
                                <p:cTn id="22" presetID="10" presetClass="exit" presetSubtype="0" fill="hold" nodeType="afterEffect">
                                  <p:stCondLst>
                                    <p:cond delay="0"/>
                                  </p:stCondLst>
                                  <p:childTnLst>
                                    <p:animEffect transition="out" filter="fade">
                                      <p:cBhvr>
                                        <p:cTn id="23" dur="500"/>
                                        <p:tgtEl>
                                          <p:spTgt spid="9"/>
                                        </p:tgtEl>
                                      </p:cBhvr>
                                    </p:animEffect>
                                    <p:set>
                                      <p:cBhvr>
                                        <p:cTn id="24" dur="1" fill="hold">
                                          <p:stCondLst>
                                            <p:cond delay="499"/>
                                          </p:stCondLst>
                                        </p:cTn>
                                        <p:tgtEl>
                                          <p:spTgt spid="9"/>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par>
                                <p:cTn id="33" presetID="10" presetClass="entr" presetSubtype="0" fill="hold"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0"/>
                                        </p:tgtEl>
                                        <p:attrNameLst>
                                          <p:attrName>style.visibility</p:attrName>
                                        </p:attrNameLst>
                                      </p:cBhvr>
                                      <p:to>
                                        <p:strVal val="visible"/>
                                      </p:to>
                                    </p:set>
                                    <p:animEffect transition="in" filter="fade">
                                      <p:cBhvr>
                                        <p:cTn id="38" dur="500"/>
                                        <p:tgtEl>
                                          <p:spTgt spid="50"/>
                                        </p:tgtEl>
                                      </p:cBhvr>
                                    </p:animEffect>
                                  </p:childTnLst>
                                </p:cTn>
                              </p:par>
                              <p:par>
                                <p:cTn id="39" presetID="10" presetClass="exit" presetSubtype="0" fill="hold" grpId="0" nodeType="withEffect">
                                  <p:stCondLst>
                                    <p:cond delay="0"/>
                                  </p:stCondLst>
                                  <p:childTnLst>
                                    <p:animEffect transition="out" filter="fade">
                                      <p:cBhvr>
                                        <p:cTn id="40" dur="500"/>
                                        <p:tgtEl>
                                          <p:spTgt spid="6"/>
                                        </p:tgtEl>
                                      </p:cBhvr>
                                    </p:animEffect>
                                    <p:set>
                                      <p:cBhvr>
                                        <p:cTn id="41" dur="1" fill="hold">
                                          <p:stCondLst>
                                            <p:cond delay="499"/>
                                          </p:stCondLst>
                                        </p:cTn>
                                        <p:tgtEl>
                                          <p:spTgt spid="6"/>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500"/>
                                        <p:tgtEl>
                                          <p:spTgt spid="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500"/>
                                        <p:tgtEl>
                                          <p:spTgt spid="52"/>
                                        </p:tgtEl>
                                      </p:cBhvr>
                                    </p:animEffect>
                                  </p:childTnLst>
                                </p:cTn>
                              </p:par>
                            </p:childTnLst>
                          </p:cTn>
                        </p:par>
                      </p:childTnLst>
                    </p:cTn>
                  </p:par>
                  <p:par>
                    <p:cTn id="50" fill="hold">
                      <p:stCondLst>
                        <p:cond delay="indefinite"/>
                      </p:stCondLst>
                      <p:childTnLst>
                        <p:par>
                          <p:cTn id="51" fill="hold">
                            <p:stCondLst>
                              <p:cond delay="0"/>
                            </p:stCondLst>
                            <p:childTnLst>
                              <p:par>
                                <p:cTn id="52" presetID="1" presetClass="emph" presetSubtype="2" fill="hold" nodeType="clickEffect">
                                  <p:stCondLst>
                                    <p:cond delay="0"/>
                                  </p:stCondLst>
                                  <p:childTnLst>
                                    <p:animClr clrSpc="rgb" dir="cw">
                                      <p:cBhvr>
                                        <p:cTn id="53" dur="2000" fill="hold"/>
                                        <p:tgtEl>
                                          <p:spTgt spid="53"/>
                                        </p:tgtEl>
                                        <p:attrNameLst>
                                          <p:attrName>fillcolor</p:attrName>
                                        </p:attrNameLst>
                                      </p:cBhvr>
                                      <p:to>
                                        <a:srgbClr val="4F6228"/>
                                      </p:to>
                                    </p:animClr>
                                    <p:set>
                                      <p:cBhvr>
                                        <p:cTn id="54" dur="2000" fill="hold"/>
                                        <p:tgtEl>
                                          <p:spTgt spid="53"/>
                                        </p:tgtEl>
                                        <p:attrNameLst>
                                          <p:attrName>fill.type</p:attrName>
                                        </p:attrNameLst>
                                      </p:cBhvr>
                                      <p:to>
                                        <p:strVal val="solid"/>
                                      </p:to>
                                    </p:set>
                                    <p:set>
                                      <p:cBhvr>
                                        <p:cTn id="55" dur="2000" fill="hold"/>
                                        <p:tgtEl>
                                          <p:spTgt spid="53"/>
                                        </p:tgtEl>
                                        <p:attrNameLst>
                                          <p:attrName>fill.on</p:attrName>
                                        </p:attrNameLst>
                                      </p:cBhvr>
                                      <p:to>
                                        <p:strVal val="true"/>
                                      </p:to>
                                    </p:set>
                                  </p:childTnLst>
                                </p:cTn>
                              </p:par>
                              <p:par>
                                <p:cTn id="56" presetID="1" presetClass="emph" presetSubtype="2" fill="hold" nodeType="withEffect">
                                  <p:stCondLst>
                                    <p:cond delay="0"/>
                                  </p:stCondLst>
                                  <p:childTnLst>
                                    <p:animClr clrSpc="rgb" dir="cw">
                                      <p:cBhvr>
                                        <p:cTn id="57" dur="2000" fill="hold"/>
                                        <p:tgtEl>
                                          <p:spTgt spid="31"/>
                                        </p:tgtEl>
                                        <p:attrNameLst>
                                          <p:attrName>fillcolor</p:attrName>
                                        </p:attrNameLst>
                                      </p:cBhvr>
                                      <p:to>
                                        <a:srgbClr val="777777"/>
                                      </p:to>
                                    </p:animClr>
                                    <p:set>
                                      <p:cBhvr>
                                        <p:cTn id="58" dur="2000" fill="hold"/>
                                        <p:tgtEl>
                                          <p:spTgt spid="31"/>
                                        </p:tgtEl>
                                        <p:attrNameLst>
                                          <p:attrName>fill.type</p:attrName>
                                        </p:attrNameLst>
                                      </p:cBhvr>
                                      <p:to>
                                        <p:strVal val="solid"/>
                                      </p:to>
                                    </p:set>
                                    <p:set>
                                      <p:cBhvr>
                                        <p:cTn id="59" dur="2000" fill="hold"/>
                                        <p:tgtEl>
                                          <p:spTgt spid="31"/>
                                        </p:tgtEl>
                                        <p:attrNameLst>
                                          <p:attrName>fill.on</p:attrName>
                                        </p:attrNameLst>
                                      </p:cBhvr>
                                      <p:to>
                                        <p:strVal val="true"/>
                                      </p:to>
                                    </p:set>
                                  </p:childTnLst>
                                </p:cTn>
                              </p:par>
                              <p:par>
                                <p:cTn id="60" presetID="1" presetClass="emph" presetSubtype="2" fill="hold" nodeType="withEffect">
                                  <p:stCondLst>
                                    <p:cond delay="0"/>
                                  </p:stCondLst>
                                  <p:childTnLst>
                                    <p:animClr clrSpc="rgb" dir="cw">
                                      <p:cBhvr>
                                        <p:cTn id="61" dur="2000" fill="hold"/>
                                        <p:tgtEl>
                                          <p:spTgt spid="33"/>
                                        </p:tgtEl>
                                        <p:attrNameLst>
                                          <p:attrName>fillcolor</p:attrName>
                                        </p:attrNameLst>
                                      </p:cBhvr>
                                      <p:to>
                                        <a:srgbClr val="777777"/>
                                      </p:to>
                                    </p:animClr>
                                    <p:set>
                                      <p:cBhvr>
                                        <p:cTn id="62" dur="2000" fill="hold"/>
                                        <p:tgtEl>
                                          <p:spTgt spid="33"/>
                                        </p:tgtEl>
                                        <p:attrNameLst>
                                          <p:attrName>fill.type</p:attrName>
                                        </p:attrNameLst>
                                      </p:cBhvr>
                                      <p:to>
                                        <p:strVal val="solid"/>
                                      </p:to>
                                    </p:set>
                                    <p:set>
                                      <p:cBhvr>
                                        <p:cTn id="63" dur="2000" fill="hold"/>
                                        <p:tgtEl>
                                          <p:spTgt spid="33"/>
                                        </p:tgtEl>
                                        <p:attrNameLst>
                                          <p:attrName>fill.on</p:attrName>
                                        </p:attrNameLst>
                                      </p:cBhvr>
                                      <p:to>
                                        <p:strVal val="true"/>
                                      </p:to>
                                    </p:set>
                                  </p:childTnLst>
                                </p:cTn>
                              </p:par>
                              <p:par>
                                <p:cTn id="64" presetID="10" presetClass="exit" presetSubtype="0" fill="hold" nodeType="withEffect">
                                  <p:stCondLst>
                                    <p:cond delay="0"/>
                                  </p:stCondLst>
                                  <p:childTnLst>
                                    <p:animEffect transition="out" filter="fade">
                                      <p:cBhvr>
                                        <p:cTn id="65" dur="500"/>
                                        <p:tgtEl>
                                          <p:spTgt spid="8"/>
                                        </p:tgtEl>
                                      </p:cBhvr>
                                    </p:animEffect>
                                    <p:set>
                                      <p:cBhvr>
                                        <p:cTn id="66" dur="1" fill="hold">
                                          <p:stCondLst>
                                            <p:cond delay="499"/>
                                          </p:stCondLst>
                                        </p:cTn>
                                        <p:tgtEl>
                                          <p:spTgt spid="8"/>
                                        </p:tgtEl>
                                        <p:attrNameLst>
                                          <p:attrName>style.visibility</p:attrName>
                                        </p:attrNameLst>
                                      </p:cBhvr>
                                      <p:to>
                                        <p:strVal val="hidden"/>
                                      </p:to>
                                    </p:set>
                                  </p:childTnLst>
                                </p:cTn>
                              </p:par>
                              <p:par>
                                <p:cTn id="67" presetID="10" presetClass="exit" presetSubtype="0" fill="hold" grpId="1" nodeType="withEffect">
                                  <p:stCondLst>
                                    <p:cond delay="0"/>
                                  </p:stCondLst>
                                  <p:childTnLst>
                                    <p:animEffect transition="out" filter="fade">
                                      <p:cBhvr>
                                        <p:cTn id="68" dur="500"/>
                                        <p:tgtEl>
                                          <p:spTgt spid="52"/>
                                        </p:tgtEl>
                                      </p:cBhvr>
                                    </p:animEffect>
                                    <p:set>
                                      <p:cBhvr>
                                        <p:cTn id="69" dur="1" fill="hold">
                                          <p:stCondLst>
                                            <p:cond delay="499"/>
                                          </p:stCondLst>
                                        </p:cTn>
                                        <p:tgtEl>
                                          <p:spTgt spid="52"/>
                                        </p:tgtEl>
                                        <p:attrNameLst>
                                          <p:attrName>style.visibility</p:attrName>
                                        </p:attrNameLst>
                                      </p:cBhvr>
                                      <p:to>
                                        <p:strVal val="hidden"/>
                                      </p:to>
                                    </p:set>
                                  </p:childTnLst>
                                </p:cTn>
                              </p:par>
                              <p:par>
                                <p:cTn id="70" presetID="10" presetClass="exit" presetSubtype="0" fill="hold" grpId="1" nodeType="withEffect">
                                  <p:stCondLst>
                                    <p:cond delay="0"/>
                                  </p:stCondLst>
                                  <p:childTnLst>
                                    <p:animEffect transition="out" filter="fade">
                                      <p:cBhvr>
                                        <p:cTn id="71" dur="500"/>
                                        <p:tgtEl>
                                          <p:spTgt spid="14"/>
                                        </p:tgtEl>
                                      </p:cBhvr>
                                    </p:animEffect>
                                    <p:set>
                                      <p:cBhvr>
                                        <p:cTn id="72" dur="1" fill="hold">
                                          <p:stCondLst>
                                            <p:cond delay="499"/>
                                          </p:stCondLst>
                                        </p:cTn>
                                        <p:tgtEl>
                                          <p:spTgt spid="14"/>
                                        </p:tgtEl>
                                        <p:attrNameLst>
                                          <p:attrName>style.visibility</p:attrName>
                                        </p:attrNameLst>
                                      </p:cBhvr>
                                      <p:to>
                                        <p:strVal val="hidden"/>
                                      </p:to>
                                    </p:set>
                                  </p:childTnLst>
                                </p:cTn>
                              </p:par>
                              <p:par>
                                <p:cTn id="73" presetID="10" presetClass="exit" presetSubtype="0" fill="hold" nodeType="withEffect">
                                  <p:stCondLst>
                                    <p:cond delay="0"/>
                                  </p:stCondLst>
                                  <p:childTnLst>
                                    <p:animEffect transition="out" filter="fade">
                                      <p:cBhvr>
                                        <p:cTn id="74" dur="500"/>
                                        <p:tgtEl>
                                          <p:spTgt spid="10"/>
                                        </p:tgtEl>
                                      </p:cBhvr>
                                    </p:animEffect>
                                    <p:set>
                                      <p:cBhvr>
                                        <p:cTn id="75" dur="1" fill="hold">
                                          <p:stCondLst>
                                            <p:cond delay="499"/>
                                          </p:stCondLst>
                                        </p:cTn>
                                        <p:tgtEl>
                                          <p:spTgt spid="10"/>
                                        </p:tgtEl>
                                        <p:attrNameLst>
                                          <p:attrName>style.visibility</p:attrName>
                                        </p:attrNameLst>
                                      </p:cBhvr>
                                      <p:to>
                                        <p:strVal val="hidden"/>
                                      </p:to>
                                    </p:set>
                                  </p:childTnLst>
                                </p:cTn>
                              </p:par>
                              <p:par>
                                <p:cTn id="76" presetID="10" presetClass="exit" presetSubtype="0" fill="hold" nodeType="withEffect">
                                  <p:stCondLst>
                                    <p:cond delay="0"/>
                                  </p:stCondLst>
                                  <p:childTnLst>
                                    <p:animEffect transition="out" filter="fade">
                                      <p:cBhvr>
                                        <p:cTn id="77" dur="500"/>
                                        <p:tgtEl>
                                          <p:spTgt spid="35"/>
                                        </p:tgtEl>
                                      </p:cBhvr>
                                    </p:animEffect>
                                    <p:set>
                                      <p:cBhvr>
                                        <p:cTn id="78" dur="1" fill="hold">
                                          <p:stCondLst>
                                            <p:cond delay="499"/>
                                          </p:stCondLst>
                                        </p:cTn>
                                        <p:tgtEl>
                                          <p:spTgt spid="35"/>
                                        </p:tgtEl>
                                        <p:attrNameLst>
                                          <p:attrName>style.visibility</p:attrName>
                                        </p:attrNameLst>
                                      </p:cBhvr>
                                      <p:to>
                                        <p:strVal val="hidden"/>
                                      </p:to>
                                    </p:set>
                                  </p:childTnLst>
                                </p:cTn>
                              </p:par>
                              <p:par>
                                <p:cTn id="79" presetID="10" presetClass="exit" presetSubtype="0" fill="hold" grpId="1" nodeType="withEffect">
                                  <p:stCondLst>
                                    <p:cond delay="0"/>
                                  </p:stCondLst>
                                  <p:childTnLst>
                                    <p:animEffect transition="out" filter="fade">
                                      <p:cBhvr>
                                        <p:cTn id="80" dur="500"/>
                                        <p:tgtEl>
                                          <p:spTgt spid="50"/>
                                        </p:tgtEl>
                                      </p:cBhvr>
                                    </p:animEffect>
                                    <p:set>
                                      <p:cBhvr>
                                        <p:cTn id="81" dur="1" fill="hold">
                                          <p:stCondLst>
                                            <p:cond delay="499"/>
                                          </p:stCondLst>
                                        </p:cTn>
                                        <p:tgtEl>
                                          <p:spTgt spid="50"/>
                                        </p:tgtEl>
                                        <p:attrNameLst>
                                          <p:attrName>style.visibility</p:attrName>
                                        </p:attrNameLst>
                                      </p:cBhvr>
                                      <p:to>
                                        <p:strVal val="hidden"/>
                                      </p:to>
                                    </p:set>
                                  </p:childTnLst>
                                </p:cTn>
                              </p:par>
                              <p:par>
                                <p:cTn id="82" presetID="1" presetClass="entr" presetSubtype="0" fill="hold" nodeType="withEffect">
                                  <p:stCondLst>
                                    <p:cond delay="0"/>
                                  </p:stCondLst>
                                  <p:childTnLst>
                                    <p:set>
                                      <p:cBhvr>
                                        <p:cTn id="83" dur="1" fill="hold">
                                          <p:stCondLst>
                                            <p:cond delay="0"/>
                                          </p:stCondLst>
                                        </p:cTn>
                                        <p:tgtEl>
                                          <p:spTgt spid="54"/>
                                        </p:tgtEl>
                                        <p:attrNameLst>
                                          <p:attrName>style.visibility</p:attrName>
                                        </p:attrNameLst>
                                      </p:cBhvr>
                                      <p:to>
                                        <p:strVal val="visible"/>
                                      </p:to>
                                    </p:set>
                                  </p:childTnLst>
                                </p:cTn>
                              </p:par>
                              <p:par>
                                <p:cTn id="84" presetID="1" presetClass="entr" presetSubtype="0" fill="hold" grpId="0" nodeType="withEffect">
                                  <p:stCondLst>
                                    <p:cond delay="0"/>
                                  </p:stCondLst>
                                  <p:childTnLst>
                                    <p:set>
                                      <p:cBhvr>
                                        <p:cTn id="85" dur="1" fill="hold">
                                          <p:stCondLst>
                                            <p:cond delay="0"/>
                                          </p:stCondLst>
                                        </p:cTn>
                                        <p:tgtEl>
                                          <p:spTgt spid="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P spid="14" grpId="1"/>
      <p:bldP spid="50" grpId="0"/>
      <p:bldP spid="50" grpId="1"/>
      <p:bldP spid="12" grpId="0" animBg="1"/>
      <p:bldP spid="42" grpId="0" animBg="1"/>
      <p:bldP spid="52" grpId="0"/>
      <p:bldP spid="52" grpId="1"/>
      <p:bldP spid="55" grpId="0"/>
    </p:bld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3" name="Rechteck 52"/>
          <p:cNvSpPr/>
          <p:nvPr/>
        </p:nvSpPr>
        <p:spPr>
          <a:xfrm>
            <a:off x="3635896" y="3476541"/>
            <a:ext cx="4968551" cy="1534080"/>
          </a:xfrm>
          <a:prstGeom prst="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endParaRPr lang="en-GB" dirty="0">
              <a:latin typeface="Arial" panose="020B0604020202020204" pitchFamily="34" charset="0"/>
              <a:cs typeface="Arial" panose="020B0604020202020204" pitchFamily="34" charset="0"/>
            </a:endParaRPr>
          </a:p>
        </p:txBody>
      </p:sp>
      <p:sp>
        <p:nvSpPr>
          <p:cNvPr id="13" name="Rechteck 12"/>
          <p:cNvSpPr/>
          <p:nvPr/>
        </p:nvSpPr>
        <p:spPr>
          <a:xfrm>
            <a:off x="683568" y="3355493"/>
            <a:ext cx="1872208" cy="1585675"/>
          </a:xfrm>
          <a:prstGeom prst="rect">
            <a:avLst/>
          </a:prstGeom>
          <a:solidFill>
            <a:schemeClr val="bg1">
              <a:lumMod val="7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el 1"/>
          <p:cNvSpPr>
            <a:spLocks noGrp="1"/>
          </p:cNvSpPr>
          <p:nvPr>
            <p:ph type="title"/>
          </p:nvPr>
        </p:nvSpPr>
        <p:spPr/>
        <p:txBody>
          <a:bodyPr/>
          <a:lstStyle/>
          <a:p>
            <a:r>
              <a:rPr lang="en-GB" dirty="0" smtClean="0"/>
              <a:t>Safety concept salt</a:t>
            </a:r>
            <a:endParaRPr lang="en-GB" dirty="0"/>
          </a:p>
        </p:txBody>
      </p:sp>
      <p:sp>
        <p:nvSpPr>
          <p:cNvPr id="24" name="Fußzeilenplatzhalter 10"/>
          <p:cNvSpPr>
            <a:spLocks noGrp="1"/>
          </p:cNvSpPr>
          <p:nvPr>
            <p:ph type="ftr" sz="quarter" idx="3"/>
          </p:nvPr>
        </p:nvSpPr>
        <p:spPr/>
        <p:txBody>
          <a:bodyPr/>
          <a:lstStyle/>
          <a:p>
            <a:r>
              <a:rPr lang="en-GB" dirty="0" smtClean="0"/>
              <a:t>CAST Symposium, Lyon 17. January 2018</a:t>
            </a:r>
            <a:endParaRPr lang="en-GB" dirty="0"/>
          </a:p>
        </p:txBody>
      </p:sp>
      <p:sp>
        <p:nvSpPr>
          <p:cNvPr id="44" name="Rechteck 43"/>
          <p:cNvSpPr/>
          <p:nvPr/>
        </p:nvSpPr>
        <p:spPr>
          <a:xfrm>
            <a:off x="683570" y="1411278"/>
            <a:ext cx="7920878" cy="96508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smtClean="0">
                <a:solidFill>
                  <a:schemeClr val="tx1"/>
                </a:solidFill>
                <a:latin typeface="Arial" panose="020B0604020202020204" pitchFamily="34" charset="0"/>
                <a:cs typeface="Arial" panose="020B0604020202020204" pitchFamily="34" charset="0"/>
              </a:rPr>
              <a:t>Overburden</a:t>
            </a:r>
            <a:endParaRPr lang="en-GB" dirty="0">
              <a:solidFill>
                <a:schemeClr val="tx1"/>
              </a:solidFill>
              <a:latin typeface="Arial" panose="020B0604020202020204" pitchFamily="34" charset="0"/>
              <a:cs typeface="Arial" panose="020B0604020202020204" pitchFamily="34" charset="0"/>
            </a:endParaRPr>
          </a:p>
        </p:txBody>
      </p:sp>
      <p:sp>
        <p:nvSpPr>
          <p:cNvPr id="40" name="Rechteck 39"/>
          <p:cNvSpPr/>
          <p:nvPr/>
        </p:nvSpPr>
        <p:spPr>
          <a:xfrm>
            <a:off x="688780" y="2376364"/>
            <a:ext cx="7915668" cy="97913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ctr">
            <a:normAutofit/>
          </a:bodyPr>
          <a:lstStyle/>
          <a:p>
            <a:pPr algn="r"/>
            <a:r>
              <a:rPr lang="en-GB" dirty="0" smtClean="0">
                <a:latin typeface="Arial" panose="020B0604020202020204" pitchFamily="34" charset="0"/>
                <a:cs typeface="Arial" panose="020B0604020202020204" pitchFamily="34" charset="0"/>
              </a:rPr>
              <a:t>Salt Host Rock</a:t>
            </a:r>
            <a:endParaRPr lang="en-GB" dirty="0">
              <a:latin typeface="Arial" panose="020B0604020202020204" pitchFamily="34" charset="0"/>
              <a:cs typeface="Arial" panose="020B0604020202020204" pitchFamily="34" charset="0"/>
            </a:endParaRPr>
          </a:p>
        </p:txBody>
      </p:sp>
      <p:sp>
        <p:nvSpPr>
          <p:cNvPr id="43" name="Rechteck 42"/>
          <p:cNvSpPr/>
          <p:nvPr/>
        </p:nvSpPr>
        <p:spPr>
          <a:xfrm>
            <a:off x="827585" y="1411277"/>
            <a:ext cx="1296143" cy="20736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Rechteck 40"/>
          <p:cNvSpPr/>
          <p:nvPr/>
        </p:nvSpPr>
        <p:spPr>
          <a:xfrm>
            <a:off x="683568" y="5042158"/>
            <a:ext cx="7920881" cy="69109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hteck 11"/>
          <p:cNvSpPr/>
          <p:nvPr/>
        </p:nvSpPr>
        <p:spPr>
          <a:xfrm>
            <a:off x="2411761" y="3501008"/>
            <a:ext cx="1368152" cy="1440160"/>
          </a:xfrm>
          <a:prstGeom prst="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en-GB" dirty="0" smtClean="0">
                <a:latin typeface="Arial" panose="020B0604020202020204" pitchFamily="34" charset="0"/>
                <a:cs typeface="Arial" panose="020B0604020202020204" pitchFamily="34" charset="0"/>
              </a:rPr>
              <a:t>Drift seal</a:t>
            </a:r>
            <a:br>
              <a:rPr lang="en-GB" dirty="0" smtClean="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grpSp>
        <p:nvGrpSpPr>
          <p:cNvPr id="4" name="Gruppieren 3"/>
          <p:cNvGrpSpPr/>
          <p:nvPr/>
        </p:nvGrpSpPr>
        <p:grpSpPr>
          <a:xfrm>
            <a:off x="6785849" y="4196621"/>
            <a:ext cx="1764990" cy="648072"/>
            <a:chOff x="5039258" y="4246614"/>
            <a:chExt cx="1764990" cy="648072"/>
          </a:xfrm>
        </p:grpSpPr>
        <p:sp>
          <p:nvSpPr>
            <p:cNvPr id="11" name="Rechteck 10"/>
            <p:cNvSpPr/>
            <p:nvPr/>
          </p:nvSpPr>
          <p:spPr>
            <a:xfrm>
              <a:off x="5039258" y="4246614"/>
              <a:ext cx="1764990" cy="648072"/>
            </a:xfrm>
            <a:prstGeom prst="rect">
              <a:avLst/>
            </a:prstGeom>
            <a:solidFill>
              <a:schemeClr val="accent6">
                <a:lumMod val="40000"/>
                <a:lumOff val="6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Sechseck 14"/>
            <p:cNvSpPr/>
            <p:nvPr/>
          </p:nvSpPr>
          <p:spPr>
            <a:xfrm>
              <a:off x="5318392" y="4435614"/>
              <a:ext cx="572962" cy="288032"/>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ctr" anchorCtr="1">
              <a:normAutofit/>
            </a:bodyPr>
            <a:lstStyle/>
            <a:p>
              <a:pPr algn="ctr"/>
              <a:r>
                <a:rPr lang="de-DE" sz="1400" dirty="0"/>
                <a:t>RN</a:t>
              </a:r>
            </a:p>
          </p:txBody>
        </p:sp>
        <p:sp>
          <p:nvSpPr>
            <p:cNvPr id="25" name="Sechseck 24"/>
            <p:cNvSpPr/>
            <p:nvPr/>
          </p:nvSpPr>
          <p:spPr>
            <a:xfrm>
              <a:off x="6050472" y="4435614"/>
              <a:ext cx="572962" cy="288032"/>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ctr" anchorCtr="1">
              <a:normAutofit/>
            </a:bodyPr>
            <a:lstStyle/>
            <a:p>
              <a:pPr algn="ctr"/>
              <a:r>
                <a:rPr lang="de-DE" sz="1400" dirty="0" smtClean="0"/>
                <a:t>RN</a:t>
              </a:r>
              <a:endParaRPr lang="de-DE" sz="1400" dirty="0"/>
            </a:p>
          </p:txBody>
        </p:sp>
      </p:grpSp>
      <p:sp>
        <p:nvSpPr>
          <p:cNvPr id="46" name="Rechteck 45"/>
          <p:cNvSpPr/>
          <p:nvPr/>
        </p:nvSpPr>
        <p:spPr>
          <a:xfrm>
            <a:off x="2123745" y="1411278"/>
            <a:ext cx="144000" cy="2073679"/>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36000" tIns="0" rIns="36000" bIns="0" rtlCol="0" anchor="ctr" anchorCtr="1">
            <a:noAutofit/>
          </a:bodyPr>
          <a:lstStyle/>
          <a:p>
            <a:pPr algn="ctr"/>
            <a:r>
              <a:rPr lang="en-GB" sz="1100" dirty="0" smtClean="0">
                <a:solidFill>
                  <a:schemeClr val="tx1"/>
                </a:solidFill>
                <a:latin typeface="Arial" panose="020B0604020202020204" pitchFamily="34" charset="0"/>
                <a:cs typeface="Arial" panose="020B0604020202020204" pitchFamily="34" charset="0"/>
              </a:rPr>
              <a:t>Excavation Disturbed Zone</a:t>
            </a:r>
            <a:endParaRPr lang="en-GB" sz="1100" dirty="0">
              <a:solidFill>
                <a:schemeClr val="tx1"/>
              </a:solidFill>
              <a:latin typeface="Arial" panose="020B0604020202020204" pitchFamily="34" charset="0"/>
              <a:cs typeface="Arial" panose="020B0604020202020204" pitchFamily="34" charset="0"/>
            </a:endParaRPr>
          </a:p>
        </p:txBody>
      </p:sp>
      <p:sp>
        <p:nvSpPr>
          <p:cNvPr id="47" name="Rechteck 46"/>
          <p:cNvSpPr/>
          <p:nvPr/>
        </p:nvSpPr>
        <p:spPr>
          <a:xfrm>
            <a:off x="683585" y="1411278"/>
            <a:ext cx="144000" cy="2073679"/>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36000" tIns="0" rIns="36000" bIns="0" rtlCol="0" anchor="ctr" anchorCtr="1">
            <a:noAutofit/>
          </a:bodyPr>
          <a:lstStyle/>
          <a:p>
            <a:pPr algn="ctr"/>
            <a:r>
              <a:rPr lang="en-GB" sz="1100" dirty="0" smtClean="0">
                <a:solidFill>
                  <a:schemeClr val="tx1"/>
                </a:solidFill>
                <a:latin typeface="Arial" panose="020B0604020202020204" pitchFamily="34" charset="0"/>
                <a:cs typeface="Arial" panose="020B0604020202020204" pitchFamily="34" charset="0"/>
              </a:rPr>
              <a:t>Excavation Disturbed Zone</a:t>
            </a:r>
            <a:endParaRPr lang="en-GB" sz="1100" dirty="0">
              <a:solidFill>
                <a:schemeClr val="tx1"/>
              </a:solidFill>
              <a:latin typeface="Arial" panose="020B0604020202020204" pitchFamily="34" charset="0"/>
              <a:cs typeface="Arial" panose="020B0604020202020204" pitchFamily="34" charset="0"/>
            </a:endParaRPr>
          </a:p>
        </p:txBody>
      </p:sp>
      <p:sp>
        <p:nvSpPr>
          <p:cNvPr id="6" name="Textfeld 5"/>
          <p:cNvSpPr txBox="1"/>
          <p:nvPr/>
        </p:nvSpPr>
        <p:spPr>
          <a:xfrm>
            <a:off x="4268997" y="3538635"/>
            <a:ext cx="2339102" cy="646331"/>
          </a:xfrm>
          <a:prstGeom prst="rect">
            <a:avLst/>
          </a:prstGeom>
          <a:noFill/>
        </p:spPr>
        <p:txBody>
          <a:bodyPr wrap="none" rtlCol="0">
            <a:spAutoFit/>
          </a:bodyPr>
          <a:lstStyle/>
          <a:p>
            <a:pPr algn="ctr"/>
            <a:r>
              <a:rPr lang="en-GB" dirty="0" smtClean="0">
                <a:solidFill>
                  <a:schemeClr val="bg1"/>
                </a:solidFill>
                <a:latin typeface="Arial" panose="020B0604020202020204" pitchFamily="34" charset="0"/>
                <a:cs typeface="Arial" panose="020B0604020202020204" pitchFamily="34" charset="0"/>
              </a:rPr>
              <a:t>Long-term sealing by</a:t>
            </a:r>
            <a:br>
              <a:rPr lang="en-GB" dirty="0" smtClean="0">
                <a:solidFill>
                  <a:schemeClr val="bg1"/>
                </a:solidFill>
                <a:latin typeface="Arial" panose="020B0604020202020204" pitchFamily="34" charset="0"/>
                <a:cs typeface="Arial" panose="020B0604020202020204" pitchFamily="34" charset="0"/>
              </a:rPr>
            </a:br>
            <a:r>
              <a:rPr lang="en-GB" dirty="0" smtClean="0">
                <a:solidFill>
                  <a:schemeClr val="bg1"/>
                </a:solidFill>
                <a:latin typeface="Arial" panose="020B0604020202020204" pitchFamily="34" charset="0"/>
                <a:cs typeface="Arial" panose="020B0604020202020204" pitchFamily="34" charset="0"/>
              </a:rPr>
              <a:t>compacted salt grit</a:t>
            </a:r>
            <a:endParaRPr lang="en-GB" dirty="0">
              <a:solidFill>
                <a:schemeClr val="bg1"/>
              </a:solidFill>
              <a:latin typeface="Arial" panose="020B0604020202020204" pitchFamily="34" charset="0"/>
              <a:cs typeface="Arial" panose="020B0604020202020204" pitchFamily="34" charset="0"/>
            </a:endParaRPr>
          </a:p>
        </p:txBody>
      </p:sp>
      <p:sp>
        <p:nvSpPr>
          <p:cNvPr id="42" name="Rechteck 41"/>
          <p:cNvSpPr/>
          <p:nvPr/>
        </p:nvSpPr>
        <p:spPr>
          <a:xfrm>
            <a:off x="827585" y="2060849"/>
            <a:ext cx="1296143" cy="1294645"/>
          </a:xfrm>
          <a:prstGeom prst="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ctr" anchorCtr="0">
            <a:normAutofit/>
          </a:bodyPr>
          <a:lstStyle/>
          <a:p>
            <a:pPr algn="r"/>
            <a:r>
              <a:rPr lang="en-GB" dirty="0" smtClean="0">
                <a:latin typeface="Arial" panose="020B0604020202020204" pitchFamily="34" charset="0"/>
                <a:cs typeface="Arial" panose="020B0604020202020204" pitchFamily="34" charset="0"/>
              </a:rPr>
              <a:t>Shaft</a:t>
            </a:r>
            <a:br>
              <a:rPr lang="en-GB" dirty="0" smtClean="0">
                <a:latin typeface="Arial" panose="020B0604020202020204" pitchFamily="34" charset="0"/>
                <a:cs typeface="Arial" panose="020B0604020202020204" pitchFamily="34" charset="0"/>
              </a:rPr>
            </a:br>
            <a:r>
              <a:rPr lang="en-GB" dirty="0" smtClean="0">
                <a:latin typeface="Arial" panose="020B0604020202020204" pitchFamily="34" charset="0"/>
                <a:cs typeface="Arial" panose="020B0604020202020204" pitchFamily="34" charset="0"/>
              </a:rPr>
              <a:t>seal</a:t>
            </a:r>
            <a:endParaRPr lang="en-GB" dirty="0">
              <a:latin typeface="Arial" panose="020B0604020202020204" pitchFamily="34" charset="0"/>
              <a:cs typeface="Arial" panose="020B0604020202020204" pitchFamily="34" charset="0"/>
            </a:endParaRPr>
          </a:p>
        </p:txBody>
      </p:sp>
      <p:sp>
        <p:nvSpPr>
          <p:cNvPr id="5" name="Textfeld 4"/>
          <p:cNvSpPr txBox="1"/>
          <p:nvPr/>
        </p:nvSpPr>
        <p:spPr>
          <a:xfrm rot="16200000">
            <a:off x="683760" y="1541668"/>
            <a:ext cx="669029" cy="369332"/>
          </a:xfrm>
          <a:prstGeom prst="rect">
            <a:avLst/>
          </a:prstGeom>
          <a:noFill/>
        </p:spPr>
        <p:txBody>
          <a:bodyPr wrap="none" rtlCol="0">
            <a:spAutoFit/>
          </a:bodyPr>
          <a:lstStyle/>
          <a:p>
            <a:r>
              <a:rPr lang="en-GB" dirty="0" smtClean="0"/>
              <a:t>Shaft</a:t>
            </a:r>
            <a:endParaRPr lang="en-GB" dirty="0"/>
          </a:p>
        </p:txBody>
      </p:sp>
      <p:sp>
        <p:nvSpPr>
          <p:cNvPr id="51" name="Textfeld 50"/>
          <p:cNvSpPr txBox="1"/>
          <p:nvPr/>
        </p:nvSpPr>
        <p:spPr>
          <a:xfrm>
            <a:off x="687978" y="4554063"/>
            <a:ext cx="607859" cy="369332"/>
          </a:xfrm>
          <a:prstGeom prst="rect">
            <a:avLst/>
          </a:prstGeom>
          <a:noFill/>
        </p:spPr>
        <p:txBody>
          <a:bodyPr wrap="none" rtlCol="0">
            <a:spAutoFit/>
          </a:bodyPr>
          <a:lstStyle/>
          <a:p>
            <a:r>
              <a:rPr lang="en-GB" dirty="0" smtClean="0"/>
              <a:t>Drift</a:t>
            </a:r>
            <a:endParaRPr lang="en-GB" dirty="0"/>
          </a:p>
        </p:txBody>
      </p:sp>
      <p:sp>
        <p:nvSpPr>
          <p:cNvPr id="33" name="Rechteck 32"/>
          <p:cNvSpPr/>
          <p:nvPr/>
        </p:nvSpPr>
        <p:spPr>
          <a:xfrm>
            <a:off x="688781" y="4941168"/>
            <a:ext cx="7915668" cy="131460"/>
          </a:xfrm>
          <a:prstGeom prst="rect">
            <a:avLst/>
          </a:prstGeom>
          <a:solidFill>
            <a:srgbClr val="777777"/>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ctr" anchorCtr="1">
            <a:normAutofit fontScale="85000" lnSpcReduction="20000"/>
          </a:bodyPr>
          <a:lstStyle/>
          <a:p>
            <a:pPr algn="r"/>
            <a:r>
              <a:rPr lang="en-GB" sz="1200" dirty="0" smtClean="0">
                <a:solidFill>
                  <a:schemeClr val="tx1"/>
                </a:solidFill>
                <a:latin typeface="Arial" panose="020B0604020202020204" pitchFamily="34" charset="0"/>
                <a:cs typeface="Arial" panose="020B0604020202020204" pitchFamily="34" charset="0"/>
              </a:rPr>
              <a:t>                                                                                                                                                                    Closed Excavation Disturbed Zone</a:t>
            </a:r>
            <a:endParaRPr lang="en-GB" sz="1200" dirty="0">
              <a:solidFill>
                <a:schemeClr val="tx1"/>
              </a:solidFill>
              <a:latin typeface="Arial" panose="020B0604020202020204" pitchFamily="34" charset="0"/>
              <a:cs typeface="Arial" panose="020B0604020202020204" pitchFamily="34" charset="0"/>
            </a:endParaRPr>
          </a:p>
        </p:txBody>
      </p:sp>
      <p:sp>
        <p:nvSpPr>
          <p:cNvPr id="31" name="Rechteck 30"/>
          <p:cNvSpPr/>
          <p:nvPr/>
        </p:nvSpPr>
        <p:spPr>
          <a:xfrm>
            <a:off x="2267744" y="3355493"/>
            <a:ext cx="6336703" cy="158508"/>
          </a:xfrm>
          <a:prstGeom prst="rect">
            <a:avLst/>
          </a:prstGeom>
          <a:solidFill>
            <a:srgbClr val="777777"/>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ctr" anchorCtr="1">
            <a:normAutofit fontScale="85000" lnSpcReduction="10000"/>
          </a:bodyPr>
          <a:lstStyle/>
          <a:p>
            <a:pPr algn="r"/>
            <a:r>
              <a:rPr lang="en-GB" sz="1200" dirty="0" smtClean="0">
                <a:solidFill>
                  <a:schemeClr val="tx1"/>
                </a:solidFill>
                <a:latin typeface="Arial" panose="020B0604020202020204" pitchFamily="34" charset="0"/>
                <a:cs typeface="Arial" panose="020B0604020202020204" pitchFamily="34" charset="0"/>
              </a:rPr>
              <a:t>                                                                                                                         Closed Excavation Disturbed Zone</a:t>
            </a:r>
            <a:endParaRPr lang="en-GB" sz="1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2273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Reduction of porosity in different areas of the repository</a:t>
            </a:r>
            <a:endParaRPr lang="en-GB" dirty="0"/>
          </a:p>
        </p:txBody>
      </p:sp>
      <p:sp>
        <p:nvSpPr>
          <p:cNvPr id="3" name="Fußzeilenplatzhalter 2"/>
          <p:cNvSpPr>
            <a:spLocks noGrp="1"/>
          </p:cNvSpPr>
          <p:nvPr>
            <p:ph type="ftr" sz="quarter" idx="3"/>
          </p:nvPr>
        </p:nvSpPr>
        <p:spPr/>
        <p:txBody>
          <a:bodyPr/>
          <a:lstStyle/>
          <a:p>
            <a:r>
              <a:rPr lang="en-GB" dirty="0" smtClean="0"/>
              <a:t>CAST Symposium, Lyon 17. January 2018</a:t>
            </a:r>
            <a:endParaRPr lang="en-GB"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260000"/>
            <a:ext cx="7776864" cy="4924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77388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Relevance of C-14 for the potential radiation exposure</a:t>
            </a:r>
            <a:endParaRPr lang="en-GB" dirty="0"/>
          </a:p>
        </p:txBody>
      </p:sp>
      <p:sp>
        <p:nvSpPr>
          <p:cNvPr id="3" name="Fußzeilenplatzhalter 2"/>
          <p:cNvSpPr>
            <a:spLocks noGrp="1"/>
          </p:cNvSpPr>
          <p:nvPr>
            <p:ph type="ftr" sz="quarter" idx="3"/>
          </p:nvPr>
        </p:nvSpPr>
        <p:spPr/>
        <p:txBody>
          <a:bodyPr/>
          <a:lstStyle/>
          <a:p>
            <a:r>
              <a:rPr lang="en-GB" dirty="0" smtClean="0"/>
              <a:t>CAST Symposium, Lyon 17. January 2018</a:t>
            </a:r>
            <a:endParaRPr lang="en-GB" dirty="0"/>
          </a:p>
        </p:txBody>
      </p:sp>
      <p:sp>
        <p:nvSpPr>
          <p:cNvPr id="4" name="Textplatzhalter 3"/>
          <p:cNvSpPr>
            <a:spLocks noGrp="1"/>
          </p:cNvSpPr>
          <p:nvPr>
            <p:ph type="body" sz="quarter" idx="10"/>
          </p:nvPr>
        </p:nvSpPr>
        <p:spPr>
          <a:xfrm>
            <a:off x="244800" y="1268760"/>
            <a:ext cx="8647200" cy="4896544"/>
          </a:xfrm>
        </p:spPr>
        <p:txBody>
          <a:bodyPr>
            <a:normAutofit/>
          </a:bodyPr>
          <a:lstStyle/>
          <a:p>
            <a:pPr lvl="1"/>
            <a:r>
              <a:rPr lang="en-GB" dirty="0" smtClean="0"/>
              <a:t>Water-borne radionuclide transport is reduced and retarded by unsaturated or even dry conditions over long timescales</a:t>
            </a:r>
          </a:p>
          <a:p>
            <a:pPr lvl="1"/>
            <a:endParaRPr lang="en-GB" dirty="0" smtClean="0"/>
          </a:p>
          <a:p>
            <a:pPr lvl="1"/>
            <a:r>
              <a:rPr lang="en-GB" dirty="0"/>
              <a:t>C-14 is </a:t>
            </a:r>
            <a:r>
              <a:rPr lang="en-GB" dirty="0" smtClean="0"/>
              <a:t>the </a:t>
            </a:r>
            <a:r>
              <a:rPr lang="en-GB" dirty="0"/>
              <a:t>only volatile radionuclide with significant inventory and long half-life</a:t>
            </a:r>
          </a:p>
          <a:p>
            <a:pPr lvl="1"/>
            <a:r>
              <a:rPr lang="en-GB" dirty="0" smtClean="0"/>
              <a:t>Gas induced transport cannot be prevented</a:t>
            </a:r>
          </a:p>
          <a:p>
            <a:pPr lvl="2"/>
            <a:r>
              <a:rPr lang="en-GB" dirty="0" smtClean="0"/>
              <a:t>Flow of air displaced by convergence</a:t>
            </a:r>
          </a:p>
          <a:p>
            <a:pPr lvl="2"/>
            <a:r>
              <a:rPr lang="en-GB" dirty="0" smtClean="0"/>
              <a:t>Gas generation by corrosion and degradation</a:t>
            </a:r>
          </a:p>
          <a:p>
            <a:pPr lvl="2"/>
            <a:r>
              <a:rPr lang="en-GB" dirty="0" smtClean="0"/>
              <a:t>Depending on availability of water the gas generation may end at early times</a:t>
            </a:r>
          </a:p>
          <a:p>
            <a:pPr lvl="2"/>
            <a:r>
              <a:rPr lang="en-GB" dirty="0" smtClean="0"/>
              <a:t>Limited gas dissolution due to unsaturated conditions</a:t>
            </a:r>
          </a:p>
          <a:p>
            <a:pPr lvl="2"/>
            <a:endParaRPr lang="en-GB" dirty="0" smtClean="0"/>
          </a:p>
          <a:p>
            <a:pPr lvl="1"/>
            <a:r>
              <a:rPr lang="en-GB" dirty="0" smtClean="0"/>
              <a:t>C-14 potentially released from the waste during the early phase</a:t>
            </a:r>
            <a:br>
              <a:rPr lang="en-GB" dirty="0" smtClean="0"/>
            </a:br>
            <a:r>
              <a:rPr lang="en-GB" dirty="0" smtClean="0"/>
              <a:t>might be transported out of the repository along with the gas flow and</a:t>
            </a:r>
            <a:br>
              <a:rPr lang="en-GB" dirty="0" smtClean="0"/>
            </a:br>
            <a:r>
              <a:rPr lang="en-GB" dirty="0" smtClean="0"/>
              <a:t>might contribute to the dose</a:t>
            </a:r>
          </a:p>
          <a:p>
            <a:pPr lvl="1"/>
            <a:endParaRPr lang="en-GB" dirty="0"/>
          </a:p>
        </p:txBody>
      </p:sp>
    </p:spTree>
    <p:extLst>
      <p:ext uri="{BB962C8B-B14F-4D97-AF65-F5344CB8AC3E}">
        <p14:creationId xmlns:p14="http://schemas.microsoft.com/office/powerpoint/2010/main" val="27078774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43840" y="580986"/>
            <a:ext cx="8576632" cy="607734"/>
          </a:xfrm>
        </p:spPr>
        <p:txBody>
          <a:bodyPr>
            <a:normAutofit fontScale="90000"/>
          </a:bodyPr>
          <a:lstStyle/>
          <a:p>
            <a:r>
              <a:rPr lang="en-GB" dirty="0" smtClean="0"/>
              <a:t>Integration of CAST results in performance assessment for salt repositories</a:t>
            </a:r>
            <a:endParaRPr lang="en-GB" dirty="0"/>
          </a:p>
        </p:txBody>
      </p:sp>
      <p:sp>
        <p:nvSpPr>
          <p:cNvPr id="3" name="Fußzeilenplatzhalter 2"/>
          <p:cNvSpPr>
            <a:spLocks noGrp="1"/>
          </p:cNvSpPr>
          <p:nvPr>
            <p:ph type="ftr" sz="quarter" idx="3"/>
          </p:nvPr>
        </p:nvSpPr>
        <p:spPr/>
        <p:txBody>
          <a:bodyPr/>
          <a:lstStyle/>
          <a:p>
            <a:r>
              <a:rPr lang="en-GB" dirty="0" smtClean="0"/>
              <a:t>CAST Symposium, Lyon 17. January 2018</a:t>
            </a:r>
            <a:endParaRPr lang="en-GB" dirty="0"/>
          </a:p>
        </p:txBody>
      </p:sp>
      <p:sp>
        <p:nvSpPr>
          <p:cNvPr id="4" name="Textplatzhalter 3"/>
          <p:cNvSpPr>
            <a:spLocks noGrp="1"/>
          </p:cNvSpPr>
          <p:nvPr>
            <p:ph type="body" sz="quarter" idx="10"/>
          </p:nvPr>
        </p:nvSpPr>
        <p:spPr>
          <a:xfrm>
            <a:off x="244800" y="1263600"/>
            <a:ext cx="8647200" cy="5189736"/>
          </a:xfrm>
        </p:spPr>
        <p:txBody>
          <a:bodyPr/>
          <a:lstStyle/>
          <a:p>
            <a:pPr lvl="1"/>
            <a:r>
              <a:rPr lang="en-GB" dirty="0" smtClean="0"/>
              <a:t>Boundary conditions of the CAST experiments do not necessarily match the ones expected in the reference evolution of a repository in salt</a:t>
            </a:r>
          </a:p>
          <a:p>
            <a:pPr lvl="2"/>
            <a:r>
              <a:rPr lang="en-GB" dirty="0" smtClean="0"/>
              <a:t>unsaturated conditions</a:t>
            </a:r>
          </a:p>
          <a:p>
            <a:pPr lvl="3"/>
            <a:r>
              <a:rPr lang="en-GB" dirty="0" smtClean="0"/>
              <a:t>saturated conditions in experiments</a:t>
            </a:r>
          </a:p>
          <a:p>
            <a:pPr lvl="2"/>
            <a:r>
              <a:rPr lang="en-GB" dirty="0" smtClean="0"/>
              <a:t>salt concentrations at saturation</a:t>
            </a:r>
          </a:p>
          <a:p>
            <a:pPr lvl="3"/>
            <a:r>
              <a:rPr lang="en-GB" dirty="0" smtClean="0"/>
              <a:t>comparable low mineralized waters in experiments</a:t>
            </a:r>
          </a:p>
          <a:p>
            <a:pPr lvl="2"/>
            <a:r>
              <a:rPr lang="en-GB" dirty="0" smtClean="0"/>
              <a:t>temperatures up to 200°C considered for HLW repository#</a:t>
            </a:r>
          </a:p>
          <a:p>
            <a:pPr lvl="3"/>
            <a:r>
              <a:rPr lang="en-GB" dirty="0" smtClean="0"/>
              <a:t>comparable low temperatures in experiments</a:t>
            </a:r>
          </a:p>
          <a:p>
            <a:pPr lvl="1"/>
            <a:endParaRPr lang="en-GB" dirty="0" smtClean="0"/>
          </a:p>
          <a:p>
            <a:pPr marL="177800" lvl="1" indent="0">
              <a:buNone/>
              <a:tabLst>
                <a:tab pos="538163" algn="l"/>
              </a:tabLst>
            </a:pPr>
            <a:r>
              <a:rPr lang="en-GB" dirty="0" smtClean="0"/>
              <a:t>→ 	Results from the CAST project cannot be directly transferred and have to be 	further discussed in the future</a:t>
            </a:r>
          </a:p>
          <a:p>
            <a:pPr lvl="1"/>
            <a:endParaRPr lang="en-GB" dirty="0" smtClean="0"/>
          </a:p>
          <a:p>
            <a:pPr lvl="1"/>
            <a:r>
              <a:rPr lang="en-GB" dirty="0" smtClean="0"/>
              <a:t>Performance assessment simulations with parameter variations</a:t>
            </a:r>
          </a:p>
          <a:p>
            <a:pPr lvl="2">
              <a:tabLst>
                <a:tab pos="1166813" algn="l"/>
              </a:tabLst>
            </a:pPr>
            <a:r>
              <a:rPr lang="en-GB" dirty="0" smtClean="0"/>
              <a:t>ENEA:	Low- and intermediate level waste repository in bedded salt (see poster)</a:t>
            </a:r>
          </a:p>
          <a:p>
            <a:pPr lvl="2">
              <a:tabLst>
                <a:tab pos="1166813" algn="l"/>
              </a:tabLst>
            </a:pPr>
            <a:r>
              <a:rPr lang="en-GB" dirty="0" smtClean="0"/>
              <a:t>GRS:	High level waste repository in salt dome</a:t>
            </a:r>
          </a:p>
          <a:p>
            <a:endParaRPr lang="en-GB" dirty="0"/>
          </a:p>
        </p:txBody>
      </p:sp>
    </p:spTree>
    <p:extLst>
      <p:ext uri="{BB962C8B-B14F-4D97-AF65-F5344CB8AC3E}">
        <p14:creationId xmlns:p14="http://schemas.microsoft.com/office/powerpoint/2010/main" val="39924554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43840" y="580986"/>
            <a:ext cx="8720648" cy="607734"/>
          </a:xfrm>
        </p:spPr>
        <p:txBody>
          <a:bodyPr/>
          <a:lstStyle/>
          <a:p>
            <a:r>
              <a:rPr lang="en-GB" dirty="0" smtClean="0"/>
              <a:t>Repository layout and GRS </a:t>
            </a:r>
            <a:r>
              <a:rPr lang="en-GB" dirty="0" err="1" smtClean="0"/>
              <a:t>simualtion</a:t>
            </a:r>
            <a:r>
              <a:rPr lang="en-GB" dirty="0" smtClean="0"/>
              <a:t> model of the HLW repository</a:t>
            </a:r>
            <a:endParaRPr lang="en-GB" dirty="0"/>
          </a:p>
        </p:txBody>
      </p:sp>
      <p:sp>
        <p:nvSpPr>
          <p:cNvPr id="3" name="Fußzeilenplatzhalter 2"/>
          <p:cNvSpPr>
            <a:spLocks noGrp="1"/>
          </p:cNvSpPr>
          <p:nvPr>
            <p:ph type="ftr" sz="quarter" idx="3"/>
          </p:nvPr>
        </p:nvSpPr>
        <p:spPr/>
        <p:txBody>
          <a:bodyPr/>
          <a:lstStyle/>
          <a:p>
            <a:r>
              <a:rPr lang="en-GB" dirty="0" smtClean="0"/>
              <a:t>CAST Symposium, Lyon 17. January 2018</a:t>
            </a:r>
            <a:endParaRPr lang="en-GB" dirty="0"/>
          </a:p>
        </p:txBody>
      </p:sp>
      <p:pic>
        <p:nvPicPr>
          <p:cNvPr id="1027" name="Grafik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1" y="3068960"/>
            <a:ext cx="7458075"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hteck 4"/>
          <p:cNvSpPr/>
          <p:nvPr/>
        </p:nvSpPr>
        <p:spPr>
          <a:xfrm>
            <a:off x="6155258" y="2996952"/>
            <a:ext cx="1513086" cy="151216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26" name="Grafik 1"/>
          <p:cNvPicPr>
            <a:picLocks noChangeAspect="1" noChangeArrowheads="1"/>
          </p:cNvPicPr>
          <p:nvPr/>
        </p:nvPicPr>
        <p:blipFill>
          <a:blip r:embed="rId3" cstate="print">
            <a:extLst>
              <a:ext uri="{28A0092B-C50C-407E-A947-70E740481C1C}">
                <a14:useLocalDpi xmlns:a14="http://schemas.microsoft.com/office/drawing/2010/main" val="0"/>
              </a:ext>
            </a:extLst>
          </a:blip>
          <a:srcRect b="28958"/>
          <a:stretch>
            <a:fillRect/>
          </a:stretch>
        </p:blipFill>
        <p:spPr bwMode="auto">
          <a:xfrm>
            <a:off x="3635896" y="1340768"/>
            <a:ext cx="5038725"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feld 5"/>
          <p:cNvSpPr txBox="1"/>
          <p:nvPr/>
        </p:nvSpPr>
        <p:spPr>
          <a:xfrm>
            <a:off x="3738042" y="6237312"/>
            <a:ext cx="4218334" cy="307777"/>
          </a:xfrm>
          <a:prstGeom prst="rect">
            <a:avLst/>
          </a:prstGeom>
          <a:noFill/>
        </p:spPr>
        <p:txBody>
          <a:bodyPr wrap="none" rtlCol="0">
            <a:spAutoFit/>
          </a:bodyPr>
          <a:lstStyle/>
          <a:p>
            <a:r>
              <a:rPr lang="en-GB" sz="1400" dirty="0" smtClean="0"/>
              <a:t>CSD-C              SF                          CSD-V                      wastes</a:t>
            </a:r>
            <a:endParaRPr lang="en-GB" sz="1400" dirty="0"/>
          </a:p>
        </p:txBody>
      </p:sp>
    </p:spTree>
    <p:extLst>
      <p:ext uri="{BB962C8B-B14F-4D97-AF65-F5344CB8AC3E}">
        <p14:creationId xmlns:p14="http://schemas.microsoft.com/office/powerpoint/2010/main" val="32361720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Reference assumptions for the C-14 instant release fraction</a:t>
            </a:r>
            <a:endParaRPr lang="en-GB" dirty="0"/>
          </a:p>
        </p:txBody>
      </p:sp>
      <p:sp>
        <p:nvSpPr>
          <p:cNvPr id="3" name="Fußzeilenplatzhalter 2"/>
          <p:cNvSpPr>
            <a:spLocks noGrp="1"/>
          </p:cNvSpPr>
          <p:nvPr>
            <p:ph type="ftr" sz="quarter" idx="3"/>
          </p:nvPr>
        </p:nvSpPr>
        <p:spPr/>
        <p:txBody>
          <a:bodyPr/>
          <a:lstStyle/>
          <a:p>
            <a:r>
              <a:rPr lang="en-GB" dirty="0" smtClean="0"/>
              <a:t>CAST Symposium, Lyon 17. January 2018</a:t>
            </a:r>
            <a:endParaRPr lang="en-GB" dirty="0"/>
          </a:p>
        </p:txBody>
      </p:sp>
      <p:sp>
        <p:nvSpPr>
          <p:cNvPr id="4" name="Textplatzhalter 3"/>
          <p:cNvSpPr>
            <a:spLocks noGrp="1"/>
          </p:cNvSpPr>
          <p:nvPr>
            <p:ph type="body" sz="quarter" idx="10"/>
          </p:nvPr>
        </p:nvSpPr>
        <p:spPr/>
        <p:txBody>
          <a:bodyPr/>
          <a:lstStyle/>
          <a:p>
            <a:pPr lvl="1"/>
            <a:r>
              <a:rPr lang="en-GB" dirty="0" smtClean="0"/>
              <a:t>CSD-C (structural parts from reprocessing)</a:t>
            </a:r>
          </a:p>
          <a:p>
            <a:pPr lvl="2"/>
            <a:r>
              <a:rPr lang="en-GB" dirty="0" smtClean="0"/>
              <a:t>no IRF of C‑14 </a:t>
            </a:r>
          </a:p>
          <a:p>
            <a:pPr lvl="1"/>
            <a:r>
              <a:rPr lang="en-GB" dirty="0" smtClean="0"/>
              <a:t>SF</a:t>
            </a:r>
          </a:p>
          <a:p>
            <a:pPr lvl="2"/>
            <a:r>
              <a:rPr lang="en-GB" dirty="0" smtClean="0"/>
              <a:t>10 % for the UO</a:t>
            </a:r>
            <a:r>
              <a:rPr lang="en-GB" baseline="-25000" dirty="0" smtClean="0"/>
              <a:t>2</a:t>
            </a:r>
            <a:r>
              <a:rPr lang="en-GB" dirty="0" smtClean="0"/>
              <a:t> fuel matrix</a:t>
            </a:r>
          </a:p>
          <a:p>
            <a:pPr lvl="3"/>
            <a:r>
              <a:rPr lang="en-GB" dirty="0" smtClean="0"/>
              <a:t>not released before contact with water</a:t>
            </a:r>
          </a:p>
          <a:p>
            <a:pPr lvl="2"/>
            <a:r>
              <a:rPr lang="en-GB" dirty="0" smtClean="0"/>
              <a:t>10 % for the </a:t>
            </a:r>
            <a:r>
              <a:rPr lang="en-GB" dirty="0" err="1" smtClean="0"/>
              <a:t>Zircaloy</a:t>
            </a:r>
            <a:r>
              <a:rPr lang="en-GB" dirty="0" smtClean="0"/>
              <a:t> </a:t>
            </a:r>
          </a:p>
          <a:p>
            <a:pPr lvl="3"/>
            <a:r>
              <a:rPr lang="en-GB" dirty="0" smtClean="0"/>
              <a:t>released even without contact with external waters directly after container failure</a:t>
            </a:r>
          </a:p>
          <a:p>
            <a:pPr lvl="3"/>
            <a:r>
              <a:rPr lang="en-GB" dirty="0" smtClean="0"/>
              <a:t>assumption is based on Smith et al. 1993</a:t>
            </a:r>
          </a:p>
          <a:p>
            <a:pPr lvl="2"/>
            <a:r>
              <a:rPr lang="en-GB" dirty="0" smtClean="0"/>
              <a:t>10 % for the metal structural parts</a:t>
            </a:r>
          </a:p>
          <a:p>
            <a:pPr lvl="2"/>
            <a:r>
              <a:rPr lang="en-GB" dirty="0" smtClean="0"/>
              <a:t>two containers are emplaced with defects and fail immediately after closure of the mine</a:t>
            </a:r>
            <a:endParaRPr lang="en-GB" dirty="0"/>
          </a:p>
        </p:txBody>
      </p:sp>
    </p:spTree>
    <p:extLst>
      <p:ext uri="{BB962C8B-B14F-4D97-AF65-F5344CB8AC3E}">
        <p14:creationId xmlns:p14="http://schemas.microsoft.com/office/powerpoint/2010/main" val="33976979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en-GB" dirty="0" smtClean="0"/>
              <a:t>Dependence of the radiotoxicity flux from the C‑14 IRF</a:t>
            </a:r>
            <a:endParaRPr lang="en-GB" dirty="0"/>
          </a:p>
        </p:txBody>
      </p:sp>
      <p:sp>
        <p:nvSpPr>
          <p:cNvPr id="3" name="Fußzeilenplatzhalter 2"/>
          <p:cNvSpPr>
            <a:spLocks noGrp="1"/>
          </p:cNvSpPr>
          <p:nvPr>
            <p:ph type="ftr" sz="quarter" idx="3"/>
          </p:nvPr>
        </p:nvSpPr>
        <p:spPr/>
        <p:txBody>
          <a:bodyPr/>
          <a:lstStyle/>
          <a:p>
            <a:r>
              <a:rPr lang="en-GB" dirty="0" smtClean="0"/>
              <a:t>CAST Symposium, Lyon 17. January 2018</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000" y="1260000"/>
            <a:ext cx="7786855" cy="4937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34481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43840" y="580986"/>
            <a:ext cx="8288600" cy="607734"/>
          </a:xfrm>
        </p:spPr>
        <p:txBody>
          <a:bodyPr>
            <a:normAutofit/>
          </a:bodyPr>
          <a:lstStyle/>
          <a:p>
            <a:r>
              <a:rPr lang="en-GB" dirty="0" smtClean="0"/>
              <a:t>Dependence of the radiotoxicity flux from the release start time</a:t>
            </a:r>
            <a:endParaRPr lang="en-GB" dirty="0"/>
          </a:p>
        </p:txBody>
      </p:sp>
      <p:sp>
        <p:nvSpPr>
          <p:cNvPr id="3" name="Fußzeilenplatzhalter 2"/>
          <p:cNvSpPr>
            <a:spLocks noGrp="1"/>
          </p:cNvSpPr>
          <p:nvPr>
            <p:ph type="ftr" sz="quarter" idx="3"/>
          </p:nvPr>
        </p:nvSpPr>
        <p:spPr/>
        <p:txBody>
          <a:bodyPr/>
          <a:lstStyle/>
          <a:p>
            <a:r>
              <a:rPr lang="en-GB" dirty="0" smtClean="0"/>
              <a:t>CAST Symposium, Lyon 17. January 2018</a:t>
            </a:r>
            <a:endParaRPr lang="en-GB" dirty="0"/>
          </a:p>
        </p:txBody>
      </p:sp>
      <p:pic>
        <p:nvPicPr>
          <p:cNvPr id="4098" name="Picture 2" descr="rg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2000" y="1260000"/>
            <a:ext cx="7777037" cy="4926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18481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43840" y="580986"/>
            <a:ext cx="8432616" cy="607734"/>
          </a:xfrm>
        </p:spPr>
        <p:txBody>
          <a:bodyPr>
            <a:normAutofit/>
          </a:bodyPr>
          <a:lstStyle/>
          <a:p>
            <a:r>
              <a:rPr lang="en-GB" dirty="0" smtClean="0"/>
              <a:t>Dependence of the radiotoxicity flux from the release rate of C‑14</a:t>
            </a:r>
            <a:endParaRPr lang="en-GB" dirty="0"/>
          </a:p>
        </p:txBody>
      </p:sp>
      <p:sp>
        <p:nvSpPr>
          <p:cNvPr id="3" name="Fußzeilenplatzhalter 2"/>
          <p:cNvSpPr>
            <a:spLocks noGrp="1"/>
          </p:cNvSpPr>
          <p:nvPr>
            <p:ph type="ftr" sz="quarter" idx="3"/>
          </p:nvPr>
        </p:nvSpPr>
        <p:spPr/>
        <p:txBody>
          <a:bodyPr/>
          <a:lstStyle/>
          <a:p>
            <a:r>
              <a:rPr lang="en-GB" dirty="0" smtClean="0"/>
              <a:t>CAST Symposium, Lyon 17. January 2018</a:t>
            </a:r>
            <a:endParaRPr lang="en-GB" dirty="0"/>
          </a:p>
        </p:txBody>
      </p:sp>
      <p:pic>
        <p:nvPicPr>
          <p:cNvPr id="3074" name="Picture 2" descr="rg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2000" y="1260000"/>
            <a:ext cx="7777037" cy="4926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02300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Conclusions</a:t>
            </a:r>
            <a:endParaRPr lang="en-GB" dirty="0"/>
          </a:p>
        </p:txBody>
      </p:sp>
      <p:sp>
        <p:nvSpPr>
          <p:cNvPr id="3" name="Fußzeilenplatzhalter 2"/>
          <p:cNvSpPr>
            <a:spLocks noGrp="1"/>
          </p:cNvSpPr>
          <p:nvPr>
            <p:ph type="ftr" sz="quarter" idx="3"/>
          </p:nvPr>
        </p:nvSpPr>
        <p:spPr/>
        <p:txBody>
          <a:bodyPr/>
          <a:lstStyle/>
          <a:p>
            <a:r>
              <a:rPr lang="en-GB" dirty="0" smtClean="0"/>
              <a:t>CAST Symposium, Lyon 17. January 2018</a:t>
            </a:r>
            <a:endParaRPr lang="en-GB" dirty="0"/>
          </a:p>
        </p:txBody>
      </p:sp>
      <p:sp>
        <p:nvSpPr>
          <p:cNvPr id="4" name="Textplatzhalter 3"/>
          <p:cNvSpPr>
            <a:spLocks noGrp="1"/>
          </p:cNvSpPr>
          <p:nvPr>
            <p:ph type="body" sz="quarter" idx="10"/>
          </p:nvPr>
        </p:nvSpPr>
        <p:spPr>
          <a:xfrm>
            <a:off x="244800" y="980728"/>
            <a:ext cx="8647200" cy="5616624"/>
          </a:xfrm>
        </p:spPr>
        <p:txBody>
          <a:bodyPr>
            <a:normAutofit/>
          </a:bodyPr>
          <a:lstStyle/>
          <a:p>
            <a:pPr lvl="1"/>
            <a:r>
              <a:rPr lang="en-GB" dirty="0" smtClean="0"/>
              <a:t>Percentage of IRF has the major influence on the radiotoxicity flux</a:t>
            </a:r>
          </a:p>
          <a:p>
            <a:pPr lvl="2"/>
            <a:endParaRPr lang="en-GB" dirty="0" smtClean="0"/>
          </a:p>
          <a:p>
            <a:pPr lvl="1"/>
            <a:r>
              <a:rPr lang="en-GB" dirty="0" smtClean="0"/>
              <a:t>For </a:t>
            </a:r>
            <a:r>
              <a:rPr lang="en-GB" dirty="0" err="1" smtClean="0"/>
              <a:t>Zircaloy</a:t>
            </a:r>
            <a:r>
              <a:rPr lang="en-GB" dirty="0" smtClean="0"/>
              <a:t>, experimental </a:t>
            </a:r>
            <a:r>
              <a:rPr lang="en-GB" dirty="0"/>
              <a:t>results from CAST suggest values for the IRF </a:t>
            </a:r>
            <a:r>
              <a:rPr lang="en-GB" dirty="0" smtClean="0"/>
              <a:t>which are significantly lower than used until now – reduction of consequences can be expected</a:t>
            </a:r>
          </a:p>
          <a:p>
            <a:pPr lvl="1"/>
            <a:r>
              <a:rPr lang="en-GB" dirty="0"/>
              <a:t>For </a:t>
            </a:r>
            <a:r>
              <a:rPr lang="en-GB" dirty="0" smtClean="0"/>
              <a:t>steels, </a:t>
            </a:r>
            <a:r>
              <a:rPr lang="en-GB" dirty="0"/>
              <a:t>a congruent release of C‑14 with corrosion of the material is </a:t>
            </a:r>
            <a:r>
              <a:rPr lang="en-GB" dirty="0" smtClean="0"/>
              <a:t>suggested in CAST. The </a:t>
            </a:r>
            <a:r>
              <a:rPr lang="en-GB" dirty="0"/>
              <a:t>instant release fraction is assumed to be very low. If the availability of water is limited in the repository in salt host rock, this also could substantially limit the release of </a:t>
            </a:r>
            <a:r>
              <a:rPr lang="en-GB" dirty="0" smtClean="0"/>
              <a:t>C‑14.</a:t>
            </a:r>
          </a:p>
          <a:p>
            <a:pPr lvl="1"/>
            <a:endParaRPr lang="en-GB" dirty="0" smtClean="0"/>
          </a:p>
          <a:p>
            <a:pPr lvl="1"/>
            <a:r>
              <a:rPr lang="en-GB" dirty="0" smtClean="0"/>
              <a:t>The </a:t>
            </a:r>
            <a:r>
              <a:rPr lang="en-GB" dirty="0"/>
              <a:t>volatile fraction of C‑14 in the atmosphere of the fuel rod of the assembly is stated to be below 0.2 % according to findings in the First Nuclides project which contradicts previous findings of high fractions of C‑14 by </a:t>
            </a:r>
            <a:r>
              <a:rPr lang="en-GB" dirty="0" smtClean="0"/>
              <a:t>Smith et al. 1993.</a:t>
            </a:r>
          </a:p>
          <a:p>
            <a:pPr lvl="1"/>
            <a:endParaRPr lang="en-GB" dirty="0" smtClean="0"/>
          </a:p>
          <a:p>
            <a:pPr lvl="1"/>
            <a:r>
              <a:rPr lang="en-GB" dirty="0" smtClean="0"/>
              <a:t>The transfer of the results from CAST to the safety case of a repository in salt still has to be discussed further, </a:t>
            </a:r>
            <a:r>
              <a:rPr lang="en-GB" smtClean="0"/>
              <a:t>due to the </a:t>
            </a:r>
            <a:r>
              <a:rPr lang="en-GB" dirty="0" smtClean="0"/>
              <a:t>different conditions and the ongoing experiments</a:t>
            </a:r>
            <a:endParaRPr lang="en-GB" dirty="0"/>
          </a:p>
        </p:txBody>
      </p:sp>
    </p:spTree>
    <p:extLst>
      <p:ext uri="{BB962C8B-B14F-4D97-AF65-F5344CB8AC3E}">
        <p14:creationId xmlns:p14="http://schemas.microsoft.com/office/powerpoint/2010/main" val="10983689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ußzeilenplatzhalter 2"/>
          <p:cNvSpPr>
            <a:spLocks noGrp="1"/>
          </p:cNvSpPr>
          <p:nvPr>
            <p:ph type="ftr" sz="quarter" idx="3"/>
          </p:nvPr>
        </p:nvSpPr>
        <p:spPr/>
        <p:txBody>
          <a:bodyPr/>
          <a:lstStyle/>
          <a:p>
            <a:r>
              <a:rPr lang="en-GB" dirty="0" smtClean="0"/>
              <a:t>CAST Symposium, Lyon 17. January 2018</a:t>
            </a:r>
            <a:endParaRPr lang="en-GB" dirty="0"/>
          </a:p>
        </p:txBody>
      </p:sp>
      <p:pic>
        <p:nvPicPr>
          <p:cNvPr id="9" name="Picture 2" descr="logo_cast_line_black"/>
          <p:cNvPicPr>
            <a:picLocks noChangeAspect="1" noChangeArrowheads="1"/>
          </p:cNvPicPr>
          <p:nvPr/>
        </p:nvPicPr>
        <p:blipFill>
          <a:blip r:embed="rId2"/>
          <a:srcRect/>
          <a:stretch>
            <a:fillRect/>
          </a:stretch>
        </p:blipFill>
        <p:spPr bwMode="auto">
          <a:xfrm>
            <a:off x="460514" y="4149080"/>
            <a:ext cx="1602173" cy="1982544"/>
          </a:xfrm>
          <a:prstGeom prst="rect">
            <a:avLst/>
          </a:prstGeom>
          <a:noFill/>
          <a:ln w="9525">
            <a:noFill/>
            <a:miter lim="800000"/>
            <a:headEnd/>
            <a:tailEnd/>
          </a:ln>
        </p:spPr>
      </p:pic>
      <p:pic>
        <p:nvPicPr>
          <p:cNvPr id="10" name="Picture 3" descr="FP7-euratom-cmyk"/>
          <p:cNvPicPr>
            <a:picLocks noChangeAspect="1" noChangeArrowheads="1"/>
          </p:cNvPicPr>
          <p:nvPr/>
        </p:nvPicPr>
        <p:blipFill>
          <a:blip r:embed="rId3"/>
          <a:srcRect/>
          <a:stretch>
            <a:fillRect/>
          </a:stretch>
        </p:blipFill>
        <p:spPr bwMode="auto">
          <a:xfrm>
            <a:off x="6766083" y="4659095"/>
            <a:ext cx="1872208" cy="1529932"/>
          </a:xfrm>
          <a:prstGeom prst="rect">
            <a:avLst/>
          </a:prstGeom>
          <a:noFill/>
          <a:ln w="9525">
            <a:noFill/>
            <a:miter lim="800000"/>
            <a:headEnd/>
            <a:tailEnd/>
          </a:ln>
        </p:spPr>
      </p:pic>
      <p:sp>
        <p:nvSpPr>
          <p:cNvPr id="11" name="TextBox 5"/>
          <p:cNvSpPr txBox="1"/>
          <p:nvPr/>
        </p:nvSpPr>
        <p:spPr>
          <a:xfrm>
            <a:off x="10967" y="360778"/>
            <a:ext cx="9122066"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000" b="1" dirty="0" smtClean="0"/>
              <a:t>Acknowledgement</a:t>
            </a:r>
            <a:endParaRPr lang="en-GB" sz="4000" dirty="0"/>
          </a:p>
        </p:txBody>
      </p:sp>
      <p:sp>
        <p:nvSpPr>
          <p:cNvPr id="12" name="TextBox 7"/>
          <p:cNvSpPr txBox="1"/>
          <p:nvPr/>
        </p:nvSpPr>
        <p:spPr>
          <a:xfrm>
            <a:off x="2195736" y="3440428"/>
            <a:ext cx="4752528" cy="147732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dirty="0" smtClean="0"/>
              <a:t>For more information, please visit the CAST website at:</a:t>
            </a:r>
          </a:p>
          <a:p>
            <a:endParaRPr lang="en-GB" dirty="0" smtClean="0"/>
          </a:p>
          <a:p>
            <a:pPr algn="ctr"/>
            <a:r>
              <a:rPr lang="en-GB" u="sng" dirty="0" smtClean="0">
                <a:hlinkClick r:id="rId4"/>
              </a:rPr>
              <a:t>http://www.projectcast.eu</a:t>
            </a:r>
            <a:endParaRPr lang="en-GB" dirty="0" smtClean="0"/>
          </a:p>
          <a:p>
            <a:endParaRPr lang="en-GB" dirty="0"/>
          </a:p>
        </p:txBody>
      </p:sp>
      <p:sp>
        <p:nvSpPr>
          <p:cNvPr id="13" name="TextBox 8"/>
          <p:cNvSpPr txBox="1"/>
          <p:nvPr/>
        </p:nvSpPr>
        <p:spPr>
          <a:xfrm>
            <a:off x="733552" y="1378325"/>
            <a:ext cx="7848872" cy="20621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smtClean="0"/>
              <a:t>The project has received funding from the European Union’s European Atomic Energy Community’s (</a:t>
            </a:r>
            <a:r>
              <a:rPr lang="en-GB" sz="2400" dirty="0" err="1" smtClean="0"/>
              <a:t>Euratom</a:t>
            </a:r>
            <a:r>
              <a:rPr lang="en-GB" sz="2400" dirty="0" smtClean="0"/>
              <a:t>) Seventh Framework Programme FP7/2007-2013 under grant agreement no. 604779, the CAST project</a:t>
            </a:r>
            <a:r>
              <a:rPr lang="en-GB" sz="2400" b="1" dirty="0" smtClean="0"/>
              <a:t>.</a:t>
            </a:r>
            <a:endParaRPr lang="en-GB" sz="2400" dirty="0" smtClean="0"/>
          </a:p>
          <a:p>
            <a:endParaRPr lang="en-GB" sz="3200" dirty="0"/>
          </a:p>
        </p:txBody>
      </p:sp>
      <p:pic>
        <p:nvPicPr>
          <p:cNvPr id="14"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12148" y="5235159"/>
            <a:ext cx="1691680" cy="1119874"/>
          </a:xfrm>
          <a:prstGeom prst="rect">
            <a:avLst/>
          </a:prstGeom>
        </p:spPr>
      </p:pic>
    </p:spTree>
    <p:extLst>
      <p:ext uri="{BB962C8B-B14F-4D97-AF65-F5344CB8AC3E}">
        <p14:creationId xmlns:p14="http://schemas.microsoft.com/office/powerpoint/2010/main" val="2463110010"/>
      </p:ext>
    </p:extLst>
  </p:cSld>
  <p:clrMapOvr>
    <a:masterClrMapping/>
  </p:clrMapOvr>
  <p:timing>
    <p:tnLst>
      <p:par>
        <p:cTn id="1" dur="indefinite" restart="never" nodeType="tmRoot"/>
      </p:par>
    </p:tnLst>
  </p:timing>
</p:sld>
</file>

<file path=ppt/theme/theme1.xml><?xml version="1.0" encoding="utf-8"?>
<a:theme xmlns:a="http://schemas.openxmlformats.org/drawingml/2006/main" name="GRS_Folie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documentManagement/>
</p:properties>
</file>

<file path=customXml/item3.xml><?xml version="1.0" encoding="utf-8"?>
<ct:contentTypeSchema xmlns:ct="http://schemas.microsoft.com/office/2006/metadata/contentType" xmlns:ma="http://schemas.microsoft.com/office/2006/metadata/properties/metaAttributes" ct:_="" ma:_="" ma:contentTypeName="Unknown Document Type" ma:contentTypeID="0x010104" ma:contentTypeVersion="0" ma:contentTypeDescription="" ma:contentTypeScope="" ma:versionID="279c20c3caf3300dae6b438536eb8c56">
  <xsd:schema xmlns:xsd="http://www.w3.org/2001/XMLSchema" xmlns:p="http://schemas.microsoft.com/office/2006/metadata/properties" targetNamespace="http://schemas.microsoft.com/office/2006/metadata/properties" ma:root="true" ma:fieldsID="0d2e1ca116041f9e11471c52c4c9d60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CBD62839-6DCD-4153-A724-80F4FD4116AA}">
  <ds:schemaRefs>
    <ds:schemaRef ds:uri="http://schemas.microsoft.com/sharepoint/v3/contenttype/forms"/>
  </ds:schemaRefs>
</ds:datastoreItem>
</file>

<file path=customXml/itemProps2.xml><?xml version="1.0" encoding="utf-8"?>
<ds:datastoreItem xmlns:ds="http://schemas.openxmlformats.org/officeDocument/2006/customXml" ds:itemID="{C0D26DE3-9536-4C60-A8E7-48B833F81720}">
  <ds:schemaRefs>
    <ds:schemaRef ds:uri="http://purl.org/dc/terms/"/>
    <ds:schemaRef ds:uri="http://schemas.microsoft.com/office/2006/documentManagement/types"/>
    <ds:schemaRef ds:uri="http://purl.org/dc/dcmitype/"/>
    <ds:schemaRef ds:uri="http://purl.org/dc/elements/1.1/"/>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900026D3-C998-4482-AD5F-4A32159BB1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GRS_Folien</Template>
  <TotalTime>0</TotalTime>
  <Words>717</Words>
  <Application>Microsoft Office PowerPoint</Application>
  <PresentationFormat>Bildschirmpräsentation (4:3)</PresentationFormat>
  <Paragraphs>117</Paragraphs>
  <Slides>14</Slides>
  <Notes>0</Notes>
  <HiddenSlides>1</HiddenSlides>
  <MMClips>0</MMClips>
  <ScaleCrop>false</ScaleCrop>
  <HeadingPairs>
    <vt:vector size="4" baseType="variant">
      <vt:variant>
        <vt:lpstr>Design</vt:lpstr>
      </vt:variant>
      <vt:variant>
        <vt:i4>1</vt:i4>
      </vt:variant>
      <vt:variant>
        <vt:lpstr>Folientitel</vt:lpstr>
      </vt:variant>
      <vt:variant>
        <vt:i4>14</vt:i4>
      </vt:variant>
    </vt:vector>
  </HeadingPairs>
  <TitlesOfParts>
    <vt:vector size="15" baseType="lpstr">
      <vt:lpstr>GRS_Folien</vt:lpstr>
      <vt:lpstr>The role of C-14 for repositories in salt: Integration of the CAST results</vt:lpstr>
      <vt:lpstr>Safety concept salt</vt:lpstr>
      <vt:lpstr>Safety concept salt</vt:lpstr>
      <vt:lpstr>Safety concept salt</vt:lpstr>
      <vt:lpstr>Reduction of porosity in different areas of the repository</vt:lpstr>
      <vt:lpstr>Relevance of C-14 for the potential radiation exposure</vt:lpstr>
      <vt:lpstr>Integration of CAST results in performance assessment for salt repositories</vt:lpstr>
      <vt:lpstr>Repository layout and GRS simualtion model of the HLW repository</vt:lpstr>
      <vt:lpstr>Reference assumptions for the C-14 instant release fraction</vt:lpstr>
      <vt:lpstr>Dependence of the radiotoxicity flux from the C‑14 IRF</vt:lpstr>
      <vt:lpstr>Dependence of the radiotoxicity flux from the release start time</vt:lpstr>
      <vt:lpstr>Dependence of the radiotoxicity flux from the release rate of C‑14</vt:lpstr>
      <vt:lpstr>Conclusions</vt:lpstr>
      <vt:lpstr>PowerPoint-Präsentation</vt:lpstr>
    </vt:vector>
  </TitlesOfParts>
  <Company>GRS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GRS Corporate Design</dc:title>
  <dc:creator>Rübel, Andre Dr.</dc:creator>
  <dc:description>Stad: 14.09.2009</dc:description>
  <cp:lastModifiedBy>Rübel, Andre Dr.</cp:lastModifiedBy>
  <cp:revision>40</cp:revision>
  <dcterms:created xsi:type="dcterms:W3CDTF">2017-12-18T07:50:14Z</dcterms:created>
  <dcterms:modified xsi:type="dcterms:W3CDTF">2018-01-17T09:28:27Z</dcterms:modified>
</cp:coreProperties>
</file>