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rts/chart1.xml" ContentType="application/vnd.openxmlformats-officedocument.drawingml.chart+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64"/>
  </p:notesMasterIdLst>
  <p:handoutMasterIdLst>
    <p:handoutMasterId r:id="rId65"/>
  </p:handoutMasterIdLst>
  <p:sldIdLst>
    <p:sldId id="256" r:id="rId2"/>
    <p:sldId id="358" r:id="rId3"/>
    <p:sldId id="325" r:id="rId4"/>
    <p:sldId id="326" r:id="rId5"/>
    <p:sldId id="359" r:id="rId6"/>
    <p:sldId id="342" r:id="rId7"/>
    <p:sldId id="322" r:id="rId8"/>
    <p:sldId id="331" r:id="rId9"/>
    <p:sldId id="340" r:id="rId10"/>
    <p:sldId id="257" r:id="rId11"/>
    <p:sldId id="311" r:id="rId12"/>
    <p:sldId id="312" r:id="rId13"/>
    <p:sldId id="313" r:id="rId14"/>
    <p:sldId id="315" r:id="rId15"/>
    <p:sldId id="258" r:id="rId16"/>
    <p:sldId id="314" r:id="rId17"/>
    <p:sldId id="260" r:id="rId18"/>
    <p:sldId id="262" r:id="rId19"/>
    <p:sldId id="263" r:id="rId20"/>
    <p:sldId id="354" r:id="rId21"/>
    <p:sldId id="264" r:id="rId22"/>
    <p:sldId id="316" r:id="rId23"/>
    <p:sldId id="317" r:id="rId24"/>
    <p:sldId id="318" r:id="rId25"/>
    <p:sldId id="319" r:id="rId26"/>
    <p:sldId id="321" r:id="rId27"/>
    <p:sldId id="320" r:id="rId28"/>
    <p:sldId id="327" r:id="rId29"/>
    <p:sldId id="329" r:id="rId30"/>
    <p:sldId id="328" r:id="rId31"/>
    <p:sldId id="265" r:id="rId32"/>
    <p:sldId id="266" r:id="rId33"/>
    <p:sldId id="343" r:id="rId34"/>
    <p:sldId id="350" r:id="rId35"/>
    <p:sldId id="297" r:id="rId36"/>
    <p:sldId id="290" r:id="rId37"/>
    <p:sldId id="289" r:id="rId38"/>
    <p:sldId id="356" r:id="rId39"/>
    <p:sldId id="357" r:id="rId40"/>
    <p:sldId id="267" r:id="rId41"/>
    <p:sldId id="338" r:id="rId42"/>
    <p:sldId id="345" r:id="rId43"/>
    <p:sldId id="341" r:id="rId44"/>
    <p:sldId id="348" r:id="rId45"/>
    <p:sldId id="347" r:id="rId46"/>
    <p:sldId id="346" r:id="rId47"/>
    <p:sldId id="280" r:id="rId48"/>
    <p:sldId id="355" r:id="rId49"/>
    <p:sldId id="337" r:id="rId50"/>
    <p:sldId id="339" r:id="rId51"/>
    <p:sldId id="333" r:id="rId52"/>
    <p:sldId id="334" r:id="rId53"/>
    <p:sldId id="335" r:id="rId54"/>
    <p:sldId id="336" r:id="rId55"/>
    <p:sldId id="349" r:id="rId56"/>
    <p:sldId id="353" r:id="rId57"/>
    <p:sldId id="352" r:id="rId58"/>
    <p:sldId id="288" r:id="rId59"/>
    <p:sldId id="344" r:id="rId60"/>
    <p:sldId id="351" r:id="rId61"/>
    <p:sldId id="304" r:id="rId62"/>
    <p:sldId id="302" r:id="rId6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1958" autoAdjust="0"/>
    <p:restoredTop sz="94660"/>
  </p:normalViewPr>
  <p:slideViewPr>
    <p:cSldViewPr>
      <p:cViewPr varScale="1">
        <p:scale>
          <a:sx n="95" d="100"/>
          <a:sy n="95" d="100"/>
        </p:scale>
        <p:origin x="-946" y="-72"/>
      </p:cViewPr>
      <p:guideLst>
        <p:guide orient="horz" pos="2160"/>
        <p:guide pos="2880"/>
      </p:guideLst>
    </p:cSldViewPr>
  </p:slideViewPr>
  <p:notesTextViewPr>
    <p:cViewPr>
      <p:scale>
        <a:sx n="1" d="1"/>
        <a:sy n="1" d="1"/>
      </p:scale>
      <p:origin x="0" y="0"/>
    </p:cViewPr>
  </p:notesTextViewPr>
  <p:sorterViewPr>
    <p:cViewPr>
      <p:scale>
        <a:sx n="100" d="100"/>
        <a:sy n="100" d="100"/>
      </p:scale>
      <p:origin x="0" y="9811"/>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notesMaster" Target="notesMasters/notesMaster1.xml"/><Relationship Id="rId69"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s>
</file>

<file path=ppt/charts/_rels/chart1.xml.rels><?xml version="1.0" encoding="UTF-8" standalone="yes"?>
<Relationships xmlns="http://schemas.openxmlformats.org/package/2006/relationships"><Relationship Id="rId1" Type="http://schemas.openxmlformats.org/officeDocument/2006/relationships/oleObject" Target="file:///H:\CAST\GAM\2016\group%20specific%20graphical%20layout.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nl-N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6680664916885392E-2"/>
          <c:y val="1.6627625273169501E-2"/>
          <c:w val="0.8791041119860018"/>
          <c:h val="0.81128240155075304"/>
        </c:manualLayout>
      </c:layout>
      <c:scatterChart>
        <c:scatterStyle val="lineMarker"/>
        <c:varyColors val="0"/>
        <c:ser>
          <c:idx val="0"/>
          <c:order val="0"/>
          <c:tx>
            <c:strRef>
              <c:f>Blad1!$B$1</c:f>
              <c:strCache>
                <c:ptCount val="1"/>
                <c:pt idx="0">
                  <c:v>knowledge level</c:v>
                </c:pt>
              </c:strCache>
            </c:strRef>
          </c:tx>
          <c:spPr>
            <a:ln w="28575">
              <a:noFill/>
            </a:ln>
          </c:spPr>
          <c:dLbls>
            <c:spPr>
              <a:noFill/>
              <a:ln>
                <a:noFill/>
              </a:ln>
              <a:effectLst/>
            </c:spPr>
            <c:showLegendKey val="0"/>
            <c:showVal val="1"/>
            <c:showCatName val="1"/>
            <c:showSerName val="0"/>
            <c:showPercent val="0"/>
            <c:showBubbleSize val="0"/>
            <c:showLeaderLines val="0"/>
            <c:extLst>
              <c:ext xmlns:c15="http://schemas.microsoft.com/office/drawing/2012/chart" uri="{CE6537A1-D6FC-4f65-9D91-7224C49458BB}">
                <c15:layout/>
                <c15:showLeaderLines val="0"/>
              </c:ext>
            </c:extLst>
          </c:dLbls>
          <c:xVal>
            <c:strRef>
              <c:f>Blad1!$A$2:$A$4</c:f>
              <c:strCache>
                <c:ptCount val="3"/>
                <c:pt idx="0">
                  <c:v>newsletters</c:v>
                </c:pt>
                <c:pt idx="1">
                  <c:v>training courses</c:v>
                </c:pt>
                <c:pt idx="2">
                  <c:v>workshops</c:v>
                </c:pt>
              </c:strCache>
            </c:strRef>
          </c:xVal>
          <c:yVal>
            <c:numRef>
              <c:f>Blad1!$B$2:$B$4</c:f>
              <c:numCache>
                <c:formatCode>General</c:formatCode>
                <c:ptCount val="3"/>
                <c:pt idx="0">
                  <c:v>1</c:v>
                </c:pt>
                <c:pt idx="1">
                  <c:v>10</c:v>
                </c:pt>
                <c:pt idx="2">
                  <c:v>100</c:v>
                </c:pt>
              </c:numCache>
            </c:numRef>
          </c:yVal>
          <c:smooth val="0"/>
        </c:ser>
        <c:dLbls>
          <c:showLegendKey val="0"/>
          <c:showVal val="1"/>
          <c:showCatName val="1"/>
          <c:showSerName val="0"/>
          <c:showPercent val="0"/>
          <c:showBubbleSize val="0"/>
        </c:dLbls>
        <c:axId val="208901248"/>
        <c:axId val="209281408"/>
      </c:scatterChart>
      <c:valAx>
        <c:axId val="208901248"/>
        <c:scaling>
          <c:orientation val="minMax"/>
          <c:max val="3.5"/>
          <c:min val="0.5"/>
        </c:scaling>
        <c:delete val="0"/>
        <c:axPos val="b"/>
        <c:title>
          <c:tx>
            <c:rich>
              <a:bodyPr/>
              <a:lstStyle/>
              <a:p>
                <a:pPr>
                  <a:defRPr/>
                </a:pPr>
                <a:r>
                  <a:rPr lang="nl-NL"/>
                  <a:t>interest</a:t>
                </a:r>
              </a:p>
            </c:rich>
          </c:tx>
          <c:layout/>
          <c:overlay val="0"/>
        </c:title>
        <c:majorTickMark val="in"/>
        <c:minorTickMark val="none"/>
        <c:tickLblPos val="nextTo"/>
        <c:crossAx val="209281408"/>
        <c:crosses val="autoZero"/>
        <c:crossBetween val="midCat"/>
      </c:valAx>
      <c:valAx>
        <c:axId val="209281408"/>
        <c:scaling>
          <c:orientation val="minMax"/>
        </c:scaling>
        <c:delete val="1"/>
        <c:axPos val="l"/>
        <c:title>
          <c:tx>
            <c:rich>
              <a:bodyPr/>
              <a:lstStyle/>
              <a:p>
                <a:pPr>
                  <a:defRPr/>
                </a:pPr>
                <a:r>
                  <a:rPr lang="nl-NL"/>
                  <a:t>knowledge</a:t>
                </a:r>
              </a:p>
            </c:rich>
          </c:tx>
          <c:layout>
            <c:manualLayout>
              <c:xMode val="edge"/>
              <c:yMode val="edge"/>
              <c:x val="1.1111111111111112E-2"/>
              <c:y val="0.32937532167061889"/>
            </c:manualLayout>
          </c:layout>
          <c:overlay val="0"/>
        </c:title>
        <c:numFmt formatCode="General" sourceLinked="1"/>
        <c:majorTickMark val="none"/>
        <c:minorTickMark val="none"/>
        <c:tickLblPos val="nextTo"/>
        <c:crossAx val="208901248"/>
        <c:crossesAt val="0.5"/>
        <c:crossBetween val="midCat"/>
      </c:valAx>
      <c:spPr>
        <a:ln w="6350"/>
      </c:spPr>
    </c:plotArea>
    <c:legend>
      <c:legendPos val="t"/>
      <c:layout>
        <c:manualLayout>
          <c:xMode val="edge"/>
          <c:yMode val="edge"/>
          <c:x val="0.19156102362204724"/>
          <c:y val="0.18451235135009467"/>
          <c:w val="0.25576662292213476"/>
          <c:h val="8.3717191601049873E-2"/>
        </c:manualLayout>
      </c:layout>
      <c:overlay val="0"/>
    </c:legend>
    <c:plotVisOnly val="1"/>
    <c:dispBlanksAs val="gap"/>
    <c:showDLblsOverMax val="0"/>
  </c:chart>
  <c:spPr>
    <a:effectLst>
      <a:outerShdw blurRad="50800" dist="50800" dir="5400000" algn="ctr" rotWithShape="0">
        <a:schemeClr val="bg1"/>
      </a:outerShdw>
    </a:effectLst>
  </c:spPr>
  <c:externalData r:id="rId1">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nl-NL"/>
          </a:p>
        </p:txBody>
      </p:sp>
      <p:sp>
        <p:nvSpPr>
          <p:cNvPr id="3" name="Tijdelijke aanduiding voor datum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E3FF682-AED2-4E10-B540-66174B28A671}" type="datetimeFigureOut">
              <a:rPr lang="nl-NL" smtClean="0"/>
              <a:t>18-1-2018</a:t>
            </a:fld>
            <a:endParaRPr lang="nl-NL"/>
          </a:p>
        </p:txBody>
      </p:sp>
      <p:sp>
        <p:nvSpPr>
          <p:cNvPr id="4" name="Tijdelijke aanduiding voor voettekst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nl-NL"/>
          </a:p>
        </p:txBody>
      </p:sp>
      <p:sp>
        <p:nvSpPr>
          <p:cNvPr id="5" name="Tijdelijke aanduiding voor dianumm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CE16DD8E-93A7-4AB3-AF7F-335AA1BCC639}" type="slidenum">
              <a:rPr lang="nl-NL" smtClean="0"/>
              <a:t>‹nr.›</a:t>
            </a:fld>
            <a:endParaRPr lang="nl-NL"/>
          </a:p>
        </p:txBody>
      </p:sp>
    </p:spTree>
    <p:extLst>
      <p:ext uri="{BB962C8B-B14F-4D97-AF65-F5344CB8AC3E}">
        <p14:creationId xmlns:p14="http://schemas.microsoft.com/office/powerpoint/2010/main" val="226343456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A554474-4C4D-41F1-B0AB-455F4D741C21}" type="datetimeFigureOut">
              <a:rPr lang="en-GB" smtClean="0"/>
              <a:t>18/01/2018</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A82A8FE-6111-4022-8E6C-D0CB4A2EDBB3}" type="slidenum">
              <a:rPr lang="en-GB" smtClean="0"/>
              <a:t>‹nr.›</a:t>
            </a:fld>
            <a:endParaRPr lang="en-GB"/>
          </a:p>
        </p:txBody>
      </p:sp>
    </p:spTree>
    <p:extLst>
      <p:ext uri="{BB962C8B-B14F-4D97-AF65-F5344CB8AC3E}">
        <p14:creationId xmlns:p14="http://schemas.microsoft.com/office/powerpoint/2010/main" val="172012926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A82A8FE-6111-4022-8E6C-D0CB4A2EDBB3}" type="slidenum">
              <a:rPr lang="en-GB" smtClean="0"/>
              <a:t>6</a:t>
            </a:fld>
            <a:endParaRPr lang="en-GB"/>
          </a:p>
        </p:txBody>
      </p:sp>
    </p:spTree>
    <p:extLst>
      <p:ext uri="{BB962C8B-B14F-4D97-AF65-F5344CB8AC3E}">
        <p14:creationId xmlns:p14="http://schemas.microsoft.com/office/powerpoint/2010/main" val="11107701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A82A8FE-6111-4022-8E6C-D0CB4A2EDBB3}" type="slidenum">
              <a:rPr lang="en-GB" smtClean="0"/>
              <a:t>10</a:t>
            </a:fld>
            <a:endParaRPr lang="en-GB"/>
          </a:p>
        </p:txBody>
      </p:sp>
    </p:spTree>
    <p:extLst>
      <p:ext uri="{BB962C8B-B14F-4D97-AF65-F5344CB8AC3E}">
        <p14:creationId xmlns:p14="http://schemas.microsoft.com/office/powerpoint/2010/main" val="319671299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dirty="0"/>
          </a:p>
        </p:txBody>
      </p:sp>
      <p:sp>
        <p:nvSpPr>
          <p:cNvPr id="4" name="Tijdelijke aanduiding voor dianummer 3"/>
          <p:cNvSpPr>
            <a:spLocks noGrp="1"/>
          </p:cNvSpPr>
          <p:nvPr>
            <p:ph type="sldNum" sz="quarter" idx="10"/>
          </p:nvPr>
        </p:nvSpPr>
        <p:spPr/>
        <p:txBody>
          <a:bodyPr/>
          <a:lstStyle/>
          <a:p>
            <a:fld id="{AA82A8FE-6111-4022-8E6C-D0CB4A2EDBB3}" type="slidenum">
              <a:rPr lang="en-GB" smtClean="0"/>
              <a:t>46</a:t>
            </a:fld>
            <a:endParaRPr lang="en-GB"/>
          </a:p>
        </p:txBody>
      </p:sp>
    </p:spTree>
    <p:extLst>
      <p:ext uri="{BB962C8B-B14F-4D97-AF65-F5344CB8AC3E}">
        <p14:creationId xmlns:p14="http://schemas.microsoft.com/office/powerpoint/2010/main" val="332505745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559993" y="404664"/>
            <a:ext cx="7772400" cy="1470025"/>
          </a:xfrm>
        </p:spPr>
        <p:txBody>
          <a:bodyPr/>
          <a:lstStyle/>
          <a:p>
            <a:r>
              <a:rPr lang="en-GB" b="1" dirty="0" smtClean="0"/>
              <a:t>CArbon-14 Source Term</a:t>
            </a:r>
            <a:br>
              <a:rPr lang="en-GB" b="1" dirty="0" smtClean="0"/>
            </a:br>
            <a:r>
              <a:rPr lang="en-GB" b="1" dirty="0" smtClean="0"/>
              <a:t>CAST</a:t>
            </a:r>
            <a:endParaRPr lang="en-GB" dirty="0"/>
          </a:p>
        </p:txBody>
      </p:sp>
      <p:sp>
        <p:nvSpPr>
          <p:cNvPr id="3" name="Subtitle 2"/>
          <p:cNvSpPr>
            <a:spLocks noGrp="1"/>
          </p:cNvSpPr>
          <p:nvPr>
            <p:ph type="subTitle" idx="1" hasCustomPrompt="1"/>
          </p:nvPr>
        </p:nvSpPr>
        <p:spPr>
          <a:xfrm>
            <a:off x="1331640" y="1893680"/>
            <a:ext cx="6400800" cy="2039375"/>
          </a:xfrm>
        </p:spPr>
        <p:txBody>
          <a:bodyPr/>
          <a:lstStyle>
            <a:lvl1pPr marL="0" indent="0" algn="ctr">
              <a:buNone/>
              <a:defRPr lang="en-GB" sz="2800" kern="1200" baseline="0" dirty="0" smtClean="0">
                <a:solidFill>
                  <a:schemeClr val="bg1">
                    <a:lumMod val="50000"/>
                  </a:schemeClr>
                </a:solidFill>
                <a:latin typeface="+mn-lt"/>
                <a:ea typeface="+mn-ea"/>
                <a:cs typeface="+mn-cs"/>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algn="ctr"/>
            <a:r>
              <a:rPr lang="en-GB" sz="2800" dirty="0" smtClean="0"/>
              <a:t>Name: </a:t>
            </a:r>
            <a:r>
              <a:rPr lang="en-GB" sz="2800" dirty="0" smtClean="0">
                <a:solidFill>
                  <a:srgbClr val="FF0000"/>
                </a:solidFill>
              </a:rPr>
              <a:t>XXXXXXX</a:t>
            </a:r>
          </a:p>
          <a:p>
            <a:pPr algn="ctr"/>
            <a:r>
              <a:rPr lang="en-GB" sz="2800" dirty="0" smtClean="0"/>
              <a:t>Organisation: </a:t>
            </a:r>
            <a:r>
              <a:rPr lang="en-GB" sz="2800" dirty="0" smtClean="0">
                <a:solidFill>
                  <a:srgbClr val="FF0000"/>
                </a:solidFill>
              </a:rPr>
              <a:t>XXXXX</a:t>
            </a:r>
          </a:p>
          <a:p>
            <a:pPr algn="ctr"/>
            <a:r>
              <a:rPr lang="en-GB" sz="2800" dirty="0" smtClean="0"/>
              <a:t>Date:</a:t>
            </a:r>
            <a:r>
              <a:rPr lang="en-GB" sz="2800" dirty="0" smtClean="0">
                <a:solidFill>
                  <a:srgbClr val="FF0000"/>
                </a:solidFill>
              </a:rPr>
              <a:t> XXXXX</a:t>
            </a:r>
          </a:p>
          <a:p>
            <a:pPr algn="ctr"/>
            <a:r>
              <a:rPr lang="en-GB" sz="2800" dirty="0" smtClean="0">
                <a:solidFill>
                  <a:srgbClr val="FF0000"/>
                </a:solidFill>
              </a:rPr>
              <a:t>WP:</a:t>
            </a:r>
          </a:p>
        </p:txBody>
      </p:sp>
      <p:pic>
        <p:nvPicPr>
          <p:cNvPr id="7" name="Picture 2" descr="logo_cast_line_black"/>
          <p:cNvPicPr>
            <a:picLocks noChangeAspect="1" noChangeArrowheads="1"/>
          </p:cNvPicPr>
          <p:nvPr userDrawn="1"/>
        </p:nvPicPr>
        <p:blipFill>
          <a:blip r:embed="rId2"/>
          <a:srcRect/>
          <a:stretch>
            <a:fillRect/>
          </a:stretch>
        </p:blipFill>
        <p:spPr bwMode="auto">
          <a:xfrm>
            <a:off x="928662" y="3214686"/>
            <a:ext cx="1901294" cy="2352680"/>
          </a:xfrm>
          <a:prstGeom prst="rect">
            <a:avLst/>
          </a:prstGeom>
          <a:noFill/>
          <a:ln w="9525">
            <a:noFill/>
            <a:miter lim="800000"/>
            <a:headEnd/>
            <a:tailEnd/>
          </a:ln>
        </p:spPr>
      </p:pic>
      <p:sp>
        <p:nvSpPr>
          <p:cNvPr id="9" name="Rectangle 8"/>
          <p:cNvSpPr/>
          <p:nvPr userDrawn="1"/>
        </p:nvSpPr>
        <p:spPr>
          <a:xfrm>
            <a:off x="0" y="5934670"/>
            <a:ext cx="9144000" cy="923330"/>
          </a:xfrm>
          <a:prstGeom prst="rect">
            <a:avLst/>
          </a:prstGeom>
        </p:spPr>
        <p:txBody>
          <a:bodyPr wrap="square">
            <a:spAutoFit/>
          </a:bodyPr>
          <a:lstStyle/>
          <a:p>
            <a:pPr algn="ctr"/>
            <a:r>
              <a:rPr lang="en-GB" sz="1800" b="1" kern="1200" dirty="0" smtClean="0">
                <a:solidFill>
                  <a:schemeClr val="tx1"/>
                </a:solidFill>
                <a:effectLst/>
                <a:latin typeface="+mn-lt"/>
                <a:ea typeface="+mn-ea"/>
                <a:cs typeface="+mn-cs"/>
              </a:rPr>
              <a:t>The project has received funding from the European Union’s Seventh Framework Programme for research, technological development and demonstration under grant agreement no. 604779, the CAST project</a:t>
            </a:r>
            <a:endParaRPr lang="en-GB" b="1" dirty="0"/>
          </a:p>
        </p:txBody>
      </p:sp>
      <p:pic>
        <p:nvPicPr>
          <p:cNvPr id="4" name="Picture 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588224" y="3933055"/>
            <a:ext cx="1918403" cy="1269962"/>
          </a:xfrm>
          <a:prstGeom prst="rect">
            <a:avLst/>
          </a:prstGeom>
        </p:spPr>
      </p:pic>
    </p:spTree>
    <p:extLst>
      <p:ext uri="{BB962C8B-B14F-4D97-AF65-F5344CB8AC3E}">
        <p14:creationId xmlns:p14="http://schemas.microsoft.com/office/powerpoint/2010/main" val="30481344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p>
            <a:r>
              <a:rPr lang="en-GB" dirty="0" smtClean="0"/>
              <a:t>Title</a:t>
            </a:r>
            <a:endParaRPr lang="en-GB" dirty="0"/>
          </a:p>
        </p:txBody>
      </p:sp>
      <p:sp>
        <p:nvSpPr>
          <p:cNvPr id="6" name="Content Placeholder 2"/>
          <p:cNvSpPr>
            <a:spLocks noGrp="1"/>
          </p:cNvSpPr>
          <p:nvPr>
            <p:ph idx="1"/>
          </p:nvPr>
        </p:nvSpPr>
        <p:spPr>
          <a:xfrm>
            <a:off x="488792" y="1628800"/>
            <a:ext cx="8229600" cy="4525963"/>
          </a:xfrm>
        </p:spPr>
        <p:txBody>
          <a:bodyPr/>
          <a:lstStyle/>
          <a:p>
            <a:r>
              <a:rPr lang="en-GB" dirty="0" smtClean="0"/>
              <a:t>Content Bullet One</a:t>
            </a:r>
          </a:p>
          <a:p>
            <a:pPr lvl="1"/>
            <a:r>
              <a:rPr lang="en-GB" dirty="0" smtClean="0"/>
              <a:t>Content Bullet Two</a:t>
            </a:r>
          </a:p>
          <a:p>
            <a:pPr lvl="2"/>
            <a:r>
              <a:rPr lang="en-GB" dirty="0" smtClean="0"/>
              <a:t>Content Bullet Three</a:t>
            </a:r>
          </a:p>
        </p:txBody>
      </p:sp>
      <p:pic>
        <p:nvPicPr>
          <p:cNvPr id="7" name="Picture 2" descr="logo_cast_line_black"/>
          <p:cNvPicPr>
            <a:picLocks noChangeAspect="1" noChangeArrowheads="1"/>
          </p:cNvPicPr>
          <p:nvPr userDrawn="1"/>
        </p:nvPicPr>
        <p:blipFill>
          <a:blip r:embed="rId2"/>
          <a:srcRect/>
          <a:stretch>
            <a:fillRect/>
          </a:stretch>
        </p:blipFill>
        <p:spPr bwMode="auto">
          <a:xfrm>
            <a:off x="0" y="0"/>
            <a:ext cx="734373" cy="908720"/>
          </a:xfrm>
          <a:prstGeom prst="rect">
            <a:avLst/>
          </a:prstGeom>
          <a:noFill/>
          <a:ln w="9525">
            <a:noFill/>
            <a:miter lim="800000"/>
            <a:headEnd/>
            <a:tailEnd/>
          </a:ln>
        </p:spPr>
      </p:pic>
      <p:sp>
        <p:nvSpPr>
          <p:cNvPr id="9" name="Date Placeholder 8"/>
          <p:cNvSpPr>
            <a:spLocks noGrp="1"/>
          </p:cNvSpPr>
          <p:nvPr>
            <p:ph type="dt" sz="half" idx="10"/>
          </p:nvPr>
        </p:nvSpPr>
        <p:spPr/>
        <p:txBody>
          <a:bodyPr/>
          <a:lstStyle/>
          <a:p>
            <a:endParaRPr lang="en-GB"/>
          </a:p>
        </p:txBody>
      </p:sp>
      <p:sp>
        <p:nvSpPr>
          <p:cNvPr id="10" name="Footer Placeholder 9"/>
          <p:cNvSpPr>
            <a:spLocks noGrp="1"/>
          </p:cNvSpPr>
          <p:nvPr>
            <p:ph type="ftr" sz="quarter" idx="11"/>
          </p:nvPr>
        </p:nvSpPr>
        <p:spPr/>
        <p:txBody>
          <a:bodyPr/>
          <a:lstStyle/>
          <a:p>
            <a:endParaRPr lang="en-GB"/>
          </a:p>
        </p:txBody>
      </p:sp>
      <p:sp>
        <p:nvSpPr>
          <p:cNvPr id="11" name="Slide Number Placeholder 10"/>
          <p:cNvSpPr>
            <a:spLocks noGrp="1"/>
          </p:cNvSpPr>
          <p:nvPr>
            <p:ph type="sldNum" sz="quarter" idx="12"/>
          </p:nvPr>
        </p:nvSpPr>
        <p:spPr/>
        <p:txBody>
          <a:bodyPr/>
          <a:lstStyle/>
          <a:p>
            <a:fld id="{E79621B2-1B17-4521-86E6-BA06AF5FB1C6}" type="slidenum">
              <a:rPr lang="en-GB" smtClean="0"/>
              <a:t>‹nr.›</a:t>
            </a:fld>
            <a:endParaRPr lang="en-GB" dirty="0"/>
          </a:p>
        </p:txBody>
      </p:sp>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237004" y="3175"/>
            <a:ext cx="899592" cy="595520"/>
          </a:xfrm>
          <a:prstGeom prst="rect">
            <a:avLst/>
          </a:prstGeom>
        </p:spPr>
      </p:pic>
    </p:spTree>
    <p:extLst>
      <p:ext uri="{BB962C8B-B14F-4D97-AF65-F5344CB8AC3E}">
        <p14:creationId xmlns:p14="http://schemas.microsoft.com/office/powerpoint/2010/main" val="3389526863"/>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79621B2-1B17-4521-86E6-BA06AF5FB1C6}" type="slidenum">
              <a:rPr lang="en-GB" smtClean="0"/>
              <a:t>‹nr.›</a:t>
            </a:fld>
            <a:endParaRPr lang="en-GB"/>
          </a:p>
        </p:txBody>
      </p:sp>
    </p:spTree>
    <p:extLst>
      <p:ext uri="{BB962C8B-B14F-4D97-AF65-F5344CB8AC3E}">
        <p14:creationId xmlns:p14="http://schemas.microsoft.com/office/powerpoint/2010/main" val="295215092"/>
      </p:ext>
    </p:extLst>
  </p:cSld>
  <p:clrMap bg1="lt1" tx1="dk1" bg2="lt2" tx2="dk2" accent1="accent1" accent2="accent2" accent3="accent3" accent4="accent4" accent5="accent5" accent6="accent6" hlink="hlink" folHlink="folHlink"/>
  <p:sldLayoutIdLst>
    <p:sldLayoutId id="2147483649" r:id="rId1"/>
    <p:sldLayoutId id="2147483654" r:id="rId2"/>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G"/><Relationship Id="rId1" Type="http://schemas.openxmlformats.org/officeDocument/2006/relationships/slideLayout" Target="../slideLayouts/slideLayout2.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4.em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6.emf"/><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8.jpg"/><Relationship Id="rId7" Type="http://schemas.openxmlformats.org/officeDocument/2006/relationships/image" Target="../media/image22.jpeg"/><Relationship Id="rId2" Type="http://schemas.openxmlformats.org/officeDocument/2006/relationships/image" Target="../media/image17.jpg"/><Relationship Id="rId1" Type="http://schemas.openxmlformats.org/officeDocument/2006/relationships/slideLayout" Target="../slideLayouts/slideLayout2.xml"/><Relationship Id="rId6" Type="http://schemas.openxmlformats.org/officeDocument/2006/relationships/image" Target="../media/image21.jpeg"/><Relationship Id="rId5" Type="http://schemas.openxmlformats.org/officeDocument/2006/relationships/image" Target="../media/image20.JPG"/><Relationship Id="rId4" Type="http://schemas.openxmlformats.org/officeDocument/2006/relationships/image" Target="../media/image19.JP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28.xml.rels><?xml version="1.0" encoding="UTF-8" standalone="yes"?>
<Relationships xmlns="http://schemas.openxmlformats.org/package/2006/relationships"><Relationship Id="rId2" Type="http://schemas.openxmlformats.org/officeDocument/2006/relationships/image" Target="../media/image26.emf"/><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xml"/><Relationship Id="rId5" Type="http://schemas.openxmlformats.org/officeDocument/2006/relationships/image" Target="../media/image31.png"/><Relationship Id="rId4" Type="http://schemas.openxmlformats.org/officeDocument/2006/relationships/image" Target="../media/image30.png"/></Relationships>
</file>

<file path=ppt/slides/_rels/slide31.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39.emf"/><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40.emf"/><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b="1" dirty="0" smtClean="0"/>
              <a:t>CArbon-14 Source Term</a:t>
            </a:r>
            <a:br>
              <a:rPr lang="en-GB" b="1" dirty="0" smtClean="0"/>
            </a:br>
            <a:r>
              <a:rPr lang="en-GB" b="1" dirty="0" smtClean="0"/>
              <a:t>CAST</a:t>
            </a:r>
            <a:endParaRPr lang="en-GB" dirty="0"/>
          </a:p>
        </p:txBody>
      </p:sp>
      <p:sp>
        <p:nvSpPr>
          <p:cNvPr id="3" name="Subtitle 2"/>
          <p:cNvSpPr>
            <a:spLocks noGrp="1"/>
          </p:cNvSpPr>
          <p:nvPr>
            <p:ph type="subTitle" idx="1"/>
          </p:nvPr>
        </p:nvSpPr>
        <p:spPr/>
        <p:txBody>
          <a:bodyPr>
            <a:normAutofit/>
          </a:bodyPr>
          <a:lstStyle/>
          <a:p>
            <a:r>
              <a:rPr lang="en-GB" dirty="0" smtClean="0"/>
              <a:t>Name: </a:t>
            </a:r>
            <a:r>
              <a:rPr lang="en-GB" dirty="0" smtClean="0">
                <a:solidFill>
                  <a:srgbClr val="FF0000"/>
                </a:solidFill>
              </a:rPr>
              <a:t>Erika Neeft</a:t>
            </a:r>
          </a:p>
          <a:p>
            <a:r>
              <a:rPr lang="en-GB" dirty="0" smtClean="0"/>
              <a:t>Organisation: </a:t>
            </a:r>
            <a:r>
              <a:rPr lang="en-GB" dirty="0" smtClean="0">
                <a:solidFill>
                  <a:srgbClr val="FF0000"/>
                </a:solidFill>
              </a:rPr>
              <a:t>COVRA</a:t>
            </a:r>
          </a:p>
          <a:p>
            <a:r>
              <a:rPr lang="en-GB" dirty="0" smtClean="0"/>
              <a:t>Date:</a:t>
            </a:r>
            <a:r>
              <a:rPr lang="en-GB" dirty="0" smtClean="0">
                <a:solidFill>
                  <a:srgbClr val="FF0000"/>
                </a:solidFill>
              </a:rPr>
              <a:t> 18 January 2018 </a:t>
            </a:r>
          </a:p>
          <a:p>
            <a:endParaRPr lang="en-GB" dirty="0"/>
          </a:p>
        </p:txBody>
      </p:sp>
    </p:spTree>
    <p:extLst>
      <p:ext uri="{BB962C8B-B14F-4D97-AF65-F5344CB8AC3E}">
        <p14:creationId xmlns:p14="http://schemas.microsoft.com/office/powerpoint/2010/main" val="53764658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GB" dirty="0" smtClean="0"/>
              <a:t>WP7 beneficiaries</a:t>
            </a:r>
            <a:endParaRPr lang="en-GB" dirty="0"/>
          </a:p>
        </p:txBody>
      </p:sp>
      <p:sp>
        <p:nvSpPr>
          <p:cNvPr id="3" name="Tijdelijke aanduiding voor inhoud 2"/>
          <p:cNvSpPr>
            <a:spLocks noGrp="1"/>
          </p:cNvSpPr>
          <p:nvPr>
            <p:ph idx="1"/>
          </p:nvPr>
        </p:nvSpPr>
        <p:spPr/>
        <p:txBody>
          <a:bodyPr/>
          <a:lstStyle/>
          <a:p>
            <a:r>
              <a:rPr lang="nl-NL" dirty="0" err="1" smtClean="0"/>
              <a:t>Lithuanian</a:t>
            </a:r>
            <a:r>
              <a:rPr lang="nl-NL" dirty="0" smtClean="0"/>
              <a:t> Energy </a:t>
            </a:r>
            <a:r>
              <a:rPr lang="nl-NL" dirty="0" err="1" smtClean="0"/>
              <a:t>Institute</a:t>
            </a:r>
            <a:endParaRPr lang="nl-NL" dirty="0" smtClean="0"/>
          </a:p>
          <a:p>
            <a:pPr lvl="1"/>
            <a:r>
              <a:rPr lang="nl-NL" dirty="0" err="1" smtClean="0"/>
              <a:t>Dalia</a:t>
            </a:r>
            <a:r>
              <a:rPr lang="nl-NL" dirty="0" smtClean="0"/>
              <a:t> </a:t>
            </a:r>
            <a:r>
              <a:rPr lang="nl-NL" dirty="0" err="1" smtClean="0"/>
              <a:t>Grigaliuniene</a:t>
            </a:r>
            <a:r>
              <a:rPr lang="nl-NL" dirty="0" smtClean="0"/>
              <a:t> </a:t>
            </a:r>
            <a:r>
              <a:rPr lang="nl-NL" dirty="0" err="1" smtClean="0"/>
              <a:t>and</a:t>
            </a:r>
            <a:r>
              <a:rPr lang="nl-NL" dirty="0" smtClean="0"/>
              <a:t> </a:t>
            </a:r>
            <a:r>
              <a:rPr lang="nl-NL" dirty="0" err="1" smtClean="0"/>
              <a:t>others</a:t>
            </a:r>
            <a:endParaRPr lang="nl-NL" dirty="0" smtClean="0"/>
          </a:p>
          <a:p>
            <a:r>
              <a:rPr lang="nl-NL" dirty="0" smtClean="0"/>
              <a:t>Joint Research Centre, EC</a:t>
            </a:r>
          </a:p>
          <a:p>
            <a:pPr lvl="1"/>
            <a:r>
              <a:rPr lang="nl-NL" dirty="0" smtClean="0"/>
              <a:t>Gunnar </a:t>
            </a:r>
            <a:r>
              <a:rPr lang="nl-NL" dirty="0" err="1" smtClean="0"/>
              <a:t>Buckau</a:t>
            </a:r>
            <a:r>
              <a:rPr lang="nl-NL" dirty="0" smtClean="0"/>
              <a:t> </a:t>
            </a:r>
            <a:r>
              <a:rPr lang="nl-NL" dirty="0" err="1" smtClean="0"/>
              <a:t>and</a:t>
            </a:r>
            <a:r>
              <a:rPr lang="nl-NL" dirty="0" smtClean="0"/>
              <a:t> David </a:t>
            </a:r>
            <a:r>
              <a:rPr lang="nl-NL" dirty="0" err="1" smtClean="0"/>
              <a:t>Bottomley</a:t>
            </a:r>
            <a:endParaRPr lang="nl-NL" dirty="0" smtClean="0"/>
          </a:p>
          <a:p>
            <a:r>
              <a:rPr lang="nl-NL" dirty="0" smtClean="0"/>
              <a:t>Karlsruhe </a:t>
            </a:r>
            <a:r>
              <a:rPr lang="nl-NL" dirty="0" err="1" smtClean="0"/>
              <a:t>Institute</a:t>
            </a:r>
            <a:r>
              <a:rPr lang="nl-NL" dirty="0" smtClean="0"/>
              <a:t> of Technology</a:t>
            </a:r>
          </a:p>
          <a:p>
            <a:pPr lvl="1"/>
            <a:r>
              <a:rPr lang="nl-NL" dirty="0" smtClean="0"/>
              <a:t>Vanessa </a:t>
            </a:r>
            <a:r>
              <a:rPr lang="nl-NL" dirty="0" err="1" smtClean="0"/>
              <a:t>Monotya</a:t>
            </a:r>
            <a:r>
              <a:rPr lang="nl-NL" dirty="0" smtClean="0"/>
              <a:t> </a:t>
            </a:r>
            <a:r>
              <a:rPr lang="nl-NL" dirty="0" err="1" smtClean="0"/>
              <a:t>and</a:t>
            </a:r>
            <a:r>
              <a:rPr lang="nl-NL" dirty="0" smtClean="0"/>
              <a:t> </a:t>
            </a:r>
            <a:r>
              <a:rPr lang="nl-NL" dirty="0" err="1" smtClean="0"/>
              <a:t>others</a:t>
            </a:r>
            <a:endParaRPr lang="nl-NL" dirty="0" smtClean="0"/>
          </a:p>
          <a:p>
            <a:r>
              <a:rPr lang="nl-NL" dirty="0" smtClean="0"/>
              <a:t>COVRA, Dutch WMO </a:t>
            </a:r>
          </a:p>
          <a:p>
            <a:pPr lvl="1"/>
            <a:r>
              <a:rPr lang="nl-NL" dirty="0" err="1" smtClean="0"/>
              <a:t>Also</a:t>
            </a:r>
            <a:r>
              <a:rPr lang="nl-NL" dirty="0" smtClean="0"/>
              <a:t> Ewoud Verhoef</a:t>
            </a:r>
            <a:endParaRPr lang="nl-NL" dirty="0"/>
          </a:p>
        </p:txBody>
      </p:sp>
      <p:sp>
        <p:nvSpPr>
          <p:cNvPr id="4" name="Tijdelijke aanduiding voor dianummer 3"/>
          <p:cNvSpPr>
            <a:spLocks noGrp="1"/>
          </p:cNvSpPr>
          <p:nvPr>
            <p:ph type="sldNum" sz="quarter" idx="12"/>
          </p:nvPr>
        </p:nvSpPr>
        <p:spPr/>
        <p:txBody>
          <a:bodyPr/>
          <a:lstStyle/>
          <a:p>
            <a:fld id="{E79621B2-1B17-4521-86E6-BA06AF5FB1C6}" type="slidenum">
              <a:rPr lang="en-GB" smtClean="0"/>
              <a:t>2</a:t>
            </a:fld>
            <a:endParaRPr lang="en-GB" dirty="0"/>
          </a:p>
        </p:txBody>
      </p:sp>
    </p:spTree>
    <p:extLst>
      <p:ext uri="{BB962C8B-B14F-4D97-AF65-F5344CB8AC3E}">
        <p14:creationId xmlns:p14="http://schemas.microsoft.com/office/powerpoint/2010/main" val="422840764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err="1" smtClean="0"/>
              <a:t>Aim</a:t>
            </a:r>
            <a:endParaRPr lang="nl-NL" dirty="0"/>
          </a:p>
        </p:txBody>
      </p:sp>
      <p:sp>
        <p:nvSpPr>
          <p:cNvPr id="3" name="Tijdelijke aanduiding voor inhoud 2"/>
          <p:cNvSpPr>
            <a:spLocks noGrp="1"/>
          </p:cNvSpPr>
          <p:nvPr>
            <p:ph idx="1"/>
          </p:nvPr>
        </p:nvSpPr>
        <p:spPr/>
        <p:txBody>
          <a:bodyPr>
            <a:normAutofit lnSpcReduction="10000"/>
          </a:bodyPr>
          <a:lstStyle/>
          <a:p>
            <a:pPr marL="0" indent="0">
              <a:buNone/>
            </a:pPr>
            <a:r>
              <a:rPr lang="en-US" dirty="0"/>
              <a:t>CAST (Carbon-14 Source Term) is an EU research project that aims to develop understanding of the potential release of carbon-14 from radioactive waste materials under conditions relevant to waste packaging and disposal to underground geological disposal facilities. The project focusses on the release of carbon-14 as dissolved and gaseous species from irradiated metals (steels, </a:t>
            </a:r>
            <a:r>
              <a:rPr lang="en-US" dirty="0" err="1"/>
              <a:t>Zircaloys</a:t>
            </a:r>
            <a:r>
              <a:rPr lang="en-US" dirty="0"/>
              <a:t>), irradiated graphite and spent ion-exchange resins.</a:t>
            </a:r>
            <a:endParaRPr lang="nl-NL" dirty="0"/>
          </a:p>
        </p:txBody>
      </p:sp>
      <p:sp>
        <p:nvSpPr>
          <p:cNvPr id="4" name="Tijdelijke aanduiding voor dianummer 3"/>
          <p:cNvSpPr>
            <a:spLocks noGrp="1"/>
          </p:cNvSpPr>
          <p:nvPr>
            <p:ph type="sldNum" sz="quarter" idx="12"/>
          </p:nvPr>
        </p:nvSpPr>
        <p:spPr/>
        <p:txBody>
          <a:bodyPr/>
          <a:lstStyle/>
          <a:p>
            <a:fld id="{E79621B2-1B17-4521-86E6-BA06AF5FB1C6}" type="slidenum">
              <a:rPr lang="en-GB" smtClean="0"/>
              <a:t>3</a:t>
            </a:fld>
            <a:endParaRPr lang="en-GB" dirty="0"/>
          </a:p>
        </p:txBody>
      </p:sp>
    </p:spTree>
    <p:extLst>
      <p:ext uri="{BB962C8B-B14F-4D97-AF65-F5344CB8AC3E}">
        <p14:creationId xmlns:p14="http://schemas.microsoft.com/office/powerpoint/2010/main" val="314153897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GB" dirty="0" smtClean="0"/>
              <a:t>Objectives</a:t>
            </a:r>
            <a:endParaRPr lang="en-GB" dirty="0"/>
          </a:p>
        </p:txBody>
      </p:sp>
      <p:sp>
        <p:nvSpPr>
          <p:cNvPr id="3" name="Tijdelijke aanduiding voor inhoud 2"/>
          <p:cNvSpPr>
            <a:spLocks noGrp="1"/>
          </p:cNvSpPr>
          <p:nvPr>
            <p:ph idx="1"/>
          </p:nvPr>
        </p:nvSpPr>
        <p:spPr/>
        <p:txBody>
          <a:bodyPr>
            <a:normAutofit fontScale="85000" lnSpcReduction="20000"/>
          </a:bodyPr>
          <a:lstStyle/>
          <a:p>
            <a:pPr marL="0" indent="0">
              <a:buNone/>
            </a:pPr>
            <a:r>
              <a:rPr lang="en-US" dirty="0"/>
              <a:t>The objectives of the CAST project are to gain new scientific understanding of the rate of release of carbon-14 from the corrosion of irradiated steels and </a:t>
            </a:r>
            <a:r>
              <a:rPr lang="en-US" dirty="0" err="1"/>
              <a:t>Zircaloys</a:t>
            </a:r>
            <a:r>
              <a:rPr lang="en-US" dirty="0"/>
              <a:t> and from the leaching of </a:t>
            </a:r>
            <a:r>
              <a:rPr lang="en-US" dirty="0" smtClean="0"/>
              <a:t>spent ion-exchange </a:t>
            </a:r>
            <a:r>
              <a:rPr lang="en-US" dirty="0"/>
              <a:t>resins and irradiated </a:t>
            </a:r>
            <a:r>
              <a:rPr lang="en-US" dirty="0" err="1"/>
              <a:t>graphites</a:t>
            </a:r>
            <a:r>
              <a:rPr lang="en-US" dirty="0"/>
              <a:t> under geological disposal conditions, its speciation and how these relate to carbon-14 inventory and aqueous conditions. These results will be evaluated in the context of national safety assessments and disseminated to interested stakeholders. The new understanding should be of relevance to national safety assessment stakeholders and will also provide an opportunity for training for early career researchers.</a:t>
            </a:r>
            <a:endParaRPr lang="nl-NL" dirty="0"/>
          </a:p>
        </p:txBody>
      </p:sp>
      <p:sp>
        <p:nvSpPr>
          <p:cNvPr id="4" name="Tijdelijke aanduiding voor dianummer 3"/>
          <p:cNvSpPr>
            <a:spLocks noGrp="1"/>
          </p:cNvSpPr>
          <p:nvPr>
            <p:ph type="sldNum" sz="quarter" idx="12"/>
          </p:nvPr>
        </p:nvSpPr>
        <p:spPr/>
        <p:txBody>
          <a:bodyPr/>
          <a:lstStyle/>
          <a:p>
            <a:fld id="{E79621B2-1B17-4521-86E6-BA06AF5FB1C6}" type="slidenum">
              <a:rPr lang="en-GB" smtClean="0"/>
              <a:t>4</a:t>
            </a:fld>
            <a:endParaRPr lang="en-GB" dirty="0"/>
          </a:p>
        </p:txBody>
      </p:sp>
    </p:spTree>
    <p:extLst>
      <p:ext uri="{BB962C8B-B14F-4D97-AF65-F5344CB8AC3E}">
        <p14:creationId xmlns:p14="http://schemas.microsoft.com/office/powerpoint/2010/main" val="85172968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GB" dirty="0" smtClean="0"/>
              <a:t>Dissemination plan</a:t>
            </a:r>
            <a:endParaRPr lang="en-GB" dirty="0"/>
          </a:p>
        </p:txBody>
      </p:sp>
      <p:sp>
        <p:nvSpPr>
          <p:cNvPr id="3" name="Tijdelijke aanduiding voor inhoud 2"/>
          <p:cNvSpPr>
            <a:spLocks noGrp="1"/>
          </p:cNvSpPr>
          <p:nvPr>
            <p:ph idx="1"/>
          </p:nvPr>
        </p:nvSpPr>
        <p:spPr/>
        <p:txBody>
          <a:bodyPr/>
          <a:lstStyle/>
          <a:p>
            <a:r>
              <a:rPr lang="nl-NL" dirty="0" smtClean="0"/>
              <a:t>LEI, KIT, JRC, COVRA</a:t>
            </a:r>
          </a:p>
          <a:p>
            <a:r>
              <a:rPr lang="nl-NL" dirty="0" smtClean="0"/>
              <a:t>Training </a:t>
            </a:r>
            <a:r>
              <a:rPr lang="nl-NL" dirty="0" smtClean="0"/>
              <a:t>courses</a:t>
            </a:r>
            <a:endParaRPr lang="nl-NL" dirty="0" smtClean="0"/>
          </a:p>
          <a:p>
            <a:pPr lvl="1"/>
            <a:r>
              <a:rPr lang="nl-NL" dirty="0" smtClean="0"/>
              <a:t>KIT</a:t>
            </a:r>
          </a:p>
          <a:p>
            <a:pPr lvl="1"/>
            <a:r>
              <a:rPr lang="nl-NL" dirty="0" smtClean="0"/>
              <a:t>COVRA</a:t>
            </a:r>
          </a:p>
          <a:p>
            <a:r>
              <a:rPr lang="nl-NL" dirty="0" smtClean="0"/>
              <a:t>Workshops</a:t>
            </a:r>
          </a:p>
          <a:p>
            <a:pPr lvl="1"/>
            <a:r>
              <a:rPr lang="nl-NL" dirty="0" smtClean="0"/>
              <a:t> LEI, JRC </a:t>
            </a:r>
            <a:r>
              <a:rPr lang="nl-NL" dirty="0" err="1" smtClean="0"/>
              <a:t>and</a:t>
            </a:r>
            <a:r>
              <a:rPr lang="nl-NL" dirty="0" smtClean="0"/>
              <a:t> COVRA</a:t>
            </a:r>
            <a:endParaRPr lang="nl-NL" dirty="0"/>
          </a:p>
        </p:txBody>
      </p:sp>
      <p:sp>
        <p:nvSpPr>
          <p:cNvPr id="4" name="Tijdelijke aanduiding voor dianummer 3"/>
          <p:cNvSpPr>
            <a:spLocks noGrp="1"/>
          </p:cNvSpPr>
          <p:nvPr>
            <p:ph type="sldNum" sz="quarter" idx="12"/>
          </p:nvPr>
        </p:nvSpPr>
        <p:spPr/>
        <p:txBody>
          <a:bodyPr/>
          <a:lstStyle/>
          <a:p>
            <a:fld id="{E79621B2-1B17-4521-86E6-BA06AF5FB1C6}" type="slidenum">
              <a:rPr lang="en-GB" smtClean="0"/>
              <a:t>5</a:t>
            </a:fld>
            <a:endParaRPr lang="en-GB" dirty="0"/>
          </a:p>
        </p:txBody>
      </p:sp>
    </p:spTree>
    <p:extLst>
      <p:ext uri="{BB962C8B-B14F-4D97-AF65-F5344CB8AC3E}">
        <p14:creationId xmlns:p14="http://schemas.microsoft.com/office/powerpoint/2010/main" val="111520924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WP7 Dissemination</a:t>
            </a:r>
            <a:endParaRPr lang="en-GB" dirty="0"/>
          </a:p>
        </p:txBody>
      </p:sp>
      <p:sp>
        <p:nvSpPr>
          <p:cNvPr id="3" name="Content Placeholder 2"/>
          <p:cNvSpPr>
            <a:spLocks noGrp="1"/>
          </p:cNvSpPr>
          <p:nvPr>
            <p:ph idx="1"/>
          </p:nvPr>
        </p:nvSpPr>
        <p:spPr/>
        <p:txBody>
          <a:bodyPr>
            <a:normAutofit fontScale="92500"/>
          </a:bodyPr>
          <a:lstStyle/>
          <a:p>
            <a:r>
              <a:rPr lang="en-GB" dirty="0" smtClean="0"/>
              <a:t>Spreading of (to be) developed knowledge as widely as possible to e.g.</a:t>
            </a:r>
          </a:p>
          <a:p>
            <a:pPr lvl="1"/>
            <a:r>
              <a:rPr lang="en-GB" dirty="0" smtClean="0"/>
              <a:t>Show what we are going to do, show what we have done or achieved</a:t>
            </a:r>
          </a:p>
          <a:p>
            <a:pPr lvl="2"/>
            <a:r>
              <a:rPr lang="en-GB" dirty="0" smtClean="0"/>
              <a:t>prevent reinventing wheel i.e. if continue research, then built on previous work</a:t>
            </a:r>
          </a:p>
          <a:p>
            <a:pPr lvl="2"/>
            <a:r>
              <a:rPr lang="en-GB" dirty="0" smtClean="0"/>
              <a:t>In case of CAST, give account of EU money spend </a:t>
            </a:r>
          </a:p>
          <a:p>
            <a:pPr lvl="1"/>
            <a:r>
              <a:rPr lang="en-GB" dirty="0" smtClean="0"/>
              <a:t>Show that e.g. disposal of carbon-14 containing waste is understood in order to provide confidence that measures provide radiation protection to the public</a:t>
            </a:r>
          </a:p>
          <a:p>
            <a:pPr marL="457200" lvl="1" indent="0">
              <a:buNone/>
            </a:pPr>
            <a:endParaRPr lang="en-GB" dirty="0" smtClean="0"/>
          </a:p>
          <a:p>
            <a:endParaRPr lang="en-GB" dirty="0"/>
          </a:p>
        </p:txBody>
      </p:sp>
      <p:sp>
        <p:nvSpPr>
          <p:cNvPr id="4" name="Slide Number Placeholder 3"/>
          <p:cNvSpPr>
            <a:spLocks noGrp="1"/>
          </p:cNvSpPr>
          <p:nvPr>
            <p:ph type="sldNum" sz="quarter" idx="12"/>
          </p:nvPr>
        </p:nvSpPr>
        <p:spPr/>
        <p:txBody>
          <a:bodyPr/>
          <a:lstStyle/>
          <a:p>
            <a:fld id="{E79621B2-1B17-4521-86E6-BA06AF5FB1C6}" type="slidenum">
              <a:rPr lang="en-GB" smtClean="0"/>
              <a:t>6</a:t>
            </a:fld>
            <a:endParaRPr lang="en-GB" dirty="0"/>
          </a:p>
        </p:txBody>
      </p:sp>
    </p:spTree>
    <p:extLst>
      <p:ext uri="{BB962C8B-B14F-4D97-AF65-F5344CB8AC3E}">
        <p14:creationId xmlns:p14="http://schemas.microsoft.com/office/powerpoint/2010/main" val="379044731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Dissemination plan</a:t>
            </a:r>
            <a:endParaRPr lang="en-GB" dirty="0"/>
          </a:p>
        </p:txBody>
      </p:sp>
      <p:sp>
        <p:nvSpPr>
          <p:cNvPr id="3" name="Content Placeholder 2"/>
          <p:cNvSpPr>
            <a:spLocks noGrp="1"/>
          </p:cNvSpPr>
          <p:nvPr>
            <p:ph idx="1"/>
          </p:nvPr>
        </p:nvSpPr>
        <p:spPr/>
        <p:txBody>
          <a:bodyPr/>
          <a:lstStyle/>
          <a:p>
            <a:r>
              <a:rPr lang="en-GB" dirty="0" smtClean="0"/>
              <a:t>When is dissemination for a partly EU funded research programme successful?</a:t>
            </a:r>
          </a:p>
          <a:p>
            <a:pPr lvl="1"/>
            <a:r>
              <a:rPr lang="en-GB" dirty="0" smtClean="0"/>
              <a:t>Setting performance indicators in advance of a dissemination activity</a:t>
            </a:r>
          </a:p>
          <a:p>
            <a:pPr lvl="2"/>
            <a:r>
              <a:rPr lang="en-GB" dirty="0" smtClean="0"/>
              <a:t>Public website </a:t>
            </a:r>
          </a:p>
          <a:p>
            <a:pPr lvl="3"/>
            <a:r>
              <a:rPr lang="en-GB" dirty="0" smtClean="0"/>
              <a:t>Visits (13.01.2018: 54390) or visitors (13.01.2018: 16225)</a:t>
            </a:r>
          </a:p>
          <a:p>
            <a:pPr lvl="2"/>
            <a:r>
              <a:rPr lang="en-GB" dirty="0" smtClean="0"/>
              <a:t>Publications in scientific journals?</a:t>
            </a:r>
          </a:p>
          <a:p>
            <a:pPr lvl="3"/>
            <a:r>
              <a:rPr lang="en-GB" dirty="0" smtClean="0"/>
              <a:t>Who is reached?</a:t>
            </a:r>
          </a:p>
          <a:p>
            <a:pPr lvl="3"/>
            <a:r>
              <a:rPr lang="en-GB" dirty="0" smtClean="0"/>
              <a:t>Scientific progress evaluated by CAST Advisory Group</a:t>
            </a:r>
          </a:p>
          <a:p>
            <a:pPr marL="0" indent="0">
              <a:buNone/>
            </a:pPr>
            <a:endParaRPr lang="en-GB" dirty="0"/>
          </a:p>
        </p:txBody>
      </p:sp>
      <p:sp>
        <p:nvSpPr>
          <p:cNvPr id="4" name="Slide Number Placeholder 3"/>
          <p:cNvSpPr>
            <a:spLocks noGrp="1"/>
          </p:cNvSpPr>
          <p:nvPr>
            <p:ph type="sldNum" sz="quarter" idx="12"/>
          </p:nvPr>
        </p:nvSpPr>
        <p:spPr/>
        <p:txBody>
          <a:bodyPr/>
          <a:lstStyle/>
          <a:p>
            <a:fld id="{E79621B2-1B17-4521-86E6-BA06AF5FB1C6}" type="slidenum">
              <a:rPr lang="en-GB" smtClean="0"/>
              <a:t>7</a:t>
            </a:fld>
            <a:endParaRPr lang="en-GB" dirty="0"/>
          </a:p>
        </p:txBody>
      </p:sp>
    </p:spTree>
    <p:extLst>
      <p:ext uri="{BB962C8B-B14F-4D97-AF65-F5344CB8AC3E}">
        <p14:creationId xmlns:p14="http://schemas.microsoft.com/office/powerpoint/2010/main" val="169153818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en-GB" dirty="0" smtClean="0"/>
              <a:t>Participation in EU research projects </a:t>
            </a:r>
            <a:endParaRPr lang="en-GB" dirty="0"/>
          </a:p>
        </p:txBody>
      </p:sp>
      <p:sp>
        <p:nvSpPr>
          <p:cNvPr id="3" name="Tijdelijke aanduiding voor inhoud 2"/>
          <p:cNvSpPr>
            <a:spLocks noGrp="1"/>
          </p:cNvSpPr>
          <p:nvPr>
            <p:ph idx="1"/>
          </p:nvPr>
        </p:nvSpPr>
        <p:spPr/>
        <p:txBody>
          <a:bodyPr/>
          <a:lstStyle/>
          <a:p>
            <a:r>
              <a:rPr lang="en-GB" dirty="0" smtClean="0"/>
              <a:t>To define which knowledge to be developed</a:t>
            </a:r>
          </a:p>
          <a:p>
            <a:pPr lvl="1"/>
            <a:r>
              <a:rPr lang="en-GB" dirty="0" smtClean="0"/>
              <a:t>Requires knowledge that is available to </a:t>
            </a:r>
            <a:r>
              <a:rPr lang="en-GB" dirty="0"/>
              <a:t>suggest which knowledge to be developed</a:t>
            </a:r>
          </a:p>
          <a:p>
            <a:pPr lvl="2"/>
            <a:r>
              <a:rPr lang="en-GB" dirty="0" smtClean="0"/>
              <a:t>If research was not successful within the time frame set</a:t>
            </a:r>
          </a:p>
          <a:p>
            <a:pPr lvl="3"/>
            <a:r>
              <a:rPr lang="en-GB" dirty="0" smtClean="0"/>
              <a:t>still knowledge maintenance</a:t>
            </a:r>
          </a:p>
          <a:p>
            <a:pPr lvl="3"/>
            <a:r>
              <a:rPr lang="en-GB" dirty="0" smtClean="0"/>
              <a:t>still better point forward to be successful </a:t>
            </a:r>
          </a:p>
        </p:txBody>
      </p:sp>
      <p:sp>
        <p:nvSpPr>
          <p:cNvPr id="4" name="Tijdelijke aanduiding voor dianummer 3"/>
          <p:cNvSpPr>
            <a:spLocks noGrp="1"/>
          </p:cNvSpPr>
          <p:nvPr>
            <p:ph type="sldNum" sz="quarter" idx="12"/>
          </p:nvPr>
        </p:nvSpPr>
        <p:spPr/>
        <p:txBody>
          <a:bodyPr/>
          <a:lstStyle/>
          <a:p>
            <a:fld id="{E79621B2-1B17-4521-86E6-BA06AF5FB1C6}" type="slidenum">
              <a:rPr lang="en-GB" smtClean="0"/>
              <a:t>8</a:t>
            </a:fld>
            <a:endParaRPr lang="en-GB" dirty="0"/>
          </a:p>
        </p:txBody>
      </p:sp>
    </p:spTree>
    <p:extLst>
      <p:ext uri="{BB962C8B-B14F-4D97-AF65-F5344CB8AC3E}">
        <p14:creationId xmlns:p14="http://schemas.microsoft.com/office/powerpoint/2010/main" val="107084175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Autofit/>
          </a:bodyPr>
          <a:lstStyle/>
          <a:p>
            <a:r>
              <a:rPr lang="en-GB" sz="4000" dirty="0" smtClean="0"/>
              <a:t>Nationality of </a:t>
            </a:r>
            <a:r>
              <a:rPr lang="en-GB" sz="4000" dirty="0"/>
              <a:t>o</a:t>
            </a:r>
            <a:r>
              <a:rPr lang="en-GB" sz="4000" dirty="0" smtClean="0"/>
              <a:t>rganisations participating in CAST + Japan</a:t>
            </a:r>
            <a:endParaRPr lang="en-GB" sz="4000" dirty="0"/>
          </a:p>
        </p:txBody>
      </p:sp>
      <p:sp>
        <p:nvSpPr>
          <p:cNvPr id="4" name="Tijdelijke aanduiding voor dianummer 3"/>
          <p:cNvSpPr>
            <a:spLocks noGrp="1"/>
          </p:cNvSpPr>
          <p:nvPr>
            <p:ph type="sldNum" sz="quarter" idx="12"/>
          </p:nvPr>
        </p:nvSpPr>
        <p:spPr/>
        <p:txBody>
          <a:bodyPr/>
          <a:lstStyle/>
          <a:p>
            <a:fld id="{E79621B2-1B17-4521-86E6-BA06AF5FB1C6}" type="slidenum">
              <a:rPr lang="en-GB" smtClean="0"/>
              <a:t>9</a:t>
            </a:fld>
            <a:endParaRPr lang="en-GB" dirty="0"/>
          </a:p>
        </p:txBody>
      </p:sp>
      <p:pic>
        <p:nvPicPr>
          <p:cNvPr id="2050" name="Picture 2" descr="EU_CAS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0239" y="1479682"/>
            <a:ext cx="6408712" cy="45175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kstvak 4"/>
          <p:cNvSpPr txBox="1"/>
          <p:nvPr/>
        </p:nvSpPr>
        <p:spPr>
          <a:xfrm>
            <a:off x="4042079" y="2501999"/>
            <a:ext cx="5101921" cy="1200329"/>
          </a:xfrm>
          <a:prstGeom prst="rect">
            <a:avLst/>
          </a:prstGeom>
          <a:solidFill>
            <a:schemeClr val="bg1"/>
          </a:solidFill>
        </p:spPr>
        <p:txBody>
          <a:bodyPr wrap="square" rtlCol="0">
            <a:spAutoFit/>
          </a:bodyPr>
          <a:lstStyle/>
          <a:p>
            <a:pPr algn="ctr"/>
            <a:r>
              <a:rPr lang="en-GB" dirty="0" smtClean="0"/>
              <a:t>CAST Dissemination plan: </a:t>
            </a:r>
          </a:p>
          <a:p>
            <a:pPr algn="ctr"/>
            <a:r>
              <a:rPr lang="en-GB" dirty="0" smtClean="0"/>
              <a:t>performance indicator: at least three other EU countries becoming involved. </a:t>
            </a:r>
          </a:p>
          <a:p>
            <a:pPr algn="ctr"/>
            <a:r>
              <a:rPr lang="en-GB" dirty="0" smtClean="0"/>
              <a:t>Succeeded.</a:t>
            </a:r>
            <a:endParaRPr lang="en-GB" dirty="0"/>
          </a:p>
        </p:txBody>
      </p:sp>
    </p:spTree>
    <p:extLst>
      <p:ext uri="{BB962C8B-B14F-4D97-AF65-F5344CB8AC3E}">
        <p14:creationId xmlns:p14="http://schemas.microsoft.com/office/powerpoint/2010/main" val="308036527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WP7 Dissemination</a:t>
            </a:r>
            <a:endParaRPr lang="en-GB" dirty="0"/>
          </a:p>
        </p:txBody>
      </p:sp>
      <p:sp>
        <p:nvSpPr>
          <p:cNvPr id="3" name="Content Placeholder 2"/>
          <p:cNvSpPr>
            <a:spLocks noGrp="1"/>
          </p:cNvSpPr>
          <p:nvPr>
            <p:ph idx="1"/>
          </p:nvPr>
        </p:nvSpPr>
        <p:spPr/>
        <p:txBody>
          <a:bodyPr/>
          <a:lstStyle/>
          <a:p>
            <a:r>
              <a:rPr lang="en-GB" dirty="0" smtClean="0"/>
              <a:t>Spread (new) information as widely as possible, group specific</a:t>
            </a:r>
          </a:p>
          <a:p>
            <a:pPr lvl="1"/>
            <a:r>
              <a:rPr lang="en-GB" dirty="0" smtClean="0"/>
              <a:t>Public</a:t>
            </a:r>
          </a:p>
          <a:p>
            <a:pPr lvl="1"/>
            <a:r>
              <a:rPr lang="en-GB" dirty="0" smtClean="0"/>
              <a:t>Early career researchers</a:t>
            </a:r>
          </a:p>
          <a:p>
            <a:pPr lvl="1"/>
            <a:r>
              <a:rPr lang="en-GB" dirty="0" smtClean="0"/>
              <a:t>Researchers</a:t>
            </a:r>
          </a:p>
          <a:p>
            <a:pPr lvl="1"/>
            <a:r>
              <a:rPr lang="en-GB" dirty="0" smtClean="0"/>
              <a:t>Professionals with an implementation responsibility</a:t>
            </a:r>
          </a:p>
          <a:p>
            <a:pPr marL="457200" lvl="1" indent="0">
              <a:buNone/>
            </a:pPr>
            <a:endParaRPr lang="en-GB" dirty="0" smtClean="0"/>
          </a:p>
          <a:p>
            <a:endParaRPr lang="en-GB" dirty="0"/>
          </a:p>
        </p:txBody>
      </p:sp>
      <p:sp>
        <p:nvSpPr>
          <p:cNvPr id="4" name="Slide Number Placeholder 3"/>
          <p:cNvSpPr>
            <a:spLocks noGrp="1"/>
          </p:cNvSpPr>
          <p:nvPr>
            <p:ph type="sldNum" sz="quarter" idx="12"/>
          </p:nvPr>
        </p:nvSpPr>
        <p:spPr/>
        <p:txBody>
          <a:bodyPr/>
          <a:lstStyle/>
          <a:p>
            <a:fld id="{E79621B2-1B17-4521-86E6-BA06AF5FB1C6}" type="slidenum">
              <a:rPr lang="en-GB" smtClean="0"/>
              <a:t>10</a:t>
            </a:fld>
            <a:endParaRPr lang="en-GB" dirty="0"/>
          </a:p>
        </p:txBody>
      </p:sp>
    </p:spTree>
    <p:extLst>
      <p:ext uri="{BB962C8B-B14F-4D97-AF65-F5344CB8AC3E}">
        <p14:creationId xmlns:p14="http://schemas.microsoft.com/office/powerpoint/2010/main" val="45594161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Public</a:t>
            </a:r>
            <a:endParaRPr lang="nl-NL" dirty="0"/>
          </a:p>
        </p:txBody>
      </p:sp>
      <p:sp>
        <p:nvSpPr>
          <p:cNvPr id="3" name="Tijdelijke aanduiding voor inhoud 2"/>
          <p:cNvSpPr>
            <a:spLocks noGrp="1"/>
          </p:cNvSpPr>
          <p:nvPr>
            <p:ph idx="1"/>
          </p:nvPr>
        </p:nvSpPr>
        <p:spPr/>
        <p:txBody>
          <a:bodyPr/>
          <a:lstStyle/>
          <a:p>
            <a:r>
              <a:rPr lang="nl-NL" dirty="0" smtClean="0"/>
              <a:t>Definition?</a:t>
            </a:r>
            <a:endParaRPr lang="nl-NL" dirty="0"/>
          </a:p>
        </p:txBody>
      </p:sp>
      <p:sp>
        <p:nvSpPr>
          <p:cNvPr id="4" name="Tijdelijke aanduiding voor dianummer 3"/>
          <p:cNvSpPr>
            <a:spLocks noGrp="1"/>
          </p:cNvSpPr>
          <p:nvPr>
            <p:ph type="sldNum" sz="quarter" idx="12"/>
          </p:nvPr>
        </p:nvSpPr>
        <p:spPr/>
        <p:txBody>
          <a:bodyPr/>
          <a:lstStyle/>
          <a:p>
            <a:fld id="{E79621B2-1B17-4521-86E6-BA06AF5FB1C6}" type="slidenum">
              <a:rPr lang="en-GB" smtClean="0"/>
              <a:t>11</a:t>
            </a:fld>
            <a:endParaRPr lang="en-GB" dirty="0"/>
          </a:p>
        </p:txBody>
      </p:sp>
      <p:pic>
        <p:nvPicPr>
          <p:cNvPr id="5" name="Afbeelding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6" name="Afbeelding 5"/>
          <p:cNvPicPr>
            <a:picLocks noChangeAspect="1"/>
          </p:cNvPicPr>
          <p:nvPr/>
        </p:nvPicPr>
        <p:blipFill rotWithShape="1">
          <a:blip r:embed="rId3" cstate="print">
            <a:extLst>
              <a:ext uri="{28A0092B-C50C-407E-A947-70E740481C1C}">
                <a14:useLocalDpi xmlns:a14="http://schemas.microsoft.com/office/drawing/2010/main" val="0"/>
              </a:ext>
            </a:extLst>
          </a:blip>
          <a:srcRect r="9767"/>
          <a:stretch/>
        </p:blipFill>
        <p:spPr>
          <a:xfrm>
            <a:off x="683568" y="274638"/>
            <a:ext cx="7922745" cy="5850083"/>
          </a:xfrm>
          <a:prstGeom prst="rect">
            <a:avLst/>
          </a:prstGeom>
        </p:spPr>
      </p:pic>
      <p:pic>
        <p:nvPicPr>
          <p:cNvPr id="7" name="Afbeelding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15616" y="456479"/>
            <a:ext cx="7315200" cy="5486400"/>
          </a:xfrm>
          <a:prstGeom prst="rect">
            <a:avLst/>
          </a:prstGeom>
        </p:spPr>
      </p:pic>
      <p:pic>
        <p:nvPicPr>
          <p:cNvPr id="8" name="Afbeelding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500458" y="1171623"/>
            <a:ext cx="6084168" cy="4056112"/>
          </a:xfrm>
          <a:prstGeom prst="rect">
            <a:avLst/>
          </a:prstGeom>
        </p:spPr>
      </p:pic>
      <p:pic>
        <p:nvPicPr>
          <p:cNvPr id="9" name="Afbeelding 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979712" y="1484784"/>
            <a:ext cx="7164288" cy="5373216"/>
          </a:xfrm>
          <a:prstGeom prst="rect">
            <a:avLst/>
          </a:prstGeom>
        </p:spPr>
      </p:pic>
    </p:spTree>
    <p:extLst>
      <p:ext uri="{BB962C8B-B14F-4D97-AF65-F5344CB8AC3E}">
        <p14:creationId xmlns:p14="http://schemas.microsoft.com/office/powerpoint/2010/main" val="26882761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500" fill="hold"/>
                                        <p:tgtEl>
                                          <p:spTgt spid="9"/>
                                        </p:tgtEl>
                                        <p:attrNameLst>
                                          <p:attrName>ppt_x</p:attrName>
                                        </p:attrNameLst>
                                      </p:cBhvr>
                                      <p:tavLst>
                                        <p:tav tm="0">
                                          <p:val>
                                            <p:strVal val="#ppt_x"/>
                                          </p:val>
                                        </p:tav>
                                        <p:tav tm="100000">
                                          <p:val>
                                            <p:strVal val="#ppt_x"/>
                                          </p:val>
                                        </p:tav>
                                      </p:tavLst>
                                    </p:anim>
                                    <p:anim calcmode="lin" valueType="num">
                                      <p:cBhvr additive="base">
                                        <p:cTn id="3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GB" dirty="0" smtClean="0"/>
              <a:t>Public as defined for CAST</a:t>
            </a:r>
            <a:endParaRPr lang="en-GB" dirty="0"/>
          </a:p>
        </p:txBody>
      </p:sp>
      <p:sp>
        <p:nvSpPr>
          <p:cNvPr id="3" name="Tijdelijke aanduiding voor inhoud 2"/>
          <p:cNvSpPr>
            <a:spLocks noGrp="1"/>
          </p:cNvSpPr>
          <p:nvPr>
            <p:ph idx="1"/>
          </p:nvPr>
        </p:nvSpPr>
        <p:spPr/>
        <p:txBody>
          <a:bodyPr/>
          <a:lstStyle/>
          <a:p>
            <a:r>
              <a:rPr lang="en-GB" dirty="0" smtClean="0"/>
              <a:t>No knowledge concerning radiation protection</a:t>
            </a:r>
          </a:p>
          <a:p>
            <a:r>
              <a:rPr lang="en-GB" dirty="0" smtClean="0"/>
              <a:t>Unfamiliar to carbon-14 containing waste</a:t>
            </a:r>
          </a:p>
          <a:p>
            <a:endParaRPr lang="en-GB" dirty="0"/>
          </a:p>
        </p:txBody>
      </p:sp>
      <p:sp>
        <p:nvSpPr>
          <p:cNvPr id="4" name="Tijdelijke aanduiding voor dianummer 3"/>
          <p:cNvSpPr>
            <a:spLocks noGrp="1"/>
          </p:cNvSpPr>
          <p:nvPr>
            <p:ph type="sldNum" sz="quarter" idx="12"/>
          </p:nvPr>
        </p:nvSpPr>
        <p:spPr/>
        <p:txBody>
          <a:bodyPr/>
          <a:lstStyle/>
          <a:p>
            <a:fld id="{E79621B2-1B17-4521-86E6-BA06AF5FB1C6}" type="slidenum">
              <a:rPr lang="en-GB" smtClean="0"/>
              <a:t>12</a:t>
            </a:fld>
            <a:endParaRPr lang="en-GB" dirty="0"/>
          </a:p>
        </p:txBody>
      </p:sp>
    </p:spTree>
    <p:extLst>
      <p:ext uri="{BB962C8B-B14F-4D97-AF65-F5344CB8AC3E}">
        <p14:creationId xmlns:p14="http://schemas.microsoft.com/office/powerpoint/2010/main" val="138055540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For public</a:t>
            </a:r>
            <a:endParaRPr lang="nl-NL" dirty="0"/>
          </a:p>
        </p:txBody>
      </p:sp>
      <p:pic>
        <p:nvPicPr>
          <p:cNvPr id="5" name="Tijdelijke aanduiding voor inhoud 4"/>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2906514" y="1628775"/>
            <a:ext cx="3394472" cy="4525963"/>
          </a:xfrm>
        </p:spPr>
      </p:pic>
      <p:sp>
        <p:nvSpPr>
          <p:cNvPr id="4" name="Tijdelijke aanduiding voor dianummer 3"/>
          <p:cNvSpPr>
            <a:spLocks noGrp="1"/>
          </p:cNvSpPr>
          <p:nvPr>
            <p:ph type="sldNum" sz="quarter" idx="12"/>
          </p:nvPr>
        </p:nvSpPr>
        <p:spPr/>
        <p:txBody>
          <a:bodyPr/>
          <a:lstStyle/>
          <a:p>
            <a:fld id="{E79621B2-1B17-4521-86E6-BA06AF5FB1C6}" type="slidenum">
              <a:rPr lang="en-GB" smtClean="0"/>
              <a:t>13</a:t>
            </a:fld>
            <a:endParaRPr lang="en-GB" dirty="0"/>
          </a:p>
        </p:txBody>
      </p:sp>
      <p:sp>
        <p:nvSpPr>
          <p:cNvPr id="3" name="Tekstvak 2"/>
          <p:cNvSpPr txBox="1"/>
          <p:nvPr/>
        </p:nvSpPr>
        <p:spPr>
          <a:xfrm>
            <a:off x="6300986" y="2060848"/>
            <a:ext cx="2680349" cy="646331"/>
          </a:xfrm>
          <a:prstGeom prst="rect">
            <a:avLst/>
          </a:prstGeom>
          <a:noFill/>
        </p:spPr>
        <p:txBody>
          <a:bodyPr wrap="none" rtlCol="0">
            <a:spAutoFit/>
          </a:bodyPr>
          <a:lstStyle/>
          <a:p>
            <a:pPr algn="ctr"/>
            <a:r>
              <a:rPr lang="en-GB" dirty="0" smtClean="0"/>
              <a:t>Radiation?</a:t>
            </a:r>
          </a:p>
          <a:p>
            <a:pPr algn="ctr"/>
            <a:r>
              <a:rPr lang="en-GB" dirty="0" smtClean="0"/>
              <a:t>Not only radioactive waste</a:t>
            </a:r>
            <a:endParaRPr lang="en-GB" dirty="0"/>
          </a:p>
        </p:txBody>
      </p:sp>
      <p:sp>
        <p:nvSpPr>
          <p:cNvPr id="6" name="Tekstvak 5"/>
          <p:cNvSpPr txBox="1"/>
          <p:nvPr/>
        </p:nvSpPr>
        <p:spPr>
          <a:xfrm>
            <a:off x="6487605" y="3140968"/>
            <a:ext cx="2597634" cy="1754326"/>
          </a:xfrm>
          <a:prstGeom prst="rect">
            <a:avLst/>
          </a:prstGeom>
          <a:noFill/>
        </p:spPr>
        <p:txBody>
          <a:bodyPr wrap="none" rtlCol="0">
            <a:spAutoFit/>
          </a:bodyPr>
          <a:lstStyle/>
          <a:p>
            <a:pPr algn="ctr"/>
            <a:r>
              <a:rPr lang="en-GB" dirty="0" smtClean="0"/>
              <a:t>Allow public getting </a:t>
            </a:r>
          </a:p>
          <a:p>
            <a:pPr algn="ctr"/>
            <a:r>
              <a:rPr lang="en-GB" dirty="0" smtClean="0"/>
              <a:t>confidence themselves</a:t>
            </a:r>
          </a:p>
          <a:p>
            <a:pPr algn="ctr"/>
            <a:r>
              <a:rPr lang="en-GB" dirty="0" smtClean="0"/>
              <a:t>that they are well</a:t>
            </a:r>
          </a:p>
          <a:p>
            <a:pPr algn="ctr"/>
            <a:r>
              <a:rPr lang="en-GB" dirty="0" smtClean="0"/>
              <a:t>protected against ionising</a:t>
            </a:r>
          </a:p>
          <a:p>
            <a:pPr algn="ctr"/>
            <a:r>
              <a:rPr lang="en-GB" dirty="0"/>
              <a:t>r</a:t>
            </a:r>
            <a:r>
              <a:rPr lang="en-GB" dirty="0" smtClean="0"/>
              <a:t>adiation from </a:t>
            </a:r>
          </a:p>
          <a:p>
            <a:pPr algn="ctr"/>
            <a:r>
              <a:rPr lang="en-GB" dirty="0" smtClean="0"/>
              <a:t>radioactive waste</a:t>
            </a:r>
            <a:endParaRPr lang="en-GB" dirty="0"/>
          </a:p>
        </p:txBody>
      </p:sp>
      <p:sp>
        <p:nvSpPr>
          <p:cNvPr id="7" name="Tekstvak 6"/>
          <p:cNvSpPr txBox="1"/>
          <p:nvPr/>
        </p:nvSpPr>
        <p:spPr>
          <a:xfrm>
            <a:off x="6372992" y="5445224"/>
            <a:ext cx="2861937" cy="646331"/>
          </a:xfrm>
          <a:prstGeom prst="rect">
            <a:avLst/>
          </a:prstGeom>
          <a:noFill/>
        </p:spPr>
        <p:txBody>
          <a:bodyPr wrap="none" rtlCol="0">
            <a:spAutoFit/>
          </a:bodyPr>
          <a:lstStyle/>
          <a:p>
            <a:pPr algn="ctr"/>
            <a:r>
              <a:rPr lang="en-GB" dirty="0" smtClean="0"/>
              <a:t>Make information accessible</a:t>
            </a:r>
          </a:p>
          <a:p>
            <a:pPr algn="ctr"/>
            <a:r>
              <a:rPr lang="en-GB" dirty="0" smtClean="0"/>
              <a:t>at public knowledge level</a:t>
            </a:r>
            <a:endParaRPr lang="en-GB" dirty="0"/>
          </a:p>
        </p:txBody>
      </p:sp>
    </p:spTree>
    <p:extLst>
      <p:ext uri="{BB962C8B-B14F-4D97-AF65-F5344CB8AC3E}">
        <p14:creationId xmlns:p14="http://schemas.microsoft.com/office/powerpoint/2010/main" val="36914213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p:bldP spid="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err="1" smtClean="0"/>
              <a:t>Example</a:t>
            </a:r>
            <a:r>
              <a:rPr lang="nl-NL" dirty="0" smtClean="0"/>
              <a:t> website</a:t>
            </a:r>
            <a:endParaRPr lang="nl-NL" dirty="0"/>
          </a:p>
        </p:txBody>
      </p:sp>
      <p:sp>
        <p:nvSpPr>
          <p:cNvPr id="4" name="Tijdelijke aanduiding voor dianummer 3"/>
          <p:cNvSpPr>
            <a:spLocks noGrp="1"/>
          </p:cNvSpPr>
          <p:nvPr>
            <p:ph type="sldNum" sz="quarter" idx="12"/>
          </p:nvPr>
        </p:nvSpPr>
        <p:spPr/>
        <p:txBody>
          <a:bodyPr/>
          <a:lstStyle/>
          <a:p>
            <a:fld id="{E79621B2-1B17-4521-86E6-BA06AF5FB1C6}" type="slidenum">
              <a:rPr lang="en-GB" smtClean="0"/>
              <a:t>14</a:t>
            </a:fld>
            <a:endParaRPr lang="en-GB" dirty="0"/>
          </a:p>
        </p:txBody>
      </p:sp>
      <p:pic>
        <p:nvPicPr>
          <p:cNvPr id="1026" name="Picture 2" descr="temp2_foto met boom plus tex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83768" y="3789040"/>
            <a:ext cx="5645150" cy="1709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Afbeelding 4"/>
          <p:cNvPicPr>
            <a:picLocks noChangeAspect="1"/>
          </p:cNvPicPr>
          <p:nvPr/>
        </p:nvPicPr>
        <p:blipFill rotWithShape="1">
          <a:blip r:embed="rId3"/>
          <a:srcRect l="20862" t="21020" r="22438" b="55041"/>
          <a:stretch/>
        </p:blipFill>
        <p:spPr>
          <a:xfrm>
            <a:off x="971600" y="1403563"/>
            <a:ext cx="5184576" cy="1368152"/>
          </a:xfrm>
          <a:prstGeom prst="rect">
            <a:avLst/>
          </a:prstGeom>
        </p:spPr>
      </p:pic>
      <p:sp>
        <p:nvSpPr>
          <p:cNvPr id="6" name="Tekstvak 5"/>
          <p:cNvSpPr txBox="1"/>
          <p:nvPr/>
        </p:nvSpPr>
        <p:spPr>
          <a:xfrm>
            <a:off x="3420666" y="3084814"/>
            <a:ext cx="3948197" cy="369332"/>
          </a:xfrm>
          <a:prstGeom prst="rect">
            <a:avLst/>
          </a:prstGeom>
          <a:noFill/>
        </p:spPr>
        <p:txBody>
          <a:bodyPr wrap="none" rtlCol="0">
            <a:spAutoFit/>
          </a:bodyPr>
          <a:lstStyle/>
          <a:p>
            <a:r>
              <a:rPr lang="en-GB" dirty="0" smtClean="0"/>
              <a:t>Making visible what cannot be watched </a:t>
            </a:r>
            <a:endParaRPr lang="en-GB" dirty="0"/>
          </a:p>
        </p:txBody>
      </p:sp>
    </p:spTree>
    <p:extLst>
      <p:ext uri="{BB962C8B-B14F-4D97-AF65-F5344CB8AC3E}">
        <p14:creationId xmlns:p14="http://schemas.microsoft.com/office/powerpoint/2010/main" val="29176495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026"/>
                                        </p:tgtEl>
                                        <p:attrNameLst>
                                          <p:attrName>style.visibility</p:attrName>
                                        </p:attrNameLst>
                                      </p:cBhvr>
                                      <p:to>
                                        <p:strVal val="visible"/>
                                      </p:to>
                                    </p:set>
                                    <p:anim calcmode="lin" valueType="num">
                                      <p:cBhvr additive="base">
                                        <p:cTn id="13" dur="500" fill="hold"/>
                                        <p:tgtEl>
                                          <p:spTgt spid="1026"/>
                                        </p:tgtEl>
                                        <p:attrNameLst>
                                          <p:attrName>ppt_x</p:attrName>
                                        </p:attrNameLst>
                                      </p:cBhvr>
                                      <p:tavLst>
                                        <p:tav tm="0">
                                          <p:val>
                                            <p:strVal val="#ppt_x"/>
                                          </p:val>
                                        </p:tav>
                                        <p:tav tm="100000">
                                          <p:val>
                                            <p:strVal val="#ppt_x"/>
                                          </p:val>
                                        </p:tav>
                                      </p:tavLst>
                                    </p:anim>
                                    <p:anim calcmode="lin" valueType="num">
                                      <p:cBhvr additive="base">
                                        <p:cTn id="14" dur="500" fill="hold"/>
                                        <p:tgtEl>
                                          <p:spTgt spid="10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Newsletters</a:t>
            </a:r>
            <a:endParaRPr lang="en-GB" dirty="0"/>
          </a:p>
        </p:txBody>
      </p:sp>
      <p:sp>
        <p:nvSpPr>
          <p:cNvPr id="3" name="Content Placeholder 2"/>
          <p:cNvSpPr>
            <a:spLocks noGrp="1"/>
          </p:cNvSpPr>
          <p:nvPr>
            <p:ph idx="1"/>
          </p:nvPr>
        </p:nvSpPr>
        <p:spPr/>
        <p:txBody>
          <a:bodyPr>
            <a:normAutofit fontScale="92500" lnSpcReduction="20000"/>
          </a:bodyPr>
          <a:lstStyle/>
          <a:p>
            <a:r>
              <a:rPr lang="en-GB" dirty="0" smtClean="0"/>
              <a:t>Audience: Laymen</a:t>
            </a:r>
          </a:p>
          <a:p>
            <a:r>
              <a:rPr lang="en-GB" dirty="0" smtClean="0"/>
              <a:t>Dissemination plan: five newsletters to disseminate the aim </a:t>
            </a:r>
            <a:r>
              <a:rPr lang="en-GB" dirty="0"/>
              <a:t>and objectives in </a:t>
            </a:r>
            <a:r>
              <a:rPr lang="en-GB" dirty="0" smtClean="0"/>
              <a:t>CAST. Five topics based on scheduled publications in WP2 /3 /4 /5 and 6</a:t>
            </a:r>
          </a:p>
          <a:p>
            <a:pPr lvl="1"/>
            <a:r>
              <a:rPr lang="en-GB" dirty="0" smtClean="0"/>
              <a:t>1) Origin of carbon-14 waste</a:t>
            </a:r>
          </a:p>
          <a:p>
            <a:pPr lvl="1"/>
            <a:r>
              <a:rPr lang="en-GB" dirty="0" smtClean="0"/>
              <a:t>2) Radiological characterisation of waste</a:t>
            </a:r>
          </a:p>
          <a:p>
            <a:pPr lvl="1"/>
            <a:r>
              <a:rPr lang="en-GB" dirty="0" smtClean="0"/>
              <a:t>3) Experimental approach for determination of release of C-14</a:t>
            </a:r>
          </a:p>
          <a:p>
            <a:pPr lvl="1"/>
            <a:r>
              <a:rPr lang="en-GB" dirty="0" smtClean="0"/>
              <a:t>4) Analysis and chemical forms of C-14</a:t>
            </a:r>
          </a:p>
          <a:p>
            <a:pPr lvl="1"/>
            <a:r>
              <a:rPr lang="en-GB" dirty="0" smtClean="0"/>
              <a:t>5) Quantification of source term for safety assessment  </a:t>
            </a:r>
          </a:p>
        </p:txBody>
      </p:sp>
      <p:sp>
        <p:nvSpPr>
          <p:cNvPr id="4" name="Slide Number Placeholder 3"/>
          <p:cNvSpPr>
            <a:spLocks noGrp="1"/>
          </p:cNvSpPr>
          <p:nvPr>
            <p:ph type="sldNum" sz="quarter" idx="12"/>
          </p:nvPr>
        </p:nvSpPr>
        <p:spPr/>
        <p:txBody>
          <a:bodyPr/>
          <a:lstStyle/>
          <a:p>
            <a:fld id="{E79621B2-1B17-4521-86E6-BA06AF5FB1C6}" type="slidenum">
              <a:rPr lang="en-GB" smtClean="0"/>
              <a:t>15</a:t>
            </a:fld>
            <a:endParaRPr lang="en-GB" dirty="0"/>
          </a:p>
        </p:txBody>
      </p:sp>
      <p:pic>
        <p:nvPicPr>
          <p:cNvPr id="6" name="Afbeelding 5"/>
          <p:cNvPicPr>
            <a:picLocks noChangeAspect="1"/>
          </p:cNvPicPr>
          <p:nvPr/>
        </p:nvPicPr>
        <p:blipFill rotWithShape="1">
          <a:blip r:embed="rId2"/>
          <a:srcRect l="38397" t="51260" r="19287" b="31100"/>
          <a:stretch/>
        </p:blipFill>
        <p:spPr>
          <a:xfrm>
            <a:off x="2340158" y="1700808"/>
            <a:ext cx="6771406" cy="1764221"/>
          </a:xfrm>
          <a:prstGeom prst="rect">
            <a:avLst/>
          </a:prstGeom>
        </p:spPr>
      </p:pic>
      <p:sp>
        <p:nvSpPr>
          <p:cNvPr id="5" name="Rechthoek 4"/>
          <p:cNvSpPr/>
          <p:nvPr/>
        </p:nvSpPr>
        <p:spPr>
          <a:xfrm>
            <a:off x="2627784" y="6154763"/>
            <a:ext cx="4263668" cy="369332"/>
          </a:xfrm>
          <a:prstGeom prst="rect">
            <a:avLst/>
          </a:prstGeom>
        </p:spPr>
        <p:txBody>
          <a:bodyPr wrap="none">
            <a:spAutoFit/>
          </a:bodyPr>
          <a:lstStyle/>
          <a:p>
            <a:r>
              <a:rPr lang="en-GB" dirty="0" smtClean="0"/>
              <a:t>With a carbon-14 analogue of cosmic origin</a:t>
            </a:r>
            <a:endParaRPr lang="nl-NL" dirty="0"/>
          </a:p>
        </p:txBody>
      </p:sp>
    </p:spTree>
    <p:extLst>
      <p:ext uri="{BB962C8B-B14F-4D97-AF65-F5344CB8AC3E}">
        <p14:creationId xmlns:p14="http://schemas.microsoft.com/office/powerpoint/2010/main" val="11614467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xit" presetSubtype="4" fill="hold" nodeType="clickEffect">
                                  <p:stCondLst>
                                    <p:cond delay="0"/>
                                  </p:stCondLst>
                                  <p:childTnLst>
                                    <p:anim calcmode="lin" valueType="num">
                                      <p:cBhvr additive="base">
                                        <p:cTn id="12" dur="500"/>
                                        <p:tgtEl>
                                          <p:spTgt spid="6"/>
                                        </p:tgtEl>
                                        <p:attrNameLst>
                                          <p:attrName>ppt_x</p:attrName>
                                        </p:attrNameLst>
                                      </p:cBhvr>
                                      <p:tavLst>
                                        <p:tav tm="0">
                                          <p:val>
                                            <p:strVal val="ppt_x"/>
                                          </p:val>
                                        </p:tav>
                                        <p:tav tm="100000">
                                          <p:val>
                                            <p:strVal val="ppt_x"/>
                                          </p:val>
                                        </p:tav>
                                      </p:tavLst>
                                    </p:anim>
                                    <p:anim calcmode="lin" valueType="num">
                                      <p:cBhvr additive="base">
                                        <p:cTn id="13" dur="500"/>
                                        <p:tgtEl>
                                          <p:spTgt spid="6"/>
                                        </p:tgtEl>
                                        <p:attrNameLst>
                                          <p:attrName>ppt_y</p:attrName>
                                        </p:attrNameLst>
                                      </p:cBhvr>
                                      <p:tavLst>
                                        <p:tav tm="0">
                                          <p:val>
                                            <p:strVal val="ppt_y"/>
                                          </p:val>
                                        </p:tav>
                                        <p:tav tm="100000">
                                          <p:val>
                                            <p:strVal val="1+ppt_h/2"/>
                                          </p:val>
                                        </p:tav>
                                      </p:tavLst>
                                    </p:anim>
                                    <p:set>
                                      <p:cBhvr>
                                        <p:cTn id="14" dur="1" fill="hold">
                                          <p:stCondLst>
                                            <p:cond delay="4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GB" dirty="0" smtClean="0"/>
              <a:t>Example first Newsletter</a:t>
            </a:r>
            <a:endParaRPr lang="en-GB" dirty="0"/>
          </a:p>
        </p:txBody>
      </p:sp>
      <p:sp>
        <p:nvSpPr>
          <p:cNvPr id="4" name="Tijdelijke aanduiding voor dianummer 3"/>
          <p:cNvSpPr>
            <a:spLocks noGrp="1"/>
          </p:cNvSpPr>
          <p:nvPr>
            <p:ph type="sldNum" sz="quarter" idx="12"/>
          </p:nvPr>
        </p:nvSpPr>
        <p:spPr/>
        <p:txBody>
          <a:bodyPr/>
          <a:lstStyle/>
          <a:p>
            <a:fld id="{E79621B2-1B17-4521-86E6-BA06AF5FB1C6}" type="slidenum">
              <a:rPr lang="en-GB" smtClean="0"/>
              <a:t>16</a:t>
            </a:fld>
            <a:endParaRPr lang="en-GB" dirty="0"/>
          </a:p>
        </p:txBody>
      </p:sp>
      <p:pic>
        <p:nvPicPr>
          <p:cNvPr id="5" name="Afbeelding 4"/>
          <p:cNvPicPr>
            <a:picLocks noChangeAspect="1"/>
          </p:cNvPicPr>
          <p:nvPr/>
        </p:nvPicPr>
        <p:blipFill rotWithShape="1">
          <a:blip r:embed="rId2"/>
          <a:srcRect b="29686"/>
          <a:stretch/>
        </p:blipFill>
        <p:spPr>
          <a:xfrm>
            <a:off x="2267744" y="1271166"/>
            <a:ext cx="5201641" cy="4822130"/>
          </a:xfrm>
          <a:prstGeom prst="rect">
            <a:avLst/>
          </a:prstGeom>
        </p:spPr>
      </p:pic>
      <p:sp>
        <p:nvSpPr>
          <p:cNvPr id="6" name="Tekstvak 5"/>
          <p:cNvSpPr txBox="1"/>
          <p:nvPr/>
        </p:nvSpPr>
        <p:spPr>
          <a:xfrm>
            <a:off x="1979712" y="6075144"/>
            <a:ext cx="6170344" cy="646331"/>
          </a:xfrm>
          <a:prstGeom prst="rect">
            <a:avLst/>
          </a:prstGeom>
          <a:noFill/>
        </p:spPr>
        <p:txBody>
          <a:bodyPr wrap="none" rtlCol="0">
            <a:spAutoFit/>
          </a:bodyPr>
          <a:lstStyle/>
          <a:p>
            <a:r>
              <a:rPr lang="en-GB" dirty="0" smtClean="0"/>
              <a:t>Visualization this EU research project in one picture, </a:t>
            </a:r>
          </a:p>
          <a:p>
            <a:r>
              <a:rPr lang="en-GB" dirty="0" smtClean="0"/>
              <a:t>origin of carbon-14 for the types of waste investigated in CAST   </a:t>
            </a:r>
            <a:endParaRPr lang="en-GB" dirty="0"/>
          </a:p>
        </p:txBody>
      </p:sp>
    </p:spTree>
    <p:extLst>
      <p:ext uri="{BB962C8B-B14F-4D97-AF65-F5344CB8AC3E}">
        <p14:creationId xmlns:p14="http://schemas.microsoft.com/office/powerpoint/2010/main" val="39233253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Group specific</a:t>
            </a:r>
            <a:endParaRPr lang="en-GB" dirty="0"/>
          </a:p>
        </p:txBody>
      </p:sp>
      <p:sp>
        <p:nvSpPr>
          <p:cNvPr id="4" name="Slide Number Placeholder 3"/>
          <p:cNvSpPr>
            <a:spLocks noGrp="1"/>
          </p:cNvSpPr>
          <p:nvPr>
            <p:ph type="sldNum" sz="quarter" idx="12"/>
          </p:nvPr>
        </p:nvSpPr>
        <p:spPr/>
        <p:txBody>
          <a:bodyPr/>
          <a:lstStyle/>
          <a:p>
            <a:fld id="{E79621B2-1B17-4521-86E6-BA06AF5FB1C6}" type="slidenum">
              <a:rPr lang="en-GB" smtClean="0"/>
              <a:t>17</a:t>
            </a:fld>
            <a:endParaRPr lang="en-GB" dirty="0"/>
          </a:p>
        </p:txBody>
      </p:sp>
      <p:sp>
        <p:nvSpPr>
          <p:cNvPr id="6" name="Tekstvak 5"/>
          <p:cNvSpPr txBox="1"/>
          <p:nvPr/>
        </p:nvSpPr>
        <p:spPr>
          <a:xfrm>
            <a:off x="3203848" y="6145411"/>
            <a:ext cx="3559051" cy="369332"/>
          </a:xfrm>
          <a:prstGeom prst="rect">
            <a:avLst/>
          </a:prstGeom>
          <a:noFill/>
        </p:spPr>
        <p:txBody>
          <a:bodyPr wrap="none" rtlCol="0">
            <a:spAutoFit/>
          </a:bodyPr>
          <a:lstStyle/>
          <a:p>
            <a:r>
              <a:rPr lang="en-GB" dirty="0" smtClean="0"/>
              <a:t>Dissemination plan written for CAST</a:t>
            </a:r>
            <a:endParaRPr lang="en-GB" dirty="0"/>
          </a:p>
        </p:txBody>
      </p:sp>
      <p:graphicFrame>
        <p:nvGraphicFramePr>
          <p:cNvPr id="7" name="Grafiek 6"/>
          <p:cNvGraphicFramePr>
            <a:graphicFrameLocks/>
          </p:cNvGraphicFramePr>
          <p:nvPr>
            <p:extLst>
              <p:ext uri="{D42A27DB-BD31-4B8C-83A1-F6EECF244321}">
                <p14:modId xmlns:p14="http://schemas.microsoft.com/office/powerpoint/2010/main" val="3134158012"/>
              </p:ext>
            </p:extLst>
          </p:nvPr>
        </p:nvGraphicFramePr>
        <p:xfrm>
          <a:off x="1403648" y="1417638"/>
          <a:ext cx="5976664" cy="4459633"/>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7039374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Training courses</a:t>
            </a:r>
            <a:endParaRPr lang="en-GB" dirty="0"/>
          </a:p>
        </p:txBody>
      </p:sp>
      <p:sp>
        <p:nvSpPr>
          <p:cNvPr id="3" name="Content Placeholder 2"/>
          <p:cNvSpPr>
            <a:spLocks noGrp="1"/>
          </p:cNvSpPr>
          <p:nvPr>
            <p:ph idx="1"/>
          </p:nvPr>
        </p:nvSpPr>
        <p:spPr/>
        <p:txBody>
          <a:bodyPr/>
          <a:lstStyle/>
          <a:p>
            <a:r>
              <a:rPr lang="en-GB" dirty="0" smtClean="0"/>
              <a:t>No fee</a:t>
            </a:r>
          </a:p>
          <a:p>
            <a:r>
              <a:rPr lang="en-GB" dirty="0" smtClean="0"/>
              <a:t>Audience : early-career researchers</a:t>
            </a:r>
          </a:p>
          <a:p>
            <a:pPr lvl="1"/>
            <a:r>
              <a:rPr lang="en-GB" dirty="0" smtClean="0"/>
              <a:t>Master and PhD students with a background in (nuclear) engineering, geology, chemistry and mathematics </a:t>
            </a:r>
          </a:p>
          <a:p>
            <a:pPr lvl="1"/>
            <a:r>
              <a:rPr lang="en-GB" dirty="0" smtClean="0"/>
              <a:t>Interest: gain knowledge and develop skills to address waste management issues associated with carbon-14 containing waste</a:t>
            </a:r>
            <a:endParaRPr lang="en-GB" dirty="0"/>
          </a:p>
        </p:txBody>
      </p:sp>
      <p:sp>
        <p:nvSpPr>
          <p:cNvPr id="4" name="Slide Number Placeholder 3"/>
          <p:cNvSpPr>
            <a:spLocks noGrp="1"/>
          </p:cNvSpPr>
          <p:nvPr>
            <p:ph type="sldNum" sz="quarter" idx="12"/>
          </p:nvPr>
        </p:nvSpPr>
        <p:spPr/>
        <p:txBody>
          <a:bodyPr/>
          <a:lstStyle/>
          <a:p>
            <a:fld id="{E79621B2-1B17-4521-86E6-BA06AF5FB1C6}" type="slidenum">
              <a:rPr lang="en-GB" smtClean="0"/>
              <a:t>18</a:t>
            </a:fld>
            <a:endParaRPr lang="en-GB" dirty="0"/>
          </a:p>
        </p:txBody>
      </p:sp>
    </p:spTree>
    <p:extLst>
      <p:ext uri="{BB962C8B-B14F-4D97-AF65-F5344CB8AC3E}">
        <p14:creationId xmlns:p14="http://schemas.microsoft.com/office/powerpoint/2010/main" val="249821455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Training courses</a:t>
            </a:r>
            <a:endParaRPr lang="en-GB" dirty="0"/>
          </a:p>
        </p:txBody>
      </p:sp>
      <p:sp>
        <p:nvSpPr>
          <p:cNvPr id="3" name="Content Placeholder 2"/>
          <p:cNvSpPr>
            <a:spLocks noGrp="1"/>
          </p:cNvSpPr>
          <p:nvPr>
            <p:ph idx="1"/>
          </p:nvPr>
        </p:nvSpPr>
        <p:spPr/>
        <p:txBody>
          <a:bodyPr>
            <a:normAutofit lnSpcReduction="10000"/>
          </a:bodyPr>
          <a:lstStyle/>
          <a:p>
            <a:r>
              <a:rPr lang="en-GB" dirty="0" smtClean="0"/>
              <a:t>First training course </a:t>
            </a:r>
          </a:p>
          <a:p>
            <a:pPr lvl="1"/>
            <a:r>
              <a:rPr lang="en-GB" dirty="0" smtClean="0"/>
              <a:t>Organised by Karlsruhe Institute of Technology</a:t>
            </a:r>
          </a:p>
          <a:p>
            <a:pPr lvl="2"/>
            <a:r>
              <a:rPr lang="en-GB" dirty="0"/>
              <a:t>I</a:t>
            </a:r>
            <a:r>
              <a:rPr lang="en-GB" dirty="0" smtClean="0"/>
              <a:t>nterested persons were taught in:</a:t>
            </a:r>
          </a:p>
          <a:p>
            <a:pPr lvl="3"/>
            <a:r>
              <a:rPr lang="en-GB" dirty="0" smtClean="0"/>
              <a:t>How carbon-14 is generated in a nuclear reactor;</a:t>
            </a:r>
          </a:p>
          <a:p>
            <a:pPr lvl="3"/>
            <a:r>
              <a:rPr lang="en-GB" dirty="0" smtClean="0"/>
              <a:t>How carbon-14 in the waste can be measured;</a:t>
            </a:r>
          </a:p>
          <a:p>
            <a:pPr lvl="3"/>
            <a:r>
              <a:rPr lang="en-GB" dirty="0" smtClean="0"/>
              <a:t>Disposal concepts for carbon-14 containing waste investigated in CAST (6.2)  </a:t>
            </a:r>
          </a:p>
          <a:p>
            <a:pPr lvl="2"/>
            <a:r>
              <a:rPr lang="en-GB" dirty="0" smtClean="0"/>
              <a:t>Visited controlled area and hot cell laboratories of KIT-INE</a:t>
            </a:r>
          </a:p>
          <a:p>
            <a:pPr lvl="2"/>
            <a:r>
              <a:rPr lang="en-GB" dirty="0" smtClean="0"/>
              <a:t>Lecture notes are published on CAST website</a:t>
            </a:r>
          </a:p>
          <a:p>
            <a:pPr marL="457200" lvl="1" indent="0">
              <a:buNone/>
            </a:pPr>
            <a:r>
              <a:rPr lang="en-GB" dirty="0" smtClean="0"/>
              <a:t> </a:t>
            </a:r>
            <a:endParaRPr lang="en-GB" dirty="0"/>
          </a:p>
        </p:txBody>
      </p:sp>
      <p:sp>
        <p:nvSpPr>
          <p:cNvPr id="4" name="Slide Number Placeholder 3"/>
          <p:cNvSpPr>
            <a:spLocks noGrp="1"/>
          </p:cNvSpPr>
          <p:nvPr>
            <p:ph type="sldNum" sz="quarter" idx="12"/>
          </p:nvPr>
        </p:nvSpPr>
        <p:spPr/>
        <p:txBody>
          <a:bodyPr/>
          <a:lstStyle/>
          <a:p>
            <a:fld id="{E79621B2-1B17-4521-86E6-BA06AF5FB1C6}" type="slidenum">
              <a:rPr lang="en-GB" smtClean="0"/>
              <a:t>19</a:t>
            </a:fld>
            <a:endParaRPr lang="en-GB" dirty="0"/>
          </a:p>
        </p:txBody>
      </p:sp>
      <p:pic>
        <p:nvPicPr>
          <p:cNvPr id="7" name="Afbeelding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400000">
            <a:off x="1055588" y="1486124"/>
            <a:ext cx="6858000" cy="3857625"/>
          </a:xfrm>
          <a:prstGeom prst="rect">
            <a:avLst/>
          </a:prstGeom>
        </p:spPr>
      </p:pic>
    </p:spTree>
    <p:extLst>
      <p:ext uri="{BB962C8B-B14F-4D97-AF65-F5344CB8AC3E}">
        <p14:creationId xmlns:p14="http://schemas.microsoft.com/office/powerpoint/2010/main" val="24982145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xit" presetSubtype="4" fill="hold" nodeType="clickEffect">
                                  <p:stCondLst>
                                    <p:cond delay="0"/>
                                  </p:stCondLst>
                                  <p:childTnLst>
                                    <p:anim calcmode="lin" valueType="num">
                                      <p:cBhvr additive="base">
                                        <p:cTn id="12" dur="500"/>
                                        <p:tgtEl>
                                          <p:spTgt spid="7"/>
                                        </p:tgtEl>
                                        <p:attrNameLst>
                                          <p:attrName>ppt_x</p:attrName>
                                        </p:attrNameLst>
                                      </p:cBhvr>
                                      <p:tavLst>
                                        <p:tav tm="0">
                                          <p:val>
                                            <p:strVal val="ppt_x"/>
                                          </p:val>
                                        </p:tav>
                                        <p:tav tm="100000">
                                          <p:val>
                                            <p:strVal val="ppt_x"/>
                                          </p:val>
                                        </p:tav>
                                      </p:tavLst>
                                    </p:anim>
                                    <p:anim calcmode="lin" valueType="num">
                                      <p:cBhvr additive="base">
                                        <p:cTn id="13" dur="500"/>
                                        <p:tgtEl>
                                          <p:spTgt spid="7"/>
                                        </p:tgtEl>
                                        <p:attrNameLst>
                                          <p:attrName>ppt_y</p:attrName>
                                        </p:attrNameLst>
                                      </p:cBhvr>
                                      <p:tavLst>
                                        <p:tav tm="0">
                                          <p:val>
                                            <p:strVal val="ppt_y"/>
                                          </p:val>
                                        </p:tav>
                                        <p:tav tm="100000">
                                          <p:val>
                                            <p:strVal val="1+ppt_h/2"/>
                                          </p:val>
                                        </p:tav>
                                      </p:tavLst>
                                    </p:anim>
                                    <p:set>
                                      <p:cBhvr>
                                        <p:cTn id="14" dur="1" fill="hold">
                                          <p:stCondLst>
                                            <p:cond delay="4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Training courses</a:t>
            </a:r>
            <a:endParaRPr lang="en-GB" dirty="0"/>
          </a:p>
        </p:txBody>
      </p:sp>
      <p:sp>
        <p:nvSpPr>
          <p:cNvPr id="3" name="Content Placeholder 2"/>
          <p:cNvSpPr>
            <a:spLocks noGrp="1"/>
          </p:cNvSpPr>
          <p:nvPr>
            <p:ph idx="1"/>
          </p:nvPr>
        </p:nvSpPr>
        <p:spPr/>
        <p:txBody>
          <a:bodyPr>
            <a:normAutofit fontScale="85000" lnSpcReduction="20000"/>
          </a:bodyPr>
          <a:lstStyle/>
          <a:p>
            <a:r>
              <a:rPr lang="en-GB" dirty="0" smtClean="0"/>
              <a:t>First training course </a:t>
            </a:r>
          </a:p>
          <a:p>
            <a:pPr lvl="1"/>
            <a:r>
              <a:rPr lang="en-GB" dirty="0" smtClean="0"/>
              <a:t>Organised by Karlsruhe Institute of Technology</a:t>
            </a:r>
          </a:p>
          <a:p>
            <a:pPr lvl="1"/>
            <a:r>
              <a:rPr lang="en-GB" dirty="0" smtClean="0"/>
              <a:t>First date in February 2016 no participants</a:t>
            </a:r>
            <a:endParaRPr lang="en-GB" dirty="0" smtClean="0">
              <a:solidFill>
                <a:srgbClr val="FF0000"/>
              </a:solidFill>
            </a:endParaRPr>
          </a:p>
          <a:p>
            <a:pPr lvl="1"/>
            <a:r>
              <a:rPr lang="en-GB" dirty="0" smtClean="0"/>
              <a:t>Second date in July 2016 more than 8 participants but only Master and PhD students from Germany and Croatia, IPNL (France), finished thesis on neutron irradiated graphite in 2016; </a:t>
            </a:r>
            <a:r>
              <a:rPr lang="en-GB" sz="2400" dirty="0" smtClean="0"/>
              <a:t>‘sold’ to EC as contribution to long-life education</a:t>
            </a:r>
          </a:p>
          <a:p>
            <a:pPr marL="457200" lvl="1" indent="0">
              <a:buNone/>
            </a:pPr>
            <a:endParaRPr lang="en-GB" dirty="0" smtClean="0"/>
          </a:p>
          <a:p>
            <a:pPr lvl="1"/>
            <a:r>
              <a:rPr lang="en-GB" dirty="0" smtClean="0"/>
              <a:t>Lessons-learned: </a:t>
            </a:r>
          </a:p>
          <a:p>
            <a:pPr lvl="2"/>
            <a:r>
              <a:rPr lang="en-GB" dirty="0" smtClean="0"/>
              <a:t>carbon-14 in nuclear waste too much a detail?</a:t>
            </a:r>
          </a:p>
          <a:p>
            <a:pPr lvl="2"/>
            <a:r>
              <a:rPr lang="en-GB" dirty="0" smtClean="0"/>
              <a:t>Too much competing courses / events for students with an interest in (geological) disposal of (nuclear) waste   </a:t>
            </a:r>
          </a:p>
          <a:p>
            <a:pPr marL="457200" lvl="1" indent="0">
              <a:buNone/>
            </a:pPr>
            <a:r>
              <a:rPr lang="en-GB" dirty="0" smtClean="0"/>
              <a:t> </a:t>
            </a:r>
            <a:endParaRPr lang="en-GB" dirty="0"/>
          </a:p>
        </p:txBody>
      </p:sp>
      <p:sp>
        <p:nvSpPr>
          <p:cNvPr id="4" name="Slide Number Placeholder 3"/>
          <p:cNvSpPr>
            <a:spLocks noGrp="1"/>
          </p:cNvSpPr>
          <p:nvPr>
            <p:ph type="sldNum" sz="quarter" idx="12"/>
          </p:nvPr>
        </p:nvSpPr>
        <p:spPr/>
        <p:txBody>
          <a:bodyPr/>
          <a:lstStyle/>
          <a:p>
            <a:fld id="{E79621B2-1B17-4521-86E6-BA06AF5FB1C6}" type="slidenum">
              <a:rPr lang="en-GB" smtClean="0"/>
              <a:t>20</a:t>
            </a:fld>
            <a:endParaRPr lang="en-GB" dirty="0"/>
          </a:p>
        </p:txBody>
      </p:sp>
    </p:spTree>
    <p:extLst>
      <p:ext uri="{BB962C8B-B14F-4D97-AF65-F5344CB8AC3E}">
        <p14:creationId xmlns:p14="http://schemas.microsoft.com/office/powerpoint/2010/main" val="270948877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Training courses</a:t>
            </a:r>
            <a:endParaRPr lang="en-GB" dirty="0"/>
          </a:p>
        </p:txBody>
      </p:sp>
      <p:sp>
        <p:nvSpPr>
          <p:cNvPr id="3" name="Content Placeholder 2"/>
          <p:cNvSpPr>
            <a:spLocks noGrp="1"/>
          </p:cNvSpPr>
          <p:nvPr>
            <p:ph idx="1"/>
          </p:nvPr>
        </p:nvSpPr>
        <p:spPr/>
        <p:txBody>
          <a:bodyPr/>
          <a:lstStyle/>
          <a:p>
            <a:r>
              <a:rPr lang="en-GB" dirty="0" smtClean="0"/>
              <a:t>Second training course</a:t>
            </a:r>
          </a:p>
          <a:p>
            <a:pPr lvl="1"/>
            <a:r>
              <a:rPr lang="en-GB" dirty="0" smtClean="0"/>
              <a:t>Organised by COVRA </a:t>
            </a:r>
          </a:p>
          <a:p>
            <a:pPr lvl="1"/>
            <a:r>
              <a:rPr lang="en-GB" dirty="0" smtClean="0"/>
              <a:t>Negotiated with PETRUS-III </a:t>
            </a:r>
          </a:p>
          <a:p>
            <a:pPr lvl="2"/>
            <a:r>
              <a:rPr lang="en-GB" dirty="0" smtClean="0"/>
              <a:t>OPERA-PETRUS III in June/July 2016 took place in the Netherlands</a:t>
            </a:r>
          </a:p>
          <a:p>
            <a:pPr lvl="3"/>
            <a:r>
              <a:rPr lang="en-GB" dirty="0" smtClean="0"/>
              <a:t>OPERA is Dutch acronym for research programme into geological disposal of radioactive waste</a:t>
            </a:r>
            <a:endParaRPr lang="en-GB" dirty="0"/>
          </a:p>
        </p:txBody>
      </p:sp>
      <p:sp>
        <p:nvSpPr>
          <p:cNvPr id="4" name="Slide Number Placeholder 3"/>
          <p:cNvSpPr>
            <a:spLocks noGrp="1"/>
          </p:cNvSpPr>
          <p:nvPr>
            <p:ph type="sldNum" sz="quarter" idx="12"/>
          </p:nvPr>
        </p:nvSpPr>
        <p:spPr/>
        <p:txBody>
          <a:bodyPr/>
          <a:lstStyle/>
          <a:p>
            <a:fld id="{E79621B2-1B17-4521-86E6-BA06AF5FB1C6}" type="slidenum">
              <a:rPr lang="en-GB" smtClean="0"/>
              <a:t>21</a:t>
            </a:fld>
            <a:endParaRPr lang="en-GB" dirty="0"/>
          </a:p>
        </p:txBody>
      </p:sp>
    </p:spTree>
    <p:extLst>
      <p:ext uri="{BB962C8B-B14F-4D97-AF65-F5344CB8AC3E}">
        <p14:creationId xmlns:p14="http://schemas.microsoft.com/office/powerpoint/2010/main" val="249821455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nl-NL" dirty="0" smtClean="0"/>
              <a:t>Presentation second training course</a:t>
            </a:r>
            <a:endParaRPr lang="nl-NL" dirty="0"/>
          </a:p>
        </p:txBody>
      </p:sp>
      <p:sp>
        <p:nvSpPr>
          <p:cNvPr id="4" name="Tijdelijke aanduiding voor dianummer 3"/>
          <p:cNvSpPr>
            <a:spLocks noGrp="1"/>
          </p:cNvSpPr>
          <p:nvPr>
            <p:ph type="sldNum" sz="quarter" idx="12"/>
          </p:nvPr>
        </p:nvSpPr>
        <p:spPr/>
        <p:txBody>
          <a:bodyPr/>
          <a:lstStyle/>
          <a:p>
            <a:fld id="{E79621B2-1B17-4521-86E6-BA06AF5FB1C6}" type="slidenum">
              <a:rPr lang="en-GB" smtClean="0"/>
              <a:t>22</a:t>
            </a:fld>
            <a:endParaRPr lang="en-GB" dirty="0"/>
          </a:p>
        </p:txBody>
      </p:sp>
      <p:pic>
        <p:nvPicPr>
          <p:cNvPr id="5" name="Afbeelding 4"/>
          <p:cNvPicPr>
            <a:picLocks noChangeAspect="1"/>
          </p:cNvPicPr>
          <p:nvPr/>
        </p:nvPicPr>
        <p:blipFill>
          <a:blip r:embed="rId2"/>
          <a:stretch>
            <a:fillRect/>
          </a:stretch>
        </p:blipFill>
        <p:spPr>
          <a:xfrm>
            <a:off x="25423" y="1268760"/>
            <a:ext cx="9144000" cy="4536250"/>
          </a:xfrm>
          <a:prstGeom prst="rect">
            <a:avLst/>
          </a:prstGeom>
        </p:spPr>
      </p:pic>
    </p:spTree>
    <p:extLst>
      <p:ext uri="{BB962C8B-B14F-4D97-AF65-F5344CB8AC3E}">
        <p14:creationId xmlns:p14="http://schemas.microsoft.com/office/powerpoint/2010/main" val="426076139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en-GB" dirty="0" smtClean="0"/>
              <a:t>Presentation CAST at early-stage career researchers conference</a:t>
            </a:r>
            <a:endParaRPr lang="en-GB" dirty="0"/>
          </a:p>
        </p:txBody>
      </p:sp>
      <p:sp>
        <p:nvSpPr>
          <p:cNvPr id="3" name="Tijdelijke aanduiding voor inhoud 2"/>
          <p:cNvSpPr>
            <a:spLocks noGrp="1"/>
          </p:cNvSpPr>
          <p:nvPr>
            <p:ph idx="1"/>
          </p:nvPr>
        </p:nvSpPr>
        <p:spPr/>
        <p:txBody>
          <a:bodyPr/>
          <a:lstStyle/>
          <a:p>
            <a:r>
              <a:rPr lang="en-GB" dirty="0" smtClean="0"/>
              <a:t>Content</a:t>
            </a:r>
          </a:p>
          <a:p>
            <a:pPr lvl="1"/>
            <a:r>
              <a:rPr lang="en-GB" dirty="0" smtClean="0"/>
              <a:t>Narrowing down from radioactive waste to waste investigated in CAST</a:t>
            </a:r>
          </a:p>
          <a:p>
            <a:r>
              <a:rPr lang="en-GB" dirty="0" smtClean="0"/>
              <a:t>Published state of the arts</a:t>
            </a:r>
          </a:p>
          <a:p>
            <a:r>
              <a:rPr lang="en-GB" dirty="0" smtClean="0"/>
              <a:t>Progress in WPs</a:t>
            </a:r>
          </a:p>
        </p:txBody>
      </p:sp>
      <p:sp>
        <p:nvSpPr>
          <p:cNvPr id="4" name="Tijdelijke aanduiding voor dianummer 3"/>
          <p:cNvSpPr>
            <a:spLocks noGrp="1"/>
          </p:cNvSpPr>
          <p:nvPr>
            <p:ph type="sldNum" sz="quarter" idx="12"/>
          </p:nvPr>
        </p:nvSpPr>
        <p:spPr/>
        <p:txBody>
          <a:bodyPr/>
          <a:lstStyle/>
          <a:p>
            <a:fld id="{E79621B2-1B17-4521-86E6-BA06AF5FB1C6}" type="slidenum">
              <a:rPr lang="en-GB" smtClean="0"/>
              <a:t>23</a:t>
            </a:fld>
            <a:endParaRPr lang="en-GB" dirty="0"/>
          </a:p>
        </p:txBody>
      </p:sp>
    </p:spTree>
    <p:extLst>
      <p:ext uri="{BB962C8B-B14F-4D97-AF65-F5344CB8AC3E}">
        <p14:creationId xmlns:p14="http://schemas.microsoft.com/office/powerpoint/2010/main" val="303961769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jdelijke aanduiding voor inhoud 2"/>
          <p:cNvSpPr>
            <a:spLocks noGrp="1"/>
          </p:cNvSpPr>
          <p:nvPr>
            <p:ph idx="1"/>
          </p:nvPr>
        </p:nvSpPr>
        <p:spPr>
          <a:xfrm>
            <a:off x="683568" y="1064129"/>
            <a:ext cx="8229600" cy="4525963"/>
          </a:xfrm>
        </p:spPr>
        <p:txBody>
          <a:bodyPr/>
          <a:lstStyle/>
          <a:p>
            <a:r>
              <a:rPr lang="en-GB" dirty="0" smtClean="0"/>
              <a:t>Students can see the waste investigated in CAST</a:t>
            </a:r>
            <a:endParaRPr lang="en-GB" dirty="0"/>
          </a:p>
        </p:txBody>
      </p:sp>
      <p:sp>
        <p:nvSpPr>
          <p:cNvPr id="2" name="Titel 1"/>
          <p:cNvSpPr>
            <a:spLocks noGrp="1"/>
          </p:cNvSpPr>
          <p:nvPr>
            <p:ph type="title"/>
          </p:nvPr>
        </p:nvSpPr>
        <p:spPr>
          <a:xfrm>
            <a:off x="560879" y="114344"/>
            <a:ext cx="8229600" cy="1143000"/>
          </a:xfrm>
        </p:spPr>
        <p:txBody>
          <a:bodyPr>
            <a:normAutofit fontScale="90000"/>
          </a:bodyPr>
          <a:lstStyle/>
          <a:p>
            <a:r>
              <a:rPr lang="nl-NL" dirty="0" smtClean="0"/>
              <a:t>Second training at </a:t>
            </a:r>
            <a:r>
              <a:rPr lang="nl-NL" dirty="0" err="1" smtClean="0"/>
              <a:t>COVRA’s</a:t>
            </a:r>
            <a:r>
              <a:rPr lang="nl-NL" dirty="0" smtClean="0"/>
              <a:t> </a:t>
            </a:r>
            <a:r>
              <a:rPr lang="nl-NL" dirty="0" err="1" smtClean="0"/>
              <a:t>premises</a:t>
            </a:r>
            <a:endParaRPr lang="nl-NL" dirty="0"/>
          </a:p>
        </p:txBody>
      </p:sp>
      <p:sp>
        <p:nvSpPr>
          <p:cNvPr id="4" name="Tijdelijke aanduiding voor dianummer 3"/>
          <p:cNvSpPr>
            <a:spLocks noGrp="1"/>
          </p:cNvSpPr>
          <p:nvPr>
            <p:ph type="sldNum" sz="quarter" idx="12"/>
          </p:nvPr>
        </p:nvSpPr>
        <p:spPr/>
        <p:txBody>
          <a:bodyPr/>
          <a:lstStyle/>
          <a:p>
            <a:fld id="{E79621B2-1B17-4521-86E6-BA06AF5FB1C6}" type="slidenum">
              <a:rPr lang="en-GB" smtClean="0"/>
              <a:t>24</a:t>
            </a:fld>
            <a:endParaRPr lang="en-GB" dirty="0"/>
          </a:p>
        </p:txBody>
      </p:sp>
      <p:pic>
        <p:nvPicPr>
          <p:cNvPr id="5" name="Afbeelding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0879" y="1160556"/>
            <a:ext cx="8430006" cy="5616702"/>
          </a:xfrm>
          <a:prstGeom prst="rect">
            <a:avLst/>
          </a:prstGeom>
        </p:spPr>
      </p:pic>
      <p:pic>
        <p:nvPicPr>
          <p:cNvPr id="6" name="Afbeelding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71600" y="1437162"/>
            <a:ext cx="7120128" cy="5340096"/>
          </a:xfrm>
          <a:prstGeom prst="rect">
            <a:avLst/>
          </a:prstGeom>
        </p:spPr>
      </p:pic>
      <p:pic>
        <p:nvPicPr>
          <p:cNvPr id="7" name="Afbeelding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13374" y="1821529"/>
            <a:ext cx="6502400" cy="4876800"/>
          </a:xfrm>
          <a:prstGeom prst="rect">
            <a:avLst/>
          </a:prstGeom>
        </p:spPr>
      </p:pic>
      <p:pic>
        <p:nvPicPr>
          <p:cNvPr id="8" name="Afbeelding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357214" y="2235811"/>
            <a:ext cx="6014720" cy="4511040"/>
          </a:xfrm>
          <a:prstGeom prst="rect">
            <a:avLst/>
          </a:prstGeom>
        </p:spPr>
      </p:pic>
      <p:pic>
        <p:nvPicPr>
          <p:cNvPr id="9" name="Afbeelding 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10800000">
            <a:off x="1979426" y="2532929"/>
            <a:ext cx="5392508" cy="3033439"/>
          </a:xfrm>
          <a:prstGeom prst="rect">
            <a:avLst/>
          </a:prstGeom>
        </p:spPr>
      </p:pic>
      <p:pic>
        <p:nvPicPr>
          <p:cNvPr id="10" name="Afbeelding 9"/>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5400000">
            <a:off x="2390592" y="2843475"/>
            <a:ext cx="4048672" cy="2278145"/>
          </a:xfrm>
          <a:prstGeom prst="rect">
            <a:avLst/>
          </a:prstGeom>
        </p:spPr>
      </p:pic>
    </p:spTree>
    <p:extLst>
      <p:ext uri="{BB962C8B-B14F-4D97-AF65-F5344CB8AC3E}">
        <p14:creationId xmlns:p14="http://schemas.microsoft.com/office/powerpoint/2010/main" val="40481386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500" fill="hold"/>
                                        <p:tgtEl>
                                          <p:spTgt spid="9"/>
                                        </p:tgtEl>
                                        <p:attrNameLst>
                                          <p:attrName>ppt_x</p:attrName>
                                        </p:attrNameLst>
                                      </p:cBhvr>
                                      <p:tavLst>
                                        <p:tav tm="0">
                                          <p:val>
                                            <p:strVal val="#ppt_x"/>
                                          </p:val>
                                        </p:tav>
                                        <p:tav tm="100000">
                                          <p:val>
                                            <p:strVal val="#ppt_x"/>
                                          </p:val>
                                        </p:tav>
                                      </p:tavLst>
                                    </p:anim>
                                    <p:anim calcmode="lin" valueType="num">
                                      <p:cBhvr additive="base">
                                        <p:cTn id="3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500" fill="hold"/>
                                        <p:tgtEl>
                                          <p:spTgt spid="10"/>
                                        </p:tgtEl>
                                        <p:attrNameLst>
                                          <p:attrName>ppt_x</p:attrName>
                                        </p:attrNameLst>
                                      </p:cBhvr>
                                      <p:tavLst>
                                        <p:tav tm="0">
                                          <p:val>
                                            <p:strVal val="#ppt_x"/>
                                          </p:val>
                                        </p:tav>
                                        <p:tav tm="100000">
                                          <p:val>
                                            <p:strVal val="#ppt_x"/>
                                          </p:val>
                                        </p:tav>
                                      </p:tavLst>
                                    </p:anim>
                                    <p:anim calcmode="lin" valueType="num">
                                      <p:cBhvr additive="base">
                                        <p:cTn id="3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Second training course</a:t>
            </a:r>
            <a:endParaRPr lang="nl-NL" dirty="0"/>
          </a:p>
        </p:txBody>
      </p:sp>
      <p:sp>
        <p:nvSpPr>
          <p:cNvPr id="3" name="Tijdelijke aanduiding voor inhoud 2"/>
          <p:cNvSpPr>
            <a:spLocks noGrp="1"/>
          </p:cNvSpPr>
          <p:nvPr>
            <p:ph idx="1"/>
          </p:nvPr>
        </p:nvSpPr>
        <p:spPr/>
        <p:txBody>
          <a:bodyPr>
            <a:normAutofit fontScale="92500" lnSpcReduction="20000"/>
          </a:bodyPr>
          <a:lstStyle/>
          <a:p>
            <a:r>
              <a:rPr lang="en-GB" dirty="0" smtClean="0"/>
              <a:t>Till October 2017, non-Dutch interest but limited to 4 PhD and Master students</a:t>
            </a:r>
          </a:p>
          <a:p>
            <a:pPr lvl="1"/>
            <a:r>
              <a:rPr lang="en-GB" dirty="0" smtClean="0"/>
              <a:t>Second training course postponed</a:t>
            </a:r>
          </a:p>
          <a:p>
            <a:r>
              <a:rPr lang="en-GB" dirty="0" smtClean="0"/>
              <a:t>Since October arrangements made with University College Roosevelt</a:t>
            </a:r>
          </a:p>
          <a:p>
            <a:pPr lvl="1"/>
            <a:r>
              <a:rPr lang="en-GB" dirty="0" smtClean="0"/>
              <a:t>Part of academic programme in Advanced Earth Sciences </a:t>
            </a:r>
          </a:p>
          <a:p>
            <a:r>
              <a:rPr lang="en-GB" dirty="0" smtClean="0"/>
              <a:t>Also more non-Dutch early-stage researchers registered.</a:t>
            </a:r>
          </a:p>
          <a:p>
            <a:pPr lvl="1"/>
            <a:r>
              <a:rPr lang="en-GB" dirty="0" smtClean="0"/>
              <a:t>19-21 February 2018, at least 20 students, </a:t>
            </a:r>
            <a:r>
              <a:rPr lang="en-GB" strike="dblStrike" dirty="0" smtClean="0"/>
              <a:t>one</a:t>
            </a:r>
            <a:r>
              <a:rPr lang="en-GB" dirty="0" smtClean="0"/>
              <a:t> two places for a student left</a:t>
            </a:r>
          </a:p>
          <a:p>
            <a:endParaRPr lang="en-GB" dirty="0" smtClean="0"/>
          </a:p>
          <a:p>
            <a:pPr marL="457200" lvl="1" indent="0">
              <a:buNone/>
            </a:pPr>
            <a:endParaRPr lang="en-GB" dirty="0"/>
          </a:p>
        </p:txBody>
      </p:sp>
      <p:sp>
        <p:nvSpPr>
          <p:cNvPr id="4" name="Tijdelijke aanduiding voor dianummer 3"/>
          <p:cNvSpPr>
            <a:spLocks noGrp="1"/>
          </p:cNvSpPr>
          <p:nvPr>
            <p:ph type="sldNum" sz="quarter" idx="12"/>
          </p:nvPr>
        </p:nvSpPr>
        <p:spPr/>
        <p:txBody>
          <a:bodyPr/>
          <a:lstStyle/>
          <a:p>
            <a:fld id="{E79621B2-1B17-4521-86E6-BA06AF5FB1C6}" type="slidenum">
              <a:rPr lang="en-GB" smtClean="0"/>
              <a:t>25</a:t>
            </a:fld>
            <a:endParaRPr lang="en-GB" dirty="0"/>
          </a:p>
        </p:txBody>
      </p:sp>
    </p:spTree>
    <p:extLst>
      <p:ext uri="{BB962C8B-B14F-4D97-AF65-F5344CB8AC3E}">
        <p14:creationId xmlns:p14="http://schemas.microsoft.com/office/powerpoint/2010/main" val="317604381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Second training course</a:t>
            </a:r>
            <a:endParaRPr lang="nl-NL" dirty="0"/>
          </a:p>
        </p:txBody>
      </p:sp>
      <p:sp>
        <p:nvSpPr>
          <p:cNvPr id="3" name="Tijdelijke aanduiding voor inhoud 2"/>
          <p:cNvSpPr>
            <a:spLocks noGrp="1"/>
          </p:cNvSpPr>
          <p:nvPr>
            <p:ph idx="1"/>
          </p:nvPr>
        </p:nvSpPr>
        <p:spPr/>
        <p:txBody>
          <a:bodyPr>
            <a:normAutofit fontScale="92500"/>
          </a:bodyPr>
          <a:lstStyle/>
          <a:p>
            <a:r>
              <a:rPr lang="en-GB" dirty="0" smtClean="0"/>
              <a:t>Lectures </a:t>
            </a:r>
          </a:p>
          <a:p>
            <a:pPr lvl="3"/>
            <a:r>
              <a:rPr lang="en-GB" dirty="0" smtClean="0"/>
              <a:t>apart from COVRA employees</a:t>
            </a:r>
          </a:p>
          <a:p>
            <a:pPr lvl="1"/>
            <a:r>
              <a:rPr lang="en-GB" dirty="0" smtClean="0"/>
              <a:t>Preferably from researchers working at organisations that participate in CAST but….</a:t>
            </a:r>
          </a:p>
          <a:p>
            <a:pPr lvl="1"/>
            <a:r>
              <a:rPr lang="en-US" dirty="0" err="1"/>
              <a:t>Molnár</a:t>
            </a:r>
            <a:r>
              <a:rPr lang="en-US" dirty="0"/>
              <a:t> </a:t>
            </a:r>
            <a:r>
              <a:rPr lang="en-US" dirty="0" err="1"/>
              <a:t>Mihály</a:t>
            </a:r>
            <a:r>
              <a:rPr lang="en-US" dirty="0"/>
              <a:t> from Hungarian Academy of Sciences</a:t>
            </a:r>
          </a:p>
          <a:p>
            <a:pPr lvl="2"/>
            <a:r>
              <a:rPr lang="en-US" dirty="0"/>
              <a:t>Institute for Nuclear Research Laboratory of Climatology and Environmental Physics (ICER) radiocarbon dating, monitoring activity around nuclear facilities and modelling of carbon-14 in the environment</a:t>
            </a:r>
          </a:p>
          <a:p>
            <a:pPr lvl="1"/>
            <a:r>
              <a:rPr lang="en-GB" dirty="0" smtClean="0"/>
              <a:t>From inside CAST still within a negotiation phase</a:t>
            </a:r>
          </a:p>
          <a:p>
            <a:pPr marL="914400" lvl="2" indent="0">
              <a:buNone/>
            </a:pPr>
            <a:endParaRPr lang="en-GB" dirty="0" smtClean="0"/>
          </a:p>
          <a:p>
            <a:pPr lvl="1"/>
            <a:endParaRPr lang="en-GB" dirty="0"/>
          </a:p>
        </p:txBody>
      </p:sp>
      <p:sp>
        <p:nvSpPr>
          <p:cNvPr id="4" name="Tijdelijke aanduiding voor dianummer 3"/>
          <p:cNvSpPr>
            <a:spLocks noGrp="1"/>
          </p:cNvSpPr>
          <p:nvPr>
            <p:ph type="sldNum" sz="quarter" idx="12"/>
          </p:nvPr>
        </p:nvSpPr>
        <p:spPr/>
        <p:txBody>
          <a:bodyPr/>
          <a:lstStyle/>
          <a:p>
            <a:fld id="{E79621B2-1B17-4521-86E6-BA06AF5FB1C6}" type="slidenum">
              <a:rPr lang="en-GB" smtClean="0"/>
              <a:t>26</a:t>
            </a:fld>
            <a:endParaRPr lang="en-GB" dirty="0"/>
          </a:p>
        </p:txBody>
      </p:sp>
    </p:spTree>
    <p:extLst>
      <p:ext uri="{BB962C8B-B14F-4D97-AF65-F5344CB8AC3E}">
        <p14:creationId xmlns:p14="http://schemas.microsoft.com/office/powerpoint/2010/main" val="92838275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GB" dirty="0" smtClean="0"/>
              <a:t>Researchers</a:t>
            </a:r>
            <a:endParaRPr lang="en-GB" dirty="0"/>
          </a:p>
        </p:txBody>
      </p:sp>
      <p:sp>
        <p:nvSpPr>
          <p:cNvPr id="3" name="Tijdelijke aanduiding voor inhoud 2"/>
          <p:cNvSpPr>
            <a:spLocks noGrp="1"/>
          </p:cNvSpPr>
          <p:nvPr>
            <p:ph idx="1"/>
          </p:nvPr>
        </p:nvSpPr>
        <p:spPr>
          <a:xfrm>
            <a:off x="488791" y="1124744"/>
            <a:ext cx="8229600" cy="4525963"/>
          </a:xfrm>
        </p:spPr>
        <p:txBody>
          <a:bodyPr/>
          <a:lstStyle/>
          <a:p>
            <a:r>
              <a:rPr lang="en-GB" dirty="0" smtClean="0"/>
              <a:t>Outside CAST: as </a:t>
            </a:r>
            <a:r>
              <a:rPr lang="en-GB" dirty="0" smtClean="0"/>
              <a:t>observers to General Assembly Meetings</a:t>
            </a:r>
          </a:p>
          <a:p>
            <a:r>
              <a:rPr lang="en-GB" dirty="0" smtClean="0"/>
              <a:t>Finding as fast as possible relevant publications </a:t>
            </a:r>
          </a:p>
          <a:p>
            <a:pPr lvl="1"/>
            <a:r>
              <a:rPr lang="en-GB" dirty="0" smtClean="0"/>
              <a:t>CAST reports</a:t>
            </a:r>
          </a:p>
          <a:p>
            <a:pPr lvl="1"/>
            <a:r>
              <a:rPr lang="en-GB" dirty="0" smtClean="0"/>
              <a:t>Other scientific fora than GAM</a:t>
            </a:r>
            <a:endParaRPr lang="en-GB" dirty="0"/>
          </a:p>
        </p:txBody>
      </p:sp>
      <p:sp>
        <p:nvSpPr>
          <p:cNvPr id="4" name="Tijdelijke aanduiding voor dianummer 3"/>
          <p:cNvSpPr>
            <a:spLocks noGrp="1"/>
          </p:cNvSpPr>
          <p:nvPr>
            <p:ph type="sldNum" sz="quarter" idx="12"/>
          </p:nvPr>
        </p:nvSpPr>
        <p:spPr/>
        <p:txBody>
          <a:bodyPr/>
          <a:lstStyle/>
          <a:p>
            <a:fld id="{E79621B2-1B17-4521-86E6-BA06AF5FB1C6}" type="slidenum">
              <a:rPr lang="en-GB" smtClean="0"/>
              <a:t>27</a:t>
            </a:fld>
            <a:endParaRPr lang="en-GB" dirty="0"/>
          </a:p>
        </p:txBody>
      </p:sp>
      <p:pic>
        <p:nvPicPr>
          <p:cNvPr id="11" name="Afbeelding 10"/>
          <p:cNvPicPr>
            <a:picLocks noChangeAspect="1"/>
          </p:cNvPicPr>
          <p:nvPr/>
        </p:nvPicPr>
        <p:blipFill rotWithShape="1">
          <a:blip r:embed="rId2"/>
          <a:srcRect l="19288" t="44960" r="37035" b="26061"/>
          <a:stretch/>
        </p:blipFill>
        <p:spPr>
          <a:xfrm>
            <a:off x="251520" y="2222564"/>
            <a:ext cx="6989255" cy="2898262"/>
          </a:xfrm>
          <a:prstGeom prst="rect">
            <a:avLst/>
          </a:prstGeom>
        </p:spPr>
      </p:pic>
      <p:pic>
        <p:nvPicPr>
          <p:cNvPr id="9" name="Afbeelding 8"/>
          <p:cNvPicPr>
            <a:picLocks noChangeAspect="1"/>
          </p:cNvPicPr>
          <p:nvPr/>
        </p:nvPicPr>
        <p:blipFill rotWithShape="1">
          <a:blip r:embed="rId3"/>
          <a:srcRect l="38795" t="51260" r="19288" b="29840"/>
          <a:stretch/>
        </p:blipFill>
        <p:spPr>
          <a:xfrm>
            <a:off x="2436362" y="3859226"/>
            <a:ext cx="6707638" cy="1890236"/>
          </a:xfrm>
          <a:prstGeom prst="rect">
            <a:avLst/>
          </a:prstGeom>
        </p:spPr>
      </p:pic>
      <p:cxnSp>
        <p:nvCxnSpPr>
          <p:cNvPr id="7" name="Rechte verbindingslijn met pijl 6"/>
          <p:cNvCxnSpPr/>
          <p:nvPr/>
        </p:nvCxnSpPr>
        <p:spPr>
          <a:xfrm flipH="1">
            <a:off x="6553200" y="3268905"/>
            <a:ext cx="648072" cy="1368152"/>
          </a:xfrm>
          <a:prstGeom prst="straightConnector1">
            <a:avLst/>
          </a:prstGeom>
          <a:ln>
            <a:solidFill>
              <a:srgbClr val="002060"/>
            </a:solidFill>
            <a:headEnd w="lg" len="lg"/>
            <a:tailEnd type="triangle"/>
          </a:ln>
        </p:spPr>
        <p:style>
          <a:lnRef idx="1">
            <a:schemeClr val="accent1"/>
          </a:lnRef>
          <a:fillRef idx="0">
            <a:schemeClr val="accent1"/>
          </a:fillRef>
          <a:effectRef idx="0">
            <a:schemeClr val="accent1"/>
          </a:effectRef>
          <a:fontRef idx="minor">
            <a:schemeClr val="tx1"/>
          </a:fontRef>
        </p:style>
      </p:cxnSp>
      <p:pic>
        <p:nvPicPr>
          <p:cNvPr id="10" name="Afbeelding 9"/>
          <p:cNvPicPr>
            <a:picLocks noChangeAspect="1"/>
          </p:cNvPicPr>
          <p:nvPr/>
        </p:nvPicPr>
        <p:blipFill rotWithShape="1">
          <a:blip r:embed="rId4"/>
          <a:srcRect l="37400" t="51260" r="21651" b="32360"/>
          <a:stretch/>
        </p:blipFill>
        <p:spPr>
          <a:xfrm>
            <a:off x="1327262" y="4930359"/>
            <a:ext cx="6552659" cy="1638205"/>
          </a:xfrm>
          <a:prstGeom prst="rect">
            <a:avLst/>
          </a:prstGeom>
        </p:spPr>
      </p:pic>
    </p:spTree>
    <p:extLst>
      <p:ext uri="{BB962C8B-B14F-4D97-AF65-F5344CB8AC3E}">
        <p14:creationId xmlns:p14="http://schemas.microsoft.com/office/powerpoint/2010/main" val="447407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ppt_x"/>
                                          </p:val>
                                        </p:tav>
                                        <p:tav tm="100000">
                                          <p:val>
                                            <p:strVal val="#ppt_x"/>
                                          </p:val>
                                        </p:tav>
                                      </p:tavLst>
                                    </p:anim>
                                    <p:anim calcmode="lin" valueType="num">
                                      <p:cBhvr additive="base">
                                        <p:cTn id="2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ppt_x"/>
                                          </p:val>
                                        </p:tav>
                                        <p:tav tm="100000">
                                          <p:val>
                                            <p:strVal val="#ppt_x"/>
                                          </p:val>
                                        </p:tav>
                                      </p:tavLst>
                                    </p:anim>
                                    <p:anim calcmode="lin" valueType="num">
                                      <p:cBhvr additive="base">
                                        <p:cTn id="26"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GB" dirty="0" smtClean="0"/>
              <a:t>Researchers</a:t>
            </a:r>
            <a:endParaRPr lang="en-GB" dirty="0"/>
          </a:p>
        </p:txBody>
      </p:sp>
      <p:sp>
        <p:nvSpPr>
          <p:cNvPr id="4" name="Tijdelijke aanduiding voor dianummer 3"/>
          <p:cNvSpPr>
            <a:spLocks noGrp="1"/>
          </p:cNvSpPr>
          <p:nvPr>
            <p:ph type="sldNum" sz="quarter" idx="12"/>
          </p:nvPr>
        </p:nvSpPr>
        <p:spPr/>
        <p:txBody>
          <a:bodyPr/>
          <a:lstStyle/>
          <a:p>
            <a:fld id="{E79621B2-1B17-4521-86E6-BA06AF5FB1C6}" type="slidenum">
              <a:rPr lang="en-GB" smtClean="0"/>
              <a:t>28</a:t>
            </a:fld>
            <a:endParaRPr lang="en-GB" dirty="0"/>
          </a:p>
        </p:txBody>
      </p:sp>
      <p:sp>
        <p:nvSpPr>
          <p:cNvPr id="6" name="Tekstvak 5"/>
          <p:cNvSpPr txBox="1"/>
          <p:nvPr/>
        </p:nvSpPr>
        <p:spPr>
          <a:xfrm>
            <a:off x="487240" y="1838143"/>
            <a:ext cx="2700098" cy="369332"/>
          </a:xfrm>
          <a:prstGeom prst="rect">
            <a:avLst/>
          </a:prstGeom>
          <a:noFill/>
        </p:spPr>
        <p:txBody>
          <a:bodyPr wrap="none" rtlCol="0">
            <a:spAutoFit/>
          </a:bodyPr>
          <a:lstStyle/>
          <a:p>
            <a:r>
              <a:rPr lang="en-GB" dirty="0" smtClean="0"/>
              <a:t>What reports are expected</a:t>
            </a:r>
            <a:endParaRPr lang="en-GB" dirty="0"/>
          </a:p>
        </p:txBody>
      </p:sp>
      <p:sp>
        <p:nvSpPr>
          <p:cNvPr id="7" name="Tekstvak 6"/>
          <p:cNvSpPr txBox="1"/>
          <p:nvPr/>
        </p:nvSpPr>
        <p:spPr>
          <a:xfrm>
            <a:off x="4788024" y="1811207"/>
            <a:ext cx="3707938" cy="369332"/>
          </a:xfrm>
          <a:prstGeom prst="rect">
            <a:avLst/>
          </a:prstGeom>
          <a:noFill/>
        </p:spPr>
        <p:txBody>
          <a:bodyPr wrap="none" rtlCol="0">
            <a:spAutoFit/>
          </a:bodyPr>
          <a:lstStyle/>
          <a:p>
            <a:r>
              <a:rPr lang="en-GB" dirty="0" smtClean="0"/>
              <a:t>When are they scheduled to be ready</a:t>
            </a:r>
            <a:endParaRPr lang="en-GB" dirty="0"/>
          </a:p>
        </p:txBody>
      </p:sp>
      <p:pic>
        <p:nvPicPr>
          <p:cNvPr id="9" name="Afbeelding 8"/>
          <p:cNvPicPr>
            <a:picLocks noChangeAspect="1"/>
          </p:cNvPicPr>
          <p:nvPr/>
        </p:nvPicPr>
        <p:blipFill rotWithShape="1">
          <a:blip r:embed="rId2"/>
          <a:srcRect b="93830"/>
          <a:stretch/>
        </p:blipFill>
        <p:spPr>
          <a:xfrm>
            <a:off x="28000" y="2323371"/>
            <a:ext cx="8968177" cy="353140"/>
          </a:xfrm>
          <a:prstGeom prst="rect">
            <a:avLst/>
          </a:prstGeom>
        </p:spPr>
      </p:pic>
      <p:pic>
        <p:nvPicPr>
          <p:cNvPr id="10" name="Afbeelding 9"/>
          <p:cNvPicPr>
            <a:picLocks noChangeAspect="1"/>
          </p:cNvPicPr>
          <p:nvPr/>
        </p:nvPicPr>
        <p:blipFill rotWithShape="1">
          <a:blip r:embed="rId2"/>
          <a:srcRect t="59728"/>
          <a:stretch/>
        </p:blipFill>
        <p:spPr>
          <a:xfrm>
            <a:off x="28000" y="2894909"/>
            <a:ext cx="8968177" cy="2304971"/>
          </a:xfrm>
          <a:prstGeom prst="rect">
            <a:avLst/>
          </a:prstGeom>
        </p:spPr>
      </p:pic>
      <p:sp>
        <p:nvSpPr>
          <p:cNvPr id="11" name="Tekstvak 10"/>
          <p:cNvSpPr txBox="1"/>
          <p:nvPr/>
        </p:nvSpPr>
        <p:spPr>
          <a:xfrm>
            <a:off x="3995936" y="2491845"/>
            <a:ext cx="652743" cy="369332"/>
          </a:xfrm>
          <a:prstGeom prst="rect">
            <a:avLst/>
          </a:prstGeom>
          <a:noFill/>
        </p:spPr>
        <p:txBody>
          <a:bodyPr wrap="none" rtlCol="0">
            <a:spAutoFit/>
          </a:bodyPr>
          <a:lstStyle/>
          <a:p>
            <a:r>
              <a:rPr lang="en-GB" dirty="0" smtClean="0"/>
              <a:t>2014</a:t>
            </a:r>
            <a:endParaRPr lang="en-GB" dirty="0"/>
          </a:p>
        </p:txBody>
      </p:sp>
      <p:sp>
        <p:nvSpPr>
          <p:cNvPr id="12" name="Tekstvak 11"/>
          <p:cNvSpPr txBox="1"/>
          <p:nvPr/>
        </p:nvSpPr>
        <p:spPr>
          <a:xfrm>
            <a:off x="5215813" y="2499941"/>
            <a:ext cx="652743" cy="369332"/>
          </a:xfrm>
          <a:prstGeom prst="rect">
            <a:avLst/>
          </a:prstGeom>
          <a:noFill/>
        </p:spPr>
        <p:txBody>
          <a:bodyPr wrap="none" rtlCol="0">
            <a:spAutoFit/>
          </a:bodyPr>
          <a:lstStyle/>
          <a:p>
            <a:r>
              <a:rPr lang="en-GB" dirty="0" smtClean="0"/>
              <a:t>2015</a:t>
            </a:r>
            <a:endParaRPr lang="en-GB" dirty="0"/>
          </a:p>
        </p:txBody>
      </p:sp>
      <p:sp>
        <p:nvSpPr>
          <p:cNvPr id="13" name="Tekstvak 12"/>
          <p:cNvSpPr txBox="1"/>
          <p:nvPr/>
        </p:nvSpPr>
        <p:spPr>
          <a:xfrm>
            <a:off x="6435691" y="2525577"/>
            <a:ext cx="652743" cy="369332"/>
          </a:xfrm>
          <a:prstGeom prst="rect">
            <a:avLst/>
          </a:prstGeom>
          <a:noFill/>
        </p:spPr>
        <p:txBody>
          <a:bodyPr wrap="none" rtlCol="0">
            <a:spAutoFit/>
          </a:bodyPr>
          <a:lstStyle/>
          <a:p>
            <a:r>
              <a:rPr lang="en-GB" dirty="0" smtClean="0"/>
              <a:t>2016</a:t>
            </a:r>
            <a:endParaRPr lang="en-GB" dirty="0"/>
          </a:p>
        </p:txBody>
      </p:sp>
      <p:sp>
        <p:nvSpPr>
          <p:cNvPr id="14" name="Tekstvak 13"/>
          <p:cNvSpPr txBox="1"/>
          <p:nvPr/>
        </p:nvSpPr>
        <p:spPr>
          <a:xfrm>
            <a:off x="7592969" y="2507202"/>
            <a:ext cx="652743" cy="369332"/>
          </a:xfrm>
          <a:prstGeom prst="rect">
            <a:avLst/>
          </a:prstGeom>
          <a:noFill/>
        </p:spPr>
        <p:txBody>
          <a:bodyPr wrap="none" rtlCol="0">
            <a:spAutoFit/>
          </a:bodyPr>
          <a:lstStyle/>
          <a:p>
            <a:r>
              <a:rPr lang="en-GB" dirty="0" smtClean="0"/>
              <a:t>2017</a:t>
            </a:r>
            <a:endParaRPr lang="en-GB" dirty="0"/>
          </a:p>
        </p:txBody>
      </p:sp>
    </p:spTree>
    <p:extLst>
      <p:ext uri="{BB962C8B-B14F-4D97-AF65-F5344CB8AC3E}">
        <p14:creationId xmlns:p14="http://schemas.microsoft.com/office/powerpoint/2010/main" val="231914569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GB" dirty="0" smtClean="0"/>
              <a:t>Researchers</a:t>
            </a:r>
            <a:endParaRPr lang="en-GB" dirty="0"/>
          </a:p>
        </p:txBody>
      </p:sp>
      <p:sp>
        <p:nvSpPr>
          <p:cNvPr id="4" name="Tijdelijke aanduiding voor dianummer 3"/>
          <p:cNvSpPr>
            <a:spLocks noGrp="1"/>
          </p:cNvSpPr>
          <p:nvPr>
            <p:ph type="sldNum" sz="quarter" idx="12"/>
          </p:nvPr>
        </p:nvSpPr>
        <p:spPr/>
        <p:txBody>
          <a:bodyPr/>
          <a:lstStyle/>
          <a:p>
            <a:fld id="{E79621B2-1B17-4521-86E6-BA06AF5FB1C6}" type="slidenum">
              <a:rPr lang="en-GB" smtClean="0"/>
              <a:t>29</a:t>
            </a:fld>
            <a:endParaRPr lang="en-GB" dirty="0"/>
          </a:p>
        </p:txBody>
      </p:sp>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5965" t="38060" r="18839" b="4881"/>
          <a:stretch/>
        </p:blipFill>
        <p:spPr bwMode="auto">
          <a:xfrm>
            <a:off x="395536" y="1484784"/>
            <a:ext cx="7948617" cy="391319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5177238"/>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GB" dirty="0" smtClean="0"/>
              <a:t>Researchers</a:t>
            </a:r>
            <a:endParaRPr lang="en-GB" dirty="0"/>
          </a:p>
        </p:txBody>
      </p:sp>
      <p:sp>
        <p:nvSpPr>
          <p:cNvPr id="4" name="Tijdelijke aanduiding voor dianummer 3"/>
          <p:cNvSpPr>
            <a:spLocks noGrp="1"/>
          </p:cNvSpPr>
          <p:nvPr>
            <p:ph type="sldNum" sz="quarter" idx="12"/>
          </p:nvPr>
        </p:nvSpPr>
        <p:spPr/>
        <p:txBody>
          <a:bodyPr/>
          <a:lstStyle/>
          <a:p>
            <a:fld id="{E79621B2-1B17-4521-86E6-BA06AF5FB1C6}" type="slidenum">
              <a:rPr lang="en-GB" smtClean="0"/>
              <a:t>30</a:t>
            </a:fld>
            <a:endParaRPr lang="en-GB" dirty="0"/>
          </a:p>
        </p:txBody>
      </p:sp>
      <p:pic>
        <p:nvPicPr>
          <p:cNvPr id="5" name="Afbeelding 4"/>
          <p:cNvPicPr>
            <a:picLocks noChangeAspect="1"/>
          </p:cNvPicPr>
          <p:nvPr/>
        </p:nvPicPr>
        <p:blipFill rotWithShape="1">
          <a:blip r:embed="rId2"/>
          <a:srcRect l="38188" t="48740" r="36613" b="41180"/>
          <a:stretch/>
        </p:blipFill>
        <p:spPr>
          <a:xfrm>
            <a:off x="107403" y="1114624"/>
            <a:ext cx="4032344" cy="1008126"/>
          </a:xfrm>
          <a:prstGeom prst="rect">
            <a:avLst/>
          </a:prstGeom>
        </p:spPr>
      </p:pic>
      <p:pic>
        <p:nvPicPr>
          <p:cNvPr id="9" name="Afbeelding 8"/>
          <p:cNvPicPr>
            <a:picLocks noChangeAspect="1"/>
          </p:cNvPicPr>
          <p:nvPr/>
        </p:nvPicPr>
        <p:blipFill rotWithShape="1">
          <a:blip r:embed="rId3"/>
          <a:srcRect l="20075" t="43700" r="35824" b="29840"/>
          <a:stretch/>
        </p:blipFill>
        <p:spPr>
          <a:xfrm>
            <a:off x="107403" y="2557987"/>
            <a:ext cx="7057042" cy="2646331"/>
          </a:xfrm>
          <a:prstGeom prst="rect">
            <a:avLst/>
          </a:prstGeom>
        </p:spPr>
      </p:pic>
      <p:pic>
        <p:nvPicPr>
          <p:cNvPr id="7" name="Afbeelding 6"/>
          <p:cNvPicPr>
            <a:picLocks noChangeAspect="1"/>
          </p:cNvPicPr>
          <p:nvPr/>
        </p:nvPicPr>
        <p:blipFill rotWithShape="1">
          <a:blip r:embed="rId4"/>
          <a:srcRect l="22325" t="44960" r="22326" b="28580"/>
          <a:stretch/>
        </p:blipFill>
        <p:spPr>
          <a:xfrm>
            <a:off x="287016" y="2862641"/>
            <a:ext cx="8856984" cy="2646331"/>
          </a:xfrm>
          <a:prstGeom prst="rect">
            <a:avLst/>
          </a:prstGeom>
        </p:spPr>
      </p:pic>
      <p:sp>
        <p:nvSpPr>
          <p:cNvPr id="10" name="Tekstvak 9"/>
          <p:cNvSpPr txBox="1"/>
          <p:nvPr/>
        </p:nvSpPr>
        <p:spPr>
          <a:xfrm>
            <a:off x="287016" y="5301208"/>
            <a:ext cx="6105197" cy="584775"/>
          </a:xfrm>
          <a:prstGeom prst="rect">
            <a:avLst/>
          </a:prstGeom>
          <a:noFill/>
        </p:spPr>
        <p:txBody>
          <a:bodyPr wrap="none" rtlCol="0">
            <a:spAutoFit/>
          </a:bodyPr>
          <a:lstStyle/>
          <a:p>
            <a:r>
              <a:rPr lang="en-GB" dirty="0" smtClean="0"/>
              <a:t>Cannot be published on CAST website</a:t>
            </a:r>
          </a:p>
          <a:p>
            <a:r>
              <a:rPr lang="en-GB" sz="1400" dirty="0"/>
              <a:t>&amp;</a:t>
            </a:r>
            <a:r>
              <a:rPr lang="en-GB" sz="1400" dirty="0" smtClean="0"/>
              <a:t> an introduction for those that can or cannot be published on the CAST website </a:t>
            </a:r>
            <a:endParaRPr lang="en-GB" sz="1400" dirty="0"/>
          </a:p>
        </p:txBody>
      </p:sp>
      <p:pic>
        <p:nvPicPr>
          <p:cNvPr id="8" name="Afbeelding 7"/>
          <p:cNvPicPr>
            <a:picLocks noChangeAspect="1"/>
          </p:cNvPicPr>
          <p:nvPr/>
        </p:nvPicPr>
        <p:blipFill rotWithShape="1">
          <a:blip r:embed="rId5"/>
          <a:srcRect l="38188" t="60747" r="20076" b="17653"/>
          <a:stretch/>
        </p:blipFill>
        <p:spPr>
          <a:xfrm>
            <a:off x="2339752" y="4053843"/>
            <a:ext cx="6678595" cy="2160241"/>
          </a:xfrm>
          <a:prstGeom prst="rect">
            <a:avLst/>
          </a:prstGeom>
        </p:spPr>
      </p:pic>
      <p:sp>
        <p:nvSpPr>
          <p:cNvPr id="3" name="Tekstvak 2"/>
          <p:cNvSpPr txBox="1"/>
          <p:nvPr/>
        </p:nvSpPr>
        <p:spPr>
          <a:xfrm>
            <a:off x="3753831" y="1483543"/>
            <a:ext cx="3410614" cy="369332"/>
          </a:xfrm>
          <a:prstGeom prst="rect">
            <a:avLst/>
          </a:prstGeom>
          <a:noFill/>
        </p:spPr>
        <p:txBody>
          <a:bodyPr wrap="none" rtlCol="0">
            <a:spAutoFit/>
          </a:bodyPr>
          <a:lstStyle/>
          <a:p>
            <a:r>
              <a:rPr lang="en-GB" dirty="0" smtClean="0"/>
              <a:t>Can be published on CAST website</a:t>
            </a:r>
            <a:endParaRPr lang="en-GB" dirty="0"/>
          </a:p>
        </p:txBody>
      </p:sp>
    </p:spTree>
    <p:extLst>
      <p:ext uri="{BB962C8B-B14F-4D97-AF65-F5344CB8AC3E}">
        <p14:creationId xmlns:p14="http://schemas.microsoft.com/office/powerpoint/2010/main" val="6701432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xit" presetSubtype="4" fill="hold" nodeType="clickEffect">
                                  <p:stCondLst>
                                    <p:cond delay="0"/>
                                  </p:stCondLst>
                                  <p:childTnLst>
                                    <p:anim calcmode="lin" valueType="num">
                                      <p:cBhvr additive="base">
                                        <p:cTn id="12" dur="500"/>
                                        <p:tgtEl>
                                          <p:spTgt spid="7"/>
                                        </p:tgtEl>
                                        <p:attrNameLst>
                                          <p:attrName>ppt_x</p:attrName>
                                        </p:attrNameLst>
                                      </p:cBhvr>
                                      <p:tavLst>
                                        <p:tav tm="0">
                                          <p:val>
                                            <p:strVal val="ppt_x"/>
                                          </p:val>
                                        </p:tav>
                                        <p:tav tm="100000">
                                          <p:val>
                                            <p:strVal val="ppt_x"/>
                                          </p:val>
                                        </p:tav>
                                      </p:tavLst>
                                    </p:anim>
                                    <p:anim calcmode="lin" valueType="num">
                                      <p:cBhvr additive="base">
                                        <p:cTn id="13" dur="500"/>
                                        <p:tgtEl>
                                          <p:spTgt spid="7"/>
                                        </p:tgtEl>
                                        <p:attrNameLst>
                                          <p:attrName>ppt_y</p:attrName>
                                        </p:attrNameLst>
                                      </p:cBhvr>
                                      <p:tavLst>
                                        <p:tav tm="0">
                                          <p:val>
                                            <p:strVal val="ppt_y"/>
                                          </p:val>
                                        </p:tav>
                                        <p:tav tm="100000">
                                          <p:val>
                                            <p:strVal val="1+ppt_h/2"/>
                                          </p:val>
                                        </p:tav>
                                      </p:tavLst>
                                    </p:anim>
                                    <p:set>
                                      <p:cBhvr>
                                        <p:cTn id="14" dur="1" fill="hold">
                                          <p:stCondLst>
                                            <p:cond delay="499"/>
                                          </p:stCondLst>
                                        </p:cTn>
                                        <p:tgtEl>
                                          <p:spTgt spid="7"/>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Workshops</a:t>
            </a:r>
            <a:endParaRPr lang="en-GB" dirty="0"/>
          </a:p>
        </p:txBody>
      </p:sp>
      <p:sp>
        <p:nvSpPr>
          <p:cNvPr id="3" name="Content Placeholder 2"/>
          <p:cNvSpPr>
            <a:spLocks noGrp="1"/>
          </p:cNvSpPr>
          <p:nvPr>
            <p:ph idx="1"/>
          </p:nvPr>
        </p:nvSpPr>
        <p:spPr>
          <a:xfrm>
            <a:off x="456541" y="1306413"/>
            <a:ext cx="8229600" cy="4525963"/>
          </a:xfrm>
        </p:spPr>
        <p:txBody>
          <a:bodyPr/>
          <a:lstStyle/>
          <a:p>
            <a:r>
              <a:rPr lang="en-GB" dirty="0" smtClean="0"/>
              <a:t>Audience : professionals with a responsibility to implement (geological) disposal of (nuclear) radioactive waste</a:t>
            </a:r>
          </a:p>
          <a:p>
            <a:pPr lvl="1"/>
            <a:r>
              <a:rPr lang="en-GB" dirty="0" smtClean="0"/>
              <a:t>Have an interest in the research executed in CAST</a:t>
            </a:r>
          </a:p>
          <a:p>
            <a:pPr lvl="1"/>
            <a:r>
              <a:rPr lang="en-GB" dirty="0" smtClean="0"/>
              <a:t>They should be knowledgeable, can also contribute to the confidence in national S.A.  </a:t>
            </a:r>
            <a:endParaRPr lang="en-GB" dirty="0"/>
          </a:p>
        </p:txBody>
      </p:sp>
      <p:sp>
        <p:nvSpPr>
          <p:cNvPr id="4" name="Slide Number Placeholder 3"/>
          <p:cNvSpPr>
            <a:spLocks noGrp="1"/>
          </p:cNvSpPr>
          <p:nvPr>
            <p:ph type="sldNum" sz="quarter" idx="12"/>
          </p:nvPr>
        </p:nvSpPr>
        <p:spPr/>
        <p:txBody>
          <a:bodyPr/>
          <a:lstStyle/>
          <a:p>
            <a:fld id="{E79621B2-1B17-4521-86E6-BA06AF5FB1C6}" type="slidenum">
              <a:rPr lang="en-GB" smtClean="0"/>
              <a:t>31</a:t>
            </a:fld>
            <a:endParaRPr lang="en-GB" dirty="0"/>
          </a:p>
        </p:txBody>
      </p:sp>
      <p:pic>
        <p:nvPicPr>
          <p:cNvPr id="5" name="Afbeelding 4"/>
          <p:cNvPicPr>
            <a:picLocks noChangeAspect="1"/>
          </p:cNvPicPr>
          <p:nvPr/>
        </p:nvPicPr>
        <p:blipFill rotWithShape="1">
          <a:blip r:embed="rId2"/>
          <a:srcRect l="20863" t="19760" r="21650" b="67640"/>
          <a:stretch/>
        </p:blipFill>
        <p:spPr>
          <a:xfrm>
            <a:off x="456541" y="4458281"/>
            <a:ext cx="8371154" cy="1146744"/>
          </a:xfrm>
          <a:prstGeom prst="rect">
            <a:avLst/>
          </a:prstGeom>
        </p:spPr>
      </p:pic>
      <p:cxnSp>
        <p:nvCxnSpPr>
          <p:cNvPr id="7" name="Rechte verbindingslijn met pijl 6"/>
          <p:cNvCxnSpPr/>
          <p:nvPr/>
        </p:nvCxnSpPr>
        <p:spPr>
          <a:xfrm flipV="1">
            <a:off x="1402989" y="5470540"/>
            <a:ext cx="72008" cy="864096"/>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8" name="Tekstvak 7"/>
          <p:cNvSpPr txBox="1"/>
          <p:nvPr/>
        </p:nvSpPr>
        <p:spPr>
          <a:xfrm>
            <a:off x="2031809" y="5717922"/>
            <a:ext cx="386644" cy="369332"/>
          </a:xfrm>
          <a:prstGeom prst="rect">
            <a:avLst/>
          </a:prstGeom>
          <a:noFill/>
        </p:spPr>
        <p:txBody>
          <a:bodyPr wrap="none" rtlCol="0">
            <a:spAutoFit/>
          </a:bodyPr>
          <a:lstStyle/>
          <a:p>
            <a:r>
              <a:rPr lang="nl-NL" dirty="0" smtClean="0"/>
              <a:t>or</a:t>
            </a:r>
            <a:endParaRPr lang="nl-NL" dirty="0"/>
          </a:p>
        </p:txBody>
      </p:sp>
      <p:cxnSp>
        <p:nvCxnSpPr>
          <p:cNvPr id="9" name="Rechte verbindingslijn met pijl 8"/>
          <p:cNvCxnSpPr/>
          <p:nvPr/>
        </p:nvCxnSpPr>
        <p:spPr>
          <a:xfrm flipV="1">
            <a:off x="3347205" y="5506228"/>
            <a:ext cx="72008" cy="864096"/>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0" name="Tekstvak 9"/>
          <p:cNvSpPr txBox="1"/>
          <p:nvPr/>
        </p:nvSpPr>
        <p:spPr>
          <a:xfrm>
            <a:off x="4642118" y="5816187"/>
            <a:ext cx="386644" cy="369332"/>
          </a:xfrm>
          <a:prstGeom prst="rect">
            <a:avLst/>
          </a:prstGeom>
          <a:noFill/>
        </p:spPr>
        <p:txBody>
          <a:bodyPr wrap="none" rtlCol="0">
            <a:spAutoFit/>
          </a:bodyPr>
          <a:lstStyle/>
          <a:p>
            <a:r>
              <a:rPr lang="nl-NL" dirty="0" smtClean="0"/>
              <a:t>or</a:t>
            </a:r>
            <a:endParaRPr lang="nl-NL" dirty="0"/>
          </a:p>
        </p:txBody>
      </p:sp>
      <p:cxnSp>
        <p:nvCxnSpPr>
          <p:cNvPr id="11" name="Rechte verbindingslijn met pijl 10"/>
          <p:cNvCxnSpPr/>
          <p:nvPr/>
        </p:nvCxnSpPr>
        <p:spPr>
          <a:xfrm flipV="1">
            <a:off x="6659573" y="5384139"/>
            <a:ext cx="72008" cy="864096"/>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2" name="Tekstvak 11"/>
          <p:cNvSpPr txBox="1"/>
          <p:nvPr/>
        </p:nvSpPr>
        <p:spPr>
          <a:xfrm>
            <a:off x="7537031" y="5758744"/>
            <a:ext cx="386644" cy="369332"/>
          </a:xfrm>
          <a:prstGeom prst="rect">
            <a:avLst/>
          </a:prstGeom>
          <a:noFill/>
        </p:spPr>
        <p:txBody>
          <a:bodyPr wrap="none" rtlCol="0">
            <a:spAutoFit/>
          </a:bodyPr>
          <a:lstStyle/>
          <a:p>
            <a:r>
              <a:rPr lang="nl-NL" dirty="0" smtClean="0"/>
              <a:t>or</a:t>
            </a:r>
            <a:endParaRPr lang="nl-NL" dirty="0"/>
          </a:p>
        </p:txBody>
      </p:sp>
      <p:cxnSp>
        <p:nvCxnSpPr>
          <p:cNvPr id="13" name="Rechte verbindingslijn met pijl 12"/>
          <p:cNvCxnSpPr/>
          <p:nvPr/>
        </p:nvCxnSpPr>
        <p:spPr>
          <a:xfrm flipH="1" flipV="1">
            <a:off x="718913" y="5410773"/>
            <a:ext cx="340788" cy="837462"/>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5" name="Tekstvak 14"/>
          <p:cNvSpPr txBox="1"/>
          <p:nvPr/>
        </p:nvSpPr>
        <p:spPr>
          <a:xfrm>
            <a:off x="456541" y="6254406"/>
            <a:ext cx="6671122" cy="369332"/>
          </a:xfrm>
          <a:prstGeom prst="rect">
            <a:avLst/>
          </a:prstGeom>
          <a:noFill/>
        </p:spPr>
        <p:txBody>
          <a:bodyPr wrap="none" rtlCol="0">
            <a:spAutoFit/>
          </a:bodyPr>
          <a:lstStyle/>
          <a:p>
            <a:r>
              <a:rPr lang="en-GB" dirty="0" smtClean="0"/>
              <a:t>Which published information is relevant for my national programme?</a:t>
            </a:r>
            <a:endParaRPr lang="en-GB" dirty="0"/>
          </a:p>
        </p:txBody>
      </p:sp>
      <p:sp>
        <p:nvSpPr>
          <p:cNvPr id="14" name="Tekstvak 13"/>
          <p:cNvSpPr txBox="1"/>
          <p:nvPr/>
        </p:nvSpPr>
        <p:spPr>
          <a:xfrm>
            <a:off x="1091117" y="6560325"/>
            <a:ext cx="7258462" cy="369332"/>
          </a:xfrm>
          <a:prstGeom prst="rect">
            <a:avLst/>
          </a:prstGeom>
          <a:noFill/>
        </p:spPr>
        <p:txBody>
          <a:bodyPr wrap="none" rtlCol="0">
            <a:spAutoFit/>
          </a:bodyPr>
          <a:lstStyle/>
          <a:p>
            <a:r>
              <a:rPr lang="en-GB" dirty="0" smtClean="0"/>
              <a:t>Which confidential information is necessary for my national programme?</a:t>
            </a:r>
            <a:endParaRPr lang="en-GB" dirty="0"/>
          </a:p>
        </p:txBody>
      </p:sp>
    </p:spTree>
    <p:extLst>
      <p:ext uri="{BB962C8B-B14F-4D97-AF65-F5344CB8AC3E}">
        <p14:creationId xmlns:p14="http://schemas.microsoft.com/office/powerpoint/2010/main" val="24982145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500" fill="hold"/>
                                        <p:tgtEl>
                                          <p:spTgt spid="9"/>
                                        </p:tgtEl>
                                        <p:attrNameLst>
                                          <p:attrName>ppt_x</p:attrName>
                                        </p:attrNameLst>
                                      </p:cBhvr>
                                      <p:tavLst>
                                        <p:tav tm="0">
                                          <p:val>
                                            <p:strVal val="#ppt_x"/>
                                          </p:val>
                                        </p:tav>
                                        <p:tav tm="100000">
                                          <p:val>
                                            <p:strVal val="#ppt_x"/>
                                          </p:val>
                                        </p:tav>
                                      </p:tavLst>
                                    </p:anim>
                                    <p:anim calcmode="lin" valueType="num">
                                      <p:cBhvr additive="base">
                                        <p:cTn id="2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500" fill="hold"/>
                                        <p:tgtEl>
                                          <p:spTgt spid="10"/>
                                        </p:tgtEl>
                                        <p:attrNameLst>
                                          <p:attrName>ppt_x</p:attrName>
                                        </p:attrNameLst>
                                      </p:cBhvr>
                                      <p:tavLst>
                                        <p:tav tm="0">
                                          <p:val>
                                            <p:strVal val="#ppt_x"/>
                                          </p:val>
                                        </p:tav>
                                        <p:tav tm="100000">
                                          <p:val>
                                            <p:strVal val="#ppt_x"/>
                                          </p:val>
                                        </p:tav>
                                      </p:tavLst>
                                    </p:anim>
                                    <p:anim calcmode="lin" valueType="num">
                                      <p:cBhvr additive="base">
                                        <p:cTn id="3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500" fill="hold"/>
                                        <p:tgtEl>
                                          <p:spTgt spid="11"/>
                                        </p:tgtEl>
                                        <p:attrNameLst>
                                          <p:attrName>ppt_x</p:attrName>
                                        </p:attrNameLst>
                                      </p:cBhvr>
                                      <p:tavLst>
                                        <p:tav tm="0">
                                          <p:val>
                                            <p:strVal val="#ppt_x"/>
                                          </p:val>
                                        </p:tav>
                                        <p:tav tm="100000">
                                          <p:val>
                                            <p:strVal val="#ppt_x"/>
                                          </p:val>
                                        </p:tav>
                                      </p:tavLst>
                                    </p:anim>
                                    <p:anim calcmode="lin" valueType="num">
                                      <p:cBhvr additive="base">
                                        <p:cTn id="3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additive="base">
                                        <p:cTn id="43" dur="500" fill="hold"/>
                                        <p:tgtEl>
                                          <p:spTgt spid="12"/>
                                        </p:tgtEl>
                                        <p:attrNameLst>
                                          <p:attrName>ppt_x</p:attrName>
                                        </p:attrNameLst>
                                      </p:cBhvr>
                                      <p:tavLst>
                                        <p:tav tm="0">
                                          <p:val>
                                            <p:strVal val="#ppt_x"/>
                                          </p:val>
                                        </p:tav>
                                        <p:tav tm="100000">
                                          <p:val>
                                            <p:strVal val="#ppt_x"/>
                                          </p:val>
                                        </p:tav>
                                      </p:tavLst>
                                    </p:anim>
                                    <p:anim calcmode="lin" valueType="num">
                                      <p:cBhvr additive="base">
                                        <p:cTn id="4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500" fill="hold"/>
                                        <p:tgtEl>
                                          <p:spTgt spid="13"/>
                                        </p:tgtEl>
                                        <p:attrNameLst>
                                          <p:attrName>ppt_x</p:attrName>
                                        </p:attrNameLst>
                                      </p:cBhvr>
                                      <p:tavLst>
                                        <p:tav tm="0">
                                          <p:val>
                                            <p:strVal val="#ppt_x"/>
                                          </p:val>
                                        </p:tav>
                                        <p:tav tm="100000">
                                          <p:val>
                                            <p:strVal val="#ppt_x"/>
                                          </p:val>
                                        </p:tav>
                                      </p:tavLst>
                                    </p:anim>
                                    <p:anim calcmode="lin" valueType="num">
                                      <p:cBhvr additive="base">
                                        <p:cTn id="50"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15"/>
                                        </p:tgtEl>
                                        <p:attrNameLst>
                                          <p:attrName>style.visibility</p:attrName>
                                        </p:attrNameLst>
                                      </p:cBhvr>
                                      <p:to>
                                        <p:strVal val="visible"/>
                                      </p:to>
                                    </p:set>
                                    <p:anim calcmode="lin" valueType="num">
                                      <p:cBhvr additive="base">
                                        <p:cTn id="55" dur="500" fill="hold"/>
                                        <p:tgtEl>
                                          <p:spTgt spid="15"/>
                                        </p:tgtEl>
                                        <p:attrNameLst>
                                          <p:attrName>ppt_x</p:attrName>
                                        </p:attrNameLst>
                                      </p:cBhvr>
                                      <p:tavLst>
                                        <p:tav tm="0">
                                          <p:val>
                                            <p:strVal val="#ppt_x"/>
                                          </p:val>
                                        </p:tav>
                                        <p:tav tm="100000">
                                          <p:val>
                                            <p:strVal val="#ppt_x"/>
                                          </p:val>
                                        </p:tav>
                                      </p:tavLst>
                                    </p:anim>
                                    <p:anim calcmode="lin" valueType="num">
                                      <p:cBhvr additive="base">
                                        <p:cTn id="56"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14"/>
                                        </p:tgtEl>
                                        <p:attrNameLst>
                                          <p:attrName>style.visibility</p:attrName>
                                        </p:attrNameLst>
                                      </p:cBhvr>
                                      <p:to>
                                        <p:strVal val="visible"/>
                                      </p:to>
                                    </p:set>
                                    <p:anim calcmode="lin" valueType="num">
                                      <p:cBhvr additive="base">
                                        <p:cTn id="61" dur="500" fill="hold"/>
                                        <p:tgtEl>
                                          <p:spTgt spid="14"/>
                                        </p:tgtEl>
                                        <p:attrNameLst>
                                          <p:attrName>ppt_x</p:attrName>
                                        </p:attrNameLst>
                                      </p:cBhvr>
                                      <p:tavLst>
                                        <p:tav tm="0">
                                          <p:val>
                                            <p:strVal val="#ppt_x"/>
                                          </p:val>
                                        </p:tav>
                                        <p:tav tm="100000">
                                          <p:val>
                                            <p:strVal val="#ppt_x"/>
                                          </p:val>
                                        </p:tav>
                                      </p:tavLst>
                                    </p:anim>
                                    <p:anim calcmode="lin" valueType="num">
                                      <p:cBhvr additive="base">
                                        <p:cTn id="62"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P spid="12" grpId="0"/>
      <p:bldP spid="15" grpId="0"/>
      <p:bldP spid="14"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Workshops</a:t>
            </a:r>
            <a:endParaRPr lang="en-GB" dirty="0"/>
          </a:p>
        </p:txBody>
      </p:sp>
      <p:sp>
        <p:nvSpPr>
          <p:cNvPr id="4" name="Slide Number Placeholder 3"/>
          <p:cNvSpPr>
            <a:spLocks noGrp="1"/>
          </p:cNvSpPr>
          <p:nvPr>
            <p:ph type="sldNum" sz="quarter" idx="12"/>
          </p:nvPr>
        </p:nvSpPr>
        <p:spPr/>
        <p:txBody>
          <a:bodyPr/>
          <a:lstStyle/>
          <a:p>
            <a:fld id="{E79621B2-1B17-4521-86E6-BA06AF5FB1C6}" type="slidenum">
              <a:rPr lang="en-GB" smtClean="0"/>
              <a:t>32</a:t>
            </a:fld>
            <a:endParaRPr lang="en-GB" dirty="0"/>
          </a:p>
        </p:txBody>
      </p:sp>
      <p:pic>
        <p:nvPicPr>
          <p:cNvPr id="5" name="Afbeelding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340768"/>
            <a:ext cx="9144000" cy="4781826"/>
          </a:xfrm>
          <a:prstGeom prst="rect">
            <a:avLst/>
          </a:prstGeom>
        </p:spPr>
      </p:pic>
    </p:spTree>
    <p:extLst>
      <p:ext uri="{BB962C8B-B14F-4D97-AF65-F5344CB8AC3E}">
        <p14:creationId xmlns:p14="http://schemas.microsoft.com/office/powerpoint/2010/main" val="2498214552"/>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Workshops</a:t>
            </a:r>
            <a:endParaRPr lang="nl-NL" dirty="0"/>
          </a:p>
        </p:txBody>
      </p:sp>
      <p:sp>
        <p:nvSpPr>
          <p:cNvPr id="3" name="Tijdelijke aanduiding voor inhoud 2"/>
          <p:cNvSpPr>
            <a:spLocks noGrp="1"/>
          </p:cNvSpPr>
          <p:nvPr>
            <p:ph idx="1"/>
          </p:nvPr>
        </p:nvSpPr>
        <p:spPr/>
        <p:txBody>
          <a:bodyPr/>
          <a:lstStyle/>
          <a:p>
            <a:r>
              <a:rPr lang="en-GB" dirty="0" smtClean="0"/>
              <a:t>Different from symposia, conferences due to</a:t>
            </a:r>
          </a:p>
          <a:p>
            <a:pPr lvl="1"/>
            <a:r>
              <a:rPr lang="en-GB" dirty="0" smtClean="0"/>
              <a:t>preparation by audience to give their contribution</a:t>
            </a:r>
          </a:p>
          <a:p>
            <a:pPr lvl="1"/>
            <a:r>
              <a:rPr lang="en-GB" dirty="0"/>
              <a:t>s</a:t>
            </a:r>
            <a:r>
              <a:rPr lang="en-GB" dirty="0" smtClean="0"/>
              <a:t>maller group </a:t>
            </a:r>
          </a:p>
          <a:p>
            <a:r>
              <a:rPr lang="en-GB" dirty="0" smtClean="0"/>
              <a:t>First workshop held (2016) at COVRA’s premises</a:t>
            </a:r>
          </a:p>
          <a:p>
            <a:pPr lvl="1"/>
            <a:r>
              <a:rPr lang="en-GB" dirty="0" smtClean="0"/>
              <a:t>Workshop proceedings published on www.projectcast.eu</a:t>
            </a:r>
          </a:p>
          <a:p>
            <a:endParaRPr lang="en-GB" dirty="0" smtClean="0"/>
          </a:p>
          <a:p>
            <a:endParaRPr lang="en-GB" dirty="0"/>
          </a:p>
        </p:txBody>
      </p:sp>
      <p:sp>
        <p:nvSpPr>
          <p:cNvPr id="4" name="Tijdelijke aanduiding voor dianummer 3"/>
          <p:cNvSpPr>
            <a:spLocks noGrp="1"/>
          </p:cNvSpPr>
          <p:nvPr>
            <p:ph type="sldNum" sz="quarter" idx="12"/>
          </p:nvPr>
        </p:nvSpPr>
        <p:spPr/>
        <p:txBody>
          <a:bodyPr/>
          <a:lstStyle/>
          <a:p>
            <a:fld id="{E79621B2-1B17-4521-86E6-BA06AF5FB1C6}" type="slidenum">
              <a:rPr lang="en-GB" smtClean="0"/>
              <a:t>33</a:t>
            </a:fld>
            <a:endParaRPr lang="en-GB" dirty="0"/>
          </a:p>
        </p:txBody>
      </p:sp>
    </p:spTree>
    <p:extLst>
      <p:ext uri="{BB962C8B-B14F-4D97-AF65-F5344CB8AC3E}">
        <p14:creationId xmlns:p14="http://schemas.microsoft.com/office/powerpoint/2010/main" val="1565690055"/>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Workshops</a:t>
            </a:r>
            <a:endParaRPr lang="nl-NL" dirty="0"/>
          </a:p>
        </p:txBody>
      </p:sp>
      <p:sp>
        <p:nvSpPr>
          <p:cNvPr id="3" name="Tijdelijke aanduiding voor inhoud 2"/>
          <p:cNvSpPr>
            <a:spLocks noGrp="1"/>
          </p:cNvSpPr>
          <p:nvPr>
            <p:ph idx="1"/>
          </p:nvPr>
        </p:nvSpPr>
        <p:spPr/>
        <p:txBody>
          <a:bodyPr>
            <a:normAutofit fontScale="77500" lnSpcReduction="20000"/>
          </a:bodyPr>
          <a:lstStyle/>
          <a:p>
            <a:r>
              <a:rPr lang="en-GB" dirty="0" smtClean="0"/>
              <a:t>Preparation WMO (first workshop) waste generators (second workshop) completing a template. Templates frequently used for safety e.g.</a:t>
            </a:r>
          </a:p>
          <a:p>
            <a:pPr lvl="1"/>
            <a:r>
              <a:rPr lang="en-US" dirty="0"/>
              <a:t>Joint Convention on the Safety of Spent Fuel Management and on the Safety of Radioactive Waste Management</a:t>
            </a:r>
            <a:r>
              <a:rPr lang="en-GB" dirty="0"/>
              <a:t> (IAEA)</a:t>
            </a:r>
          </a:p>
          <a:p>
            <a:pPr lvl="1"/>
            <a:r>
              <a:rPr lang="en-GB" dirty="0"/>
              <a:t>Convention Nuclear Safety (IAEA)</a:t>
            </a:r>
          </a:p>
          <a:p>
            <a:pPr lvl="1"/>
            <a:r>
              <a:rPr lang="en-GB" dirty="0"/>
              <a:t>Compilation sheet discharged activity </a:t>
            </a:r>
            <a:r>
              <a:rPr lang="en-GB" dirty="0" smtClean="0"/>
              <a:t>NPP, </a:t>
            </a:r>
            <a:r>
              <a:rPr lang="en-GB" dirty="0" err="1" smtClean="0"/>
              <a:t>recomm</a:t>
            </a:r>
            <a:r>
              <a:rPr lang="en-GB" dirty="0" smtClean="0"/>
              <a:t>. </a:t>
            </a:r>
            <a:r>
              <a:rPr lang="en-GB" dirty="0"/>
              <a:t>(</a:t>
            </a:r>
            <a:r>
              <a:rPr lang="en-GB" dirty="0" smtClean="0"/>
              <a:t>EU</a:t>
            </a:r>
            <a:r>
              <a:rPr lang="en-GB" dirty="0"/>
              <a:t>)</a:t>
            </a:r>
            <a:endParaRPr lang="en-GB" dirty="0" smtClean="0"/>
          </a:p>
          <a:p>
            <a:pPr lvl="1"/>
            <a:r>
              <a:rPr lang="en-GB" dirty="0" smtClean="0"/>
              <a:t>Compilation sheet (UNSCEAR</a:t>
            </a:r>
            <a:r>
              <a:rPr lang="en-GB" dirty="0"/>
              <a:t>)</a:t>
            </a:r>
          </a:p>
          <a:p>
            <a:pPr lvl="1"/>
            <a:r>
              <a:rPr lang="en-GB" dirty="0"/>
              <a:t>Country </a:t>
            </a:r>
            <a:r>
              <a:rPr lang="en-GB" dirty="0" smtClean="0"/>
              <a:t>Reports </a:t>
            </a:r>
            <a:r>
              <a:rPr lang="en-GB" dirty="0"/>
              <a:t>(NEA)</a:t>
            </a:r>
          </a:p>
          <a:p>
            <a:r>
              <a:rPr lang="en-GB" dirty="0" smtClean="0"/>
              <a:t>But then focus on carbon-14 waste investigated in CAST</a:t>
            </a:r>
          </a:p>
          <a:p>
            <a:pPr lvl="1"/>
            <a:r>
              <a:rPr lang="en-GB" dirty="0" smtClean="0"/>
              <a:t>E.g. for getting snap shots each country.</a:t>
            </a:r>
          </a:p>
          <a:p>
            <a:pPr lvl="1"/>
            <a:endParaRPr lang="en-GB" dirty="0"/>
          </a:p>
        </p:txBody>
      </p:sp>
      <p:sp>
        <p:nvSpPr>
          <p:cNvPr id="4" name="Tijdelijke aanduiding voor dianummer 3"/>
          <p:cNvSpPr>
            <a:spLocks noGrp="1"/>
          </p:cNvSpPr>
          <p:nvPr>
            <p:ph type="sldNum" sz="quarter" idx="12"/>
          </p:nvPr>
        </p:nvSpPr>
        <p:spPr/>
        <p:txBody>
          <a:bodyPr/>
          <a:lstStyle/>
          <a:p>
            <a:fld id="{E79621B2-1B17-4521-86E6-BA06AF5FB1C6}" type="slidenum">
              <a:rPr lang="en-GB" smtClean="0"/>
              <a:t>34</a:t>
            </a:fld>
            <a:endParaRPr lang="en-GB" dirty="0"/>
          </a:p>
        </p:txBody>
      </p:sp>
    </p:spTree>
    <p:extLst>
      <p:ext uri="{BB962C8B-B14F-4D97-AF65-F5344CB8AC3E}">
        <p14:creationId xmlns:p14="http://schemas.microsoft.com/office/powerpoint/2010/main" val="1749082279"/>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Also first workshop</a:t>
            </a:r>
            <a:endParaRPr lang="en-GB" dirty="0"/>
          </a:p>
        </p:txBody>
      </p:sp>
      <p:sp>
        <p:nvSpPr>
          <p:cNvPr id="3" name="Content Placeholder 2"/>
          <p:cNvSpPr>
            <a:spLocks noGrp="1"/>
          </p:cNvSpPr>
          <p:nvPr>
            <p:ph idx="1"/>
          </p:nvPr>
        </p:nvSpPr>
        <p:spPr/>
        <p:txBody>
          <a:bodyPr/>
          <a:lstStyle/>
          <a:p>
            <a:r>
              <a:rPr lang="en-GB" dirty="0" smtClean="0"/>
              <a:t>National examples of safety </a:t>
            </a:r>
            <a:r>
              <a:rPr lang="en-GB" dirty="0" smtClean="0"/>
              <a:t>assessments for each type of wast</a:t>
            </a:r>
            <a:r>
              <a:rPr lang="en-GB" dirty="0" smtClean="0"/>
              <a:t>e investigated in CAST</a:t>
            </a:r>
            <a:endParaRPr lang="en-GB" dirty="0" smtClean="0"/>
          </a:p>
          <a:p>
            <a:pPr lvl="1"/>
            <a:r>
              <a:rPr lang="en-GB" dirty="0" smtClean="0"/>
              <a:t>National safety assessment stakeholders</a:t>
            </a:r>
            <a:endParaRPr lang="en-GB" dirty="0"/>
          </a:p>
        </p:txBody>
      </p:sp>
      <p:sp>
        <p:nvSpPr>
          <p:cNvPr id="4" name="Slide Number Placeholder 3"/>
          <p:cNvSpPr>
            <a:spLocks noGrp="1"/>
          </p:cNvSpPr>
          <p:nvPr>
            <p:ph type="sldNum" sz="quarter" idx="12"/>
          </p:nvPr>
        </p:nvSpPr>
        <p:spPr/>
        <p:txBody>
          <a:bodyPr/>
          <a:lstStyle/>
          <a:p>
            <a:fld id="{E79621B2-1B17-4521-86E6-BA06AF5FB1C6}" type="slidenum">
              <a:rPr lang="en-GB" smtClean="0"/>
              <a:t>35</a:t>
            </a:fld>
            <a:endParaRPr lang="en-GB" dirty="0"/>
          </a:p>
        </p:txBody>
      </p:sp>
    </p:spTree>
    <p:extLst>
      <p:ext uri="{BB962C8B-B14F-4D97-AF65-F5344CB8AC3E}">
        <p14:creationId xmlns:p14="http://schemas.microsoft.com/office/powerpoint/2010/main" val="2665891249"/>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Waste generators</a:t>
            </a:r>
            <a:endParaRPr lang="en-GB" dirty="0"/>
          </a:p>
        </p:txBody>
      </p:sp>
      <p:sp>
        <p:nvSpPr>
          <p:cNvPr id="3" name="Content Placeholder 2"/>
          <p:cNvSpPr>
            <a:spLocks noGrp="1"/>
          </p:cNvSpPr>
          <p:nvPr>
            <p:ph idx="1"/>
          </p:nvPr>
        </p:nvSpPr>
        <p:spPr/>
        <p:txBody>
          <a:bodyPr>
            <a:normAutofit fontScale="92500" lnSpcReduction="20000"/>
          </a:bodyPr>
          <a:lstStyle/>
          <a:p>
            <a:r>
              <a:rPr lang="en-GB" dirty="0" smtClean="0"/>
              <a:t>9 representatives of waste producers / generators for the 9 WMO’s participating in CAST (dissemination plan)</a:t>
            </a:r>
          </a:p>
          <a:p>
            <a:r>
              <a:rPr lang="en-GB" dirty="0" smtClean="0"/>
              <a:t>Finland &amp; the Netherlands &amp; France i.e. 3 &lt; 9</a:t>
            </a:r>
          </a:p>
          <a:p>
            <a:pPr lvl="1"/>
            <a:r>
              <a:rPr lang="en-GB" dirty="0" smtClean="0"/>
              <a:t> not successful</a:t>
            </a:r>
          </a:p>
          <a:p>
            <a:r>
              <a:rPr lang="en-GB" dirty="0" smtClean="0"/>
              <a:t>Contribution for the second workshop: what (traceable) information can they share for the waste characterisation to calculate disposal of waste / processed waste?</a:t>
            </a:r>
          </a:p>
          <a:p>
            <a:pPr lvl="1"/>
            <a:r>
              <a:rPr lang="en-GB" dirty="0" smtClean="0"/>
              <a:t>If participation is so limited </a:t>
            </a:r>
            <a:r>
              <a:rPr lang="en-GB" dirty="0" smtClean="0">
                <a:sym typeface="Wingdings" panose="05000000000000000000" pitchFamily="2" charset="2"/>
              </a:rPr>
              <a:t></a:t>
            </a:r>
            <a:r>
              <a:rPr lang="en-GB" dirty="0" smtClean="0"/>
              <a:t> usefulness second workshop?</a:t>
            </a:r>
            <a:endParaRPr lang="en-GB" dirty="0"/>
          </a:p>
        </p:txBody>
      </p:sp>
      <p:sp>
        <p:nvSpPr>
          <p:cNvPr id="4" name="Slide Number Placeholder 3"/>
          <p:cNvSpPr>
            <a:spLocks noGrp="1"/>
          </p:cNvSpPr>
          <p:nvPr>
            <p:ph type="sldNum" sz="quarter" idx="12"/>
          </p:nvPr>
        </p:nvSpPr>
        <p:spPr/>
        <p:txBody>
          <a:bodyPr/>
          <a:lstStyle/>
          <a:p>
            <a:fld id="{E79621B2-1B17-4521-86E6-BA06AF5FB1C6}" type="slidenum">
              <a:rPr lang="en-GB" smtClean="0"/>
              <a:t>36</a:t>
            </a:fld>
            <a:endParaRPr lang="en-GB" dirty="0"/>
          </a:p>
        </p:txBody>
      </p:sp>
    </p:spTree>
    <p:extLst>
      <p:ext uri="{BB962C8B-B14F-4D97-AF65-F5344CB8AC3E}">
        <p14:creationId xmlns:p14="http://schemas.microsoft.com/office/powerpoint/2010/main" val="1612190347"/>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WMO contribution</a:t>
            </a:r>
            <a:endParaRPr lang="en-GB" dirty="0"/>
          </a:p>
        </p:txBody>
      </p:sp>
      <p:sp>
        <p:nvSpPr>
          <p:cNvPr id="3" name="Content Placeholder 2"/>
          <p:cNvSpPr>
            <a:spLocks noGrp="1"/>
          </p:cNvSpPr>
          <p:nvPr>
            <p:ph idx="1"/>
          </p:nvPr>
        </p:nvSpPr>
        <p:spPr/>
        <p:txBody>
          <a:bodyPr>
            <a:normAutofit fontScale="70000" lnSpcReduction="20000"/>
          </a:bodyPr>
          <a:lstStyle/>
          <a:p>
            <a:r>
              <a:rPr lang="en-GB" dirty="0" smtClean="0"/>
              <a:t>Contribution by each participating country, predefined template</a:t>
            </a:r>
          </a:p>
          <a:p>
            <a:pPr lvl="1"/>
            <a:r>
              <a:rPr lang="en-GB" dirty="0" smtClean="0"/>
              <a:t>For each type of waste investigated in CAST</a:t>
            </a:r>
          </a:p>
          <a:p>
            <a:pPr lvl="2"/>
            <a:r>
              <a:rPr lang="en-GB" dirty="0" smtClean="0"/>
              <a:t>Amount</a:t>
            </a:r>
          </a:p>
          <a:p>
            <a:pPr lvl="2"/>
            <a:r>
              <a:rPr lang="en-GB" dirty="0" smtClean="0"/>
              <a:t>Origin</a:t>
            </a:r>
          </a:p>
          <a:p>
            <a:pPr lvl="2"/>
            <a:r>
              <a:rPr lang="en-GB" dirty="0" smtClean="0"/>
              <a:t>How carbon-14 content specified / determined</a:t>
            </a:r>
          </a:p>
          <a:p>
            <a:pPr lvl="2"/>
            <a:r>
              <a:rPr lang="en-GB" dirty="0" smtClean="0"/>
              <a:t>Activity concentration of carbon-14</a:t>
            </a:r>
          </a:p>
          <a:p>
            <a:pPr lvl="3"/>
            <a:r>
              <a:rPr lang="en-GB" dirty="0" smtClean="0">
                <a:solidFill>
                  <a:srgbClr val="FF0000"/>
                </a:solidFill>
              </a:rPr>
              <a:t>Without it, knowledge to be developed in CAST cannot be implemented i.e. </a:t>
            </a:r>
            <a:r>
              <a:rPr lang="en-US" dirty="0" smtClean="0">
                <a:solidFill>
                  <a:srgbClr val="FF0000"/>
                </a:solidFill>
              </a:rPr>
              <a:t>new </a:t>
            </a:r>
            <a:r>
              <a:rPr lang="en-US" dirty="0">
                <a:solidFill>
                  <a:srgbClr val="FF0000"/>
                </a:solidFill>
              </a:rPr>
              <a:t>scientific understanding of the rate of release of carbon-14 </a:t>
            </a:r>
            <a:endParaRPr lang="en-GB" dirty="0" smtClean="0">
              <a:solidFill>
                <a:srgbClr val="FF0000"/>
              </a:solidFill>
            </a:endParaRPr>
          </a:p>
          <a:p>
            <a:pPr lvl="2"/>
            <a:r>
              <a:rPr lang="en-GB" dirty="0" smtClean="0"/>
              <a:t>Designated end-point of the waste</a:t>
            </a:r>
          </a:p>
          <a:p>
            <a:r>
              <a:rPr lang="en-GB" dirty="0" smtClean="0"/>
              <a:t>When is dissemination for a partly EU funded research programme successful?</a:t>
            </a:r>
          </a:p>
          <a:p>
            <a:pPr lvl="1"/>
            <a:r>
              <a:rPr lang="en-GB" dirty="0" smtClean="0"/>
              <a:t>Dissemination plan: setting performance indicators in advance of the dissemination activity</a:t>
            </a:r>
          </a:p>
          <a:p>
            <a:r>
              <a:rPr lang="en-GB" dirty="0" smtClean="0"/>
              <a:t>No performance indicator set for participation by WMOs but CAST itself including workshops, 94% of countries with operating NPPs something to show that they have been involved in CAST</a:t>
            </a:r>
            <a:endParaRPr lang="en-GB" dirty="0"/>
          </a:p>
        </p:txBody>
      </p:sp>
      <p:sp>
        <p:nvSpPr>
          <p:cNvPr id="4" name="Slide Number Placeholder 3"/>
          <p:cNvSpPr>
            <a:spLocks noGrp="1"/>
          </p:cNvSpPr>
          <p:nvPr>
            <p:ph type="sldNum" sz="quarter" idx="12"/>
          </p:nvPr>
        </p:nvSpPr>
        <p:spPr/>
        <p:txBody>
          <a:bodyPr/>
          <a:lstStyle/>
          <a:p>
            <a:fld id="{E79621B2-1B17-4521-86E6-BA06AF5FB1C6}" type="slidenum">
              <a:rPr lang="en-GB" smtClean="0"/>
              <a:t>37</a:t>
            </a:fld>
            <a:endParaRPr lang="en-GB" dirty="0"/>
          </a:p>
        </p:txBody>
      </p:sp>
    </p:spTree>
    <p:extLst>
      <p:ext uri="{BB962C8B-B14F-4D97-AF65-F5344CB8AC3E}">
        <p14:creationId xmlns:p14="http://schemas.microsoft.com/office/powerpoint/2010/main" val="3854706324"/>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Which country would be interested?</a:t>
            </a:r>
            <a:endParaRPr lang="en-GB" dirty="0"/>
          </a:p>
        </p:txBody>
      </p:sp>
      <p:sp>
        <p:nvSpPr>
          <p:cNvPr id="4" name="Slide Number Placeholder 3"/>
          <p:cNvSpPr>
            <a:spLocks noGrp="1"/>
          </p:cNvSpPr>
          <p:nvPr>
            <p:ph type="sldNum" sz="quarter" idx="12"/>
          </p:nvPr>
        </p:nvSpPr>
        <p:spPr/>
        <p:txBody>
          <a:bodyPr/>
          <a:lstStyle/>
          <a:p>
            <a:fld id="{E79621B2-1B17-4521-86E6-BA06AF5FB1C6}" type="slidenum">
              <a:rPr lang="en-GB" smtClean="0"/>
              <a:t>38</a:t>
            </a:fld>
            <a:endParaRPr lang="en-GB" dirty="0"/>
          </a:p>
        </p:txBody>
      </p:sp>
      <p:pic>
        <p:nvPicPr>
          <p:cNvPr id="6" name="Afbeelding 5"/>
          <p:cNvPicPr>
            <a:picLocks noChangeAspect="1"/>
          </p:cNvPicPr>
          <p:nvPr/>
        </p:nvPicPr>
        <p:blipFill rotWithShape="1">
          <a:blip r:embed="rId2">
            <a:extLst>
              <a:ext uri="{28A0092B-C50C-407E-A947-70E740481C1C}">
                <a14:useLocalDpi xmlns:a14="http://schemas.microsoft.com/office/drawing/2010/main" val="0"/>
              </a:ext>
            </a:extLst>
          </a:blip>
          <a:srcRect l="62600" t="46538" r="20075" b="31142"/>
          <a:stretch/>
        </p:blipFill>
        <p:spPr>
          <a:xfrm>
            <a:off x="1691680" y="1161605"/>
            <a:ext cx="5544694" cy="4464496"/>
          </a:xfrm>
          <a:prstGeom prst="rect">
            <a:avLst/>
          </a:prstGeom>
        </p:spPr>
      </p:pic>
      <p:sp>
        <p:nvSpPr>
          <p:cNvPr id="7" name="Rechthoek 6"/>
          <p:cNvSpPr/>
          <p:nvPr/>
        </p:nvSpPr>
        <p:spPr>
          <a:xfrm>
            <a:off x="648728" y="5872847"/>
            <a:ext cx="7955720" cy="923330"/>
          </a:xfrm>
          <a:prstGeom prst="rect">
            <a:avLst/>
          </a:prstGeom>
        </p:spPr>
        <p:txBody>
          <a:bodyPr wrap="square">
            <a:spAutoFit/>
          </a:bodyPr>
          <a:lstStyle/>
          <a:p>
            <a:r>
              <a:rPr lang="en-GB" dirty="0" smtClean="0"/>
              <a:t>ENSREG: EU-countries with operational nuclear power plants in orange</a:t>
            </a:r>
          </a:p>
          <a:p>
            <a:r>
              <a:rPr lang="en-GB" dirty="0" smtClean="0"/>
              <a:t>16 EU countries + future waste in Poland, waste from past in Italy </a:t>
            </a:r>
          </a:p>
          <a:p>
            <a:r>
              <a:rPr lang="en-GB" dirty="0" smtClean="0"/>
              <a:t>Also invited: Switzerland, Japan and Ukraine because participation in CAST </a:t>
            </a:r>
            <a:endParaRPr lang="en-GB" dirty="0"/>
          </a:p>
        </p:txBody>
      </p:sp>
    </p:spTree>
    <p:extLst>
      <p:ext uri="{BB962C8B-B14F-4D97-AF65-F5344CB8AC3E}">
        <p14:creationId xmlns:p14="http://schemas.microsoft.com/office/powerpoint/2010/main" val="2875201973"/>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GB" dirty="0" smtClean="0"/>
              <a:t>WMO participating in CAST</a:t>
            </a:r>
            <a:endParaRPr lang="en-GB" dirty="0"/>
          </a:p>
        </p:txBody>
      </p:sp>
      <p:sp>
        <p:nvSpPr>
          <p:cNvPr id="4" name="Tijdelijke aanduiding voor dianummer 3"/>
          <p:cNvSpPr>
            <a:spLocks noGrp="1"/>
          </p:cNvSpPr>
          <p:nvPr>
            <p:ph type="sldNum" sz="quarter" idx="12"/>
          </p:nvPr>
        </p:nvSpPr>
        <p:spPr/>
        <p:txBody>
          <a:bodyPr/>
          <a:lstStyle/>
          <a:p>
            <a:fld id="{E79621B2-1B17-4521-86E6-BA06AF5FB1C6}" type="slidenum">
              <a:rPr lang="en-GB" smtClean="0"/>
              <a:t>39</a:t>
            </a:fld>
            <a:endParaRPr lang="en-GB" dirty="0"/>
          </a:p>
        </p:txBody>
      </p:sp>
      <p:pic>
        <p:nvPicPr>
          <p:cNvPr id="6" name="Picture 2" descr="EU_WMO in CAS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1268760"/>
            <a:ext cx="7704707" cy="5431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09590610"/>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First workshop: WMO</a:t>
            </a:r>
            <a:endParaRPr lang="en-GB" dirty="0"/>
          </a:p>
        </p:txBody>
      </p:sp>
      <p:sp>
        <p:nvSpPr>
          <p:cNvPr id="4" name="Slide Number Placeholder 3"/>
          <p:cNvSpPr>
            <a:spLocks noGrp="1"/>
          </p:cNvSpPr>
          <p:nvPr>
            <p:ph type="sldNum" sz="quarter" idx="12"/>
          </p:nvPr>
        </p:nvSpPr>
        <p:spPr/>
        <p:txBody>
          <a:bodyPr/>
          <a:lstStyle/>
          <a:p>
            <a:fld id="{E79621B2-1B17-4521-86E6-BA06AF5FB1C6}" type="slidenum">
              <a:rPr lang="en-GB" smtClean="0"/>
              <a:t>40</a:t>
            </a:fld>
            <a:endParaRPr lang="en-GB" dirty="0"/>
          </a:p>
        </p:txBody>
      </p:sp>
      <p:pic>
        <p:nvPicPr>
          <p:cNvPr id="7" name="Afbeelding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67797" y="1177850"/>
            <a:ext cx="7686747" cy="5418289"/>
          </a:xfrm>
          <a:prstGeom prst="rect">
            <a:avLst/>
          </a:prstGeom>
        </p:spPr>
      </p:pic>
      <p:sp>
        <p:nvSpPr>
          <p:cNvPr id="3" name="Tekstvak 2"/>
          <p:cNvSpPr txBox="1"/>
          <p:nvPr/>
        </p:nvSpPr>
        <p:spPr>
          <a:xfrm>
            <a:off x="272469" y="6352143"/>
            <a:ext cx="4825552" cy="369332"/>
          </a:xfrm>
          <a:prstGeom prst="rect">
            <a:avLst/>
          </a:prstGeom>
          <a:noFill/>
        </p:spPr>
        <p:txBody>
          <a:bodyPr wrap="none" rtlCol="0">
            <a:spAutoFit/>
          </a:bodyPr>
          <a:lstStyle/>
          <a:p>
            <a:r>
              <a:rPr lang="nl-NL" dirty="0" smtClean="0"/>
              <a:t>At </a:t>
            </a:r>
            <a:r>
              <a:rPr lang="nl-NL" dirty="0" err="1" smtClean="0"/>
              <a:t>COVRA’s</a:t>
            </a:r>
            <a:r>
              <a:rPr lang="nl-NL" dirty="0" smtClean="0"/>
              <a:t> </a:t>
            </a:r>
            <a:r>
              <a:rPr lang="nl-NL" dirty="0" err="1" smtClean="0"/>
              <a:t>premises</a:t>
            </a:r>
            <a:r>
              <a:rPr lang="nl-NL" dirty="0" smtClean="0"/>
              <a:t>, first workshop </a:t>
            </a:r>
            <a:r>
              <a:rPr lang="nl-NL" dirty="0" err="1" smtClean="0"/>
              <a:t>proceedings</a:t>
            </a:r>
            <a:r>
              <a:rPr lang="nl-NL" dirty="0" smtClean="0"/>
              <a:t> </a:t>
            </a:r>
            <a:endParaRPr lang="nl-NL" dirty="0"/>
          </a:p>
        </p:txBody>
      </p:sp>
    </p:spTree>
    <p:extLst>
      <p:ext uri="{BB962C8B-B14F-4D97-AF65-F5344CB8AC3E}">
        <p14:creationId xmlns:p14="http://schemas.microsoft.com/office/powerpoint/2010/main" val="2498214552"/>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WMO</a:t>
            </a:r>
            <a:endParaRPr lang="nl-NL" dirty="0"/>
          </a:p>
        </p:txBody>
      </p:sp>
      <p:sp>
        <p:nvSpPr>
          <p:cNvPr id="3" name="Tijdelijke aanduiding voor inhoud 2"/>
          <p:cNvSpPr>
            <a:spLocks noGrp="1"/>
          </p:cNvSpPr>
          <p:nvPr>
            <p:ph idx="1"/>
          </p:nvPr>
        </p:nvSpPr>
        <p:spPr/>
        <p:txBody>
          <a:bodyPr>
            <a:normAutofit fontScale="85000" lnSpcReduction="10000"/>
          </a:bodyPr>
          <a:lstStyle/>
          <a:p>
            <a:r>
              <a:rPr lang="en-GB" dirty="0" smtClean="0"/>
              <a:t>Necessary input S.A. carbon-14 activity concentration </a:t>
            </a:r>
          </a:p>
          <a:p>
            <a:pPr lvl="1"/>
            <a:r>
              <a:rPr lang="en-GB" dirty="0" smtClean="0"/>
              <a:t>How determined / specified?</a:t>
            </a:r>
          </a:p>
          <a:p>
            <a:pPr lvl="2"/>
            <a:r>
              <a:rPr lang="en-GB" dirty="0" smtClean="0"/>
              <a:t>For some types of waste investigated in CAST not determined / specified</a:t>
            </a:r>
          </a:p>
          <a:p>
            <a:pPr lvl="3"/>
            <a:r>
              <a:rPr lang="en-GB" dirty="0" smtClean="0"/>
              <a:t>Cannot implement new scientific understanding of carbon-14 rate of release to be developed in CAST</a:t>
            </a:r>
          </a:p>
          <a:p>
            <a:pPr lvl="2"/>
            <a:r>
              <a:rPr lang="en-GB" dirty="0" smtClean="0"/>
              <a:t>Calculated carbon-14 concentration</a:t>
            </a:r>
          </a:p>
          <a:p>
            <a:pPr lvl="3"/>
            <a:r>
              <a:rPr lang="en-GB" dirty="0"/>
              <a:t>Neutron </a:t>
            </a:r>
            <a:r>
              <a:rPr lang="en-GB" dirty="0" err="1"/>
              <a:t>fluence</a:t>
            </a:r>
            <a:r>
              <a:rPr lang="en-GB" dirty="0"/>
              <a:t>, cross sections and chemical concentration precursors of </a:t>
            </a:r>
            <a:r>
              <a:rPr lang="en-GB" dirty="0" smtClean="0"/>
              <a:t>carbon-14 et cetera? </a:t>
            </a:r>
          </a:p>
          <a:p>
            <a:pPr lvl="2"/>
            <a:r>
              <a:rPr lang="en-GB" dirty="0" smtClean="0"/>
              <a:t>Scaling factor: in-house made, literature values (IAEA)</a:t>
            </a:r>
          </a:p>
          <a:p>
            <a:pPr lvl="3"/>
            <a:r>
              <a:rPr lang="en-GB" dirty="0" smtClean="0"/>
              <a:t>Scaling factors with ETM radionuclide frequently used i.e. carbon-14 content determined by multiplying the measured cobalt-60 content with a factor  </a:t>
            </a:r>
          </a:p>
          <a:p>
            <a:pPr lvl="3"/>
            <a:r>
              <a:rPr lang="en-GB" dirty="0" smtClean="0"/>
              <a:t>Hungarian WMO (PURAM) shared measured work on spent ion exchange resins</a:t>
            </a:r>
          </a:p>
        </p:txBody>
      </p:sp>
      <p:sp>
        <p:nvSpPr>
          <p:cNvPr id="4" name="Tijdelijke aanduiding voor dianummer 3"/>
          <p:cNvSpPr>
            <a:spLocks noGrp="1"/>
          </p:cNvSpPr>
          <p:nvPr>
            <p:ph type="sldNum" sz="quarter" idx="12"/>
          </p:nvPr>
        </p:nvSpPr>
        <p:spPr/>
        <p:txBody>
          <a:bodyPr/>
          <a:lstStyle/>
          <a:p>
            <a:fld id="{E79621B2-1B17-4521-86E6-BA06AF5FB1C6}" type="slidenum">
              <a:rPr lang="en-GB" smtClean="0"/>
              <a:t>41</a:t>
            </a:fld>
            <a:endParaRPr lang="en-GB" dirty="0"/>
          </a:p>
        </p:txBody>
      </p:sp>
    </p:spTree>
    <p:extLst>
      <p:ext uri="{BB962C8B-B14F-4D97-AF65-F5344CB8AC3E}">
        <p14:creationId xmlns:p14="http://schemas.microsoft.com/office/powerpoint/2010/main" val="633846249"/>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nl-NL" dirty="0" smtClean="0"/>
              <a:t>A </a:t>
            </a:r>
            <a:r>
              <a:rPr lang="nl-NL" dirty="0" err="1" smtClean="0"/>
              <a:t>nuclear</a:t>
            </a:r>
            <a:r>
              <a:rPr lang="nl-NL" dirty="0" smtClean="0"/>
              <a:t> carbon-14 precursor change</a:t>
            </a:r>
            <a:endParaRPr lang="nl-NL" dirty="0"/>
          </a:p>
        </p:txBody>
      </p:sp>
      <p:sp>
        <p:nvSpPr>
          <p:cNvPr id="3" name="Tijdelijke aanduiding voor inhoud 2"/>
          <p:cNvSpPr>
            <a:spLocks noGrp="1"/>
          </p:cNvSpPr>
          <p:nvPr>
            <p:ph idx="1"/>
          </p:nvPr>
        </p:nvSpPr>
        <p:spPr/>
        <p:txBody>
          <a:bodyPr>
            <a:noAutofit/>
          </a:bodyPr>
          <a:lstStyle/>
          <a:p>
            <a:pPr marL="0" indent="0">
              <a:buNone/>
            </a:pPr>
            <a:r>
              <a:rPr lang="nl-NL" sz="2800" dirty="0" smtClean="0"/>
              <a:t>JANIS </a:t>
            </a:r>
            <a:r>
              <a:rPr lang="nl-NL" sz="2800" dirty="0" err="1" smtClean="0"/>
              <a:t>Book</a:t>
            </a:r>
            <a:r>
              <a:rPr lang="nl-NL" sz="2800" dirty="0" smtClean="0"/>
              <a:t> of </a:t>
            </a:r>
            <a:r>
              <a:rPr lang="nl-NL" sz="2800" dirty="0"/>
              <a:t>neutron-</a:t>
            </a:r>
            <a:r>
              <a:rPr lang="nl-NL" sz="2800" dirty="0" err="1"/>
              <a:t>induced</a:t>
            </a:r>
            <a:r>
              <a:rPr lang="nl-NL" sz="2800" dirty="0"/>
              <a:t> cross-</a:t>
            </a:r>
            <a:r>
              <a:rPr lang="nl-NL" sz="2800" dirty="0" err="1"/>
              <a:t>sections</a:t>
            </a:r>
            <a:r>
              <a:rPr lang="nl-NL" sz="2800" dirty="0"/>
              <a:t> </a:t>
            </a:r>
          </a:p>
          <a:p>
            <a:pPr marL="0" indent="0">
              <a:buNone/>
            </a:pPr>
            <a:r>
              <a:rPr lang="nl-NL" sz="2800" dirty="0" err="1" smtClean="0"/>
              <a:t>Comparison</a:t>
            </a:r>
            <a:r>
              <a:rPr lang="nl-NL" sz="2800" dirty="0" smtClean="0"/>
              <a:t> </a:t>
            </a:r>
            <a:r>
              <a:rPr lang="nl-NL" sz="2800" dirty="0"/>
              <a:t>of </a:t>
            </a:r>
            <a:r>
              <a:rPr lang="nl-NL" sz="2800" dirty="0" err="1"/>
              <a:t>evaluated</a:t>
            </a:r>
            <a:r>
              <a:rPr lang="nl-NL" sz="2800" dirty="0"/>
              <a:t> </a:t>
            </a:r>
            <a:r>
              <a:rPr lang="nl-NL" sz="2800" dirty="0" err="1"/>
              <a:t>and</a:t>
            </a:r>
            <a:r>
              <a:rPr lang="nl-NL" sz="2800" dirty="0"/>
              <a:t> </a:t>
            </a:r>
            <a:r>
              <a:rPr lang="nl-NL" sz="2800" dirty="0" err="1"/>
              <a:t>experimental</a:t>
            </a:r>
            <a:r>
              <a:rPr lang="nl-NL" sz="2800" dirty="0"/>
              <a:t> data </a:t>
            </a:r>
            <a:r>
              <a:rPr lang="nl-NL" sz="2800" dirty="0" err="1"/>
              <a:t>from</a:t>
            </a:r>
            <a:r>
              <a:rPr lang="nl-NL" sz="2800" dirty="0"/>
              <a:t> </a:t>
            </a:r>
          </a:p>
          <a:p>
            <a:pPr marL="0" indent="0">
              <a:buNone/>
            </a:pPr>
            <a:r>
              <a:rPr lang="nl-NL" sz="2800" dirty="0"/>
              <a:t> </a:t>
            </a:r>
            <a:r>
              <a:rPr lang="nl-NL" sz="2800" dirty="0" smtClean="0"/>
              <a:t>EAF-2010</a:t>
            </a:r>
            <a:r>
              <a:rPr lang="nl-NL" sz="2800" dirty="0"/>
              <a:t>, ENDF/B-VII.1, JEFF-3.1.2, JENDL-4.0, JENDL/HE-2007, IRDFF-1.0, TENDL-2011 </a:t>
            </a:r>
            <a:r>
              <a:rPr lang="nl-NL" sz="2800" dirty="0" err="1"/>
              <a:t>and</a:t>
            </a:r>
            <a:r>
              <a:rPr lang="nl-NL" sz="2800" dirty="0"/>
              <a:t> EXFOR </a:t>
            </a:r>
          </a:p>
          <a:p>
            <a:pPr marL="0" indent="0">
              <a:buNone/>
            </a:pPr>
            <a:r>
              <a:rPr lang="nl-NL" sz="2800" dirty="0"/>
              <a:t> </a:t>
            </a:r>
            <a:r>
              <a:rPr lang="nl-NL" sz="2800" dirty="0" smtClean="0"/>
              <a:t> </a:t>
            </a:r>
            <a:endParaRPr lang="nl-NL" sz="2800" dirty="0"/>
          </a:p>
          <a:p>
            <a:pPr marL="0" indent="0">
              <a:buNone/>
            </a:pPr>
            <a:r>
              <a:rPr lang="nl-NL" sz="2800" dirty="0"/>
              <a:t>N. </a:t>
            </a:r>
            <a:r>
              <a:rPr lang="nl-NL" sz="2800" dirty="0" err="1"/>
              <a:t>Soppera</a:t>
            </a:r>
            <a:r>
              <a:rPr lang="nl-NL" sz="2800" dirty="0"/>
              <a:t>, E. Dupont, M. </a:t>
            </a:r>
            <a:r>
              <a:rPr lang="nl-NL" sz="2800" dirty="0" err="1"/>
              <a:t>Bossant</a:t>
            </a:r>
            <a:r>
              <a:rPr lang="nl-NL" sz="2800" dirty="0"/>
              <a:t> </a:t>
            </a:r>
          </a:p>
          <a:p>
            <a:pPr marL="0" indent="0">
              <a:buNone/>
            </a:pPr>
            <a:r>
              <a:rPr lang="nl-NL" sz="2800" dirty="0"/>
              <a:t> </a:t>
            </a:r>
          </a:p>
          <a:p>
            <a:pPr marL="0" indent="0">
              <a:buNone/>
            </a:pPr>
            <a:r>
              <a:rPr lang="nl-NL" sz="2800" dirty="0"/>
              <a:t> </a:t>
            </a:r>
          </a:p>
          <a:p>
            <a:pPr marL="0" indent="0">
              <a:buNone/>
            </a:pPr>
            <a:r>
              <a:rPr lang="nl-NL" sz="2800" dirty="0"/>
              <a:t>OECD NEA Data </a:t>
            </a:r>
            <a:r>
              <a:rPr lang="nl-NL" sz="2800" dirty="0" smtClean="0"/>
              <a:t>Bank - 2012</a:t>
            </a:r>
            <a:endParaRPr lang="nl-NL" sz="2800" dirty="0"/>
          </a:p>
        </p:txBody>
      </p:sp>
      <p:sp>
        <p:nvSpPr>
          <p:cNvPr id="4" name="Tijdelijke aanduiding voor dianummer 3"/>
          <p:cNvSpPr>
            <a:spLocks noGrp="1"/>
          </p:cNvSpPr>
          <p:nvPr>
            <p:ph type="sldNum" sz="quarter" idx="12"/>
          </p:nvPr>
        </p:nvSpPr>
        <p:spPr/>
        <p:txBody>
          <a:bodyPr/>
          <a:lstStyle/>
          <a:p>
            <a:fld id="{E79621B2-1B17-4521-86E6-BA06AF5FB1C6}" type="slidenum">
              <a:rPr lang="en-GB" smtClean="0"/>
              <a:t>42</a:t>
            </a:fld>
            <a:endParaRPr lang="en-GB" dirty="0"/>
          </a:p>
        </p:txBody>
      </p:sp>
    </p:spTree>
    <p:extLst>
      <p:ext uri="{BB962C8B-B14F-4D97-AF65-F5344CB8AC3E}">
        <p14:creationId xmlns:p14="http://schemas.microsoft.com/office/powerpoint/2010/main" val="3942407291"/>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755576" y="260648"/>
            <a:ext cx="7715200" cy="1143000"/>
          </a:xfrm>
        </p:spPr>
        <p:txBody>
          <a:bodyPr>
            <a:normAutofit fontScale="90000"/>
          </a:bodyPr>
          <a:lstStyle/>
          <a:p>
            <a:r>
              <a:rPr lang="en-GB" dirty="0" smtClean="0"/>
              <a:t>Nuclear carbon-14 generation update during CAST</a:t>
            </a:r>
            <a:endParaRPr lang="en-GB" dirty="0"/>
          </a:p>
        </p:txBody>
      </p:sp>
      <p:sp>
        <p:nvSpPr>
          <p:cNvPr id="4" name="Tijdelijke aanduiding voor dianummer 3"/>
          <p:cNvSpPr>
            <a:spLocks noGrp="1"/>
          </p:cNvSpPr>
          <p:nvPr>
            <p:ph type="sldNum" sz="quarter" idx="12"/>
          </p:nvPr>
        </p:nvSpPr>
        <p:spPr/>
        <p:txBody>
          <a:bodyPr/>
          <a:lstStyle/>
          <a:p>
            <a:fld id="{E79621B2-1B17-4521-86E6-BA06AF5FB1C6}" type="slidenum">
              <a:rPr lang="en-GB" smtClean="0"/>
              <a:t>43</a:t>
            </a:fld>
            <a:endParaRPr lang="en-GB" dirty="0"/>
          </a:p>
        </p:txBody>
      </p:sp>
      <p:pic>
        <p:nvPicPr>
          <p:cNvPr id="1026" name="Afbeelding 1"/>
          <p:cNvPicPr>
            <a:picLocks noChangeAspect="1" noChangeArrowheads="1"/>
          </p:cNvPicPr>
          <p:nvPr/>
        </p:nvPicPr>
        <p:blipFill>
          <a:blip r:embed="rId2">
            <a:extLst>
              <a:ext uri="{28A0092B-C50C-407E-A947-70E740481C1C}">
                <a14:useLocalDpi xmlns:a14="http://schemas.microsoft.com/office/drawing/2010/main" val="0"/>
              </a:ext>
            </a:extLst>
          </a:blip>
          <a:srcRect l="9827" t="8990" r="13496" b="12225"/>
          <a:stretch>
            <a:fillRect/>
          </a:stretch>
        </p:blipFill>
        <p:spPr bwMode="auto">
          <a:xfrm>
            <a:off x="2123728" y="1739819"/>
            <a:ext cx="6845686" cy="4967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9" name="Rechte verbindingslijn met pijl 8"/>
          <p:cNvCxnSpPr/>
          <p:nvPr/>
        </p:nvCxnSpPr>
        <p:spPr>
          <a:xfrm>
            <a:off x="179512" y="2708920"/>
            <a:ext cx="3672408" cy="0"/>
          </a:xfrm>
          <a:prstGeom prst="straightConnector1">
            <a:avLst/>
          </a:prstGeom>
          <a:ln w="25400">
            <a:solidFill>
              <a:srgbClr val="FF33CC"/>
            </a:solidFill>
            <a:prstDash val="sysDot"/>
            <a:tailEnd type="triangle" w="lg" len="lg"/>
          </a:ln>
        </p:spPr>
        <p:style>
          <a:lnRef idx="1">
            <a:schemeClr val="accent1"/>
          </a:lnRef>
          <a:fillRef idx="0">
            <a:schemeClr val="accent1"/>
          </a:fillRef>
          <a:effectRef idx="0">
            <a:schemeClr val="accent1"/>
          </a:effectRef>
          <a:fontRef idx="minor">
            <a:schemeClr val="tx1"/>
          </a:fontRef>
        </p:style>
      </p:cxnSp>
      <p:sp>
        <p:nvSpPr>
          <p:cNvPr id="10" name="Tekstvak 9"/>
          <p:cNvSpPr txBox="1"/>
          <p:nvPr/>
        </p:nvSpPr>
        <p:spPr>
          <a:xfrm>
            <a:off x="179512" y="2708920"/>
            <a:ext cx="2016224" cy="369332"/>
          </a:xfrm>
          <a:prstGeom prst="rect">
            <a:avLst/>
          </a:prstGeom>
          <a:noFill/>
        </p:spPr>
        <p:txBody>
          <a:bodyPr wrap="square" rtlCol="0">
            <a:spAutoFit/>
          </a:bodyPr>
          <a:lstStyle/>
          <a:p>
            <a:r>
              <a:rPr lang="en-GB" dirty="0" smtClean="0"/>
              <a:t>Many  CAST reports</a:t>
            </a:r>
            <a:endParaRPr lang="en-GB" dirty="0"/>
          </a:p>
        </p:txBody>
      </p:sp>
      <p:sp>
        <p:nvSpPr>
          <p:cNvPr id="12" name="Tekstvak 11"/>
          <p:cNvSpPr txBox="1"/>
          <p:nvPr/>
        </p:nvSpPr>
        <p:spPr>
          <a:xfrm>
            <a:off x="179512" y="4365103"/>
            <a:ext cx="1800200" cy="369332"/>
          </a:xfrm>
          <a:prstGeom prst="rect">
            <a:avLst/>
          </a:prstGeom>
          <a:noFill/>
        </p:spPr>
        <p:txBody>
          <a:bodyPr wrap="square" rtlCol="0">
            <a:spAutoFit/>
          </a:bodyPr>
          <a:lstStyle/>
          <a:p>
            <a:r>
              <a:rPr lang="en-GB" dirty="0" smtClean="0"/>
              <a:t>JEFF 3.2 (2014)</a:t>
            </a:r>
            <a:endParaRPr lang="en-GB" dirty="0"/>
          </a:p>
        </p:txBody>
      </p:sp>
      <p:cxnSp>
        <p:nvCxnSpPr>
          <p:cNvPr id="13" name="Rechte verbindingslijn met pijl 12"/>
          <p:cNvCxnSpPr/>
          <p:nvPr/>
        </p:nvCxnSpPr>
        <p:spPr>
          <a:xfrm>
            <a:off x="287524" y="4365104"/>
            <a:ext cx="3672408" cy="0"/>
          </a:xfrm>
          <a:prstGeom prst="straightConnector1">
            <a:avLst/>
          </a:prstGeom>
          <a:ln w="25400">
            <a:solidFill>
              <a:srgbClr val="FF33CC"/>
            </a:solidFill>
            <a:prstDash val="solid"/>
            <a:tailEnd type="triangle" w="lg" len="lg"/>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146783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ppt_x"/>
                                          </p:val>
                                        </p:tav>
                                        <p:tav tm="100000">
                                          <p:val>
                                            <p:strVal val="#ppt_x"/>
                                          </p:val>
                                        </p:tav>
                                      </p:tavLst>
                                    </p:anim>
                                    <p:anim calcmode="lin" valueType="num">
                                      <p:cBhvr additive="base">
                                        <p:cTn id="12" dur="500" fill="hold"/>
                                        <p:tgtEl>
                                          <p:spTgt spid="10"/>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additive="base">
                                        <p:cTn id="15" dur="500" fill="hold"/>
                                        <p:tgtEl>
                                          <p:spTgt spid="13"/>
                                        </p:tgtEl>
                                        <p:attrNameLst>
                                          <p:attrName>ppt_x</p:attrName>
                                        </p:attrNameLst>
                                      </p:cBhvr>
                                      <p:tavLst>
                                        <p:tav tm="0">
                                          <p:val>
                                            <p:strVal val="#ppt_x"/>
                                          </p:val>
                                        </p:tav>
                                        <p:tav tm="100000">
                                          <p:val>
                                            <p:strVal val="#ppt_x"/>
                                          </p:val>
                                        </p:tav>
                                      </p:tavLst>
                                    </p:anim>
                                    <p:anim calcmode="lin" valueType="num">
                                      <p:cBhvr additive="base">
                                        <p:cTn id="16" dur="500" fill="hold"/>
                                        <p:tgtEl>
                                          <p:spTgt spid="13"/>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500" fill="hold"/>
                                        <p:tgtEl>
                                          <p:spTgt spid="12"/>
                                        </p:tgtEl>
                                        <p:attrNameLst>
                                          <p:attrName>ppt_x</p:attrName>
                                        </p:attrNameLst>
                                      </p:cBhvr>
                                      <p:tavLst>
                                        <p:tav tm="0">
                                          <p:val>
                                            <p:strVal val="#ppt_x"/>
                                          </p:val>
                                        </p:tav>
                                        <p:tav tm="100000">
                                          <p:val>
                                            <p:strVal val="#ppt_x"/>
                                          </p:val>
                                        </p:tav>
                                      </p:tavLst>
                                    </p:anim>
                                    <p:anim calcmode="lin" valueType="num">
                                      <p:cBhvr additive="base">
                                        <p:cTn id="2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2"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err="1" smtClean="0"/>
              <a:t>Nuclear</a:t>
            </a:r>
            <a:r>
              <a:rPr lang="nl-NL" dirty="0" smtClean="0"/>
              <a:t> carbon-14 precursor</a:t>
            </a:r>
            <a:endParaRPr lang="nl-NL" dirty="0"/>
          </a:p>
        </p:txBody>
      </p:sp>
      <p:sp>
        <p:nvSpPr>
          <p:cNvPr id="4" name="Tijdelijke aanduiding voor dianummer 3"/>
          <p:cNvSpPr>
            <a:spLocks noGrp="1"/>
          </p:cNvSpPr>
          <p:nvPr>
            <p:ph type="sldNum" sz="quarter" idx="12"/>
          </p:nvPr>
        </p:nvSpPr>
        <p:spPr/>
        <p:txBody>
          <a:bodyPr/>
          <a:lstStyle/>
          <a:p>
            <a:fld id="{E79621B2-1B17-4521-86E6-BA06AF5FB1C6}" type="slidenum">
              <a:rPr lang="en-GB" smtClean="0"/>
              <a:t>44</a:t>
            </a:fld>
            <a:endParaRPr lang="en-GB" dirty="0"/>
          </a:p>
        </p:txBody>
      </p:sp>
      <p:pic>
        <p:nvPicPr>
          <p:cNvPr id="5" name="Afbeelding 4"/>
          <p:cNvPicPr>
            <a:picLocks noChangeAspect="1"/>
          </p:cNvPicPr>
          <p:nvPr/>
        </p:nvPicPr>
        <p:blipFill rotWithShape="1">
          <a:blip r:embed="rId2"/>
          <a:srcRect l="19288" t="7410" r="16925" b="24801"/>
          <a:stretch/>
        </p:blipFill>
        <p:spPr>
          <a:xfrm>
            <a:off x="323528" y="1095215"/>
            <a:ext cx="8676117" cy="5762785"/>
          </a:xfrm>
          <a:prstGeom prst="rect">
            <a:avLst/>
          </a:prstGeom>
        </p:spPr>
      </p:pic>
    </p:spTree>
    <p:extLst>
      <p:ext uri="{BB962C8B-B14F-4D97-AF65-F5344CB8AC3E}">
        <p14:creationId xmlns:p14="http://schemas.microsoft.com/office/powerpoint/2010/main" val="3214100677"/>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nl-NL" dirty="0" err="1" smtClean="0"/>
              <a:t>Nuclear</a:t>
            </a:r>
            <a:r>
              <a:rPr lang="nl-NL" dirty="0" smtClean="0"/>
              <a:t> carbon-14 precursors </a:t>
            </a:r>
            <a:r>
              <a:rPr lang="nl-NL" dirty="0" err="1" smtClean="0"/>
              <a:t>another</a:t>
            </a:r>
            <a:r>
              <a:rPr lang="nl-NL" dirty="0" smtClean="0"/>
              <a:t> change?</a:t>
            </a:r>
            <a:endParaRPr lang="nl-NL" dirty="0"/>
          </a:p>
        </p:txBody>
      </p:sp>
      <p:sp>
        <p:nvSpPr>
          <p:cNvPr id="3" name="Tijdelijke aanduiding voor inhoud 2"/>
          <p:cNvSpPr>
            <a:spLocks noGrp="1"/>
          </p:cNvSpPr>
          <p:nvPr>
            <p:ph idx="1"/>
          </p:nvPr>
        </p:nvSpPr>
        <p:spPr/>
        <p:txBody>
          <a:bodyPr>
            <a:normAutofit fontScale="85000" lnSpcReduction="10000"/>
          </a:bodyPr>
          <a:lstStyle/>
          <a:p>
            <a:pPr marL="0" indent="0">
              <a:buNone/>
            </a:pPr>
            <a:r>
              <a:rPr lang="nl-NL" dirty="0"/>
              <a:t>JANIS </a:t>
            </a:r>
            <a:r>
              <a:rPr lang="nl-NL" dirty="0" err="1"/>
              <a:t>Book</a:t>
            </a:r>
            <a:r>
              <a:rPr lang="nl-NL" dirty="0"/>
              <a:t> </a:t>
            </a:r>
            <a:r>
              <a:rPr lang="nl-NL" dirty="0" smtClean="0"/>
              <a:t> of </a:t>
            </a:r>
            <a:r>
              <a:rPr lang="nl-NL" dirty="0"/>
              <a:t>neutron-</a:t>
            </a:r>
            <a:r>
              <a:rPr lang="nl-NL" dirty="0" err="1"/>
              <a:t>induced</a:t>
            </a:r>
            <a:r>
              <a:rPr lang="nl-NL" dirty="0"/>
              <a:t> cross-</a:t>
            </a:r>
            <a:r>
              <a:rPr lang="nl-NL" dirty="0" err="1"/>
              <a:t>sections</a:t>
            </a:r>
            <a:r>
              <a:rPr lang="nl-NL" dirty="0"/>
              <a:t> </a:t>
            </a:r>
          </a:p>
          <a:p>
            <a:pPr marL="0" indent="0">
              <a:buNone/>
            </a:pPr>
            <a:endParaRPr lang="nl-NL" dirty="0"/>
          </a:p>
          <a:p>
            <a:pPr marL="0" indent="0">
              <a:buNone/>
            </a:pPr>
            <a:r>
              <a:rPr lang="nl-NL" dirty="0" err="1"/>
              <a:t>Comparison</a:t>
            </a:r>
            <a:r>
              <a:rPr lang="nl-NL" dirty="0"/>
              <a:t> of </a:t>
            </a:r>
            <a:r>
              <a:rPr lang="nl-NL" dirty="0" err="1"/>
              <a:t>evaluated</a:t>
            </a:r>
            <a:r>
              <a:rPr lang="nl-NL" dirty="0"/>
              <a:t> </a:t>
            </a:r>
            <a:r>
              <a:rPr lang="nl-NL" dirty="0" err="1"/>
              <a:t>and</a:t>
            </a:r>
            <a:r>
              <a:rPr lang="nl-NL" dirty="0"/>
              <a:t> </a:t>
            </a:r>
            <a:r>
              <a:rPr lang="nl-NL" dirty="0" err="1"/>
              <a:t>experimental</a:t>
            </a:r>
            <a:r>
              <a:rPr lang="nl-NL" dirty="0"/>
              <a:t> data </a:t>
            </a:r>
            <a:r>
              <a:rPr lang="nl-NL" dirty="0" err="1"/>
              <a:t>from</a:t>
            </a:r>
            <a:r>
              <a:rPr lang="nl-NL" dirty="0"/>
              <a:t> </a:t>
            </a:r>
            <a:r>
              <a:rPr lang="nl-NL" dirty="0" smtClean="0"/>
              <a:t> </a:t>
            </a:r>
            <a:endParaRPr lang="nl-NL" dirty="0"/>
          </a:p>
          <a:p>
            <a:pPr marL="0" indent="0">
              <a:buNone/>
            </a:pPr>
            <a:r>
              <a:rPr lang="nl-NL" dirty="0"/>
              <a:t>EAF-2010, ENDF/B-VII.1, JEFF-3.2, JENDL-4.0u, JENDL/HE-2007, IRDFF-1.05, TENDL-2015 </a:t>
            </a:r>
            <a:r>
              <a:rPr lang="nl-NL" dirty="0" err="1"/>
              <a:t>and</a:t>
            </a:r>
            <a:r>
              <a:rPr lang="nl-NL" dirty="0"/>
              <a:t> EXFOR </a:t>
            </a:r>
          </a:p>
          <a:p>
            <a:pPr marL="0" indent="0">
              <a:buNone/>
            </a:pPr>
            <a:r>
              <a:rPr lang="nl-NL" dirty="0"/>
              <a:t> N</a:t>
            </a:r>
            <a:r>
              <a:rPr lang="nl-NL" dirty="0" smtClean="0"/>
              <a:t>. </a:t>
            </a:r>
            <a:r>
              <a:rPr lang="nl-NL" dirty="0" err="1"/>
              <a:t>Soppera</a:t>
            </a:r>
            <a:r>
              <a:rPr lang="nl-NL" dirty="0"/>
              <a:t>, E. Dupont, M. </a:t>
            </a:r>
            <a:r>
              <a:rPr lang="nl-NL" dirty="0" err="1"/>
              <a:t>Bossant</a:t>
            </a:r>
            <a:r>
              <a:rPr lang="nl-NL" dirty="0"/>
              <a:t>, O. </a:t>
            </a:r>
            <a:r>
              <a:rPr lang="nl-NL" dirty="0" err="1"/>
              <a:t>Cabellos</a:t>
            </a:r>
            <a:r>
              <a:rPr lang="nl-NL" dirty="0"/>
              <a:t> </a:t>
            </a:r>
          </a:p>
          <a:p>
            <a:pPr marL="0" indent="0">
              <a:buNone/>
            </a:pPr>
            <a:r>
              <a:rPr lang="nl-NL" dirty="0"/>
              <a:t> </a:t>
            </a:r>
          </a:p>
          <a:p>
            <a:pPr marL="0" indent="0">
              <a:buNone/>
            </a:pPr>
            <a:r>
              <a:rPr lang="nl-NL" dirty="0"/>
              <a:t> </a:t>
            </a:r>
          </a:p>
          <a:p>
            <a:pPr marL="0" indent="0">
              <a:buNone/>
            </a:pPr>
            <a:r>
              <a:rPr lang="nl-NL" dirty="0"/>
              <a:t>OECD NEA Data </a:t>
            </a:r>
            <a:r>
              <a:rPr lang="nl-NL" dirty="0" smtClean="0"/>
              <a:t>Bank - 2017</a:t>
            </a:r>
            <a:endParaRPr lang="nl-NL" dirty="0"/>
          </a:p>
          <a:p>
            <a:endParaRPr lang="nl-NL" dirty="0"/>
          </a:p>
        </p:txBody>
      </p:sp>
      <p:sp>
        <p:nvSpPr>
          <p:cNvPr id="4" name="Tijdelijke aanduiding voor dianummer 3"/>
          <p:cNvSpPr>
            <a:spLocks noGrp="1"/>
          </p:cNvSpPr>
          <p:nvPr>
            <p:ph type="sldNum" sz="quarter" idx="12"/>
          </p:nvPr>
        </p:nvSpPr>
        <p:spPr/>
        <p:txBody>
          <a:bodyPr/>
          <a:lstStyle/>
          <a:p>
            <a:fld id="{E79621B2-1B17-4521-86E6-BA06AF5FB1C6}" type="slidenum">
              <a:rPr lang="en-GB" smtClean="0"/>
              <a:t>45</a:t>
            </a:fld>
            <a:endParaRPr lang="en-GB" dirty="0"/>
          </a:p>
        </p:txBody>
      </p:sp>
      <p:pic>
        <p:nvPicPr>
          <p:cNvPr id="5" name="Afbeelding 4"/>
          <p:cNvPicPr>
            <a:picLocks noChangeAspect="1"/>
          </p:cNvPicPr>
          <p:nvPr/>
        </p:nvPicPr>
        <p:blipFill>
          <a:blip r:embed="rId2"/>
          <a:stretch>
            <a:fillRect/>
          </a:stretch>
        </p:blipFill>
        <p:spPr>
          <a:xfrm>
            <a:off x="5076056" y="4213513"/>
            <a:ext cx="3236400" cy="2305029"/>
          </a:xfrm>
          <a:prstGeom prst="rect">
            <a:avLst/>
          </a:prstGeom>
        </p:spPr>
      </p:pic>
    </p:spTree>
    <p:extLst>
      <p:ext uri="{BB962C8B-B14F-4D97-AF65-F5344CB8AC3E}">
        <p14:creationId xmlns:p14="http://schemas.microsoft.com/office/powerpoint/2010/main" val="3285562973"/>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1282154"/>
          </a:xfrm>
        </p:spPr>
        <p:txBody>
          <a:bodyPr>
            <a:normAutofit fontScale="90000"/>
          </a:bodyPr>
          <a:lstStyle/>
          <a:p>
            <a:r>
              <a:rPr lang="nl-NL" dirty="0" err="1" smtClean="0"/>
              <a:t>Nuclear</a:t>
            </a:r>
            <a:r>
              <a:rPr lang="nl-NL" dirty="0" smtClean="0"/>
              <a:t> carbon-14 precursor </a:t>
            </a:r>
            <a:r>
              <a:rPr lang="nl-NL" dirty="0" err="1" smtClean="0"/>
              <a:t>another</a:t>
            </a:r>
            <a:r>
              <a:rPr lang="nl-NL" dirty="0" smtClean="0"/>
              <a:t> change?</a:t>
            </a:r>
            <a:endParaRPr lang="nl-NL" dirty="0"/>
          </a:p>
        </p:txBody>
      </p:sp>
      <p:sp>
        <p:nvSpPr>
          <p:cNvPr id="4" name="Tijdelijke aanduiding voor dianummer 3"/>
          <p:cNvSpPr>
            <a:spLocks noGrp="1"/>
          </p:cNvSpPr>
          <p:nvPr>
            <p:ph type="sldNum" sz="quarter" idx="12"/>
          </p:nvPr>
        </p:nvSpPr>
        <p:spPr/>
        <p:txBody>
          <a:bodyPr/>
          <a:lstStyle/>
          <a:p>
            <a:fld id="{E79621B2-1B17-4521-86E6-BA06AF5FB1C6}" type="slidenum">
              <a:rPr lang="en-GB" smtClean="0"/>
              <a:t>46</a:t>
            </a:fld>
            <a:endParaRPr lang="en-GB" dirty="0"/>
          </a:p>
        </p:txBody>
      </p:sp>
      <p:pic>
        <p:nvPicPr>
          <p:cNvPr id="5" name="Afbeelding 4"/>
          <p:cNvPicPr>
            <a:picLocks noChangeAspect="1"/>
          </p:cNvPicPr>
          <p:nvPr/>
        </p:nvPicPr>
        <p:blipFill rotWithShape="1">
          <a:blip r:embed="rId3"/>
          <a:srcRect l="-388" t="-2077" r="388" b="2077"/>
          <a:stretch/>
        </p:blipFill>
        <p:spPr>
          <a:xfrm>
            <a:off x="0" y="1373688"/>
            <a:ext cx="9144000" cy="5347787"/>
          </a:xfrm>
          <a:prstGeom prst="rect">
            <a:avLst/>
          </a:prstGeom>
        </p:spPr>
      </p:pic>
      <p:sp>
        <p:nvSpPr>
          <p:cNvPr id="6" name="Rechthoek 5"/>
          <p:cNvSpPr/>
          <p:nvPr/>
        </p:nvSpPr>
        <p:spPr>
          <a:xfrm>
            <a:off x="3347864" y="5120721"/>
            <a:ext cx="4932040" cy="1107996"/>
          </a:xfrm>
          <a:prstGeom prst="rect">
            <a:avLst/>
          </a:prstGeom>
          <a:solidFill>
            <a:schemeClr val="bg1"/>
          </a:solidFill>
        </p:spPr>
        <p:txBody>
          <a:bodyPr wrap="square">
            <a:spAutoFit/>
          </a:bodyPr>
          <a:lstStyle/>
          <a:p>
            <a:r>
              <a:rPr lang="en-US" dirty="0">
                <a:solidFill>
                  <a:srgbClr val="116AAF"/>
                </a:solidFill>
                <a:latin typeface="Verdana" panose="020B0604030504040204" pitchFamily="34" charset="0"/>
              </a:rPr>
              <a:t>JEFF-3.3 Nuclear Data library </a:t>
            </a:r>
          </a:p>
          <a:p>
            <a:r>
              <a:rPr lang="en-US" dirty="0">
                <a:solidFill>
                  <a:srgbClr val="116AAF"/>
                </a:solidFill>
                <a:latin typeface="Verdana" panose="020B0604030504040204" pitchFamily="34" charset="0"/>
              </a:rPr>
              <a:t>Latest Official Release, November </a:t>
            </a:r>
            <a:r>
              <a:rPr lang="en-US" dirty="0" smtClean="0">
                <a:solidFill>
                  <a:srgbClr val="116AAF"/>
                </a:solidFill>
                <a:latin typeface="Verdana" panose="020B0604030504040204" pitchFamily="34" charset="0"/>
              </a:rPr>
              <a:t>2017</a:t>
            </a:r>
          </a:p>
          <a:p>
            <a:r>
              <a:rPr lang="en-US" sz="1200" dirty="0" smtClean="0">
                <a:solidFill>
                  <a:srgbClr val="116AAF"/>
                </a:solidFill>
                <a:latin typeface="Verdana" panose="020B0604030504040204" pitchFamily="34" charset="0"/>
              </a:rPr>
              <a:t>But not yet in JANIS database…</a:t>
            </a:r>
          </a:p>
          <a:p>
            <a:endParaRPr lang="en-US" i="0" u="none" strike="noStrike" dirty="0">
              <a:solidFill>
                <a:srgbClr val="116AAF"/>
              </a:solidFill>
              <a:effectLst/>
              <a:latin typeface="Verdana" panose="020B0604030504040204" pitchFamily="34" charset="0"/>
            </a:endParaRPr>
          </a:p>
        </p:txBody>
      </p:sp>
    </p:spTree>
    <p:extLst>
      <p:ext uri="{BB962C8B-B14F-4D97-AF65-F5344CB8AC3E}">
        <p14:creationId xmlns:p14="http://schemas.microsoft.com/office/powerpoint/2010/main" val="29637000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First CAST workshop</a:t>
            </a:r>
            <a:endParaRPr lang="en-GB" dirty="0"/>
          </a:p>
        </p:txBody>
      </p:sp>
      <p:sp>
        <p:nvSpPr>
          <p:cNvPr id="3" name="Content Placeholder 2"/>
          <p:cNvSpPr>
            <a:spLocks noGrp="1"/>
          </p:cNvSpPr>
          <p:nvPr>
            <p:ph idx="1"/>
          </p:nvPr>
        </p:nvSpPr>
        <p:spPr/>
        <p:txBody>
          <a:bodyPr/>
          <a:lstStyle/>
          <a:p>
            <a:r>
              <a:rPr lang="en-GB" dirty="0" smtClean="0"/>
              <a:t>A calculated carbon-14 activity concentration below 1 Bq per gram solid matter </a:t>
            </a:r>
          </a:p>
          <a:p>
            <a:pPr lvl="1"/>
            <a:r>
              <a:rPr lang="en-GB" dirty="0" smtClean="0"/>
              <a:t>If cleared, then out from radioactive waste management but usually due to the presence of other radionuclides in waste not cleared</a:t>
            </a:r>
            <a:endParaRPr lang="en-GB" dirty="0"/>
          </a:p>
        </p:txBody>
      </p:sp>
      <p:sp>
        <p:nvSpPr>
          <p:cNvPr id="4" name="Slide Number Placeholder 3"/>
          <p:cNvSpPr>
            <a:spLocks noGrp="1"/>
          </p:cNvSpPr>
          <p:nvPr>
            <p:ph type="sldNum" sz="quarter" idx="12"/>
          </p:nvPr>
        </p:nvSpPr>
        <p:spPr/>
        <p:txBody>
          <a:bodyPr/>
          <a:lstStyle/>
          <a:p>
            <a:fld id="{E79621B2-1B17-4521-86E6-BA06AF5FB1C6}" type="slidenum">
              <a:rPr lang="en-GB" smtClean="0"/>
              <a:t>47</a:t>
            </a:fld>
            <a:endParaRPr lang="en-GB" dirty="0"/>
          </a:p>
        </p:txBody>
      </p:sp>
    </p:spTree>
    <p:extLst>
      <p:ext uri="{BB962C8B-B14F-4D97-AF65-F5344CB8AC3E}">
        <p14:creationId xmlns:p14="http://schemas.microsoft.com/office/powerpoint/2010/main" val="2459161192"/>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GB" dirty="0" smtClean="0"/>
              <a:t>Radiation protection</a:t>
            </a:r>
            <a:endParaRPr lang="en-GB" dirty="0"/>
          </a:p>
        </p:txBody>
      </p:sp>
      <p:sp>
        <p:nvSpPr>
          <p:cNvPr id="3" name="Tijdelijke aanduiding voor inhoud 2"/>
          <p:cNvSpPr>
            <a:spLocks noGrp="1"/>
          </p:cNvSpPr>
          <p:nvPr>
            <p:ph idx="1"/>
          </p:nvPr>
        </p:nvSpPr>
        <p:spPr>
          <a:xfrm>
            <a:off x="395536" y="1340768"/>
            <a:ext cx="8229600" cy="4525963"/>
          </a:xfrm>
        </p:spPr>
        <p:txBody>
          <a:bodyPr>
            <a:normAutofit/>
          </a:bodyPr>
          <a:lstStyle/>
          <a:p>
            <a:r>
              <a:rPr lang="en-GB" sz="2800" dirty="0" smtClean="0"/>
              <a:t>Council directive 2013/59/EURATOM</a:t>
            </a:r>
          </a:p>
          <a:p>
            <a:pPr lvl="1"/>
            <a:r>
              <a:rPr lang="en-GB" sz="2400" dirty="0" smtClean="0"/>
              <a:t>Dismantling waste (irradiated steel and irradiated graphite)</a:t>
            </a:r>
          </a:p>
        </p:txBody>
      </p:sp>
      <p:sp>
        <p:nvSpPr>
          <p:cNvPr id="4" name="Tijdelijke aanduiding voor dianummer 3"/>
          <p:cNvSpPr>
            <a:spLocks noGrp="1"/>
          </p:cNvSpPr>
          <p:nvPr>
            <p:ph type="sldNum" sz="quarter" idx="12"/>
          </p:nvPr>
        </p:nvSpPr>
        <p:spPr/>
        <p:txBody>
          <a:bodyPr/>
          <a:lstStyle/>
          <a:p>
            <a:fld id="{E79621B2-1B17-4521-86E6-BA06AF5FB1C6}" type="slidenum">
              <a:rPr lang="en-GB" smtClean="0"/>
              <a:t>48</a:t>
            </a:fld>
            <a:endParaRPr lang="en-GB" dirty="0"/>
          </a:p>
        </p:txBody>
      </p:sp>
      <p:graphicFrame>
        <p:nvGraphicFramePr>
          <p:cNvPr id="5" name="Tabel 4"/>
          <p:cNvGraphicFramePr>
            <a:graphicFrameLocks noGrp="1"/>
          </p:cNvGraphicFramePr>
          <p:nvPr>
            <p:extLst/>
          </p:nvPr>
        </p:nvGraphicFramePr>
        <p:xfrm>
          <a:off x="215515" y="2451587"/>
          <a:ext cx="8712969" cy="4185920"/>
        </p:xfrm>
        <a:graphic>
          <a:graphicData uri="http://schemas.openxmlformats.org/drawingml/2006/table">
            <a:tbl>
              <a:tblPr firstRow="1" bandRow="1">
                <a:tableStyleId>{5C22544A-7EE6-4342-B048-85BDC9FD1C3A}</a:tableStyleId>
              </a:tblPr>
              <a:tblGrid>
                <a:gridCol w="720080"/>
                <a:gridCol w="1856995"/>
                <a:gridCol w="1023325"/>
                <a:gridCol w="1553751"/>
                <a:gridCol w="1411255"/>
                <a:gridCol w="923426"/>
                <a:gridCol w="1224137"/>
              </a:tblGrid>
              <a:tr h="370840">
                <a:tc>
                  <a:txBody>
                    <a:bodyPr/>
                    <a:lstStyle/>
                    <a:p>
                      <a:pPr algn="ctr"/>
                      <a:r>
                        <a:rPr lang="en-GB" sz="1600" dirty="0" smtClean="0"/>
                        <a:t>RN</a:t>
                      </a:r>
                      <a:endParaRPr lang="en-GB" sz="1600" dirty="0"/>
                    </a:p>
                  </a:txBody>
                  <a:tcPr/>
                </a:tc>
                <a:tc>
                  <a:txBody>
                    <a:bodyPr/>
                    <a:lstStyle/>
                    <a:p>
                      <a:pPr algn="ctr"/>
                      <a:r>
                        <a:rPr lang="en-GB" sz="1600" dirty="0" smtClean="0"/>
                        <a:t>Activity</a:t>
                      </a:r>
                      <a:r>
                        <a:rPr lang="en-GB" sz="1600" baseline="0" dirty="0" smtClean="0"/>
                        <a:t>  concentration for exemption clearance</a:t>
                      </a:r>
                    </a:p>
                    <a:p>
                      <a:pPr algn="ctr"/>
                      <a:r>
                        <a:rPr lang="en-GB" sz="1600" baseline="0" dirty="0" smtClean="0"/>
                        <a:t>[Becquerel per gram solid matter]</a:t>
                      </a:r>
                      <a:endParaRPr lang="en-GB" sz="1600" dirty="0"/>
                    </a:p>
                  </a:txBody>
                  <a:tcPr/>
                </a:tc>
                <a:tc>
                  <a:txBody>
                    <a:bodyPr/>
                    <a:lstStyle/>
                    <a:p>
                      <a:pPr algn="ctr"/>
                      <a:r>
                        <a:rPr lang="en-GB" sz="1600" dirty="0" smtClean="0"/>
                        <a:t>Half</a:t>
                      </a:r>
                      <a:r>
                        <a:rPr lang="en-GB" sz="1600" baseline="0" dirty="0" smtClean="0"/>
                        <a:t> life</a:t>
                      </a:r>
                    </a:p>
                    <a:p>
                      <a:pPr algn="ctr"/>
                      <a:r>
                        <a:rPr lang="en-GB" sz="1600" baseline="0" dirty="0" smtClean="0"/>
                        <a:t>[years]</a:t>
                      </a:r>
                      <a:endParaRPr lang="en-GB" sz="1600" dirty="0"/>
                    </a:p>
                  </a:txBody>
                  <a:tcPr/>
                </a:tc>
                <a:tc>
                  <a:txBody>
                    <a:bodyPr/>
                    <a:lstStyle/>
                    <a:p>
                      <a:pPr algn="ctr"/>
                      <a:r>
                        <a:rPr lang="en-GB" sz="1600" dirty="0" smtClean="0"/>
                        <a:t>Chemical concentration</a:t>
                      </a:r>
                    </a:p>
                    <a:p>
                      <a:pPr algn="ctr"/>
                      <a:r>
                        <a:rPr lang="en-GB" sz="1600" dirty="0" smtClean="0"/>
                        <a:t>[ppm per gram iron]</a:t>
                      </a:r>
                      <a:endParaRPr lang="en-GB" sz="1600" dirty="0"/>
                    </a:p>
                  </a:txBody>
                  <a:tcPr/>
                </a:tc>
                <a:tc>
                  <a:txBody>
                    <a:bodyPr/>
                    <a:lstStyle/>
                    <a:p>
                      <a:pPr algn="ctr"/>
                      <a:r>
                        <a:rPr lang="en-GB" sz="1600" dirty="0" smtClean="0"/>
                        <a:t>Fission yield -</a:t>
                      </a:r>
                      <a:r>
                        <a:rPr lang="en-GB" sz="1600" baseline="30000" dirty="0" smtClean="0"/>
                        <a:t>235</a:t>
                      </a:r>
                      <a:r>
                        <a:rPr lang="en-GB" sz="1600" baseline="0" dirty="0" smtClean="0"/>
                        <a:t>U thermal</a:t>
                      </a:r>
                      <a:endParaRPr lang="en-GB" sz="1600" dirty="0" smtClean="0"/>
                    </a:p>
                    <a:p>
                      <a:pPr algn="ctr"/>
                      <a:r>
                        <a:rPr lang="en-GB" sz="1600" dirty="0" smtClean="0"/>
                        <a:t>[%]</a:t>
                      </a:r>
                      <a:endParaRPr lang="en-GB" sz="1600" dirty="0"/>
                    </a:p>
                  </a:txBody>
                  <a:tcPr/>
                </a:tc>
                <a:tc>
                  <a:txBody>
                    <a:bodyPr/>
                    <a:lstStyle/>
                    <a:p>
                      <a:pPr algn="ctr"/>
                      <a:r>
                        <a:rPr lang="en-GB" sz="1600" dirty="0" smtClean="0"/>
                        <a:t>DTM?</a:t>
                      </a:r>
                      <a:endParaRPr lang="en-GB" sz="1600" dirty="0"/>
                    </a:p>
                  </a:txBody>
                  <a:tcPr/>
                </a:tc>
                <a:tc>
                  <a:txBody>
                    <a:bodyPr/>
                    <a:lstStyle/>
                    <a:p>
                      <a:pPr algn="ctr"/>
                      <a:r>
                        <a:rPr lang="en-GB" sz="1600" dirty="0" smtClean="0"/>
                        <a:t>Released</a:t>
                      </a:r>
                      <a:r>
                        <a:rPr lang="en-GB" sz="1600" baseline="0" dirty="0" smtClean="0"/>
                        <a:t> from waste as</a:t>
                      </a:r>
                      <a:endParaRPr lang="en-GB" sz="1600" dirty="0"/>
                    </a:p>
                  </a:txBody>
                  <a:tcPr/>
                </a:tc>
              </a:tr>
              <a:tr h="370840">
                <a:tc>
                  <a:txBody>
                    <a:bodyPr/>
                    <a:lstStyle/>
                    <a:p>
                      <a:pPr algn="ctr"/>
                      <a:r>
                        <a:rPr lang="en-GB" sz="1600" baseline="30000" dirty="0" smtClean="0"/>
                        <a:t>14</a:t>
                      </a:r>
                      <a:r>
                        <a:rPr lang="en-GB" sz="1600" baseline="0" dirty="0" smtClean="0"/>
                        <a:t>C</a:t>
                      </a:r>
                      <a:endParaRPr lang="en-GB" sz="1600" baseline="30000" dirty="0"/>
                    </a:p>
                  </a:txBody>
                  <a:tcPr/>
                </a:tc>
                <a:tc>
                  <a:txBody>
                    <a:bodyPr/>
                    <a:lstStyle/>
                    <a:p>
                      <a:pPr algn="ctr"/>
                      <a:r>
                        <a:rPr lang="en-GB" sz="1600" dirty="0" smtClean="0"/>
                        <a:t>1</a:t>
                      </a:r>
                      <a:endParaRPr lang="en-GB" sz="1600" dirty="0"/>
                    </a:p>
                  </a:txBody>
                  <a:tcPr/>
                </a:tc>
                <a:tc>
                  <a:txBody>
                    <a:bodyPr/>
                    <a:lstStyle/>
                    <a:p>
                      <a:pPr algn="ctr"/>
                      <a:r>
                        <a:rPr lang="en-GB" sz="1600" dirty="0" smtClean="0"/>
                        <a:t>5730</a:t>
                      </a:r>
                      <a:endParaRPr lang="en-GB" sz="1600" dirty="0"/>
                    </a:p>
                  </a:txBody>
                  <a:tcPr/>
                </a:tc>
                <a:tc>
                  <a:txBody>
                    <a:bodyPr/>
                    <a:lstStyle/>
                    <a:p>
                      <a:pPr algn="ctr"/>
                      <a:r>
                        <a:rPr lang="en-GB" sz="1600" dirty="0" smtClean="0"/>
                        <a:t>0,000024</a:t>
                      </a:r>
                      <a:endParaRPr lang="en-GB" sz="1600" dirty="0"/>
                    </a:p>
                  </a:txBody>
                  <a:tcPr/>
                </a:tc>
                <a:tc>
                  <a:txBody>
                    <a:bodyPr/>
                    <a:lstStyle/>
                    <a:p>
                      <a:pPr algn="ctr"/>
                      <a:r>
                        <a:rPr lang="en-GB" sz="1400" dirty="0" smtClean="0"/>
                        <a:t>Not relevant for determination generation</a:t>
                      </a:r>
                      <a:endParaRPr lang="en-GB" sz="1400" dirty="0"/>
                    </a:p>
                  </a:txBody>
                  <a:tcPr/>
                </a:tc>
                <a:tc>
                  <a:txBody>
                    <a:bodyPr/>
                    <a:lstStyle/>
                    <a:p>
                      <a:pPr algn="ctr"/>
                      <a:r>
                        <a:rPr lang="en-GB" sz="1600" dirty="0" smtClean="0"/>
                        <a:t>Yes</a:t>
                      </a:r>
                      <a:endParaRPr lang="en-GB" sz="1600" dirty="0"/>
                    </a:p>
                  </a:txBody>
                  <a:tcPr/>
                </a:tc>
                <a:tc>
                  <a:txBody>
                    <a:bodyPr/>
                    <a:lstStyle/>
                    <a:p>
                      <a:pPr algn="ctr"/>
                      <a:r>
                        <a:rPr lang="en-GB" sz="1600" dirty="0" smtClean="0"/>
                        <a:t>Gas or</a:t>
                      </a:r>
                      <a:r>
                        <a:rPr lang="en-GB" sz="1600" baseline="0" dirty="0" smtClean="0"/>
                        <a:t> ionic</a:t>
                      </a:r>
                      <a:r>
                        <a:rPr lang="en-GB" sz="1600" dirty="0" smtClean="0"/>
                        <a:t>?</a:t>
                      </a:r>
                      <a:endParaRPr lang="en-GB" sz="1600" dirty="0"/>
                    </a:p>
                  </a:txBody>
                  <a:tcPr/>
                </a:tc>
              </a:tr>
              <a:tr h="370840">
                <a:tc>
                  <a:txBody>
                    <a:bodyPr/>
                    <a:lstStyle/>
                    <a:p>
                      <a:pPr algn="ctr"/>
                      <a:r>
                        <a:rPr lang="en-GB" sz="1600" baseline="30000" dirty="0" smtClean="0"/>
                        <a:t>36</a:t>
                      </a:r>
                      <a:r>
                        <a:rPr lang="en-GB" sz="1600" baseline="0" dirty="0" smtClean="0"/>
                        <a:t>Cl</a:t>
                      </a:r>
                      <a:endParaRPr lang="en-GB" sz="1600" baseline="30000" dirty="0"/>
                    </a:p>
                  </a:txBody>
                  <a:tcPr/>
                </a:tc>
                <a:tc>
                  <a:txBody>
                    <a:bodyPr/>
                    <a:lstStyle/>
                    <a:p>
                      <a:pPr algn="ctr"/>
                      <a:r>
                        <a:rPr lang="en-GB" sz="1600" dirty="0" smtClean="0"/>
                        <a:t>1</a:t>
                      </a:r>
                      <a:endParaRPr lang="en-GB" sz="1600" dirty="0"/>
                    </a:p>
                  </a:txBody>
                  <a:tcPr/>
                </a:tc>
                <a:tc>
                  <a:txBody>
                    <a:bodyPr/>
                    <a:lstStyle/>
                    <a:p>
                      <a:pPr algn="ctr"/>
                      <a:r>
                        <a:rPr lang="en-GB" sz="1600" dirty="0" smtClean="0"/>
                        <a:t>301000</a:t>
                      </a:r>
                      <a:endParaRPr lang="en-GB" sz="1600" dirty="0"/>
                    </a:p>
                  </a:txBody>
                  <a:tcPr/>
                </a:tc>
                <a:tc>
                  <a:txBody>
                    <a:bodyPr/>
                    <a:lstStyle/>
                    <a:p>
                      <a:pPr algn="ctr"/>
                      <a:r>
                        <a:rPr lang="en-GB" sz="1600" dirty="0" smtClean="0"/>
                        <a:t>0,001269</a:t>
                      </a:r>
                      <a:endParaRPr lang="en-GB" sz="1600"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400" dirty="0" smtClean="0"/>
                        <a:t>Sam</a:t>
                      </a:r>
                      <a:r>
                        <a:rPr lang="en-GB" sz="1400" baseline="0" dirty="0" smtClean="0"/>
                        <a:t>e as</a:t>
                      </a:r>
                      <a:r>
                        <a:rPr lang="en-GB" sz="1400" dirty="0" smtClean="0"/>
                        <a:t> </a:t>
                      </a:r>
                      <a:r>
                        <a:rPr lang="en-GB" sz="1400" baseline="30000" dirty="0" smtClean="0"/>
                        <a:t>14</a:t>
                      </a:r>
                      <a:r>
                        <a:rPr lang="en-GB" sz="1400" baseline="0" dirty="0" smtClean="0"/>
                        <a:t>C</a:t>
                      </a:r>
                      <a:endParaRPr lang="en-GB" sz="1400" dirty="0" smtClean="0"/>
                    </a:p>
                    <a:p>
                      <a:pPr algn="ctr"/>
                      <a:endParaRPr lang="en-GB" dirty="0"/>
                    </a:p>
                  </a:txBody>
                  <a:tcPr/>
                </a:tc>
                <a:tc>
                  <a:txBody>
                    <a:bodyPr/>
                    <a:lstStyle/>
                    <a:p>
                      <a:pPr algn="ctr"/>
                      <a:r>
                        <a:rPr lang="en-GB" sz="1600" dirty="0" smtClean="0"/>
                        <a:t>Yes</a:t>
                      </a:r>
                      <a:endParaRPr lang="en-GB" sz="1600" dirty="0"/>
                    </a:p>
                  </a:txBody>
                  <a:tcPr/>
                </a:tc>
                <a:tc>
                  <a:txBody>
                    <a:bodyPr/>
                    <a:lstStyle/>
                    <a:p>
                      <a:pPr algn="ctr"/>
                      <a:r>
                        <a:rPr lang="en-GB" sz="1600" dirty="0" smtClean="0"/>
                        <a:t>Ionic</a:t>
                      </a:r>
                      <a:endParaRPr lang="en-GB" sz="1600" dirty="0"/>
                    </a:p>
                  </a:txBody>
                  <a:tcPr/>
                </a:tc>
              </a:tr>
              <a:tr h="370840">
                <a:tc>
                  <a:txBody>
                    <a:bodyPr/>
                    <a:lstStyle/>
                    <a:p>
                      <a:pPr algn="ctr"/>
                      <a:r>
                        <a:rPr lang="en-GB" sz="1600" baseline="30000" dirty="0" smtClean="0"/>
                        <a:t>134</a:t>
                      </a:r>
                      <a:r>
                        <a:rPr lang="en-GB" sz="1600" baseline="0" dirty="0" smtClean="0"/>
                        <a:t>Cs</a:t>
                      </a:r>
                      <a:endParaRPr lang="en-GB" sz="1600" baseline="30000" dirty="0"/>
                    </a:p>
                  </a:txBody>
                  <a:tcPr/>
                </a:tc>
                <a:tc>
                  <a:txBody>
                    <a:bodyPr/>
                    <a:lstStyle/>
                    <a:p>
                      <a:pPr algn="ctr"/>
                      <a:r>
                        <a:rPr lang="en-GB" sz="1600" dirty="0" smtClean="0"/>
                        <a:t>0,1</a:t>
                      </a:r>
                      <a:endParaRPr lang="en-GB" sz="1600" dirty="0"/>
                    </a:p>
                  </a:txBody>
                  <a:tcPr/>
                </a:tc>
                <a:tc>
                  <a:txBody>
                    <a:bodyPr/>
                    <a:lstStyle/>
                    <a:p>
                      <a:pPr algn="ctr"/>
                      <a:r>
                        <a:rPr lang="en-GB" sz="1600" dirty="0" smtClean="0"/>
                        <a:t>2</a:t>
                      </a:r>
                      <a:endParaRPr lang="en-GB" sz="1600" dirty="0"/>
                    </a:p>
                  </a:txBody>
                  <a:tcPr/>
                </a:tc>
                <a:tc>
                  <a:txBody>
                    <a:bodyPr/>
                    <a:lstStyle/>
                    <a:p>
                      <a:pPr algn="ctr"/>
                      <a:r>
                        <a:rPr lang="en-GB" sz="1600" dirty="0" smtClean="0"/>
                        <a:t>&lt;&lt;&lt;0,000001</a:t>
                      </a:r>
                      <a:endParaRPr lang="en-GB" sz="1600" dirty="0"/>
                    </a:p>
                  </a:txBody>
                  <a:tcPr/>
                </a:tc>
                <a:tc>
                  <a:txBody>
                    <a:bodyPr/>
                    <a:lstStyle/>
                    <a:p>
                      <a:pPr algn="ctr"/>
                      <a:r>
                        <a:rPr lang="en-GB" sz="1600" dirty="0" smtClean="0"/>
                        <a:t>&lt; 6,6%</a:t>
                      </a:r>
                    </a:p>
                    <a:p>
                      <a:pPr algn="ctr"/>
                      <a:r>
                        <a:rPr lang="en-GB" sz="1600" dirty="0" smtClean="0"/>
                        <a:t>Neutron </a:t>
                      </a:r>
                      <a:r>
                        <a:rPr lang="en-GB" sz="1600" dirty="0" err="1" smtClean="0"/>
                        <a:t>activ</a:t>
                      </a:r>
                      <a:endParaRPr lang="en-GB" sz="1600" dirty="0"/>
                    </a:p>
                  </a:txBody>
                  <a:tcPr/>
                </a:tc>
                <a:tc>
                  <a:txBody>
                    <a:bodyPr/>
                    <a:lstStyle/>
                    <a:p>
                      <a:pPr algn="ctr"/>
                      <a:r>
                        <a:rPr lang="en-GB" sz="1600" dirty="0" smtClean="0"/>
                        <a:t>No</a:t>
                      </a:r>
                      <a:endParaRPr lang="en-GB" sz="1600" dirty="0"/>
                    </a:p>
                  </a:txBody>
                  <a:tcPr/>
                </a:tc>
                <a:tc>
                  <a:txBody>
                    <a:bodyPr/>
                    <a:lstStyle/>
                    <a:p>
                      <a:pPr algn="ctr"/>
                      <a:r>
                        <a:rPr lang="en-GB" sz="1600" dirty="0" smtClean="0"/>
                        <a:t>Ionic</a:t>
                      </a:r>
                      <a:endParaRPr lang="en-GB" sz="1600" dirty="0"/>
                    </a:p>
                  </a:txBody>
                  <a:tcPr/>
                </a:tc>
              </a:tr>
              <a:tr h="370840">
                <a:tc>
                  <a:txBody>
                    <a:bodyPr/>
                    <a:lstStyle/>
                    <a:p>
                      <a:pPr algn="ctr"/>
                      <a:r>
                        <a:rPr lang="en-GB" sz="1600" baseline="30000" dirty="0" smtClean="0"/>
                        <a:t>135</a:t>
                      </a:r>
                      <a:r>
                        <a:rPr lang="en-GB" sz="1600" baseline="0" dirty="0" smtClean="0"/>
                        <a:t>Cs</a:t>
                      </a:r>
                      <a:endParaRPr lang="en-GB" sz="1600" baseline="30000" dirty="0"/>
                    </a:p>
                  </a:txBody>
                  <a:tcPr/>
                </a:tc>
                <a:tc>
                  <a:txBody>
                    <a:bodyPr/>
                    <a:lstStyle/>
                    <a:p>
                      <a:pPr algn="ctr"/>
                      <a:r>
                        <a:rPr lang="en-GB" sz="1600" dirty="0" smtClean="0"/>
                        <a:t>100</a:t>
                      </a:r>
                      <a:endParaRPr lang="en-GB" sz="1600" dirty="0"/>
                    </a:p>
                  </a:txBody>
                  <a:tcPr/>
                </a:tc>
                <a:tc>
                  <a:txBody>
                    <a:bodyPr/>
                    <a:lstStyle/>
                    <a:p>
                      <a:pPr algn="ctr"/>
                      <a:r>
                        <a:rPr lang="en-GB" sz="1600" dirty="0" smtClean="0"/>
                        <a:t>2000000</a:t>
                      </a:r>
                      <a:endParaRPr lang="en-GB" sz="1600" dirty="0"/>
                    </a:p>
                  </a:txBody>
                  <a:tcPr/>
                </a:tc>
                <a:tc>
                  <a:txBody>
                    <a:bodyPr/>
                    <a:lstStyle/>
                    <a:p>
                      <a:pPr algn="ctr"/>
                      <a:r>
                        <a:rPr lang="en-GB" sz="1600" dirty="0" smtClean="0"/>
                        <a:t>0,843150</a:t>
                      </a:r>
                      <a:endParaRPr lang="en-GB" sz="1600" dirty="0"/>
                    </a:p>
                  </a:txBody>
                  <a:tcPr/>
                </a:tc>
                <a:tc>
                  <a:txBody>
                    <a:bodyPr/>
                    <a:lstStyle/>
                    <a:p>
                      <a:pPr algn="ctr"/>
                      <a:r>
                        <a:rPr lang="en-GB" sz="1600" dirty="0" smtClean="0"/>
                        <a:t>6,62</a:t>
                      </a:r>
                      <a:endParaRPr lang="en-GB" sz="1600" dirty="0"/>
                    </a:p>
                  </a:txBody>
                  <a:tcPr/>
                </a:tc>
                <a:tc>
                  <a:txBody>
                    <a:bodyPr/>
                    <a:lstStyle/>
                    <a:p>
                      <a:pPr algn="ctr"/>
                      <a:r>
                        <a:rPr lang="en-GB" sz="1600" dirty="0" smtClean="0"/>
                        <a:t>Yes</a:t>
                      </a:r>
                      <a:endParaRPr lang="en-GB" sz="1600" dirty="0"/>
                    </a:p>
                  </a:txBody>
                  <a:tcPr/>
                </a:tc>
                <a:tc>
                  <a:txBody>
                    <a:bodyPr/>
                    <a:lstStyle/>
                    <a:p>
                      <a:pPr algn="ctr"/>
                      <a:r>
                        <a:rPr lang="en-GB" sz="1600" dirty="0" smtClean="0"/>
                        <a:t>Ionic</a:t>
                      </a:r>
                      <a:endParaRPr lang="en-GB" sz="1600" dirty="0"/>
                    </a:p>
                  </a:txBody>
                  <a:tcPr/>
                </a:tc>
              </a:tr>
              <a:tr h="370840">
                <a:tc>
                  <a:txBody>
                    <a:bodyPr/>
                    <a:lstStyle/>
                    <a:p>
                      <a:pPr algn="ctr"/>
                      <a:r>
                        <a:rPr lang="en-GB" sz="1600" baseline="30000" dirty="0" smtClean="0"/>
                        <a:t>137</a:t>
                      </a:r>
                      <a:r>
                        <a:rPr lang="en-GB" sz="1600" baseline="0" dirty="0" smtClean="0"/>
                        <a:t>Cs</a:t>
                      </a:r>
                      <a:endParaRPr lang="en-GB" sz="1600" baseline="30000" dirty="0"/>
                    </a:p>
                  </a:txBody>
                  <a:tcPr/>
                </a:tc>
                <a:tc>
                  <a:txBody>
                    <a:bodyPr/>
                    <a:lstStyle/>
                    <a:p>
                      <a:pPr algn="ctr"/>
                      <a:r>
                        <a:rPr lang="en-GB" sz="1600" dirty="0" smtClean="0"/>
                        <a:t>0,1</a:t>
                      </a:r>
                      <a:endParaRPr lang="en-GB" sz="1600" dirty="0"/>
                    </a:p>
                  </a:txBody>
                  <a:tcPr/>
                </a:tc>
                <a:tc>
                  <a:txBody>
                    <a:bodyPr/>
                    <a:lstStyle/>
                    <a:p>
                      <a:pPr algn="ctr"/>
                      <a:r>
                        <a:rPr lang="en-GB" sz="1600" dirty="0" smtClean="0"/>
                        <a:t>30</a:t>
                      </a:r>
                      <a:endParaRPr lang="en-GB" sz="1600" dirty="0"/>
                    </a:p>
                  </a:txBody>
                  <a:tcPr/>
                </a:tc>
                <a:tc>
                  <a:txBody>
                    <a:bodyPr/>
                    <a:lstStyle/>
                    <a:p>
                      <a:pPr algn="ctr"/>
                      <a:r>
                        <a:rPr lang="en-GB" sz="1600" dirty="0" smtClean="0"/>
                        <a:t>&lt;&lt;&lt;0,000001</a:t>
                      </a:r>
                      <a:endParaRPr lang="en-GB" sz="1600" dirty="0"/>
                    </a:p>
                  </a:txBody>
                  <a:tcPr/>
                </a:tc>
                <a:tc>
                  <a:txBody>
                    <a:bodyPr/>
                    <a:lstStyle/>
                    <a:p>
                      <a:pPr algn="ctr"/>
                      <a:r>
                        <a:rPr lang="en-GB" sz="1600" dirty="0" smtClean="0"/>
                        <a:t>6,221</a:t>
                      </a:r>
                      <a:endParaRPr lang="en-GB" sz="1600" dirty="0"/>
                    </a:p>
                  </a:txBody>
                  <a:tcPr/>
                </a:tc>
                <a:tc>
                  <a:txBody>
                    <a:bodyPr/>
                    <a:lstStyle/>
                    <a:p>
                      <a:pPr algn="ctr"/>
                      <a:r>
                        <a:rPr lang="en-GB" sz="1600" dirty="0" smtClean="0"/>
                        <a:t>No</a:t>
                      </a:r>
                      <a:endParaRPr lang="en-GB" sz="1600" dirty="0"/>
                    </a:p>
                  </a:txBody>
                  <a:tcPr/>
                </a:tc>
                <a:tc>
                  <a:txBody>
                    <a:bodyPr/>
                    <a:lstStyle/>
                    <a:p>
                      <a:pPr algn="ctr"/>
                      <a:r>
                        <a:rPr lang="en-GB" sz="1600" dirty="0" smtClean="0"/>
                        <a:t>Ionic</a:t>
                      </a:r>
                      <a:endParaRPr lang="en-GB" sz="1600" dirty="0"/>
                    </a:p>
                  </a:txBody>
                  <a:tcPr/>
                </a:tc>
              </a:tr>
            </a:tbl>
          </a:graphicData>
        </a:graphic>
      </p:graphicFrame>
    </p:spTree>
    <p:extLst>
      <p:ext uri="{BB962C8B-B14F-4D97-AF65-F5344CB8AC3E}">
        <p14:creationId xmlns:p14="http://schemas.microsoft.com/office/powerpoint/2010/main" val="4235205828"/>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Responsibility in radiation protection</a:t>
            </a:r>
            <a:endParaRPr lang="en-GB" dirty="0"/>
          </a:p>
        </p:txBody>
      </p:sp>
      <p:sp>
        <p:nvSpPr>
          <p:cNvPr id="4" name="Slide Number Placeholder 3"/>
          <p:cNvSpPr>
            <a:spLocks noGrp="1"/>
          </p:cNvSpPr>
          <p:nvPr>
            <p:ph type="sldNum" sz="quarter" idx="12"/>
          </p:nvPr>
        </p:nvSpPr>
        <p:spPr/>
        <p:txBody>
          <a:bodyPr/>
          <a:lstStyle/>
          <a:p>
            <a:fld id="{E79621B2-1B17-4521-86E6-BA06AF5FB1C6}" type="slidenum">
              <a:rPr lang="en-GB" smtClean="0"/>
              <a:t>49</a:t>
            </a:fld>
            <a:endParaRPr lang="en-GB" dirty="0"/>
          </a:p>
        </p:txBody>
      </p:sp>
      <p:pic>
        <p:nvPicPr>
          <p:cNvPr id="5" name="Afbeelding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340768"/>
            <a:ext cx="9144000" cy="4781826"/>
          </a:xfrm>
          <a:prstGeom prst="rect">
            <a:avLst/>
          </a:prstGeom>
        </p:spPr>
      </p:pic>
      <p:sp>
        <p:nvSpPr>
          <p:cNvPr id="3" name="Tekstvak 2"/>
          <p:cNvSpPr txBox="1"/>
          <p:nvPr/>
        </p:nvSpPr>
        <p:spPr>
          <a:xfrm>
            <a:off x="3059832" y="4725144"/>
            <a:ext cx="1897699" cy="646331"/>
          </a:xfrm>
          <a:prstGeom prst="rect">
            <a:avLst/>
          </a:prstGeom>
          <a:noFill/>
        </p:spPr>
        <p:txBody>
          <a:bodyPr wrap="none" rtlCol="0">
            <a:spAutoFit/>
          </a:bodyPr>
          <a:lstStyle/>
          <a:p>
            <a:r>
              <a:rPr lang="nl-NL" dirty="0" smtClean="0"/>
              <a:t>More </a:t>
            </a:r>
            <a:r>
              <a:rPr lang="nl-NL" dirty="0" err="1" smtClean="0"/>
              <a:t>than</a:t>
            </a:r>
            <a:r>
              <a:rPr lang="nl-NL" dirty="0" smtClean="0"/>
              <a:t> 1 Bq/g </a:t>
            </a:r>
          </a:p>
          <a:p>
            <a:pPr algn="ctr"/>
            <a:r>
              <a:rPr lang="nl-NL" dirty="0" smtClean="0"/>
              <a:t>carbon-14</a:t>
            </a:r>
            <a:endParaRPr lang="nl-NL" dirty="0"/>
          </a:p>
        </p:txBody>
      </p:sp>
      <p:sp>
        <p:nvSpPr>
          <p:cNvPr id="6" name="Tekstvak 5"/>
          <p:cNvSpPr txBox="1"/>
          <p:nvPr/>
        </p:nvSpPr>
        <p:spPr>
          <a:xfrm>
            <a:off x="7386819" y="3123784"/>
            <a:ext cx="1778885" cy="646331"/>
          </a:xfrm>
          <a:prstGeom prst="rect">
            <a:avLst/>
          </a:prstGeom>
          <a:noFill/>
        </p:spPr>
        <p:txBody>
          <a:bodyPr wrap="none" rtlCol="0">
            <a:spAutoFit/>
          </a:bodyPr>
          <a:lstStyle/>
          <a:p>
            <a:r>
              <a:rPr lang="en-GB" dirty="0" smtClean="0"/>
              <a:t>Less than 1 </a:t>
            </a:r>
            <a:r>
              <a:rPr lang="en-GB" dirty="0" err="1" smtClean="0"/>
              <a:t>Bq</a:t>
            </a:r>
            <a:r>
              <a:rPr lang="en-GB" dirty="0" smtClean="0"/>
              <a:t>/g </a:t>
            </a:r>
          </a:p>
          <a:p>
            <a:pPr algn="ctr"/>
            <a:r>
              <a:rPr lang="en-GB" dirty="0" smtClean="0"/>
              <a:t>carbon-14</a:t>
            </a:r>
            <a:endParaRPr lang="en-GB" dirty="0"/>
          </a:p>
        </p:txBody>
      </p:sp>
    </p:spTree>
    <p:extLst>
      <p:ext uri="{BB962C8B-B14F-4D97-AF65-F5344CB8AC3E}">
        <p14:creationId xmlns:p14="http://schemas.microsoft.com/office/powerpoint/2010/main" val="3328980069"/>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Regulators</a:t>
            </a:r>
            <a:endParaRPr lang="nl-NL" dirty="0"/>
          </a:p>
        </p:txBody>
      </p:sp>
      <p:sp>
        <p:nvSpPr>
          <p:cNvPr id="3" name="Tijdelijke aanduiding voor inhoud 2"/>
          <p:cNvSpPr>
            <a:spLocks noGrp="1"/>
          </p:cNvSpPr>
          <p:nvPr>
            <p:ph idx="1"/>
          </p:nvPr>
        </p:nvSpPr>
        <p:spPr/>
        <p:txBody>
          <a:bodyPr/>
          <a:lstStyle/>
          <a:p>
            <a:r>
              <a:rPr lang="en-GB" dirty="0" smtClean="0"/>
              <a:t>Contribution expected to depend on national progression in carbon-14 containing waste</a:t>
            </a:r>
          </a:p>
          <a:p>
            <a:r>
              <a:rPr lang="en-GB" dirty="0" smtClean="0"/>
              <a:t>More than 90 CAST reports are expected</a:t>
            </a:r>
            <a:endParaRPr lang="en-GB" dirty="0"/>
          </a:p>
        </p:txBody>
      </p:sp>
      <p:sp>
        <p:nvSpPr>
          <p:cNvPr id="4" name="Tijdelijke aanduiding voor dianummer 3"/>
          <p:cNvSpPr>
            <a:spLocks noGrp="1"/>
          </p:cNvSpPr>
          <p:nvPr>
            <p:ph type="sldNum" sz="quarter" idx="12"/>
          </p:nvPr>
        </p:nvSpPr>
        <p:spPr/>
        <p:txBody>
          <a:bodyPr/>
          <a:lstStyle/>
          <a:p>
            <a:fld id="{E79621B2-1B17-4521-86E6-BA06AF5FB1C6}" type="slidenum">
              <a:rPr lang="en-GB" smtClean="0"/>
              <a:t>50</a:t>
            </a:fld>
            <a:endParaRPr lang="en-GB" dirty="0"/>
          </a:p>
        </p:txBody>
      </p:sp>
      <p:pic>
        <p:nvPicPr>
          <p:cNvPr id="5" name="Afbeelding 4"/>
          <p:cNvPicPr>
            <a:picLocks noChangeAspect="1"/>
          </p:cNvPicPr>
          <p:nvPr/>
        </p:nvPicPr>
        <p:blipFill rotWithShape="1">
          <a:blip r:embed="rId2"/>
          <a:srcRect l="20863" t="19760" r="21650" b="67640"/>
          <a:stretch/>
        </p:blipFill>
        <p:spPr>
          <a:xfrm>
            <a:off x="456541" y="4458281"/>
            <a:ext cx="8371154" cy="1146744"/>
          </a:xfrm>
          <a:prstGeom prst="rect">
            <a:avLst/>
          </a:prstGeom>
        </p:spPr>
      </p:pic>
      <p:cxnSp>
        <p:nvCxnSpPr>
          <p:cNvPr id="6" name="Rechte verbindingslijn met pijl 5"/>
          <p:cNvCxnSpPr/>
          <p:nvPr/>
        </p:nvCxnSpPr>
        <p:spPr>
          <a:xfrm flipV="1">
            <a:off x="1402989" y="5470540"/>
            <a:ext cx="72008" cy="864096"/>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7" name="Tekstvak 6"/>
          <p:cNvSpPr txBox="1"/>
          <p:nvPr/>
        </p:nvSpPr>
        <p:spPr>
          <a:xfrm>
            <a:off x="2031809" y="5717922"/>
            <a:ext cx="386644" cy="369332"/>
          </a:xfrm>
          <a:prstGeom prst="rect">
            <a:avLst/>
          </a:prstGeom>
          <a:noFill/>
        </p:spPr>
        <p:txBody>
          <a:bodyPr wrap="none" rtlCol="0">
            <a:spAutoFit/>
          </a:bodyPr>
          <a:lstStyle/>
          <a:p>
            <a:r>
              <a:rPr lang="nl-NL" dirty="0" smtClean="0"/>
              <a:t>or</a:t>
            </a:r>
            <a:endParaRPr lang="nl-NL" dirty="0"/>
          </a:p>
        </p:txBody>
      </p:sp>
      <p:cxnSp>
        <p:nvCxnSpPr>
          <p:cNvPr id="8" name="Rechte verbindingslijn met pijl 7"/>
          <p:cNvCxnSpPr/>
          <p:nvPr/>
        </p:nvCxnSpPr>
        <p:spPr>
          <a:xfrm flipV="1">
            <a:off x="3347205" y="5506228"/>
            <a:ext cx="72008" cy="864096"/>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9" name="Tekstvak 8"/>
          <p:cNvSpPr txBox="1"/>
          <p:nvPr/>
        </p:nvSpPr>
        <p:spPr>
          <a:xfrm>
            <a:off x="4642118" y="5816187"/>
            <a:ext cx="386644" cy="369332"/>
          </a:xfrm>
          <a:prstGeom prst="rect">
            <a:avLst/>
          </a:prstGeom>
          <a:noFill/>
        </p:spPr>
        <p:txBody>
          <a:bodyPr wrap="none" rtlCol="0">
            <a:spAutoFit/>
          </a:bodyPr>
          <a:lstStyle/>
          <a:p>
            <a:r>
              <a:rPr lang="nl-NL" dirty="0" smtClean="0"/>
              <a:t>or</a:t>
            </a:r>
            <a:endParaRPr lang="nl-NL" dirty="0"/>
          </a:p>
        </p:txBody>
      </p:sp>
      <p:cxnSp>
        <p:nvCxnSpPr>
          <p:cNvPr id="10" name="Rechte verbindingslijn met pijl 9"/>
          <p:cNvCxnSpPr/>
          <p:nvPr/>
        </p:nvCxnSpPr>
        <p:spPr>
          <a:xfrm flipV="1">
            <a:off x="6659573" y="5384139"/>
            <a:ext cx="72008" cy="864096"/>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1" name="Tekstvak 10"/>
          <p:cNvSpPr txBox="1"/>
          <p:nvPr/>
        </p:nvSpPr>
        <p:spPr>
          <a:xfrm>
            <a:off x="7537031" y="5758744"/>
            <a:ext cx="386644" cy="369332"/>
          </a:xfrm>
          <a:prstGeom prst="rect">
            <a:avLst/>
          </a:prstGeom>
          <a:noFill/>
        </p:spPr>
        <p:txBody>
          <a:bodyPr wrap="none" rtlCol="0">
            <a:spAutoFit/>
          </a:bodyPr>
          <a:lstStyle/>
          <a:p>
            <a:r>
              <a:rPr lang="nl-NL" dirty="0" smtClean="0"/>
              <a:t>or</a:t>
            </a:r>
            <a:endParaRPr lang="nl-NL" dirty="0"/>
          </a:p>
        </p:txBody>
      </p:sp>
      <p:cxnSp>
        <p:nvCxnSpPr>
          <p:cNvPr id="12" name="Rechte verbindingslijn met pijl 11"/>
          <p:cNvCxnSpPr/>
          <p:nvPr/>
        </p:nvCxnSpPr>
        <p:spPr>
          <a:xfrm flipH="1" flipV="1">
            <a:off x="718913" y="5410773"/>
            <a:ext cx="340788" cy="837462"/>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3" name="Tekstvak 12"/>
          <p:cNvSpPr txBox="1"/>
          <p:nvPr/>
        </p:nvSpPr>
        <p:spPr>
          <a:xfrm>
            <a:off x="1925476" y="6356350"/>
            <a:ext cx="5819927" cy="369332"/>
          </a:xfrm>
          <a:prstGeom prst="rect">
            <a:avLst/>
          </a:prstGeom>
          <a:noFill/>
        </p:spPr>
        <p:txBody>
          <a:bodyPr wrap="none" rtlCol="0">
            <a:spAutoFit/>
          </a:bodyPr>
          <a:lstStyle/>
          <a:p>
            <a:r>
              <a:rPr lang="en-GB" dirty="0" smtClean="0"/>
              <a:t>Which information is relevant for my national programme?</a:t>
            </a:r>
            <a:endParaRPr lang="en-GB" dirty="0"/>
          </a:p>
        </p:txBody>
      </p:sp>
    </p:spTree>
    <p:extLst>
      <p:ext uri="{BB962C8B-B14F-4D97-AF65-F5344CB8AC3E}">
        <p14:creationId xmlns:p14="http://schemas.microsoft.com/office/powerpoint/2010/main" val="1581542587"/>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GB" dirty="0" smtClean="0"/>
              <a:t>Selection of available knowledge</a:t>
            </a:r>
            <a:endParaRPr lang="en-GB" dirty="0"/>
          </a:p>
        </p:txBody>
      </p:sp>
      <p:sp>
        <p:nvSpPr>
          <p:cNvPr id="4" name="Tijdelijke aanduiding voor dianummer 3"/>
          <p:cNvSpPr>
            <a:spLocks noGrp="1"/>
          </p:cNvSpPr>
          <p:nvPr>
            <p:ph type="sldNum" sz="quarter" idx="12"/>
          </p:nvPr>
        </p:nvSpPr>
        <p:spPr/>
        <p:txBody>
          <a:bodyPr/>
          <a:lstStyle/>
          <a:p>
            <a:fld id="{E79621B2-1B17-4521-86E6-BA06AF5FB1C6}" type="slidenum">
              <a:rPr lang="en-GB" smtClean="0"/>
              <a:t>51</a:t>
            </a:fld>
            <a:endParaRPr lang="en-GB" dirty="0"/>
          </a:p>
        </p:txBody>
      </p:sp>
      <p:sp>
        <p:nvSpPr>
          <p:cNvPr id="5" name="Content Placeholder 2"/>
          <p:cNvSpPr txBox="1">
            <a:spLocks/>
          </p:cNvSpPr>
          <p:nvPr/>
        </p:nvSpPr>
        <p:spPr>
          <a:xfrm>
            <a:off x="641192" y="1781200"/>
            <a:ext cx="8229600" cy="4525963"/>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en-GB" smtClean="0"/>
              <a:t>Davis, Carbon-14 in nuclear reactors, ORNL/NUREG/TM-12, 1977</a:t>
            </a:r>
          </a:p>
          <a:p>
            <a:r>
              <a:rPr lang="en-GB" smtClean="0"/>
              <a:t>Bush, Smith, White, Carbon-14 waste management, EUR 8749, 1984</a:t>
            </a:r>
            <a:endParaRPr lang="en-GB" dirty="0"/>
          </a:p>
        </p:txBody>
      </p:sp>
    </p:spTree>
    <p:extLst>
      <p:ext uri="{BB962C8B-B14F-4D97-AF65-F5344CB8AC3E}">
        <p14:creationId xmlns:p14="http://schemas.microsoft.com/office/powerpoint/2010/main" val="3144922979"/>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err="1" smtClean="0"/>
              <a:t>Available</a:t>
            </a:r>
            <a:r>
              <a:rPr lang="nl-NL" dirty="0" smtClean="0"/>
              <a:t> Knowledge</a:t>
            </a:r>
            <a:endParaRPr lang="nl-NL" dirty="0"/>
          </a:p>
        </p:txBody>
      </p:sp>
      <p:sp>
        <p:nvSpPr>
          <p:cNvPr id="4" name="Tijdelijke aanduiding voor dianummer 3"/>
          <p:cNvSpPr>
            <a:spLocks noGrp="1"/>
          </p:cNvSpPr>
          <p:nvPr>
            <p:ph type="sldNum" sz="quarter" idx="12"/>
          </p:nvPr>
        </p:nvSpPr>
        <p:spPr/>
        <p:txBody>
          <a:bodyPr/>
          <a:lstStyle/>
          <a:p>
            <a:fld id="{E79621B2-1B17-4521-86E6-BA06AF5FB1C6}" type="slidenum">
              <a:rPr lang="en-GB" smtClean="0"/>
              <a:t>52</a:t>
            </a:fld>
            <a:endParaRPr lang="en-GB" dirty="0"/>
          </a:p>
        </p:txBody>
      </p:sp>
      <p:pic>
        <p:nvPicPr>
          <p:cNvPr id="5"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32190" t="8967" r="32633" b="9026"/>
          <a:stretch/>
        </p:blipFill>
        <p:spPr bwMode="auto">
          <a:xfrm>
            <a:off x="2627784" y="1632156"/>
            <a:ext cx="3602575" cy="472419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Afbeelding 5"/>
          <p:cNvPicPr>
            <a:picLocks noChangeAspect="1"/>
          </p:cNvPicPr>
          <p:nvPr/>
        </p:nvPicPr>
        <p:blipFill rotWithShape="1">
          <a:blip r:embed="rId3"/>
          <a:srcRect l="20863" t="19760" r="21650" b="67640"/>
          <a:stretch/>
        </p:blipFill>
        <p:spPr>
          <a:xfrm>
            <a:off x="456541" y="4458281"/>
            <a:ext cx="8371154" cy="1146744"/>
          </a:xfrm>
          <a:prstGeom prst="rect">
            <a:avLst/>
          </a:prstGeom>
        </p:spPr>
      </p:pic>
      <p:cxnSp>
        <p:nvCxnSpPr>
          <p:cNvPr id="13" name="Rechte verbindingslijn met pijl 12"/>
          <p:cNvCxnSpPr/>
          <p:nvPr/>
        </p:nvCxnSpPr>
        <p:spPr>
          <a:xfrm flipH="1" flipV="1">
            <a:off x="718913" y="5410773"/>
            <a:ext cx="340788" cy="837462"/>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768489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500" fill="hold"/>
                                        <p:tgtEl>
                                          <p:spTgt spid="13"/>
                                        </p:tgtEl>
                                        <p:attrNameLst>
                                          <p:attrName>ppt_x</p:attrName>
                                        </p:attrNameLst>
                                      </p:cBhvr>
                                      <p:tavLst>
                                        <p:tav tm="0">
                                          <p:val>
                                            <p:strVal val="#ppt_x"/>
                                          </p:val>
                                        </p:tav>
                                        <p:tav tm="100000">
                                          <p:val>
                                            <p:strVal val="#ppt_x"/>
                                          </p:val>
                                        </p:tav>
                                      </p:tavLst>
                                    </p:anim>
                                    <p:anim calcmode="lin" valueType="num">
                                      <p:cBhvr additive="base">
                                        <p:cTn id="12"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err="1" smtClean="0"/>
              <a:t>Available</a:t>
            </a:r>
            <a:r>
              <a:rPr lang="nl-NL" dirty="0" smtClean="0"/>
              <a:t> Knowledge</a:t>
            </a:r>
            <a:endParaRPr lang="nl-NL" dirty="0"/>
          </a:p>
        </p:txBody>
      </p:sp>
      <p:sp>
        <p:nvSpPr>
          <p:cNvPr id="4" name="Tijdelijke aanduiding voor dianummer 3"/>
          <p:cNvSpPr>
            <a:spLocks noGrp="1"/>
          </p:cNvSpPr>
          <p:nvPr>
            <p:ph type="sldNum" sz="quarter" idx="12"/>
          </p:nvPr>
        </p:nvSpPr>
        <p:spPr/>
        <p:txBody>
          <a:bodyPr/>
          <a:lstStyle/>
          <a:p>
            <a:fld id="{E79621B2-1B17-4521-86E6-BA06AF5FB1C6}" type="slidenum">
              <a:rPr lang="en-GB" smtClean="0"/>
              <a:t>53</a:t>
            </a:fld>
            <a:endParaRPr lang="en-GB" dirty="0"/>
          </a:p>
        </p:txBody>
      </p:sp>
      <p:pic>
        <p:nvPicPr>
          <p:cNvPr id="5"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36770" t="47906" r="36151" b="20493"/>
          <a:stretch/>
        </p:blipFill>
        <p:spPr bwMode="auto">
          <a:xfrm>
            <a:off x="610234" y="1302621"/>
            <a:ext cx="7923532" cy="52012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Tekstvak 5"/>
          <p:cNvSpPr txBox="1"/>
          <p:nvPr/>
        </p:nvSpPr>
        <p:spPr>
          <a:xfrm>
            <a:off x="1389319" y="6356350"/>
            <a:ext cx="1221809" cy="369332"/>
          </a:xfrm>
          <a:prstGeom prst="rect">
            <a:avLst/>
          </a:prstGeom>
          <a:noFill/>
        </p:spPr>
        <p:txBody>
          <a:bodyPr wrap="none" rtlCol="0">
            <a:spAutoFit/>
          </a:bodyPr>
          <a:lstStyle/>
          <a:p>
            <a:r>
              <a:rPr lang="en-GB" dirty="0" smtClean="0"/>
              <a:t>Bush, 1984</a:t>
            </a:r>
            <a:endParaRPr lang="en-GB" dirty="0"/>
          </a:p>
        </p:txBody>
      </p:sp>
    </p:spTree>
    <p:extLst>
      <p:ext uri="{BB962C8B-B14F-4D97-AF65-F5344CB8AC3E}">
        <p14:creationId xmlns:p14="http://schemas.microsoft.com/office/powerpoint/2010/main" val="2403155927"/>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err="1" smtClean="0"/>
              <a:t>Available</a:t>
            </a:r>
            <a:r>
              <a:rPr lang="nl-NL" dirty="0" smtClean="0"/>
              <a:t> </a:t>
            </a:r>
            <a:r>
              <a:rPr lang="nl-NL" dirty="0" err="1" smtClean="0"/>
              <a:t>knowledge</a:t>
            </a:r>
            <a:endParaRPr lang="nl-NL" dirty="0"/>
          </a:p>
        </p:txBody>
      </p:sp>
      <p:sp>
        <p:nvSpPr>
          <p:cNvPr id="3" name="Tijdelijke aanduiding voor inhoud 2"/>
          <p:cNvSpPr>
            <a:spLocks noGrp="1"/>
          </p:cNvSpPr>
          <p:nvPr>
            <p:ph idx="1"/>
          </p:nvPr>
        </p:nvSpPr>
        <p:spPr/>
        <p:txBody>
          <a:bodyPr>
            <a:normAutofit/>
          </a:bodyPr>
          <a:lstStyle/>
          <a:p>
            <a:r>
              <a:rPr lang="en-GB" dirty="0" smtClean="0"/>
              <a:t>Bush, EUR 8749 (1984)</a:t>
            </a:r>
          </a:p>
          <a:p>
            <a:pPr lvl="1"/>
            <a:r>
              <a:rPr lang="en-GB" dirty="0" smtClean="0"/>
              <a:t>Irradiated </a:t>
            </a:r>
            <a:r>
              <a:rPr lang="en-GB" dirty="0" err="1" smtClean="0"/>
              <a:t>Zircaloy</a:t>
            </a:r>
            <a:r>
              <a:rPr lang="en-GB" dirty="0" smtClean="0"/>
              <a:t>, steel, graphite</a:t>
            </a:r>
          </a:p>
          <a:p>
            <a:pPr lvl="2"/>
            <a:r>
              <a:rPr lang="en-GB" dirty="0" smtClean="0"/>
              <a:t>At that time in 1984</a:t>
            </a:r>
          </a:p>
          <a:p>
            <a:pPr lvl="1"/>
            <a:r>
              <a:rPr lang="en-GB" dirty="0" smtClean="0"/>
              <a:t>CAST also included  spent ion exchange resins</a:t>
            </a:r>
          </a:p>
          <a:p>
            <a:r>
              <a:rPr lang="en-GB" dirty="0" smtClean="0"/>
              <a:t>IAEA, </a:t>
            </a:r>
            <a:r>
              <a:rPr lang="en-GB" sz="1900" dirty="0" smtClean="0"/>
              <a:t>Application of Ion Exchange Processes for the Treatment of Radioactive Waste and Management of Spent Ion Exchangers, Technical Reports Series No. 408 </a:t>
            </a:r>
            <a:r>
              <a:rPr lang="en-GB" dirty="0" smtClean="0"/>
              <a:t>(2002) and other IAEA reports</a:t>
            </a:r>
            <a:endParaRPr lang="en-GB" dirty="0"/>
          </a:p>
        </p:txBody>
      </p:sp>
      <p:sp>
        <p:nvSpPr>
          <p:cNvPr id="4" name="Tijdelijke aanduiding voor dianummer 3"/>
          <p:cNvSpPr>
            <a:spLocks noGrp="1"/>
          </p:cNvSpPr>
          <p:nvPr>
            <p:ph type="sldNum" sz="quarter" idx="12"/>
          </p:nvPr>
        </p:nvSpPr>
        <p:spPr/>
        <p:txBody>
          <a:bodyPr/>
          <a:lstStyle/>
          <a:p>
            <a:fld id="{E79621B2-1B17-4521-86E6-BA06AF5FB1C6}" type="slidenum">
              <a:rPr lang="en-GB" smtClean="0"/>
              <a:t>54</a:t>
            </a:fld>
            <a:endParaRPr lang="en-GB" dirty="0"/>
          </a:p>
        </p:txBody>
      </p:sp>
    </p:spTree>
    <p:extLst>
      <p:ext uri="{BB962C8B-B14F-4D97-AF65-F5344CB8AC3E}">
        <p14:creationId xmlns:p14="http://schemas.microsoft.com/office/powerpoint/2010/main" val="4190975478"/>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7787208" cy="1143000"/>
          </a:xfrm>
        </p:spPr>
        <p:txBody>
          <a:bodyPr>
            <a:normAutofit/>
          </a:bodyPr>
          <a:lstStyle/>
          <a:p>
            <a:r>
              <a:rPr lang="en-GB" sz="3200" dirty="0" smtClean="0"/>
              <a:t>Designated end point of some waste investigated in CAST already implemented</a:t>
            </a:r>
            <a:endParaRPr lang="en-GB" sz="3200" dirty="0"/>
          </a:p>
        </p:txBody>
      </p:sp>
      <p:sp>
        <p:nvSpPr>
          <p:cNvPr id="4" name="Tijdelijke aanduiding voor dianummer 3"/>
          <p:cNvSpPr>
            <a:spLocks noGrp="1"/>
          </p:cNvSpPr>
          <p:nvPr>
            <p:ph type="sldNum" sz="quarter" idx="12"/>
          </p:nvPr>
        </p:nvSpPr>
        <p:spPr/>
        <p:txBody>
          <a:bodyPr/>
          <a:lstStyle/>
          <a:p>
            <a:fld id="{E79621B2-1B17-4521-86E6-BA06AF5FB1C6}" type="slidenum">
              <a:rPr lang="en-GB" smtClean="0"/>
              <a:t>55</a:t>
            </a:fld>
            <a:endParaRPr lang="en-GB" dirty="0"/>
          </a:p>
        </p:txBody>
      </p:sp>
      <p:pic>
        <p:nvPicPr>
          <p:cNvPr id="5" name="Afbeelding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9592" y="1590831"/>
            <a:ext cx="7056784" cy="4974237"/>
          </a:xfrm>
          <a:prstGeom prst="rect">
            <a:avLst/>
          </a:prstGeom>
        </p:spPr>
      </p:pic>
      <p:sp>
        <p:nvSpPr>
          <p:cNvPr id="3" name="Tekstvak 2"/>
          <p:cNvSpPr txBox="1"/>
          <p:nvPr/>
        </p:nvSpPr>
        <p:spPr>
          <a:xfrm>
            <a:off x="4499992" y="2132856"/>
            <a:ext cx="577594" cy="369332"/>
          </a:xfrm>
          <a:prstGeom prst="rect">
            <a:avLst/>
          </a:prstGeom>
          <a:noFill/>
        </p:spPr>
        <p:txBody>
          <a:bodyPr wrap="none" rtlCol="0">
            <a:spAutoFit/>
          </a:bodyPr>
          <a:lstStyle/>
          <a:p>
            <a:r>
              <a:rPr lang="nl-NL" dirty="0" smtClean="0"/>
              <a:t>TVO</a:t>
            </a:r>
            <a:endParaRPr lang="nl-NL" dirty="0"/>
          </a:p>
        </p:txBody>
      </p:sp>
    </p:spTree>
    <p:extLst>
      <p:ext uri="{BB962C8B-B14F-4D97-AF65-F5344CB8AC3E}">
        <p14:creationId xmlns:p14="http://schemas.microsoft.com/office/powerpoint/2010/main" val="801044196"/>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Regulators</a:t>
            </a:r>
            <a:endParaRPr lang="nl-NL" dirty="0"/>
          </a:p>
        </p:txBody>
      </p:sp>
      <p:sp>
        <p:nvSpPr>
          <p:cNvPr id="3" name="Tijdelijke aanduiding voor inhoud 2"/>
          <p:cNvSpPr>
            <a:spLocks noGrp="1"/>
          </p:cNvSpPr>
          <p:nvPr>
            <p:ph idx="1"/>
          </p:nvPr>
        </p:nvSpPr>
        <p:spPr/>
        <p:txBody>
          <a:bodyPr/>
          <a:lstStyle/>
          <a:p>
            <a:r>
              <a:rPr lang="en-GB" dirty="0" smtClean="0"/>
              <a:t>Contribution expected to depend on national progression in carbon-14 containing waste</a:t>
            </a:r>
          </a:p>
          <a:p>
            <a:r>
              <a:rPr lang="en-GB" dirty="0" smtClean="0"/>
              <a:t>More than 90 CAST reports are expected</a:t>
            </a:r>
            <a:endParaRPr lang="en-GB" dirty="0"/>
          </a:p>
        </p:txBody>
      </p:sp>
      <p:sp>
        <p:nvSpPr>
          <p:cNvPr id="4" name="Tijdelijke aanduiding voor dianummer 3"/>
          <p:cNvSpPr>
            <a:spLocks noGrp="1"/>
          </p:cNvSpPr>
          <p:nvPr>
            <p:ph type="sldNum" sz="quarter" idx="12"/>
          </p:nvPr>
        </p:nvSpPr>
        <p:spPr/>
        <p:txBody>
          <a:bodyPr/>
          <a:lstStyle/>
          <a:p>
            <a:fld id="{E79621B2-1B17-4521-86E6-BA06AF5FB1C6}" type="slidenum">
              <a:rPr lang="en-GB" smtClean="0"/>
              <a:t>56</a:t>
            </a:fld>
            <a:endParaRPr lang="en-GB" dirty="0"/>
          </a:p>
        </p:txBody>
      </p:sp>
      <p:pic>
        <p:nvPicPr>
          <p:cNvPr id="5" name="Afbeelding 4"/>
          <p:cNvPicPr>
            <a:picLocks noChangeAspect="1"/>
          </p:cNvPicPr>
          <p:nvPr/>
        </p:nvPicPr>
        <p:blipFill rotWithShape="1">
          <a:blip r:embed="rId2"/>
          <a:srcRect l="20863" t="19760" r="21650" b="67640"/>
          <a:stretch/>
        </p:blipFill>
        <p:spPr>
          <a:xfrm>
            <a:off x="456541" y="4458281"/>
            <a:ext cx="8371154" cy="1146744"/>
          </a:xfrm>
          <a:prstGeom prst="rect">
            <a:avLst/>
          </a:prstGeom>
        </p:spPr>
      </p:pic>
      <p:cxnSp>
        <p:nvCxnSpPr>
          <p:cNvPr id="6" name="Rechte verbindingslijn met pijl 5"/>
          <p:cNvCxnSpPr/>
          <p:nvPr/>
        </p:nvCxnSpPr>
        <p:spPr>
          <a:xfrm flipV="1">
            <a:off x="1402989" y="5470540"/>
            <a:ext cx="72008" cy="864096"/>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7" name="Tekstvak 6"/>
          <p:cNvSpPr txBox="1"/>
          <p:nvPr/>
        </p:nvSpPr>
        <p:spPr>
          <a:xfrm>
            <a:off x="2031809" y="5717922"/>
            <a:ext cx="386644" cy="369332"/>
          </a:xfrm>
          <a:prstGeom prst="rect">
            <a:avLst/>
          </a:prstGeom>
          <a:noFill/>
        </p:spPr>
        <p:txBody>
          <a:bodyPr wrap="none" rtlCol="0">
            <a:spAutoFit/>
          </a:bodyPr>
          <a:lstStyle/>
          <a:p>
            <a:r>
              <a:rPr lang="nl-NL" dirty="0" smtClean="0"/>
              <a:t>or</a:t>
            </a:r>
            <a:endParaRPr lang="nl-NL" dirty="0"/>
          </a:p>
        </p:txBody>
      </p:sp>
      <p:cxnSp>
        <p:nvCxnSpPr>
          <p:cNvPr id="8" name="Rechte verbindingslijn met pijl 7"/>
          <p:cNvCxnSpPr/>
          <p:nvPr/>
        </p:nvCxnSpPr>
        <p:spPr>
          <a:xfrm flipV="1">
            <a:off x="3347205" y="5506228"/>
            <a:ext cx="72008" cy="864096"/>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9" name="Tekstvak 8"/>
          <p:cNvSpPr txBox="1"/>
          <p:nvPr/>
        </p:nvSpPr>
        <p:spPr>
          <a:xfrm>
            <a:off x="4642118" y="5816187"/>
            <a:ext cx="386644" cy="369332"/>
          </a:xfrm>
          <a:prstGeom prst="rect">
            <a:avLst/>
          </a:prstGeom>
          <a:noFill/>
        </p:spPr>
        <p:txBody>
          <a:bodyPr wrap="none" rtlCol="0">
            <a:spAutoFit/>
          </a:bodyPr>
          <a:lstStyle/>
          <a:p>
            <a:r>
              <a:rPr lang="nl-NL" dirty="0" smtClean="0"/>
              <a:t>or</a:t>
            </a:r>
            <a:endParaRPr lang="nl-NL" dirty="0"/>
          </a:p>
        </p:txBody>
      </p:sp>
      <p:cxnSp>
        <p:nvCxnSpPr>
          <p:cNvPr id="10" name="Rechte verbindingslijn met pijl 9"/>
          <p:cNvCxnSpPr/>
          <p:nvPr/>
        </p:nvCxnSpPr>
        <p:spPr>
          <a:xfrm flipV="1">
            <a:off x="6659573" y="5384139"/>
            <a:ext cx="72008" cy="864096"/>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1" name="Tekstvak 10"/>
          <p:cNvSpPr txBox="1"/>
          <p:nvPr/>
        </p:nvSpPr>
        <p:spPr>
          <a:xfrm>
            <a:off x="7537031" y="5758744"/>
            <a:ext cx="386644" cy="369332"/>
          </a:xfrm>
          <a:prstGeom prst="rect">
            <a:avLst/>
          </a:prstGeom>
          <a:noFill/>
        </p:spPr>
        <p:txBody>
          <a:bodyPr wrap="none" rtlCol="0">
            <a:spAutoFit/>
          </a:bodyPr>
          <a:lstStyle/>
          <a:p>
            <a:r>
              <a:rPr lang="nl-NL" dirty="0" smtClean="0"/>
              <a:t>or</a:t>
            </a:r>
            <a:endParaRPr lang="nl-NL" dirty="0"/>
          </a:p>
        </p:txBody>
      </p:sp>
      <p:cxnSp>
        <p:nvCxnSpPr>
          <p:cNvPr id="12" name="Rechte verbindingslijn met pijl 11"/>
          <p:cNvCxnSpPr/>
          <p:nvPr/>
        </p:nvCxnSpPr>
        <p:spPr>
          <a:xfrm flipH="1" flipV="1">
            <a:off x="718913" y="5410773"/>
            <a:ext cx="340788" cy="837462"/>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3" name="Tekstvak 12"/>
          <p:cNvSpPr txBox="1"/>
          <p:nvPr/>
        </p:nvSpPr>
        <p:spPr>
          <a:xfrm>
            <a:off x="1389319" y="6356350"/>
            <a:ext cx="6671122" cy="369332"/>
          </a:xfrm>
          <a:prstGeom prst="rect">
            <a:avLst/>
          </a:prstGeom>
          <a:noFill/>
        </p:spPr>
        <p:txBody>
          <a:bodyPr wrap="none" rtlCol="0">
            <a:spAutoFit/>
          </a:bodyPr>
          <a:lstStyle/>
          <a:p>
            <a:r>
              <a:rPr lang="en-GB" dirty="0" smtClean="0"/>
              <a:t>Which published information is relevant for my national programme?</a:t>
            </a:r>
            <a:endParaRPr lang="en-GB" dirty="0"/>
          </a:p>
        </p:txBody>
      </p:sp>
    </p:spTree>
    <p:extLst>
      <p:ext uri="{BB962C8B-B14F-4D97-AF65-F5344CB8AC3E}">
        <p14:creationId xmlns:p14="http://schemas.microsoft.com/office/powerpoint/2010/main" val="3244434296"/>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Regulators</a:t>
            </a:r>
            <a:endParaRPr lang="nl-NL" dirty="0"/>
          </a:p>
        </p:txBody>
      </p:sp>
      <p:sp>
        <p:nvSpPr>
          <p:cNvPr id="3" name="Tijdelijke aanduiding voor inhoud 2"/>
          <p:cNvSpPr>
            <a:spLocks noGrp="1"/>
          </p:cNvSpPr>
          <p:nvPr>
            <p:ph idx="1"/>
          </p:nvPr>
        </p:nvSpPr>
        <p:spPr/>
        <p:txBody>
          <a:bodyPr>
            <a:normAutofit fontScale="85000" lnSpcReduction="20000"/>
          </a:bodyPr>
          <a:lstStyle/>
          <a:p>
            <a:r>
              <a:rPr lang="en-GB" dirty="0" smtClean="0"/>
              <a:t>Technical overviews of achievements in CAST</a:t>
            </a:r>
          </a:p>
          <a:p>
            <a:pPr lvl="1"/>
            <a:r>
              <a:rPr lang="en-GB" dirty="0" smtClean="0"/>
              <a:t>Limit number of pages </a:t>
            </a:r>
          </a:p>
          <a:p>
            <a:pPr lvl="1"/>
            <a:r>
              <a:rPr lang="en-GB" dirty="0" smtClean="0"/>
              <a:t>For first workshop</a:t>
            </a:r>
          </a:p>
          <a:p>
            <a:pPr lvl="2"/>
            <a:r>
              <a:rPr lang="en-GB" dirty="0" smtClean="0"/>
              <a:t>State of the arts</a:t>
            </a:r>
          </a:p>
          <a:p>
            <a:pPr lvl="2"/>
            <a:r>
              <a:rPr lang="en-GB" dirty="0" smtClean="0"/>
              <a:t>Experimental programme </a:t>
            </a:r>
          </a:p>
          <a:p>
            <a:pPr lvl="1"/>
            <a:r>
              <a:rPr lang="en-GB" dirty="0" smtClean="0"/>
              <a:t>For second workshop</a:t>
            </a:r>
          </a:p>
          <a:p>
            <a:pPr lvl="2"/>
            <a:r>
              <a:rPr lang="en-GB" dirty="0" smtClean="0"/>
              <a:t>Carbon-14 more in terms of EU directives</a:t>
            </a:r>
          </a:p>
          <a:p>
            <a:pPr lvl="2"/>
            <a:r>
              <a:rPr lang="en-GB" dirty="0"/>
              <a:t>S</a:t>
            </a:r>
            <a:r>
              <a:rPr lang="en-GB" dirty="0" smtClean="0"/>
              <a:t>election of information from CAST reports </a:t>
            </a:r>
          </a:p>
          <a:p>
            <a:pPr lvl="3"/>
            <a:r>
              <a:rPr lang="en-GB" dirty="0" smtClean="0"/>
              <a:t>Radiological characterisation of CAST samples for representativeness</a:t>
            </a:r>
          </a:p>
          <a:p>
            <a:pPr lvl="4"/>
            <a:r>
              <a:rPr lang="en-GB" dirty="0"/>
              <a:t>C</a:t>
            </a:r>
            <a:r>
              <a:rPr lang="en-GB" dirty="0" smtClean="0"/>
              <a:t>arbon-14 activity concentration</a:t>
            </a:r>
          </a:p>
          <a:p>
            <a:pPr lvl="4"/>
            <a:r>
              <a:rPr lang="en-GB" dirty="0" smtClean="0"/>
              <a:t>Available knowledge on nitrogen impurities</a:t>
            </a:r>
          </a:p>
          <a:p>
            <a:pPr lvl="3"/>
            <a:r>
              <a:rPr lang="en-GB" dirty="0" smtClean="0"/>
              <a:t>Published chemical forms carbon-14 at that time inorganic and organic</a:t>
            </a:r>
          </a:p>
          <a:p>
            <a:pPr lvl="3"/>
            <a:r>
              <a:rPr lang="en-GB" dirty="0" smtClean="0"/>
              <a:t>Available knowledge integrated in conceptual model for carbon-14 release that includes redox, alkalinity and salinity</a:t>
            </a:r>
          </a:p>
          <a:p>
            <a:pPr lvl="1"/>
            <a:endParaRPr lang="en-GB" dirty="0"/>
          </a:p>
        </p:txBody>
      </p:sp>
      <p:sp>
        <p:nvSpPr>
          <p:cNvPr id="4" name="Tijdelijke aanduiding voor dianummer 3"/>
          <p:cNvSpPr>
            <a:spLocks noGrp="1"/>
          </p:cNvSpPr>
          <p:nvPr>
            <p:ph type="sldNum" sz="quarter" idx="12"/>
          </p:nvPr>
        </p:nvSpPr>
        <p:spPr/>
        <p:txBody>
          <a:bodyPr/>
          <a:lstStyle/>
          <a:p>
            <a:fld id="{E79621B2-1B17-4521-86E6-BA06AF5FB1C6}" type="slidenum">
              <a:rPr lang="en-GB" smtClean="0"/>
              <a:t>57</a:t>
            </a:fld>
            <a:endParaRPr lang="en-GB" dirty="0"/>
          </a:p>
        </p:txBody>
      </p:sp>
    </p:spTree>
    <p:extLst>
      <p:ext uri="{BB962C8B-B14F-4D97-AF65-F5344CB8AC3E}">
        <p14:creationId xmlns:p14="http://schemas.microsoft.com/office/powerpoint/2010/main" val="2760051123"/>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Dissemination plan</a:t>
            </a:r>
            <a:endParaRPr lang="en-GB" dirty="0"/>
          </a:p>
        </p:txBody>
      </p:sp>
      <p:sp>
        <p:nvSpPr>
          <p:cNvPr id="3" name="Content Placeholder 2"/>
          <p:cNvSpPr>
            <a:spLocks noGrp="1"/>
          </p:cNvSpPr>
          <p:nvPr>
            <p:ph idx="1"/>
          </p:nvPr>
        </p:nvSpPr>
        <p:spPr/>
        <p:txBody>
          <a:bodyPr>
            <a:normAutofit/>
          </a:bodyPr>
          <a:lstStyle/>
          <a:p>
            <a:r>
              <a:rPr lang="en-GB" dirty="0" smtClean="0"/>
              <a:t>Workshop successful if one expert from each national regulatory body of 50% of countries participating in CAST participates in the workshop</a:t>
            </a:r>
          </a:p>
          <a:p>
            <a:pPr lvl="1"/>
            <a:r>
              <a:rPr lang="en-GB" dirty="0" smtClean="0"/>
              <a:t>15 countries (12 EU countries)</a:t>
            </a:r>
          </a:p>
          <a:p>
            <a:pPr lvl="1"/>
            <a:r>
              <a:rPr lang="en-GB" dirty="0"/>
              <a:t>8</a:t>
            </a:r>
            <a:r>
              <a:rPr lang="en-GB" dirty="0" smtClean="0"/>
              <a:t> (support) regulators first workshop</a:t>
            </a:r>
          </a:p>
          <a:p>
            <a:pPr lvl="1"/>
            <a:r>
              <a:rPr lang="en-GB" dirty="0" smtClean="0"/>
              <a:t>But not for the CAST Final symposium and second workshop</a:t>
            </a:r>
          </a:p>
        </p:txBody>
      </p:sp>
      <p:sp>
        <p:nvSpPr>
          <p:cNvPr id="4" name="Slide Number Placeholder 3"/>
          <p:cNvSpPr>
            <a:spLocks noGrp="1"/>
          </p:cNvSpPr>
          <p:nvPr>
            <p:ph type="sldNum" sz="quarter" idx="12"/>
          </p:nvPr>
        </p:nvSpPr>
        <p:spPr/>
        <p:txBody>
          <a:bodyPr/>
          <a:lstStyle/>
          <a:p>
            <a:fld id="{E79621B2-1B17-4521-86E6-BA06AF5FB1C6}" type="slidenum">
              <a:rPr lang="en-GB" smtClean="0"/>
              <a:t>58</a:t>
            </a:fld>
            <a:endParaRPr lang="en-GB" dirty="0"/>
          </a:p>
        </p:txBody>
      </p:sp>
    </p:spTree>
    <p:extLst>
      <p:ext uri="{BB962C8B-B14F-4D97-AF65-F5344CB8AC3E}">
        <p14:creationId xmlns:p14="http://schemas.microsoft.com/office/powerpoint/2010/main" val="3013501317"/>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Second workshop</a:t>
            </a:r>
            <a:endParaRPr lang="nl-NL" dirty="0"/>
          </a:p>
        </p:txBody>
      </p:sp>
      <p:sp>
        <p:nvSpPr>
          <p:cNvPr id="3" name="Tijdelijke aanduiding voor inhoud 2"/>
          <p:cNvSpPr>
            <a:spLocks noGrp="1"/>
          </p:cNvSpPr>
          <p:nvPr>
            <p:ph idx="1"/>
          </p:nvPr>
        </p:nvSpPr>
        <p:spPr/>
        <p:txBody>
          <a:bodyPr/>
          <a:lstStyle/>
          <a:p>
            <a:r>
              <a:rPr lang="en-GB" dirty="0" smtClean="0"/>
              <a:t>After the CAST Final Symposium</a:t>
            </a:r>
            <a:endParaRPr lang="en-GB" dirty="0"/>
          </a:p>
        </p:txBody>
      </p:sp>
      <p:sp>
        <p:nvSpPr>
          <p:cNvPr id="4" name="Tijdelijke aanduiding voor dianummer 3"/>
          <p:cNvSpPr>
            <a:spLocks noGrp="1"/>
          </p:cNvSpPr>
          <p:nvPr>
            <p:ph type="sldNum" sz="quarter" idx="12"/>
          </p:nvPr>
        </p:nvSpPr>
        <p:spPr/>
        <p:txBody>
          <a:bodyPr/>
          <a:lstStyle/>
          <a:p>
            <a:fld id="{E79621B2-1B17-4521-86E6-BA06AF5FB1C6}" type="slidenum">
              <a:rPr lang="en-GB" smtClean="0"/>
              <a:t>59</a:t>
            </a:fld>
            <a:endParaRPr lang="en-GB" dirty="0"/>
          </a:p>
        </p:txBody>
      </p:sp>
      <p:pic>
        <p:nvPicPr>
          <p:cNvPr id="5" name="Afbeelding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75710" y="2556212"/>
            <a:ext cx="7255764" cy="3794379"/>
          </a:xfrm>
          <a:prstGeom prst="rect">
            <a:avLst/>
          </a:prstGeom>
        </p:spPr>
      </p:pic>
      <p:sp>
        <p:nvSpPr>
          <p:cNvPr id="6" name="Tekstvak 5"/>
          <p:cNvSpPr txBox="1"/>
          <p:nvPr/>
        </p:nvSpPr>
        <p:spPr>
          <a:xfrm>
            <a:off x="1389319" y="6356350"/>
            <a:ext cx="6066020" cy="369332"/>
          </a:xfrm>
          <a:prstGeom prst="rect">
            <a:avLst/>
          </a:prstGeom>
          <a:noFill/>
        </p:spPr>
        <p:txBody>
          <a:bodyPr wrap="none" rtlCol="0">
            <a:spAutoFit/>
          </a:bodyPr>
          <a:lstStyle/>
          <a:p>
            <a:r>
              <a:rPr lang="en-GB" dirty="0" smtClean="0"/>
              <a:t>Workshop proceedings to be published on www.projectcast.eu</a:t>
            </a:r>
            <a:endParaRPr lang="en-GB" dirty="0"/>
          </a:p>
        </p:txBody>
      </p:sp>
    </p:spTree>
    <p:extLst>
      <p:ext uri="{BB962C8B-B14F-4D97-AF65-F5344CB8AC3E}">
        <p14:creationId xmlns:p14="http://schemas.microsoft.com/office/powerpoint/2010/main" val="11323463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GB" dirty="0" smtClean="0"/>
              <a:t>Summary and Conclusions</a:t>
            </a:r>
            <a:endParaRPr lang="en-GB" dirty="0"/>
          </a:p>
        </p:txBody>
      </p:sp>
      <p:sp>
        <p:nvSpPr>
          <p:cNvPr id="3" name="Tijdelijke aanduiding voor inhoud 2"/>
          <p:cNvSpPr>
            <a:spLocks noGrp="1"/>
          </p:cNvSpPr>
          <p:nvPr>
            <p:ph idx="1"/>
          </p:nvPr>
        </p:nvSpPr>
        <p:spPr/>
        <p:txBody>
          <a:bodyPr>
            <a:normAutofit fontScale="85000" lnSpcReduction="20000"/>
          </a:bodyPr>
          <a:lstStyle/>
          <a:p>
            <a:r>
              <a:rPr lang="en-GB" dirty="0" smtClean="0"/>
              <a:t>Dissemination = spreading of (to be) developed knowledge as widely as possible</a:t>
            </a:r>
          </a:p>
          <a:p>
            <a:pPr lvl="1"/>
            <a:r>
              <a:rPr lang="en-GB" dirty="0" smtClean="0"/>
              <a:t>Monitoring e.g. website visitors not visits</a:t>
            </a:r>
          </a:p>
          <a:p>
            <a:r>
              <a:rPr lang="en-GB" dirty="0" smtClean="0"/>
              <a:t>Performance indicators set on who is reached</a:t>
            </a:r>
          </a:p>
          <a:p>
            <a:pPr lvl="1"/>
            <a:r>
              <a:rPr lang="en-GB" dirty="0" smtClean="0"/>
              <a:t>Dissemination part of CAST, EU funded, therefore efforts to reach ‘who’ were focussed on EU citizens, not how many but </a:t>
            </a:r>
            <a:endParaRPr lang="en-GB" dirty="0"/>
          </a:p>
          <a:p>
            <a:pPr lvl="2"/>
            <a:r>
              <a:rPr lang="en-GB" dirty="0" smtClean="0"/>
              <a:t>Who could implement now the potential developed knowledge for radiation protection, the workshops</a:t>
            </a:r>
            <a:r>
              <a:rPr lang="en-GB" dirty="0"/>
              <a:t> </a:t>
            </a:r>
            <a:r>
              <a:rPr lang="en-GB" dirty="0" smtClean="0"/>
              <a:t>i.e. all EU countries with NPPs</a:t>
            </a:r>
          </a:p>
          <a:p>
            <a:pPr lvl="3"/>
            <a:r>
              <a:rPr lang="en-GB" dirty="0" smtClean="0"/>
              <a:t>But also contribute to the confidence in the input i.e. carbon-14 activity concentration, for the developed knowledge i.e. new scientific understanding of the rate of release of carbon-14 </a:t>
            </a:r>
          </a:p>
          <a:p>
            <a:pPr lvl="2"/>
            <a:r>
              <a:rPr lang="en-GB" dirty="0" smtClean="0"/>
              <a:t>Who could potentially implement that in the future i.e. early stage career researchers, the training courses </a:t>
            </a:r>
            <a:endParaRPr lang="en-GB" dirty="0"/>
          </a:p>
        </p:txBody>
      </p:sp>
      <p:sp>
        <p:nvSpPr>
          <p:cNvPr id="4" name="Tijdelijke aanduiding voor dianummer 3"/>
          <p:cNvSpPr>
            <a:spLocks noGrp="1"/>
          </p:cNvSpPr>
          <p:nvPr>
            <p:ph type="sldNum" sz="quarter" idx="12"/>
          </p:nvPr>
        </p:nvSpPr>
        <p:spPr/>
        <p:txBody>
          <a:bodyPr/>
          <a:lstStyle/>
          <a:p>
            <a:fld id="{E79621B2-1B17-4521-86E6-BA06AF5FB1C6}" type="slidenum">
              <a:rPr lang="en-GB" smtClean="0"/>
              <a:t>60</a:t>
            </a:fld>
            <a:endParaRPr lang="en-GB" dirty="0"/>
          </a:p>
        </p:txBody>
      </p:sp>
    </p:spTree>
    <p:extLst>
      <p:ext uri="{BB962C8B-B14F-4D97-AF65-F5344CB8AC3E}">
        <p14:creationId xmlns:p14="http://schemas.microsoft.com/office/powerpoint/2010/main" val="2770342480"/>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Dissemination</a:t>
            </a:r>
            <a:endParaRPr lang="en-GB" dirty="0"/>
          </a:p>
        </p:txBody>
      </p:sp>
      <p:sp>
        <p:nvSpPr>
          <p:cNvPr id="3" name="Content Placeholder 2"/>
          <p:cNvSpPr>
            <a:spLocks noGrp="1"/>
          </p:cNvSpPr>
          <p:nvPr>
            <p:ph idx="1"/>
          </p:nvPr>
        </p:nvSpPr>
        <p:spPr/>
        <p:txBody>
          <a:bodyPr/>
          <a:lstStyle/>
          <a:p>
            <a:pPr marL="0" indent="0">
              <a:buNone/>
            </a:pPr>
            <a:r>
              <a:rPr lang="en-GB" dirty="0" smtClean="0"/>
              <a:t>Thank you for your attention</a:t>
            </a:r>
          </a:p>
          <a:p>
            <a:pPr marL="0" indent="0">
              <a:buNone/>
            </a:pPr>
            <a:endParaRPr lang="en-GB" dirty="0" smtClean="0"/>
          </a:p>
          <a:p>
            <a:pPr marL="0" indent="0" algn="ctr">
              <a:buNone/>
            </a:pPr>
            <a:r>
              <a:rPr lang="en-GB" dirty="0" smtClean="0"/>
              <a:t>Any questions?</a:t>
            </a:r>
            <a:endParaRPr lang="en-GB" dirty="0"/>
          </a:p>
        </p:txBody>
      </p:sp>
      <p:sp>
        <p:nvSpPr>
          <p:cNvPr id="4" name="Slide Number Placeholder 3"/>
          <p:cNvSpPr>
            <a:spLocks noGrp="1"/>
          </p:cNvSpPr>
          <p:nvPr>
            <p:ph type="sldNum" sz="quarter" idx="12"/>
          </p:nvPr>
        </p:nvSpPr>
        <p:spPr/>
        <p:txBody>
          <a:bodyPr/>
          <a:lstStyle/>
          <a:p>
            <a:fld id="{E79621B2-1B17-4521-86E6-BA06AF5FB1C6}" type="slidenum">
              <a:rPr lang="en-GB" smtClean="0"/>
              <a:t>61</a:t>
            </a:fld>
            <a:endParaRPr lang="en-GB" dirty="0"/>
          </a:p>
        </p:txBody>
      </p:sp>
    </p:spTree>
    <p:extLst>
      <p:ext uri="{BB962C8B-B14F-4D97-AF65-F5344CB8AC3E}">
        <p14:creationId xmlns:p14="http://schemas.microsoft.com/office/powerpoint/2010/main" val="770084586"/>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sp>
        <p:nvSpPr>
          <p:cNvPr id="4" name="Slide Number Placeholder 3"/>
          <p:cNvSpPr>
            <a:spLocks noGrp="1"/>
          </p:cNvSpPr>
          <p:nvPr>
            <p:ph type="sldNum" sz="quarter" idx="12"/>
          </p:nvPr>
        </p:nvSpPr>
        <p:spPr/>
        <p:txBody>
          <a:bodyPr/>
          <a:lstStyle/>
          <a:p>
            <a:fld id="{E79621B2-1B17-4521-86E6-BA06AF5FB1C6}" type="slidenum">
              <a:rPr lang="en-GB" smtClean="0"/>
              <a:t>62</a:t>
            </a:fld>
            <a:endParaRPr lang="en-GB" dirty="0"/>
          </a:p>
        </p:txBody>
      </p:sp>
    </p:spTree>
    <p:extLst>
      <p:ext uri="{BB962C8B-B14F-4D97-AF65-F5344CB8AC3E}">
        <p14:creationId xmlns:p14="http://schemas.microsoft.com/office/powerpoint/2010/main" val="77008458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Kantoorthema">
  <a:themeElements>
    <a:clrScheme name="Kantoor">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antoor">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1466</TotalTime>
  <Words>2468</Words>
  <Application>Microsoft Office PowerPoint</Application>
  <PresentationFormat>Diavoorstelling (4:3)</PresentationFormat>
  <Paragraphs>431</Paragraphs>
  <Slides>62</Slides>
  <Notes>3</Notes>
  <HiddenSlides>0</HiddenSlides>
  <MMClips>0</MMClips>
  <ScaleCrop>false</ScaleCrop>
  <HeadingPairs>
    <vt:vector size="4" baseType="variant">
      <vt:variant>
        <vt:lpstr>Thema</vt:lpstr>
      </vt:variant>
      <vt:variant>
        <vt:i4>1</vt:i4>
      </vt:variant>
      <vt:variant>
        <vt:lpstr>Diatitels</vt:lpstr>
      </vt:variant>
      <vt:variant>
        <vt:i4>62</vt:i4>
      </vt:variant>
    </vt:vector>
  </HeadingPairs>
  <TitlesOfParts>
    <vt:vector size="63" baseType="lpstr">
      <vt:lpstr>Office Theme</vt:lpstr>
      <vt:lpstr>CArbon-14 Source Term CAST</vt:lpstr>
      <vt:lpstr>WP7 beneficiaries</vt:lpstr>
      <vt:lpstr>Aim</vt:lpstr>
      <vt:lpstr>Objectives</vt:lpstr>
      <vt:lpstr>Dissemination plan</vt:lpstr>
      <vt:lpstr>WP7 Dissemination</vt:lpstr>
      <vt:lpstr>Dissemination plan</vt:lpstr>
      <vt:lpstr>Participation in EU research projects </vt:lpstr>
      <vt:lpstr>Nationality of organisations participating in CAST + Japan</vt:lpstr>
      <vt:lpstr>WP7 Dissemination</vt:lpstr>
      <vt:lpstr>Public</vt:lpstr>
      <vt:lpstr>Public as defined for CAST</vt:lpstr>
      <vt:lpstr>For public</vt:lpstr>
      <vt:lpstr>Example website</vt:lpstr>
      <vt:lpstr>Newsletters</vt:lpstr>
      <vt:lpstr>Example first Newsletter</vt:lpstr>
      <vt:lpstr>Group specific</vt:lpstr>
      <vt:lpstr>Training courses</vt:lpstr>
      <vt:lpstr>Training courses</vt:lpstr>
      <vt:lpstr>Training courses</vt:lpstr>
      <vt:lpstr>Training courses</vt:lpstr>
      <vt:lpstr>Presentation second training course</vt:lpstr>
      <vt:lpstr>Presentation CAST at early-stage career researchers conference</vt:lpstr>
      <vt:lpstr>Second training at COVRA’s premises</vt:lpstr>
      <vt:lpstr>Second training course</vt:lpstr>
      <vt:lpstr>Second training course</vt:lpstr>
      <vt:lpstr>Researchers</vt:lpstr>
      <vt:lpstr>Researchers</vt:lpstr>
      <vt:lpstr>Researchers</vt:lpstr>
      <vt:lpstr>Researchers</vt:lpstr>
      <vt:lpstr>Workshops</vt:lpstr>
      <vt:lpstr>Workshops</vt:lpstr>
      <vt:lpstr>Workshops</vt:lpstr>
      <vt:lpstr>Workshops</vt:lpstr>
      <vt:lpstr>Also first workshop</vt:lpstr>
      <vt:lpstr>Waste generators</vt:lpstr>
      <vt:lpstr>WMO contribution</vt:lpstr>
      <vt:lpstr>Which country would be interested?</vt:lpstr>
      <vt:lpstr>WMO participating in CAST</vt:lpstr>
      <vt:lpstr>First workshop: WMO</vt:lpstr>
      <vt:lpstr>WMO</vt:lpstr>
      <vt:lpstr>A nuclear carbon-14 precursor change</vt:lpstr>
      <vt:lpstr>Nuclear carbon-14 generation update during CAST</vt:lpstr>
      <vt:lpstr>Nuclear carbon-14 precursor</vt:lpstr>
      <vt:lpstr>Nuclear carbon-14 precursors another change?</vt:lpstr>
      <vt:lpstr>Nuclear carbon-14 precursor another change?</vt:lpstr>
      <vt:lpstr>First CAST workshop</vt:lpstr>
      <vt:lpstr>Radiation protection</vt:lpstr>
      <vt:lpstr>Responsibility in radiation protection</vt:lpstr>
      <vt:lpstr>Regulators</vt:lpstr>
      <vt:lpstr>Selection of available knowledge</vt:lpstr>
      <vt:lpstr>Available Knowledge</vt:lpstr>
      <vt:lpstr>Available Knowledge</vt:lpstr>
      <vt:lpstr>Available knowledge</vt:lpstr>
      <vt:lpstr>Designated end point of some waste investigated in CAST already implemented</vt:lpstr>
      <vt:lpstr>Regulators</vt:lpstr>
      <vt:lpstr>Regulators</vt:lpstr>
      <vt:lpstr>Dissemination plan</vt:lpstr>
      <vt:lpstr>Second workshop</vt:lpstr>
      <vt:lpstr>Summary and Conclusions</vt:lpstr>
      <vt:lpstr>Dissemination</vt:lpstr>
      <vt:lpstr>PowerPoint-presentatie</vt:lpstr>
    </vt:vector>
  </TitlesOfParts>
  <Company>Nuclear Decommissioning Authority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CArbon-14 Source Term CAST</dc:title>
  <dc:creator>Scourse, Eleanor</dc:creator>
  <cp:lastModifiedBy>Erika Neeft</cp:lastModifiedBy>
  <cp:revision>165</cp:revision>
  <cp:lastPrinted>2018-01-15T10:39:39Z</cp:lastPrinted>
  <dcterms:created xsi:type="dcterms:W3CDTF">2014-07-02T09:38:15Z</dcterms:created>
  <dcterms:modified xsi:type="dcterms:W3CDTF">2018-01-18T06:59:57Z</dcterms:modified>
</cp:coreProperties>
</file>