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8"/>
  </p:notesMasterIdLst>
  <p:sldIdLst>
    <p:sldId id="256" r:id="rId2"/>
    <p:sldId id="381" r:id="rId3"/>
    <p:sldId id="384" r:id="rId4"/>
    <p:sldId id="385" r:id="rId5"/>
    <p:sldId id="387" r:id="rId6"/>
    <p:sldId id="402" r:id="rId7"/>
    <p:sldId id="389" r:id="rId8"/>
    <p:sldId id="403" r:id="rId9"/>
    <p:sldId id="404" r:id="rId10"/>
    <p:sldId id="418" r:id="rId11"/>
    <p:sldId id="405" r:id="rId12"/>
    <p:sldId id="406" r:id="rId13"/>
    <p:sldId id="419" r:id="rId14"/>
    <p:sldId id="420" r:id="rId15"/>
    <p:sldId id="407" r:id="rId16"/>
    <p:sldId id="408" r:id="rId17"/>
    <p:sldId id="409" r:id="rId18"/>
    <p:sldId id="410" r:id="rId19"/>
    <p:sldId id="411" r:id="rId20"/>
    <p:sldId id="412" r:id="rId21"/>
    <p:sldId id="413" r:id="rId22"/>
    <p:sldId id="415" r:id="rId23"/>
    <p:sldId id="416" r:id="rId24"/>
    <p:sldId id="417" r:id="rId25"/>
    <p:sldId id="421" r:id="rId26"/>
    <p:sldId id="414" r:id="rId27"/>
  </p:sldIdLst>
  <p:sldSz cx="9144000" cy="6858000" type="screen4x3"/>
  <p:notesSz cx="6742113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nuel Capouet" initials="MC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81" autoAdjust="0"/>
    <p:restoredTop sz="94660"/>
  </p:normalViewPr>
  <p:slideViewPr>
    <p:cSldViewPr>
      <p:cViewPr varScale="1">
        <p:scale>
          <a:sx n="109" d="100"/>
          <a:sy n="109" d="100"/>
        </p:scale>
        <p:origin x="-101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554474-4C4D-41F1-B0AB-455F4D741C21}" type="datetimeFigureOut">
              <a:rPr lang="en-GB" smtClean="0"/>
              <a:pPr/>
              <a:t>29/01/2018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35537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8971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82A8FE-6111-4022-8E6C-D0CB4A2EDBB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129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FC379E-878E-4030-9F94-E4C144638F88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1E07F-9172-4328-B633-1EB491FB9584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373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59993" y="404664"/>
            <a:ext cx="7772400" cy="1470025"/>
          </a:xfrm>
        </p:spPr>
        <p:txBody>
          <a:bodyPr/>
          <a:lstStyle/>
          <a:p>
            <a:r>
              <a:rPr lang="en-GB" b="1" dirty="0" smtClean="0"/>
              <a:t>CArbon-14 Source Term</a:t>
            </a:r>
            <a:br>
              <a:rPr lang="en-GB" b="1" dirty="0" smtClean="0"/>
            </a:br>
            <a:r>
              <a:rPr lang="en-GB" b="1" dirty="0" smtClean="0"/>
              <a:t>CAST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31640" y="1893680"/>
            <a:ext cx="6400800" cy="2039375"/>
          </a:xfrm>
        </p:spPr>
        <p:txBody>
          <a:bodyPr/>
          <a:lstStyle>
            <a:lvl1pPr marL="0" indent="0" algn="ctr">
              <a:buNone/>
              <a:defRPr lang="en-GB" sz="2800" kern="1200" baseline="0" dirty="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en-GB" sz="2800" dirty="0" smtClean="0"/>
              <a:t>Name: </a:t>
            </a:r>
            <a:r>
              <a:rPr lang="en-GB" sz="2800" dirty="0" smtClean="0">
                <a:solidFill>
                  <a:srgbClr val="FF0000"/>
                </a:solidFill>
              </a:rPr>
              <a:t>XXXXXXX</a:t>
            </a:r>
          </a:p>
          <a:p>
            <a:pPr algn="ctr"/>
            <a:r>
              <a:rPr lang="en-GB" sz="2800" dirty="0" smtClean="0"/>
              <a:t>Organisation: </a:t>
            </a:r>
            <a:r>
              <a:rPr lang="en-GB" sz="2800" dirty="0" smtClean="0">
                <a:solidFill>
                  <a:srgbClr val="FF0000"/>
                </a:solidFill>
              </a:rPr>
              <a:t>XXXXX</a:t>
            </a:r>
          </a:p>
          <a:p>
            <a:pPr algn="ctr"/>
            <a:r>
              <a:rPr lang="en-GB" sz="2800" dirty="0" smtClean="0"/>
              <a:t>Date:</a:t>
            </a:r>
            <a:r>
              <a:rPr lang="en-GB" sz="2800" dirty="0" smtClean="0">
                <a:solidFill>
                  <a:srgbClr val="FF0000"/>
                </a:solidFill>
              </a:rPr>
              <a:t> XXXXX</a:t>
            </a:r>
          </a:p>
          <a:p>
            <a:pPr algn="ctr"/>
            <a:r>
              <a:rPr lang="en-GB" sz="2800" dirty="0" smtClean="0">
                <a:solidFill>
                  <a:srgbClr val="FF0000"/>
                </a:solidFill>
              </a:rPr>
              <a:t>WP:</a:t>
            </a:r>
          </a:p>
        </p:txBody>
      </p:sp>
      <p:pic>
        <p:nvPicPr>
          <p:cNvPr id="7" name="Picture 2" descr="logo_cast_line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214686"/>
            <a:ext cx="1901294" cy="2352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FP7-euratom-cmyk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3643314"/>
            <a:ext cx="2403071" cy="1963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 userDrawn="1"/>
        </p:nvSpPr>
        <p:spPr>
          <a:xfrm>
            <a:off x="0" y="593467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The project has received funding from the European Union’s European Atomic Energy Community’s (</a:t>
            </a:r>
            <a:r>
              <a:rPr lang="en-GB" b="1" dirty="0" err="1"/>
              <a:t>Euratom</a:t>
            </a:r>
            <a:r>
              <a:rPr lang="en-GB" b="1" dirty="0"/>
              <a:t>) Seventh Framework Programme FP7/2007-2013 under grant agreement no. 604779, the CAST project.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134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dirty="0" smtClean="0"/>
              <a:t>Title</a:t>
            </a: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88792" y="1628800"/>
            <a:ext cx="8229600" cy="4525963"/>
          </a:xfrm>
        </p:spPr>
        <p:txBody>
          <a:bodyPr/>
          <a:lstStyle/>
          <a:p>
            <a:r>
              <a:rPr lang="en-GB" dirty="0" smtClean="0"/>
              <a:t>Content Bullet One</a:t>
            </a:r>
          </a:p>
          <a:p>
            <a:pPr lvl="1"/>
            <a:r>
              <a:rPr lang="en-GB" dirty="0" smtClean="0"/>
              <a:t>Content Bullet Two</a:t>
            </a:r>
          </a:p>
          <a:p>
            <a:pPr lvl="2"/>
            <a:r>
              <a:rPr lang="en-GB" dirty="0" smtClean="0"/>
              <a:t>Content Bullet Three</a:t>
            </a:r>
          </a:p>
        </p:txBody>
      </p:sp>
      <p:pic>
        <p:nvPicPr>
          <p:cNvPr id="7" name="Picture 2" descr="logo_cast_line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FP7-euratom-cmyk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5308" y="0"/>
            <a:ext cx="1398692" cy="1142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9526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1/29/2018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9621B2-1B17-4521-86E6-BA06AF5FB1C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15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5" r:id="rId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emf"/><Relationship Id="rId5" Type="http://schemas.openxmlformats.org/officeDocument/2006/relationships/image" Target="../media/image15.emf"/><Relationship Id="rId4" Type="http://schemas.openxmlformats.org/officeDocument/2006/relationships/image" Target="../media/image14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emf"/><Relationship Id="rId4" Type="http://schemas.openxmlformats.org/officeDocument/2006/relationships/image" Target="../media/image17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CA" sz="4000" dirty="0" smtClean="0"/>
              <a:t>CAST Expert Review Group Findings</a:t>
            </a:r>
            <a:endParaRPr lang="en-GB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7584" y="1916832"/>
            <a:ext cx="7344816" cy="3024336"/>
          </a:xfrm>
        </p:spPr>
        <p:txBody>
          <a:bodyPr>
            <a:normAutofit/>
          </a:bodyPr>
          <a:lstStyle/>
          <a:p>
            <a:endParaRPr lang="en-GB" dirty="0" smtClean="0">
              <a:solidFill>
                <a:srgbClr val="FF0000"/>
              </a:solidFill>
            </a:endParaRP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259632" y="2060848"/>
            <a:ext cx="69663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2800" dirty="0" err="1" smtClean="0"/>
              <a:t>Irka</a:t>
            </a:r>
            <a:r>
              <a:rPr lang="en-CA" sz="2800" dirty="0" smtClean="0"/>
              <a:t> </a:t>
            </a:r>
            <a:r>
              <a:rPr lang="en-CA" sz="2800" dirty="0" err="1" smtClean="0"/>
              <a:t>Hajdas</a:t>
            </a:r>
            <a:r>
              <a:rPr lang="en-CA" sz="2800" dirty="0" smtClean="0"/>
              <a:t> (ETHZ)</a:t>
            </a:r>
          </a:p>
          <a:p>
            <a:pPr algn="ctr"/>
            <a:r>
              <a:rPr lang="en-CA" sz="2800" dirty="0" smtClean="0"/>
              <a:t>Fraser King (Integrity Corrosion Consulting Ltd)</a:t>
            </a:r>
            <a:endParaRPr lang="en-CA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2686915" y="2460885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/>
              <a:t> 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537646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Introduction to the CAST Review Group</a:t>
            </a:r>
          </a:p>
          <a:p>
            <a:r>
              <a:rPr lang="en-CA" dirty="0" smtClean="0"/>
              <a:t>Comments on analytical method development aspects of CAST</a:t>
            </a:r>
          </a:p>
          <a:p>
            <a:pPr lvl="1"/>
            <a:r>
              <a:rPr lang="en-CA" dirty="0" err="1" smtClean="0"/>
              <a:t>Irka</a:t>
            </a:r>
            <a:r>
              <a:rPr lang="en-CA" dirty="0" smtClean="0"/>
              <a:t> </a:t>
            </a:r>
            <a:r>
              <a:rPr lang="en-CA" dirty="0" err="1" smtClean="0"/>
              <a:t>Hajdas</a:t>
            </a:r>
            <a:endParaRPr lang="en-CA" dirty="0" smtClean="0"/>
          </a:p>
          <a:p>
            <a:r>
              <a:rPr lang="en-CA" dirty="0" smtClean="0"/>
              <a:t>Comments on experimental programmes and performance assessments aspects of CAST</a:t>
            </a:r>
          </a:p>
          <a:p>
            <a:pPr lvl="1"/>
            <a:r>
              <a:rPr lang="en-CA" dirty="0" smtClean="0"/>
              <a:t>Fraser King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73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CAST Advisory Group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CA" dirty="0" smtClean="0"/>
              <a:t>Make-up of CAST Advisory Group</a:t>
            </a:r>
          </a:p>
          <a:p>
            <a:pPr lvl="1"/>
            <a:r>
              <a:rPr lang="en-CA" dirty="0" smtClean="0"/>
              <a:t>CAST Coordinator</a:t>
            </a:r>
          </a:p>
          <a:p>
            <a:pPr lvl="2"/>
            <a:r>
              <a:rPr lang="en-CA" dirty="0" smtClean="0"/>
              <a:t>Simon Norris (Steve Williams)</a:t>
            </a:r>
          </a:p>
          <a:p>
            <a:pPr lvl="1"/>
            <a:r>
              <a:rPr lang="en-CA" dirty="0" smtClean="0"/>
              <a:t>WP Leaders</a:t>
            </a:r>
          </a:p>
          <a:p>
            <a:pPr lvl="2"/>
            <a:r>
              <a:rPr lang="en-CA" dirty="0" smtClean="0"/>
              <a:t>WP2 Jens </a:t>
            </a:r>
            <a:r>
              <a:rPr lang="en-CA" dirty="0" err="1" smtClean="0"/>
              <a:t>Mibus</a:t>
            </a:r>
            <a:endParaRPr lang="en-CA" dirty="0" smtClean="0"/>
          </a:p>
          <a:p>
            <a:pPr lvl="2"/>
            <a:r>
              <a:rPr lang="en-CA" dirty="0" smtClean="0"/>
              <a:t>WP3 Sophia </a:t>
            </a:r>
            <a:r>
              <a:rPr lang="en-CA" dirty="0" err="1" smtClean="0"/>
              <a:t>Necib</a:t>
            </a:r>
            <a:endParaRPr lang="en-CA" dirty="0" smtClean="0"/>
          </a:p>
          <a:p>
            <a:pPr lvl="2"/>
            <a:r>
              <a:rPr lang="en-CA" dirty="0" smtClean="0"/>
              <a:t>WP4 </a:t>
            </a:r>
            <a:r>
              <a:rPr lang="en-CA" dirty="0" err="1" smtClean="0"/>
              <a:t>Pascel</a:t>
            </a:r>
            <a:r>
              <a:rPr lang="en-CA" dirty="0" smtClean="0"/>
              <a:t> </a:t>
            </a:r>
            <a:r>
              <a:rPr lang="en-CA" dirty="0" err="1" smtClean="0"/>
              <a:t>Reiller</a:t>
            </a:r>
            <a:endParaRPr lang="en-CA" dirty="0" smtClean="0"/>
          </a:p>
          <a:p>
            <a:pPr lvl="2"/>
            <a:r>
              <a:rPr lang="en-CA" dirty="0" smtClean="0"/>
              <a:t>WP5 Simon Norris</a:t>
            </a:r>
          </a:p>
          <a:p>
            <a:pPr lvl="2"/>
            <a:r>
              <a:rPr lang="en-CA" dirty="0" smtClean="0"/>
              <a:t>WP6 Manual </a:t>
            </a:r>
            <a:r>
              <a:rPr lang="en-CA" dirty="0" err="1" smtClean="0"/>
              <a:t>Capouet</a:t>
            </a:r>
            <a:endParaRPr lang="en-CA" dirty="0" smtClean="0"/>
          </a:p>
          <a:p>
            <a:pPr lvl="2"/>
            <a:r>
              <a:rPr lang="en-CA" dirty="0" smtClean="0"/>
              <a:t>WP7 Erika </a:t>
            </a:r>
            <a:r>
              <a:rPr lang="en-CA" dirty="0" err="1" smtClean="0"/>
              <a:t>Neeft</a:t>
            </a:r>
            <a:endParaRPr lang="en-CA" dirty="0" smtClean="0"/>
          </a:p>
          <a:p>
            <a:pPr lvl="1"/>
            <a:r>
              <a:rPr lang="en-CA" dirty="0" smtClean="0"/>
              <a:t>External members</a:t>
            </a:r>
          </a:p>
          <a:p>
            <a:pPr lvl="2"/>
            <a:r>
              <a:rPr lang="en-CA" dirty="0" err="1" smtClean="0"/>
              <a:t>Irka</a:t>
            </a:r>
            <a:r>
              <a:rPr lang="en-CA" dirty="0" smtClean="0"/>
              <a:t> </a:t>
            </a:r>
            <a:r>
              <a:rPr lang="en-CA" dirty="0" err="1" smtClean="0"/>
              <a:t>Hajdas</a:t>
            </a:r>
            <a:r>
              <a:rPr lang="en-CA" dirty="0" smtClean="0"/>
              <a:t> (background in carbon-14 analysis and measurement)</a:t>
            </a:r>
          </a:p>
          <a:p>
            <a:pPr lvl="2"/>
            <a:r>
              <a:rPr lang="en-CA" dirty="0" smtClean="0"/>
              <a:t>Fraser King (background in corrosion)</a:t>
            </a:r>
          </a:p>
          <a:p>
            <a:pPr lvl="1"/>
            <a:r>
              <a:rPr lang="en-CA" dirty="0" smtClean="0"/>
              <a:t>Secretariat</a:t>
            </a:r>
          </a:p>
          <a:p>
            <a:pPr lvl="2"/>
            <a:r>
              <a:rPr lang="en-CA" dirty="0" smtClean="0"/>
              <a:t>Ally Clark (Ellie </a:t>
            </a:r>
            <a:r>
              <a:rPr lang="en-CA" dirty="0" err="1" smtClean="0"/>
              <a:t>Scourse</a:t>
            </a:r>
            <a:r>
              <a:rPr lang="en-CA" dirty="0" smtClean="0"/>
              <a:t>)</a:t>
            </a:r>
          </a:p>
          <a:p>
            <a:r>
              <a:rPr lang="en-CA" dirty="0" smtClean="0"/>
              <a:t>Functions of CAST Advisory Group</a:t>
            </a:r>
          </a:p>
          <a:p>
            <a:pPr lvl="1"/>
            <a:r>
              <a:rPr lang="en-CA" dirty="0" smtClean="0"/>
              <a:t>General project oversight</a:t>
            </a:r>
          </a:p>
          <a:p>
            <a:pPr lvl="1"/>
            <a:r>
              <a:rPr lang="en-CA" dirty="0" smtClean="0"/>
              <a:t>Annual review by external experts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3</a:t>
            </a:fld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CAST Objectives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0" y="1988840"/>
            <a:ext cx="4146392" cy="4392488"/>
          </a:xfrm>
        </p:spPr>
        <p:txBody>
          <a:bodyPr>
            <a:normAutofit fontScale="62500" lnSpcReduction="20000"/>
          </a:bodyPr>
          <a:lstStyle/>
          <a:p>
            <a:r>
              <a:rPr lang="en-CA" dirty="0" smtClean="0"/>
              <a:t>CAST project objectives</a:t>
            </a:r>
          </a:p>
          <a:p>
            <a:pPr lvl="1"/>
            <a:r>
              <a:rPr lang="en-CA" dirty="0" smtClean="0"/>
              <a:t>“…. to gain new </a:t>
            </a:r>
            <a:r>
              <a:rPr lang="en-CA" u="sng" dirty="0" smtClean="0"/>
              <a:t>scientific understanding</a:t>
            </a:r>
            <a:r>
              <a:rPr lang="en-CA" dirty="0" smtClean="0"/>
              <a:t> of the </a:t>
            </a:r>
            <a:r>
              <a:rPr lang="en-CA" u="sng" dirty="0" smtClean="0"/>
              <a:t>rate of release</a:t>
            </a:r>
            <a:r>
              <a:rPr lang="en-CA" dirty="0" smtClean="0"/>
              <a:t> … </a:t>
            </a:r>
            <a:r>
              <a:rPr lang="en-CA" u="sng" dirty="0" smtClean="0"/>
              <a:t>under geological disposal conditions</a:t>
            </a:r>
            <a:r>
              <a:rPr lang="en-CA" dirty="0" smtClean="0"/>
              <a:t> …, its </a:t>
            </a:r>
            <a:r>
              <a:rPr lang="en-CA" u="sng" dirty="0" smtClean="0"/>
              <a:t>speciation</a:t>
            </a:r>
            <a:r>
              <a:rPr lang="en-CA" dirty="0" smtClean="0"/>
              <a:t> and how these relate to </a:t>
            </a:r>
            <a:r>
              <a:rPr lang="en-CA" u="sng" dirty="0" smtClean="0"/>
              <a:t>carbon-14 inventory</a:t>
            </a:r>
            <a:r>
              <a:rPr lang="en-CA" dirty="0" smtClean="0"/>
              <a:t> ….”</a:t>
            </a:r>
          </a:p>
          <a:p>
            <a:pPr lvl="1"/>
            <a:r>
              <a:rPr lang="en-CA" dirty="0" smtClean="0"/>
              <a:t>“These results will be evaluated in the context of national safety assessments and </a:t>
            </a:r>
            <a:r>
              <a:rPr lang="en-CA" u="sng" dirty="0" smtClean="0"/>
              <a:t>disseminated to interested stakeholders</a:t>
            </a:r>
            <a:r>
              <a:rPr lang="en-CA" dirty="0" smtClean="0"/>
              <a:t>”</a:t>
            </a:r>
          </a:p>
          <a:p>
            <a:pPr lvl="1"/>
            <a:r>
              <a:rPr lang="en-CA" dirty="0" smtClean="0"/>
              <a:t>“The new understanding should be of </a:t>
            </a:r>
            <a:r>
              <a:rPr lang="en-CA" u="sng" dirty="0" smtClean="0"/>
              <a:t>relevance to national safety assessment </a:t>
            </a:r>
            <a:r>
              <a:rPr lang="en-CA" dirty="0" smtClean="0"/>
              <a:t>stakeholders ….”</a:t>
            </a:r>
          </a:p>
          <a:p>
            <a:pPr lvl="1"/>
            <a:r>
              <a:rPr lang="en-CA" dirty="0" smtClean="0"/>
              <a:t>“…. and will also provide an opportunity for training for </a:t>
            </a:r>
            <a:r>
              <a:rPr lang="en-CA" u="sng" dirty="0" smtClean="0"/>
              <a:t>early career researchers</a:t>
            </a:r>
            <a:r>
              <a:rPr lang="en-CA" dirty="0" smtClean="0"/>
              <a:t>.”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4</a:t>
            </a:fld>
            <a:endParaRPr lang="en-GB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467544" y="2132856"/>
            <a:ext cx="3830085" cy="28066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CA" sz="3600" dirty="0" smtClean="0"/>
              <a:t>Review of CAST Project Carbon-14 Analytical Developments</a:t>
            </a:r>
            <a:endParaRPr lang="en-CA" sz="36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31640" y="2492896"/>
            <a:ext cx="6400800" cy="1440159"/>
          </a:xfrm>
        </p:spPr>
        <p:txBody>
          <a:bodyPr/>
          <a:lstStyle/>
          <a:p>
            <a:r>
              <a:rPr lang="en-CA" dirty="0" err="1" smtClean="0"/>
              <a:t>Irka</a:t>
            </a:r>
            <a:r>
              <a:rPr lang="en-CA" dirty="0" smtClean="0"/>
              <a:t> </a:t>
            </a:r>
            <a:r>
              <a:rPr lang="en-CA" dirty="0" err="1" smtClean="0"/>
              <a:t>Hajdas</a:t>
            </a:r>
            <a:endParaRPr lang="en-CA" dirty="0" smtClean="0"/>
          </a:p>
          <a:p>
            <a:r>
              <a:rPr lang="en-CA" dirty="0" smtClean="0"/>
              <a:t>ETHZ, Zurich</a:t>
            </a:r>
            <a:endParaRPr lang="en-CA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6</a:t>
            </a:fld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Review of CAST Project Experimental and Performance Assessment </a:t>
            </a:r>
            <a:r>
              <a:rPr lang="en-CA" dirty="0" err="1" smtClean="0"/>
              <a:t>WPs</a:t>
            </a:r>
            <a:r>
              <a:rPr lang="en-CA" dirty="0" smtClean="0"/>
              <a:t> </a:t>
            </a:r>
            <a:endParaRPr lang="en-CA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31640" y="2060848"/>
            <a:ext cx="6400800" cy="1872207"/>
          </a:xfrm>
        </p:spPr>
        <p:txBody>
          <a:bodyPr/>
          <a:lstStyle/>
          <a:p>
            <a:r>
              <a:rPr lang="en-CA" dirty="0" smtClean="0"/>
              <a:t>Fraser King</a:t>
            </a:r>
          </a:p>
          <a:p>
            <a:r>
              <a:rPr lang="en-CA" dirty="0" smtClean="0"/>
              <a:t>Integrity Corrosion Consulting Ltd, Canada</a:t>
            </a:r>
            <a:endParaRPr lang="en-CA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Context for review of CAST experimental </a:t>
            </a:r>
            <a:r>
              <a:rPr lang="en-CA" dirty="0" err="1" smtClean="0"/>
              <a:t>WPs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8</a:t>
            </a:fld>
            <a:endParaRPr lang="en-GB" dirty="0"/>
          </a:p>
        </p:txBody>
      </p:sp>
      <p:sp>
        <p:nvSpPr>
          <p:cNvPr id="5" name="Content Placeholder 5"/>
          <p:cNvSpPr>
            <a:spLocks noGrp="1"/>
          </p:cNvSpPr>
          <p:nvPr>
            <p:ph idx="1"/>
          </p:nvPr>
        </p:nvSpPr>
        <p:spPr>
          <a:xfrm>
            <a:off x="5364088" y="1484784"/>
            <a:ext cx="3354304" cy="4669979"/>
          </a:xfrm>
          <a:ln>
            <a:solidFill>
              <a:schemeClr val="accent1"/>
            </a:solidFill>
          </a:ln>
        </p:spPr>
        <p:txBody>
          <a:bodyPr anchor="ctr" anchorCtr="1">
            <a:normAutofit fontScale="92500" lnSpcReduction="10000"/>
          </a:bodyPr>
          <a:lstStyle/>
          <a:p>
            <a:r>
              <a:rPr lang="en-GB" sz="2400" dirty="0" smtClean="0"/>
              <a:t>Inventory</a:t>
            </a:r>
          </a:p>
          <a:p>
            <a:pPr lvl="1"/>
            <a:r>
              <a:rPr lang="en-GB" sz="2000" dirty="0" smtClean="0"/>
              <a:t>How much?</a:t>
            </a:r>
          </a:p>
          <a:p>
            <a:pPr lvl="1"/>
            <a:r>
              <a:rPr lang="en-GB" sz="2000" dirty="0" smtClean="0"/>
              <a:t>In what (chemical) form?</a:t>
            </a:r>
          </a:p>
          <a:p>
            <a:pPr lvl="1"/>
            <a:r>
              <a:rPr lang="en-GB" sz="2000" dirty="0" smtClean="0"/>
              <a:t>How is it distributed?</a:t>
            </a:r>
          </a:p>
          <a:p>
            <a:r>
              <a:rPr lang="en-GB" sz="2400" dirty="0" smtClean="0"/>
              <a:t>Release</a:t>
            </a:r>
          </a:p>
          <a:p>
            <a:pPr lvl="1"/>
            <a:r>
              <a:rPr lang="en-GB" sz="2000" dirty="0" smtClean="0"/>
              <a:t>Rate</a:t>
            </a:r>
          </a:p>
          <a:p>
            <a:pPr lvl="1"/>
            <a:r>
              <a:rPr lang="en-GB" sz="2000" dirty="0" smtClean="0"/>
              <a:t>Mechanism</a:t>
            </a:r>
          </a:p>
          <a:p>
            <a:pPr lvl="1"/>
            <a:r>
              <a:rPr lang="en-GB" sz="2000" dirty="0" smtClean="0"/>
              <a:t>Speciation</a:t>
            </a:r>
          </a:p>
          <a:p>
            <a:r>
              <a:rPr lang="en-GB" sz="2400" dirty="0" smtClean="0"/>
              <a:t>Transport/reaction</a:t>
            </a:r>
          </a:p>
          <a:p>
            <a:pPr lvl="1"/>
            <a:r>
              <a:rPr lang="en-GB" sz="2000" dirty="0" smtClean="0"/>
              <a:t>After release</a:t>
            </a:r>
          </a:p>
          <a:p>
            <a:pPr lvl="1"/>
            <a:r>
              <a:rPr lang="en-GB" sz="2000" dirty="0" smtClean="0"/>
              <a:t>Possibility of change of speciation</a:t>
            </a:r>
          </a:p>
          <a:p>
            <a:pPr lvl="1"/>
            <a:r>
              <a:rPr lang="en-GB" sz="2000" dirty="0" smtClean="0"/>
              <a:t>Out of scope?</a:t>
            </a:r>
          </a:p>
          <a:p>
            <a:pPr lvl="1"/>
            <a:endParaRPr lang="en-GB" sz="2000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772816"/>
            <a:ext cx="4935452" cy="3783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WP2 Steels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792" y="1412776"/>
            <a:ext cx="5379352" cy="5256584"/>
          </a:xfrm>
        </p:spPr>
        <p:txBody>
          <a:bodyPr>
            <a:normAutofit fontScale="55000" lnSpcReduction="20000"/>
          </a:bodyPr>
          <a:lstStyle/>
          <a:p>
            <a:r>
              <a:rPr lang="en-CA" dirty="0" smtClean="0"/>
              <a:t>Aims</a:t>
            </a:r>
          </a:p>
          <a:p>
            <a:pPr lvl="1"/>
            <a:r>
              <a:rPr lang="en-CA" dirty="0" smtClean="0"/>
              <a:t>State-of-the-art review</a:t>
            </a:r>
          </a:p>
          <a:p>
            <a:pPr lvl="1"/>
            <a:r>
              <a:rPr lang="en-CA" dirty="0" smtClean="0"/>
              <a:t>Advance understanding of C-14 speciation</a:t>
            </a:r>
          </a:p>
          <a:p>
            <a:pPr lvl="1"/>
            <a:r>
              <a:rPr lang="en-CA" dirty="0" smtClean="0"/>
              <a:t>Develop analytical techniques</a:t>
            </a:r>
          </a:p>
          <a:p>
            <a:pPr lvl="1"/>
            <a:r>
              <a:rPr lang="en-CA" dirty="0" smtClean="0"/>
              <a:t>Measure release rates</a:t>
            </a:r>
          </a:p>
          <a:p>
            <a:pPr lvl="1"/>
            <a:r>
              <a:rPr lang="en-CA" dirty="0" smtClean="0"/>
              <a:t>Confirm/measure inventory</a:t>
            </a:r>
          </a:p>
          <a:p>
            <a:r>
              <a:rPr lang="en-CA" dirty="0" smtClean="0"/>
              <a:t>Challenges</a:t>
            </a:r>
          </a:p>
          <a:p>
            <a:pPr lvl="1"/>
            <a:r>
              <a:rPr lang="en-CA" dirty="0" smtClean="0"/>
              <a:t>Obtaining and working with irradiated samples</a:t>
            </a:r>
          </a:p>
          <a:p>
            <a:pPr lvl="1"/>
            <a:r>
              <a:rPr lang="en-CA" dirty="0" smtClean="0"/>
              <a:t>Extremely low C-14 release rates in test environments</a:t>
            </a:r>
          </a:p>
          <a:p>
            <a:pPr lvl="1"/>
            <a:r>
              <a:rPr lang="en-CA" dirty="0" smtClean="0"/>
              <a:t>Measuring corrosion rates of irradiated materials under alkaline conditions</a:t>
            </a:r>
          </a:p>
          <a:p>
            <a:pPr lvl="1"/>
            <a:r>
              <a:rPr lang="en-CA" dirty="0" smtClean="0"/>
              <a:t>Demonstrating congruent release of C-14</a:t>
            </a:r>
          </a:p>
          <a:p>
            <a:pPr lvl="1"/>
            <a:r>
              <a:rPr lang="en-CA" dirty="0" smtClean="0"/>
              <a:t>Distinguishing  surface contamination from IRF from long-term release</a:t>
            </a:r>
          </a:p>
          <a:p>
            <a:pPr lvl="1"/>
            <a:r>
              <a:rPr lang="en-CA" dirty="0" smtClean="0"/>
              <a:t>Uncertainty in inventory, in part because of lack of archive material (actual N content)</a:t>
            </a:r>
          </a:p>
          <a:p>
            <a:pPr lvl="1"/>
            <a:r>
              <a:rPr lang="en-CA" dirty="0" smtClean="0"/>
              <a:t>Effect of dose rate on release and speciation of C-14</a:t>
            </a:r>
          </a:p>
          <a:p>
            <a:pPr lvl="1"/>
            <a:r>
              <a:rPr lang="en-CA" dirty="0" smtClean="0"/>
              <a:t>Duration of experiments</a:t>
            </a:r>
          </a:p>
          <a:p>
            <a:pPr lvl="1"/>
            <a:r>
              <a:rPr lang="en-CA" dirty="0" smtClean="0"/>
              <a:t>Characterisation of inventory – how much, in what form, and distribution within samples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9</a:t>
            </a:fld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6552728" cy="1143000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Summary release of </a:t>
            </a:r>
            <a:r>
              <a:rPr lang="en-GB" sz="3600" b="1" baseline="30000" dirty="0" smtClean="0">
                <a:solidFill>
                  <a:srgbClr val="00B050"/>
                </a:solidFill>
              </a:rPr>
              <a:t>12</a:t>
            </a:r>
            <a:r>
              <a:rPr lang="en-GB" sz="3600" b="1" dirty="0" smtClean="0">
                <a:solidFill>
                  <a:srgbClr val="00B050"/>
                </a:solidFill>
              </a:rPr>
              <a:t>C</a:t>
            </a:r>
            <a:r>
              <a:rPr lang="en-GB" sz="3600" b="1" dirty="0" smtClean="0"/>
              <a:t> and </a:t>
            </a:r>
            <a:r>
              <a:rPr lang="en-GB" sz="3600" b="1" i="1" baseline="30000" dirty="0" smtClean="0">
                <a:solidFill>
                  <a:srgbClr val="0070C0"/>
                </a:solidFill>
              </a:rPr>
              <a:t>14</a:t>
            </a:r>
            <a:r>
              <a:rPr lang="en-GB" sz="3600" b="1" i="1" dirty="0" smtClean="0">
                <a:solidFill>
                  <a:srgbClr val="0070C0"/>
                </a:solidFill>
              </a:rPr>
              <a:t>C</a:t>
            </a:r>
            <a:endParaRPr lang="en-GB" sz="3600" b="1" i="1" dirty="0">
              <a:solidFill>
                <a:srgbClr val="0070C0"/>
              </a:solidFill>
            </a:endParaRP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4624"/>
            <a:ext cx="1828800" cy="1211164"/>
          </a:xfrm>
          <a:prstGeom prst="rect">
            <a:avLst/>
          </a:prstGeom>
        </p:spPr>
      </p:pic>
      <p:graphicFrame>
        <p:nvGraphicFramePr>
          <p:cNvPr id="8" name="Tabel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3142804"/>
              </p:ext>
            </p:extLst>
          </p:nvPr>
        </p:nvGraphicFramePr>
        <p:xfrm>
          <a:off x="544949" y="1287961"/>
          <a:ext cx="8044876" cy="53476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49268"/>
                <a:gridCol w="1149268"/>
                <a:gridCol w="1149268"/>
                <a:gridCol w="1586014"/>
                <a:gridCol w="712522"/>
                <a:gridCol w="1605806"/>
                <a:gridCol w="692730"/>
              </a:tblGrid>
              <a:tr h="380638">
                <a:tc rowSpan="2">
                  <a:txBody>
                    <a:bodyPr/>
                    <a:lstStyle/>
                    <a:p>
                      <a:r>
                        <a:rPr lang="en-GB" sz="2000" noProof="0" dirty="0" err="1" smtClean="0"/>
                        <a:t>Organi-sation</a:t>
                      </a:r>
                      <a:endParaRPr lang="en-GB" sz="2000" noProof="0" dirty="0"/>
                    </a:p>
                  </a:txBody>
                  <a:tcPr marT="0" marB="0"/>
                </a:tc>
                <a:tc rowSpan="2">
                  <a:txBody>
                    <a:bodyPr/>
                    <a:lstStyle/>
                    <a:p>
                      <a:r>
                        <a:rPr lang="en-GB" sz="2000" noProof="0" dirty="0" smtClean="0"/>
                        <a:t>Condi-</a:t>
                      </a:r>
                      <a:r>
                        <a:rPr lang="en-GB" sz="2000" noProof="0" dirty="0" err="1" smtClean="0"/>
                        <a:t>tions</a:t>
                      </a:r>
                      <a:endParaRPr lang="en-GB" sz="2000" noProof="0" dirty="0"/>
                    </a:p>
                  </a:txBody>
                  <a:tcPr marT="0" marB="0"/>
                </a:tc>
                <a:tc rowSpan="2">
                  <a:txBody>
                    <a:bodyPr/>
                    <a:lstStyle/>
                    <a:p>
                      <a:r>
                        <a:rPr lang="en-GB" sz="2000" noProof="0" dirty="0" smtClean="0"/>
                        <a:t>Material</a:t>
                      </a:r>
                      <a:endParaRPr lang="en-GB" sz="2000" noProof="0" dirty="0"/>
                    </a:p>
                  </a:txBody>
                  <a:tcPr marT="0" marB="0"/>
                </a:tc>
                <a:tc gridSpan="2">
                  <a:txBody>
                    <a:bodyPr/>
                    <a:lstStyle/>
                    <a:p>
                      <a:r>
                        <a:rPr lang="en-GB" sz="2000" noProof="0" dirty="0" smtClean="0"/>
                        <a:t>Liquid phase</a:t>
                      </a:r>
                      <a:endParaRPr lang="en-GB" sz="2000" noProof="0" dirty="0"/>
                    </a:p>
                  </a:txBody>
                  <a:tcPr marT="0" marB="0"/>
                </a:tc>
                <a:tc hMerge="1">
                  <a:txBody>
                    <a:bodyPr/>
                    <a:lstStyle/>
                    <a:p>
                      <a:endParaRPr lang="de-CH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2000" noProof="0" dirty="0" smtClean="0"/>
                        <a:t>Gas phase</a:t>
                      </a:r>
                      <a:endParaRPr lang="en-GB" sz="2000" noProof="0" dirty="0"/>
                    </a:p>
                  </a:txBody>
                  <a:tcPr marT="0" marB="0"/>
                </a:tc>
                <a:tc hMerge="1">
                  <a:txBody>
                    <a:bodyPr/>
                    <a:lstStyle/>
                    <a:p>
                      <a:endParaRPr lang="de-CH" dirty="0"/>
                    </a:p>
                  </a:txBody>
                  <a:tcPr/>
                </a:tc>
              </a:tr>
              <a:tr h="380638">
                <a:tc v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Spec. 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%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Spec.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%</a:t>
                      </a:r>
                      <a:endParaRPr lang="en-GB" sz="2000" noProof="0" dirty="0"/>
                    </a:p>
                  </a:txBody>
                  <a:tcPr marT="0" marB="0"/>
                </a:tc>
              </a:tr>
              <a:tr h="673437"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PSI inactive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alkaline</a:t>
                      </a:r>
                      <a:r>
                        <a:rPr lang="en-GB" sz="2000" baseline="0" noProof="0" dirty="0" smtClean="0"/>
                        <a:t> anoxic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SS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smtClean="0">
                          <a:solidFill>
                            <a:srgbClr val="00B050"/>
                          </a:solidFill>
                        </a:rPr>
                        <a:t>AA, FA, OA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smtClean="0">
                          <a:solidFill>
                            <a:srgbClr val="00B050"/>
                          </a:solidFill>
                        </a:rPr>
                        <a:t>95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smtClean="0">
                          <a:solidFill>
                            <a:srgbClr val="00B050"/>
                          </a:solidFill>
                        </a:rPr>
                        <a:t>Met, Eth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smtClean="0">
                          <a:solidFill>
                            <a:srgbClr val="00B050"/>
                          </a:solidFill>
                        </a:rPr>
                        <a:t>5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</a:tr>
              <a:tr h="6734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noProof="0" dirty="0" smtClean="0"/>
                        <a:t>PSI active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noProof="0" dirty="0" smtClean="0"/>
                        <a:t>alkaline</a:t>
                      </a:r>
                      <a:r>
                        <a:rPr lang="en-GB" sz="2000" baseline="0" noProof="0" dirty="0" smtClean="0"/>
                        <a:t> anoxic</a:t>
                      </a:r>
                      <a:endParaRPr lang="en-GB" sz="2000" noProof="0" dirty="0" smtClean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SS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1" kern="1200" noProof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FA, AA, LA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1" kern="1200" noProof="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n.d.</a:t>
                      </a:r>
                      <a:endParaRPr lang="en-GB" sz="2000" b="1" i="1" kern="1200" noProof="0" dirty="0" smtClean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2000" b="1" i="0" noProof="0" dirty="0">
                        <a:solidFill>
                          <a:srgbClr val="0070C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1" kern="1200" noProof="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n.d.</a:t>
                      </a:r>
                      <a:endParaRPr lang="en-GB" sz="2000" b="1" i="1" kern="1200" noProof="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1" kern="1200" noProof="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n.d.</a:t>
                      </a:r>
                      <a:endParaRPr lang="en-GB" sz="2000" b="1" i="1" kern="1200" noProof="0" dirty="0" smtClean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2000" b="1" i="0" noProof="0" dirty="0">
                        <a:solidFill>
                          <a:srgbClr val="0070C0"/>
                        </a:solidFill>
                      </a:endParaRPr>
                    </a:p>
                  </a:txBody>
                  <a:tcPr marT="0" marB="0"/>
                </a:tc>
              </a:tr>
              <a:tr h="673437"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NRJ/ Wood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noProof="0" dirty="0" smtClean="0"/>
                        <a:t>alkaline</a:t>
                      </a:r>
                      <a:r>
                        <a:rPr lang="en-GB" sz="2000" baseline="0" noProof="0" dirty="0" smtClean="0"/>
                        <a:t> anoxic</a:t>
                      </a:r>
                      <a:endParaRPr lang="en-GB" sz="2000" noProof="0" dirty="0" smtClean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SS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1" noProof="0" dirty="0" smtClean="0">
                          <a:solidFill>
                            <a:srgbClr val="0070C0"/>
                          </a:solidFill>
                        </a:rPr>
                        <a:t>CO</a:t>
                      </a:r>
                      <a:r>
                        <a:rPr lang="en-GB" sz="2000" b="1" i="1" baseline="-25000" noProof="0" dirty="0" smtClean="0">
                          <a:solidFill>
                            <a:srgbClr val="0070C0"/>
                          </a:solidFill>
                        </a:rPr>
                        <a:t>3</a:t>
                      </a:r>
                      <a:endParaRPr lang="en-GB" sz="2000" b="1" i="1" baseline="-25000" noProof="0" dirty="0">
                        <a:solidFill>
                          <a:srgbClr val="0070C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1" noProof="0" dirty="0" smtClean="0">
                          <a:solidFill>
                            <a:srgbClr val="0070C0"/>
                          </a:solidFill>
                        </a:rPr>
                        <a:t>90</a:t>
                      </a:r>
                      <a:endParaRPr lang="en-GB" sz="2000" b="1" i="1" noProof="0" dirty="0">
                        <a:solidFill>
                          <a:srgbClr val="0070C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1" noProof="0" dirty="0" smtClean="0">
                          <a:solidFill>
                            <a:srgbClr val="0070C0"/>
                          </a:solidFill>
                        </a:rPr>
                        <a:t>Met, (CO)</a:t>
                      </a:r>
                      <a:endParaRPr lang="en-GB" sz="2000" b="1" i="1" noProof="0" dirty="0">
                        <a:solidFill>
                          <a:srgbClr val="0070C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1" noProof="0" dirty="0" smtClean="0">
                          <a:solidFill>
                            <a:srgbClr val="0070C0"/>
                          </a:solidFill>
                        </a:rPr>
                        <a:t>10</a:t>
                      </a:r>
                      <a:endParaRPr lang="en-GB" sz="2000" b="1" i="1" noProof="0" dirty="0">
                        <a:solidFill>
                          <a:srgbClr val="0070C0"/>
                        </a:solidFill>
                      </a:endParaRPr>
                    </a:p>
                  </a:txBody>
                  <a:tcPr marT="0" marB="0"/>
                </a:tc>
              </a:tr>
              <a:tr h="526696"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KIT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noProof="0" dirty="0" smtClean="0">
                          <a:solidFill>
                            <a:srgbClr val="FF7F00"/>
                          </a:solidFill>
                        </a:rPr>
                        <a:t>acidic digestion</a:t>
                      </a:r>
                      <a:endParaRPr lang="en-GB" sz="2000" noProof="0" dirty="0" smtClean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SS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1" noProof="0" dirty="0" smtClean="0">
                          <a:solidFill>
                            <a:srgbClr val="0070C0"/>
                          </a:solidFill>
                        </a:rPr>
                        <a:t>organic</a:t>
                      </a:r>
                      <a:endParaRPr lang="en-GB" sz="2000" b="1" i="1" noProof="0" dirty="0">
                        <a:solidFill>
                          <a:srgbClr val="0070C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1" noProof="0" dirty="0" smtClean="0">
                          <a:solidFill>
                            <a:srgbClr val="0070C0"/>
                          </a:solidFill>
                        </a:rPr>
                        <a:t>70</a:t>
                      </a:r>
                      <a:endParaRPr lang="en-GB" sz="2000" b="1" i="1" noProof="0" dirty="0">
                        <a:solidFill>
                          <a:srgbClr val="0070C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1" noProof="0" dirty="0" smtClean="0">
                          <a:solidFill>
                            <a:srgbClr val="0070C0"/>
                          </a:solidFill>
                        </a:rPr>
                        <a:t>organic</a:t>
                      </a:r>
                      <a:endParaRPr lang="en-GB" sz="2000" b="1" i="1" noProof="0" dirty="0">
                        <a:solidFill>
                          <a:srgbClr val="0070C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1" noProof="0" dirty="0" smtClean="0">
                          <a:solidFill>
                            <a:srgbClr val="0070C0"/>
                          </a:solidFill>
                        </a:rPr>
                        <a:t>30</a:t>
                      </a:r>
                      <a:endParaRPr lang="en-GB" sz="2000" b="1" i="1" noProof="0" dirty="0">
                        <a:solidFill>
                          <a:srgbClr val="0070C0"/>
                        </a:solidFill>
                      </a:endParaRPr>
                    </a:p>
                  </a:txBody>
                  <a:tcPr marT="0" marB="0"/>
                </a:tc>
              </a:tr>
              <a:tr h="6734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noProof="0" dirty="0" smtClean="0"/>
                        <a:t>SCK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noProof="0" dirty="0" smtClean="0"/>
                        <a:t>alkaline</a:t>
                      </a:r>
                      <a:r>
                        <a:rPr lang="en-GB" sz="2000" baseline="0" noProof="0" dirty="0" smtClean="0"/>
                        <a:t> anoxic</a:t>
                      </a:r>
                      <a:endParaRPr lang="en-GB" sz="2000" noProof="0" dirty="0" smtClean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>
                          <a:solidFill>
                            <a:srgbClr val="0099CC"/>
                          </a:solidFill>
                        </a:rPr>
                        <a:t>CS</a:t>
                      </a:r>
                      <a:endParaRPr lang="en-GB" sz="2000" noProof="0" dirty="0">
                        <a:solidFill>
                          <a:srgbClr val="0099CC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smtClean="0">
                          <a:solidFill>
                            <a:srgbClr val="00B050"/>
                          </a:solidFill>
                        </a:rPr>
                        <a:t>AA, FA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err="1" smtClean="0">
                          <a:solidFill>
                            <a:srgbClr val="00B050"/>
                          </a:solidFill>
                        </a:rPr>
                        <a:t>n.d.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smtClean="0">
                          <a:solidFill>
                            <a:srgbClr val="00B050"/>
                          </a:solidFill>
                        </a:rPr>
                        <a:t>Met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err="1" smtClean="0">
                          <a:solidFill>
                            <a:srgbClr val="00B050"/>
                          </a:solidFill>
                        </a:rPr>
                        <a:t>n.d.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</a:tr>
              <a:tr h="673437">
                <a:tc rowSpan="2">
                  <a:txBody>
                    <a:bodyPr/>
                    <a:lstStyle/>
                    <a:p>
                      <a:r>
                        <a:rPr lang="en-GB" sz="2000" noProof="0" dirty="0" err="1" smtClean="0"/>
                        <a:t>Ciemat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noProof="0" dirty="0" smtClean="0"/>
                        <a:t>alkaline</a:t>
                      </a:r>
                      <a:r>
                        <a:rPr lang="en-GB" sz="2000" baseline="0" noProof="0" dirty="0" smtClean="0"/>
                        <a:t> </a:t>
                      </a:r>
                      <a:r>
                        <a:rPr lang="en-GB" sz="2000" baseline="0" noProof="0" dirty="0" err="1" smtClean="0">
                          <a:solidFill>
                            <a:srgbClr val="CC0099"/>
                          </a:solidFill>
                        </a:rPr>
                        <a:t>oxic</a:t>
                      </a:r>
                      <a:endParaRPr lang="en-GB" sz="2000" noProof="0" dirty="0" smtClean="0">
                        <a:solidFill>
                          <a:srgbClr val="CC0099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SS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err="1" smtClean="0">
                          <a:solidFill>
                            <a:srgbClr val="00B050"/>
                          </a:solidFill>
                        </a:rPr>
                        <a:t>n.d.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err="1" smtClean="0">
                          <a:solidFill>
                            <a:srgbClr val="00B050"/>
                          </a:solidFill>
                        </a:rPr>
                        <a:t>n.d.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smtClean="0">
                          <a:solidFill>
                            <a:srgbClr val="00B050"/>
                          </a:solidFill>
                        </a:rPr>
                        <a:t>CO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err="1" smtClean="0">
                          <a:solidFill>
                            <a:srgbClr val="00B050"/>
                          </a:solidFill>
                        </a:rPr>
                        <a:t>n.d.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</a:tr>
              <a:tr h="576225">
                <a:tc vMerge="1">
                  <a:txBody>
                    <a:bodyPr/>
                    <a:lstStyle/>
                    <a:p>
                      <a:endParaRPr lang="de-C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noProof="0" dirty="0" smtClean="0">
                          <a:solidFill>
                            <a:srgbClr val="FF7F00"/>
                          </a:solidFill>
                        </a:rPr>
                        <a:t>acidic</a:t>
                      </a:r>
                      <a:r>
                        <a:rPr lang="en-GB" sz="2000" noProof="0" dirty="0" smtClean="0"/>
                        <a:t/>
                      </a:r>
                      <a:br>
                        <a:rPr lang="en-GB" sz="2000" noProof="0" dirty="0" smtClean="0"/>
                      </a:br>
                      <a:r>
                        <a:rPr lang="en-GB" sz="2000" baseline="0" noProof="0" dirty="0" err="1" smtClean="0">
                          <a:solidFill>
                            <a:srgbClr val="CC0099"/>
                          </a:solidFill>
                        </a:rPr>
                        <a:t>oxic</a:t>
                      </a:r>
                      <a:endParaRPr lang="en-GB" sz="2000" noProof="0" dirty="0" smtClean="0">
                        <a:solidFill>
                          <a:srgbClr val="CC0099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SS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smtClean="0">
                          <a:solidFill>
                            <a:srgbClr val="00B050"/>
                          </a:solidFill>
                        </a:rPr>
                        <a:t>OA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err="1" smtClean="0">
                          <a:solidFill>
                            <a:srgbClr val="00B050"/>
                          </a:solidFill>
                        </a:rPr>
                        <a:t>n.d.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smtClean="0">
                          <a:solidFill>
                            <a:srgbClr val="00B050"/>
                          </a:solidFill>
                        </a:rPr>
                        <a:t>CO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err="1" smtClean="0">
                          <a:solidFill>
                            <a:srgbClr val="00B050"/>
                          </a:solidFill>
                        </a:rPr>
                        <a:t>n.d.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594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0648"/>
            <a:ext cx="3319672" cy="2821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WP2 Steels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340768"/>
            <a:ext cx="4515256" cy="4824536"/>
          </a:xfrm>
        </p:spPr>
        <p:txBody>
          <a:bodyPr>
            <a:normAutofit fontScale="70000" lnSpcReduction="20000"/>
          </a:bodyPr>
          <a:lstStyle/>
          <a:p>
            <a:r>
              <a:rPr lang="en-CA" dirty="0" smtClean="0"/>
              <a:t>Achievements/highlights</a:t>
            </a:r>
          </a:p>
          <a:p>
            <a:pPr lvl="1"/>
            <a:r>
              <a:rPr lang="en-CA" dirty="0" smtClean="0"/>
              <a:t>Obtaining samples and making C-14 measurements on activated materials</a:t>
            </a:r>
          </a:p>
          <a:p>
            <a:pPr lvl="1"/>
            <a:r>
              <a:rPr lang="en-CA" dirty="0" smtClean="0"/>
              <a:t>Improved understanding of release of C-14</a:t>
            </a:r>
          </a:p>
          <a:p>
            <a:pPr lvl="1"/>
            <a:r>
              <a:rPr lang="en-CA" dirty="0" err="1" smtClean="0"/>
              <a:t>Microstructural</a:t>
            </a:r>
            <a:r>
              <a:rPr lang="en-CA" dirty="0" smtClean="0"/>
              <a:t> characterisation of irradiated material</a:t>
            </a:r>
          </a:p>
          <a:p>
            <a:pPr lvl="2"/>
            <a:r>
              <a:rPr lang="en-CA" dirty="0" smtClean="0"/>
              <a:t>Where is C-14 located and in what form?</a:t>
            </a:r>
          </a:p>
          <a:p>
            <a:pPr lvl="1"/>
            <a:r>
              <a:rPr lang="en-CA" dirty="0" smtClean="0"/>
              <a:t>Improved understanding of inventory</a:t>
            </a:r>
          </a:p>
          <a:p>
            <a:pPr lvl="1"/>
            <a:r>
              <a:rPr lang="en-CA" dirty="0" smtClean="0"/>
              <a:t>Good understanding of rate of corrosion under disposal conditions (inactive samples)</a:t>
            </a:r>
          </a:p>
          <a:p>
            <a:pPr lvl="1"/>
            <a:r>
              <a:rPr lang="en-CA" dirty="0" smtClean="0"/>
              <a:t>Issue of congruent release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11</a:t>
            </a:fld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907704" y="6093296"/>
            <a:ext cx="3096344" cy="6001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CA" sz="1100" dirty="0" smtClean="0"/>
              <a:t>Release of C-14 from two irradiated SS samples in alkaline anoxic solution and one blank (</a:t>
            </a:r>
            <a:r>
              <a:rPr lang="en-CA" sz="1100" dirty="0" err="1" smtClean="0"/>
              <a:t>Visser-Týnová</a:t>
            </a:r>
            <a:r>
              <a:rPr lang="en-CA" sz="1100" dirty="0" smtClean="0"/>
              <a:t> et al., CAST Report D2.8) </a:t>
            </a:r>
            <a:endParaRPr lang="en-CA" sz="11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3645024"/>
            <a:ext cx="3700960" cy="2685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5796136" y="3140968"/>
            <a:ext cx="3096344" cy="43088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CA" sz="1100" dirty="0" smtClean="0"/>
              <a:t>Microstructure irradiated JRQ carbon steel (</a:t>
            </a:r>
            <a:r>
              <a:rPr lang="en-CA" sz="1100" dirty="0" err="1" smtClean="0"/>
              <a:t>Druyts</a:t>
            </a:r>
            <a:r>
              <a:rPr lang="en-CA" sz="1100" dirty="0" smtClean="0"/>
              <a:t> et al., CAST Report D2.7) </a:t>
            </a:r>
            <a:endParaRPr lang="en-CA" sz="11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WP3 </a:t>
            </a:r>
            <a:r>
              <a:rPr lang="en-CA" dirty="0" err="1" smtClean="0"/>
              <a:t>Zircaloys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328592"/>
          </a:xfrm>
        </p:spPr>
        <p:txBody>
          <a:bodyPr>
            <a:normAutofit fontScale="62500" lnSpcReduction="20000"/>
          </a:bodyPr>
          <a:lstStyle/>
          <a:p>
            <a:r>
              <a:rPr lang="en-CA" dirty="0" smtClean="0"/>
              <a:t>Aims</a:t>
            </a:r>
          </a:p>
          <a:p>
            <a:pPr lvl="1"/>
            <a:r>
              <a:rPr lang="en-CA" dirty="0" smtClean="0"/>
              <a:t>State-of-the-art review</a:t>
            </a:r>
          </a:p>
          <a:p>
            <a:pPr lvl="1"/>
            <a:r>
              <a:rPr lang="en-CA" dirty="0" smtClean="0"/>
              <a:t>Advance understanding of C-14 speciation</a:t>
            </a:r>
          </a:p>
          <a:p>
            <a:pPr lvl="1"/>
            <a:r>
              <a:rPr lang="en-CA" dirty="0" smtClean="0"/>
              <a:t>Develop analytical techniques</a:t>
            </a:r>
          </a:p>
          <a:p>
            <a:pPr lvl="1"/>
            <a:r>
              <a:rPr lang="en-CA" dirty="0" smtClean="0"/>
              <a:t>Measure release rates</a:t>
            </a:r>
          </a:p>
          <a:p>
            <a:pPr lvl="1"/>
            <a:r>
              <a:rPr lang="en-CA" dirty="0" smtClean="0"/>
              <a:t>Confirm/measure inventory</a:t>
            </a:r>
          </a:p>
          <a:p>
            <a:r>
              <a:rPr lang="en-CA" dirty="0" smtClean="0"/>
              <a:t>Challenges</a:t>
            </a:r>
          </a:p>
          <a:p>
            <a:pPr lvl="1"/>
            <a:r>
              <a:rPr lang="en-CA" dirty="0" smtClean="0"/>
              <a:t>Obtaining and working with irradiated samples</a:t>
            </a:r>
          </a:p>
          <a:p>
            <a:pPr lvl="1"/>
            <a:r>
              <a:rPr lang="en-CA" dirty="0" smtClean="0"/>
              <a:t>Extremely low C-14 release rates in test environments</a:t>
            </a:r>
          </a:p>
          <a:p>
            <a:pPr lvl="1"/>
            <a:r>
              <a:rPr lang="en-CA" dirty="0" smtClean="0"/>
              <a:t>Measuring corrosion rates of irradiated materials under alkaline conditions</a:t>
            </a:r>
          </a:p>
          <a:p>
            <a:pPr lvl="1"/>
            <a:r>
              <a:rPr lang="en-CA" dirty="0" smtClean="0"/>
              <a:t>Demonstrating congruent release of C-14</a:t>
            </a:r>
          </a:p>
          <a:p>
            <a:pPr lvl="1"/>
            <a:r>
              <a:rPr lang="en-CA" dirty="0" smtClean="0"/>
              <a:t>Uncertainty in inventory, in part because of lack of archive material (actual N content)</a:t>
            </a:r>
          </a:p>
          <a:p>
            <a:pPr lvl="1"/>
            <a:r>
              <a:rPr lang="en-CA" dirty="0" smtClean="0"/>
              <a:t>Effect of dose rate on release and speciation of C-14</a:t>
            </a:r>
          </a:p>
          <a:p>
            <a:pPr lvl="1"/>
            <a:r>
              <a:rPr lang="en-CA" dirty="0" smtClean="0"/>
              <a:t>Duration of experiments</a:t>
            </a:r>
          </a:p>
          <a:p>
            <a:pPr lvl="1"/>
            <a:r>
              <a:rPr lang="en-CA" dirty="0" smtClean="0"/>
              <a:t>Characterisation of inventory – how much, in what form, and distribution within samples</a:t>
            </a:r>
          </a:p>
          <a:p>
            <a:pPr lvl="1"/>
            <a:r>
              <a:rPr lang="en-CA" i="1" dirty="0" smtClean="0"/>
              <a:t>Influence of hydride layer</a:t>
            </a:r>
          </a:p>
          <a:p>
            <a:pPr lvl="1"/>
            <a:r>
              <a:rPr lang="en-CA" i="1" dirty="0" smtClean="0"/>
              <a:t>Possibility of change in corrosion/release rate as oxide thickens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12</a:t>
            </a:fld>
            <a:endParaRPr lang="en-GB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-243408"/>
            <a:ext cx="8229600" cy="1143000"/>
          </a:xfrm>
        </p:spPr>
        <p:txBody>
          <a:bodyPr>
            <a:normAutofit/>
          </a:bodyPr>
          <a:lstStyle/>
          <a:p>
            <a:r>
              <a:rPr lang="fr-FR" dirty="0" smtClean="0"/>
              <a:t>C-14 analyses</a:t>
            </a:r>
            <a:endParaRPr lang="en-GB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0" y="548680"/>
          <a:ext cx="9144000" cy="50705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1562"/>
                <a:gridCol w="1486437"/>
                <a:gridCol w="1524000"/>
                <a:gridCol w="1524000"/>
                <a:gridCol w="1333501"/>
                <a:gridCol w="1714500"/>
              </a:tblGrid>
              <a:tr h="336532">
                <a:tc rowSpan="2">
                  <a:txBody>
                    <a:bodyPr/>
                    <a:lstStyle/>
                    <a:p>
                      <a:r>
                        <a:rPr lang="fr-FR" sz="1600" dirty="0" smtClean="0"/>
                        <a:t>Organisations</a:t>
                      </a:r>
                      <a:endParaRPr lang="fr-FR" sz="1600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Speciation</a:t>
                      </a:r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Method</a:t>
                      </a:r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689558">
                <a:tc v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Solutions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Organics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Inorganics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Gas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981552">
                <a:tc rowSpan="2">
                  <a:txBody>
                    <a:bodyPr/>
                    <a:lstStyle/>
                    <a:p>
                      <a:r>
                        <a:rPr lang="fr-FR" sz="1600" dirty="0" smtClean="0"/>
                        <a:t>CEA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NaOH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Glycolate</a:t>
                      </a:r>
                      <a:endParaRPr lang="fr-FR" sz="1600" dirty="0" smtClean="0"/>
                    </a:p>
                    <a:p>
                      <a:r>
                        <a:rPr lang="fr-FR" sz="1600" dirty="0" err="1" smtClean="0"/>
                        <a:t>Acetate</a:t>
                      </a:r>
                      <a:endParaRPr lang="fr-FR" sz="1600" dirty="0" smtClean="0"/>
                    </a:p>
                    <a:p>
                      <a:r>
                        <a:rPr lang="fr-FR" sz="1600" dirty="0" smtClean="0"/>
                        <a:t>Formate</a:t>
                      </a:r>
                      <a:r>
                        <a:rPr lang="fr-FR" sz="1600" baseline="0" dirty="0" smtClean="0"/>
                        <a:t> </a:t>
                      </a:r>
                    </a:p>
                    <a:p>
                      <a:r>
                        <a:rPr lang="fr-FR" sz="1600" baseline="0" dirty="0" smtClean="0"/>
                        <a:t>Oxalate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Carbonate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Anionic</a:t>
                      </a:r>
                      <a:endParaRPr lang="fr-FR" sz="1600" dirty="0" smtClean="0"/>
                    </a:p>
                    <a:p>
                      <a:r>
                        <a:rPr lang="fr-FR" sz="1600" dirty="0" err="1" smtClean="0"/>
                        <a:t>Chromatography</a:t>
                      </a:r>
                      <a:endParaRPr lang="fr-FR" sz="16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532843">
                <a:tc v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Blank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Acetate</a:t>
                      </a:r>
                      <a:endParaRPr lang="fr-FR" sz="1600" dirty="0" smtClean="0"/>
                    </a:p>
                    <a:p>
                      <a:r>
                        <a:rPr lang="fr-FR" sz="1600" dirty="0" smtClean="0"/>
                        <a:t>Formate</a:t>
                      </a:r>
                      <a:endParaRPr lang="fr-FR" sz="16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Carbonate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Anionic</a:t>
                      </a:r>
                      <a:r>
                        <a:rPr lang="fr-FR" sz="1600" dirty="0" smtClean="0"/>
                        <a:t> </a:t>
                      </a:r>
                    </a:p>
                    <a:p>
                      <a:r>
                        <a:rPr lang="fr-FR" sz="1600" dirty="0" err="1" smtClean="0"/>
                        <a:t>Chromatography</a:t>
                      </a:r>
                      <a:endParaRPr lang="fr-FR" sz="16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1302499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SCK.CEN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Ca(OH)</a:t>
                      </a:r>
                      <a:r>
                        <a:rPr lang="fr-FR" sz="1600" baseline="-25000" dirty="0" smtClean="0"/>
                        <a:t>2</a:t>
                      </a:r>
                      <a:endParaRPr lang="fr-FR" sz="16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Acetate</a:t>
                      </a:r>
                      <a:r>
                        <a:rPr lang="fr-FR" sz="1600" dirty="0" smtClean="0"/>
                        <a:t> </a:t>
                      </a:r>
                    </a:p>
                    <a:p>
                      <a:r>
                        <a:rPr lang="fr-FR" sz="1600" dirty="0" smtClean="0"/>
                        <a:t>Formate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Methane</a:t>
                      </a:r>
                      <a:endParaRPr lang="fr-FR" sz="1600" dirty="0" smtClean="0"/>
                    </a:p>
                    <a:p>
                      <a:r>
                        <a:rPr lang="fr-FR" sz="1600" dirty="0" err="1" smtClean="0"/>
                        <a:t>Ethene</a:t>
                      </a:r>
                      <a:endParaRPr lang="fr-FR" sz="1600" dirty="0" smtClean="0"/>
                    </a:p>
                    <a:p>
                      <a:r>
                        <a:rPr lang="fr-FR" sz="1600" dirty="0" smtClean="0"/>
                        <a:t>CO</a:t>
                      </a:r>
                      <a:r>
                        <a:rPr lang="fr-FR" sz="1600" baseline="-25000" dirty="0" smtClean="0"/>
                        <a:t>2</a:t>
                      </a:r>
                      <a:endParaRPr lang="fr-FR" sz="16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Ion </a:t>
                      </a:r>
                      <a:r>
                        <a:rPr lang="fr-FR" sz="1600" dirty="0" err="1" smtClean="0"/>
                        <a:t>Chromatography</a:t>
                      </a:r>
                      <a:endParaRPr lang="fr-FR" sz="1600" dirty="0" smtClean="0"/>
                    </a:p>
                    <a:p>
                      <a:r>
                        <a:rPr lang="fr-FR" sz="1600" dirty="0" err="1" smtClean="0"/>
                        <a:t>Gas</a:t>
                      </a:r>
                      <a:r>
                        <a:rPr lang="fr-FR" sz="1600" dirty="0" smtClean="0"/>
                        <a:t> </a:t>
                      </a:r>
                      <a:r>
                        <a:rPr lang="fr-FR" sz="1600" dirty="0" err="1" smtClean="0"/>
                        <a:t>Chromatography</a:t>
                      </a:r>
                      <a:endParaRPr lang="fr-FR" sz="16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981552"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SUBATECH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err="1" smtClean="0"/>
                        <a:t>NaOH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Formate </a:t>
                      </a:r>
                    </a:p>
                    <a:p>
                      <a:r>
                        <a:rPr lang="fr-FR" sz="1600" dirty="0" err="1" smtClean="0"/>
                        <a:t>Acetate</a:t>
                      </a:r>
                      <a:endParaRPr lang="fr-FR" sz="1600" dirty="0" smtClean="0"/>
                    </a:p>
                    <a:p>
                      <a:r>
                        <a:rPr lang="fr-FR" sz="1600" dirty="0" err="1" smtClean="0"/>
                        <a:t>Propionate</a:t>
                      </a:r>
                      <a:endParaRPr lang="fr-FR" sz="1600" dirty="0" smtClean="0"/>
                    </a:p>
                    <a:p>
                      <a:r>
                        <a:rPr lang="fr-FR" sz="1600" dirty="0" smtClean="0"/>
                        <a:t>Oxalate</a:t>
                      </a:r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Ion </a:t>
                      </a:r>
                      <a:r>
                        <a:rPr lang="fr-FR" sz="1600" dirty="0" err="1" smtClean="0"/>
                        <a:t>Chromatography</a:t>
                      </a:r>
                      <a:endParaRPr lang="fr-FR" sz="16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755576" y="5408056"/>
            <a:ext cx="74168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fr-FR" dirty="0" smtClean="0">
              <a:solidFill>
                <a:srgbClr val="FF0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fr-FR" dirty="0" smtClean="0">
                <a:solidFill>
                  <a:srgbClr val="FF0000"/>
                </a:solidFill>
              </a:rPr>
              <a:t>Zr type </a:t>
            </a:r>
            <a:r>
              <a:rPr lang="fr-FR" dirty="0" err="1" smtClean="0">
                <a:solidFill>
                  <a:srgbClr val="FF0000"/>
                </a:solidFill>
              </a:rPr>
              <a:t>does</a:t>
            </a:r>
            <a:r>
              <a:rPr lang="fr-FR" dirty="0" smtClean="0">
                <a:solidFill>
                  <a:srgbClr val="FF0000"/>
                </a:solidFill>
              </a:rPr>
              <a:t> not influence C-14 </a:t>
            </a:r>
            <a:r>
              <a:rPr lang="fr-FR" dirty="0" err="1" smtClean="0">
                <a:solidFill>
                  <a:srgbClr val="FF0000"/>
                </a:solidFill>
              </a:rPr>
              <a:t>speciation</a:t>
            </a:r>
            <a:r>
              <a:rPr lang="fr-FR" dirty="0" smtClean="0">
                <a:solidFill>
                  <a:srgbClr val="FF0000"/>
                </a:solidFill>
              </a:rPr>
              <a:t> (Zr-4 + M5</a:t>
            </a:r>
            <a:r>
              <a:rPr lang="fr-FR" baseline="30000" dirty="0" smtClean="0">
                <a:solidFill>
                  <a:srgbClr val="FF0000"/>
                </a:solidFill>
              </a:rPr>
              <a:t>TM</a:t>
            </a:r>
            <a:r>
              <a:rPr lang="fr-FR" dirty="0" smtClean="0">
                <a:solidFill>
                  <a:srgbClr val="FF0000"/>
                </a:solidFill>
              </a:rPr>
              <a:t>)</a:t>
            </a:r>
          </a:p>
          <a:p>
            <a:pPr>
              <a:buFont typeface="Arial" pitchFamily="34" charset="0"/>
              <a:buChar char="•"/>
            </a:pPr>
            <a:r>
              <a:rPr lang="fr-FR" dirty="0" err="1" smtClean="0">
                <a:solidFill>
                  <a:srgbClr val="FF0000"/>
                </a:solidFill>
              </a:rPr>
              <a:t>Some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differences</a:t>
            </a:r>
            <a:r>
              <a:rPr lang="fr-FR" dirty="0" smtClean="0">
                <a:solidFill>
                  <a:srgbClr val="FF0000"/>
                </a:solidFill>
              </a:rPr>
              <a:t> for CEA + SUBATECH =&gt; </a:t>
            </a:r>
            <a:r>
              <a:rPr lang="fr-FR" dirty="0" err="1" smtClean="0">
                <a:solidFill>
                  <a:srgbClr val="FF0000"/>
                </a:solidFill>
              </a:rPr>
              <a:t>Difficulty</a:t>
            </a:r>
            <a:r>
              <a:rPr lang="fr-FR" dirty="0" smtClean="0">
                <a:solidFill>
                  <a:srgbClr val="FF0000"/>
                </a:solidFill>
              </a:rPr>
              <a:t> of the analyses </a:t>
            </a:r>
          </a:p>
          <a:p>
            <a:pPr>
              <a:buFont typeface="Arial" pitchFamily="34" charset="0"/>
              <a:buChar char="•"/>
            </a:pPr>
            <a:r>
              <a:rPr lang="fr-FR" dirty="0" err="1" smtClean="0">
                <a:solidFill>
                  <a:srgbClr val="FF0000"/>
                </a:solidFill>
              </a:rPr>
              <a:t>Liquid</a:t>
            </a:r>
            <a:r>
              <a:rPr lang="fr-FR" dirty="0" smtClean="0">
                <a:solidFill>
                  <a:srgbClr val="FF0000"/>
                </a:solidFill>
              </a:rPr>
              <a:t> phase=&gt; </a:t>
            </a:r>
            <a:r>
              <a:rPr lang="fr-FR" dirty="0" err="1" smtClean="0">
                <a:solidFill>
                  <a:srgbClr val="FF0000"/>
                </a:solidFill>
              </a:rPr>
              <a:t>Carboxylic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acids</a:t>
            </a:r>
            <a:r>
              <a:rPr lang="fr-FR" dirty="0" smtClean="0">
                <a:solidFill>
                  <a:srgbClr val="FF0000"/>
                </a:solidFill>
              </a:rPr>
              <a:t> + Carbonates</a:t>
            </a:r>
          </a:p>
          <a:p>
            <a:pPr>
              <a:buFont typeface="Arial" pitchFamily="34" charset="0"/>
              <a:buChar char="•"/>
            </a:pPr>
            <a:r>
              <a:rPr lang="fr-FR" dirty="0" err="1" smtClean="0">
                <a:solidFill>
                  <a:srgbClr val="FF0000"/>
                </a:solidFill>
              </a:rPr>
              <a:t>Gas</a:t>
            </a:r>
            <a:r>
              <a:rPr lang="fr-FR" dirty="0" smtClean="0">
                <a:solidFill>
                  <a:srgbClr val="FF0000"/>
                </a:solidFill>
              </a:rPr>
              <a:t> phase =&gt; </a:t>
            </a:r>
            <a:r>
              <a:rPr lang="fr-FR" dirty="0" err="1" smtClean="0">
                <a:solidFill>
                  <a:srgbClr val="FF0000"/>
                </a:solidFill>
              </a:rPr>
              <a:t>Hydrocarbons</a:t>
            </a:r>
            <a:r>
              <a:rPr lang="fr-FR" dirty="0" smtClean="0">
                <a:solidFill>
                  <a:srgbClr val="FF0000"/>
                </a:solidFill>
              </a:rPr>
              <a:t> + CO</a:t>
            </a:r>
            <a:r>
              <a:rPr lang="fr-FR" baseline="-25000" dirty="0" smtClean="0">
                <a:solidFill>
                  <a:srgbClr val="FF0000"/>
                </a:solidFill>
              </a:rPr>
              <a:t>2</a:t>
            </a:r>
            <a:r>
              <a:rPr lang="fr-FR" dirty="0" smtClean="0">
                <a:solidFill>
                  <a:srgbClr val="FF0000"/>
                </a:solidFill>
              </a:rPr>
              <a:t>  </a:t>
            </a:r>
            <a:endParaRPr lang="fr-FR" baseline="-25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95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57200" y="-18256"/>
            <a:ext cx="8229600" cy="1143000"/>
          </a:xfrm>
        </p:spPr>
        <p:txBody>
          <a:bodyPr>
            <a:normAutofit/>
          </a:bodyPr>
          <a:lstStyle/>
          <a:p>
            <a:r>
              <a:rPr lang="fr-FR" sz="4000" dirty="0" smtClean="0"/>
              <a:t>Corrosion rate </a:t>
            </a:r>
            <a:r>
              <a:rPr lang="fr-FR" sz="4000" dirty="0" err="1" smtClean="0"/>
              <a:t>measurements</a:t>
            </a:r>
            <a:endParaRPr lang="en-GB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/>
        </p:nvGraphicFramePr>
        <p:xfrm>
          <a:off x="0" y="1196752"/>
          <a:ext cx="9144000" cy="4686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9632"/>
                <a:gridCol w="1296144"/>
                <a:gridCol w="1218545"/>
                <a:gridCol w="797679"/>
                <a:gridCol w="1143000"/>
                <a:gridCol w="1143000"/>
                <a:gridCol w="1143000"/>
                <a:gridCol w="1143000"/>
              </a:tblGrid>
              <a:tr h="587028">
                <a:tc rowSpan="2">
                  <a:txBody>
                    <a:bodyPr/>
                    <a:lstStyle/>
                    <a:p>
                      <a:r>
                        <a:rPr lang="fr-FR" sz="1400" dirty="0" smtClean="0"/>
                        <a:t>Organisations</a:t>
                      </a:r>
                      <a:endParaRPr lang="fr-F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Corrosion</a:t>
                      </a:r>
                      <a:r>
                        <a:rPr lang="fr-FR" baseline="0" dirty="0" smtClean="0"/>
                        <a:t> rate (nm/</a:t>
                      </a:r>
                      <a:r>
                        <a:rPr lang="fr-FR" baseline="0" dirty="0" err="1" smtClean="0"/>
                        <a:t>yr</a:t>
                      </a:r>
                      <a:r>
                        <a:rPr lang="fr-FR" baseline="0" dirty="0" smtClean="0"/>
                        <a:t>)</a:t>
                      </a:r>
                      <a:endParaRPr lang="fr-FR" dirty="0"/>
                    </a:p>
                    <a:p>
                      <a:pPr algn="ctr"/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/>
                </a:tc>
              </a:tr>
              <a:tr h="587028">
                <a:tc v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Materials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Durations</a:t>
                      </a:r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Unirradiated</a:t>
                      </a:r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Durations</a:t>
                      </a:r>
                      <a:endParaRPr lang="fr-FR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Irradiated</a:t>
                      </a:r>
                      <a:endParaRPr lang="fr-FR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</a:tr>
              <a:tr h="1298357">
                <a:tc>
                  <a:txBody>
                    <a:bodyPr/>
                    <a:lstStyle/>
                    <a:p>
                      <a:r>
                        <a:rPr lang="fr-FR" dirty="0" err="1" smtClean="0">
                          <a:solidFill>
                            <a:schemeClr val="tx1"/>
                          </a:solidFill>
                        </a:rPr>
                        <a:t>Methods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fr-FR" baseline="-25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fr-FR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dirty="0" err="1" smtClean="0">
                          <a:solidFill>
                            <a:schemeClr val="tx1"/>
                          </a:solidFill>
                        </a:rPr>
                        <a:t>meas</a:t>
                      </a:r>
                      <a:r>
                        <a:rPr lang="fr-FR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>
                          <a:solidFill>
                            <a:schemeClr val="tx1"/>
                          </a:solidFill>
                        </a:rPr>
                        <a:t>Electrochemistry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chemeClr val="tx1"/>
                          </a:solidFill>
                        </a:rPr>
                        <a:t>C-14 </a:t>
                      </a:r>
                      <a:r>
                        <a:rPr lang="fr-FR" dirty="0" err="1" smtClean="0">
                          <a:solidFill>
                            <a:schemeClr val="tx1"/>
                          </a:solidFill>
                        </a:rPr>
                        <a:t>leaching</a:t>
                      </a:r>
                      <a:r>
                        <a:rPr lang="fr-FR" baseline="0" dirty="0" smtClean="0">
                          <a:solidFill>
                            <a:schemeClr val="tx1"/>
                          </a:solidFill>
                        </a:rPr>
                        <a:t> fraction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err="1" smtClean="0">
                          <a:solidFill>
                            <a:schemeClr val="tx1"/>
                          </a:solidFill>
                        </a:rPr>
                        <a:t>Electrochemistry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909031">
                <a:tc>
                  <a:txBody>
                    <a:bodyPr/>
                    <a:lstStyle/>
                    <a:p>
                      <a:r>
                        <a:rPr lang="fr-FR" dirty="0" smtClean="0"/>
                        <a:t>RATEN ICN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Zr-4 </a:t>
                      </a:r>
                      <a:r>
                        <a:rPr lang="fr-FR" sz="1400" dirty="0" smtClean="0"/>
                        <a:t>(CANDU)</a:t>
                      </a:r>
                    </a:p>
                    <a:p>
                      <a:r>
                        <a:rPr lang="fr-FR" sz="1400" dirty="0" err="1" smtClean="0"/>
                        <a:t>Oxidised</a:t>
                      </a:r>
                      <a:endParaRPr lang="fr-FR" sz="1400" dirty="0" smtClean="0"/>
                    </a:p>
                    <a:p>
                      <a:r>
                        <a:rPr lang="fr-FR" sz="1400" dirty="0" smtClean="0"/>
                        <a:t>As-</a:t>
                      </a:r>
                      <a:r>
                        <a:rPr lang="fr-FR" sz="1400" dirty="0" err="1" smtClean="0"/>
                        <a:t>received</a:t>
                      </a:r>
                      <a:r>
                        <a:rPr lang="fr-FR" sz="1400" dirty="0" smtClean="0"/>
                        <a:t> </a:t>
                      </a:r>
                    </a:p>
                    <a:p>
                      <a:r>
                        <a:rPr lang="fr-FR" sz="1400" dirty="0" err="1" smtClean="0"/>
                        <a:t>Cut</a:t>
                      </a:r>
                      <a:r>
                        <a:rPr lang="fr-FR" sz="1400" dirty="0" smtClean="0"/>
                        <a:t> </a:t>
                      </a:r>
                      <a:r>
                        <a:rPr lang="fr-FR" sz="1400" dirty="0" err="1" smtClean="0"/>
                        <a:t>at</a:t>
                      </a:r>
                      <a:r>
                        <a:rPr lang="fr-FR" sz="1400" dirty="0" smtClean="0"/>
                        <a:t> one end</a:t>
                      </a:r>
                      <a:endParaRPr lang="fr-F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12mths</a:t>
                      </a:r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0.3</a:t>
                      </a:r>
                      <a:r>
                        <a:rPr lang="fr-FR" baseline="0" dirty="0" smtClean="0"/>
                        <a:t> </a:t>
                      </a:r>
                    </a:p>
                    <a:p>
                      <a:r>
                        <a:rPr lang="fr-FR" baseline="0" dirty="0" smtClean="0"/>
                        <a:t>110</a:t>
                      </a:r>
                    </a:p>
                    <a:p>
                      <a:r>
                        <a:rPr lang="fr-FR" baseline="0" dirty="0" smtClean="0"/>
                        <a:t>60</a:t>
                      </a:r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6 </a:t>
                      </a:r>
                      <a:r>
                        <a:rPr lang="fr-FR" dirty="0" err="1" smtClean="0"/>
                        <a:t>mths</a:t>
                      </a:r>
                      <a:endParaRPr lang="fr-FR" dirty="0" smtClean="0"/>
                    </a:p>
                    <a:p>
                      <a:r>
                        <a:rPr lang="fr-FR" dirty="0" smtClean="0"/>
                        <a:t>18 </a:t>
                      </a:r>
                      <a:r>
                        <a:rPr lang="fr-FR" dirty="0" err="1" smtClean="0"/>
                        <a:t>mths</a:t>
                      </a:r>
                      <a:r>
                        <a:rPr lang="fr-FR" dirty="0" smtClean="0"/>
                        <a:t> </a:t>
                      </a:r>
                      <a:endParaRPr lang="fr-FR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110</a:t>
                      </a:r>
                    </a:p>
                    <a:p>
                      <a:r>
                        <a:rPr lang="fr-FR" dirty="0" smtClean="0"/>
                        <a:t>50</a:t>
                      </a:r>
                      <a:endParaRPr lang="fr-FR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8031">
                <a:tc>
                  <a:txBody>
                    <a:bodyPr/>
                    <a:lstStyle/>
                    <a:p>
                      <a:r>
                        <a:rPr lang="fr-FR" dirty="0" smtClean="0"/>
                        <a:t>RWMC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Zr-2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2 </a:t>
                      </a:r>
                      <a:r>
                        <a:rPr lang="fr-FR" dirty="0" err="1" smtClean="0"/>
                        <a:t>yrs</a:t>
                      </a:r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>
                          <a:latin typeface="Times New Roman"/>
                          <a:cs typeface="Times New Roman"/>
                        </a:rPr>
                        <a:t>~</a:t>
                      </a:r>
                      <a:r>
                        <a:rPr lang="fr-FR" dirty="0" smtClean="0"/>
                        <a:t>5</a:t>
                      </a:r>
                      <a:r>
                        <a:rPr lang="fr-FR" baseline="0" dirty="0" smtClean="0"/>
                        <a:t> </a:t>
                      </a:r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6.5 </a:t>
                      </a:r>
                      <a:r>
                        <a:rPr lang="fr-FR" dirty="0" err="1" smtClean="0"/>
                        <a:t>yrs</a:t>
                      </a:r>
                      <a:endParaRPr lang="fr-FR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>
                          <a:latin typeface="Times New Roman"/>
                          <a:cs typeface="Times New Roman"/>
                        </a:rPr>
                        <a:t>~ 1 </a:t>
                      </a:r>
                      <a:endParaRPr lang="fr-FR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87028">
                <a:tc>
                  <a:txBody>
                    <a:bodyPr/>
                    <a:lstStyle/>
                    <a:p>
                      <a:r>
                        <a:rPr lang="fr-FR" dirty="0" smtClean="0"/>
                        <a:t>SCK.CEN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Zr-4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6 </a:t>
                      </a:r>
                      <a:r>
                        <a:rPr lang="fr-FR" dirty="0" err="1" smtClean="0"/>
                        <a:t>mths</a:t>
                      </a:r>
                      <a:endParaRPr lang="fr-FR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84</a:t>
                      </a:r>
                      <a:endParaRPr lang="fr-FR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539552" y="5973087"/>
            <a:ext cx="8028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=&gt; </a:t>
            </a:r>
            <a:r>
              <a:rPr lang="fr-FR" dirty="0" err="1" smtClean="0">
                <a:solidFill>
                  <a:srgbClr val="FF0000"/>
                </a:solidFill>
              </a:rPr>
              <a:t>Decrease</a:t>
            </a:r>
            <a:r>
              <a:rPr lang="fr-FR" dirty="0" smtClean="0">
                <a:solidFill>
                  <a:srgbClr val="FF0000"/>
                </a:solidFill>
              </a:rPr>
              <a:t> of the CR </a:t>
            </a:r>
            <a:r>
              <a:rPr lang="fr-FR" dirty="0" err="1" smtClean="0">
                <a:solidFill>
                  <a:srgbClr val="FF0000"/>
                </a:solidFill>
              </a:rPr>
              <a:t>with</a:t>
            </a:r>
            <a:r>
              <a:rPr lang="fr-FR" dirty="0" smtClean="0">
                <a:solidFill>
                  <a:srgbClr val="FF0000"/>
                </a:solidFill>
              </a:rPr>
              <a:t> time</a:t>
            </a:r>
          </a:p>
          <a:p>
            <a:pPr>
              <a:buFont typeface="Symbol"/>
              <a:buChar char="Þ"/>
            </a:pPr>
            <a:r>
              <a:rPr lang="fr-FR" dirty="0" smtClean="0">
                <a:solidFill>
                  <a:srgbClr val="FF0000"/>
                </a:solidFill>
              </a:rPr>
              <a:t>Influence of irradiation on the CR</a:t>
            </a:r>
          </a:p>
          <a:p>
            <a:pPr>
              <a:buFont typeface="Symbol"/>
              <a:buChar char="Þ"/>
            </a:pPr>
            <a:r>
              <a:rPr lang="fr-FR" dirty="0" err="1" smtClean="0">
                <a:solidFill>
                  <a:srgbClr val="FF0000"/>
                </a:solidFill>
              </a:rPr>
              <a:t>Significant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dirty="0" err="1" smtClean="0">
                <a:solidFill>
                  <a:srgbClr val="FF0000"/>
                </a:solidFill>
              </a:rPr>
              <a:t>uncertainties</a:t>
            </a:r>
            <a:r>
              <a:rPr lang="fr-FR" dirty="0" smtClean="0">
                <a:solidFill>
                  <a:srgbClr val="FF0000"/>
                </a:solidFill>
              </a:rPr>
              <a:t> on the </a:t>
            </a:r>
            <a:r>
              <a:rPr lang="fr-FR" dirty="0" err="1" smtClean="0">
                <a:solidFill>
                  <a:srgbClr val="FF0000"/>
                </a:solidFill>
              </a:rPr>
              <a:t>measurements</a:t>
            </a:r>
            <a:r>
              <a:rPr lang="fr-FR" dirty="0" smtClean="0">
                <a:solidFill>
                  <a:srgbClr val="FF0000"/>
                </a:solidFill>
              </a:rPr>
              <a:t> (</a:t>
            </a:r>
            <a:r>
              <a:rPr lang="fr-FR" dirty="0" err="1" smtClean="0">
                <a:solidFill>
                  <a:srgbClr val="FF0000"/>
                </a:solidFill>
              </a:rPr>
              <a:t>various</a:t>
            </a:r>
            <a:r>
              <a:rPr lang="fr-FR" dirty="0" smtClean="0">
                <a:solidFill>
                  <a:srgbClr val="FF0000"/>
                </a:solidFill>
              </a:rPr>
              <a:t> techniques,…)</a:t>
            </a:r>
          </a:p>
          <a:p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0" y="2420888"/>
            <a:ext cx="9144000" cy="136815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74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44624"/>
            <a:ext cx="2892425" cy="308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744" y="274638"/>
            <a:ext cx="6419056" cy="1143000"/>
          </a:xfrm>
        </p:spPr>
        <p:txBody>
          <a:bodyPr>
            <a:normAutofit/>
          </a:bodyPr>
          <a:lstStyle/>
          <a:p>
            <a:pPr algn="l"/>
            <a:r>
              <a:rPr lang="en-CA" sz="4000" dirty="0" smtClean="0"/>
              <a:t>WP3 </a:t>
            </a:r>
            <a:r>
              <a:rPr lang="en-CA" sz="4000" dirty="0" err="1" smtClean="0"/>
              <a:t>Zircaloys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340768"/>
            <a:ext cx="5019312" cy="4525963"/>
          </a:xfrm>
        </p:spPr>
        <p:txBody>
          <a:bodyPr>
            <a:normAutofit fontScale="85000" lnSpcReduction="20000"/>
          </a:bodyPr>
          <a:lstStyle/>
          <a:p>
            <a:r>
              <a:rPr lang="en-CA" dirty="0" smtClean="0"/>
              <a:t>Achievements/highlights</a:t>
            </a:r>
          </a:p>
          <a:p>
            <a:pPr lvl="1"/>
            <a:r>
              <a:rPr lang="en-CA" dirty="0" smtClean="0"/>
              <a:t>Obtaining samples and making C-14 measurements on activated materials</a:t>
            </a:r>
          </a:p>
          <a:p>
            <a:pPr lvl="1"/>
            <a:r>
              <a:rPr lang="en-CA" dirty="0" smtClean="0"/>
              <a:t>Good agreement between measured and calculated inventories</a:t>
            </a:r>
          </a:p>
          <a:p>
            <a:pPr lvl="1"/>
            <a:r>
              <a:rPr lang="en-CA" dirty="0" smtClean="0"/>
              <a:t>Good database of long-term corrosion rates</a:t>
            </a:r>
          </a:p>
          <a:p>
            <a:pPr lvl="1"/>
            <a:r>
              <a:rPr lang="en-CA" dirty="0" smtClean="0"/>
              <a:t>Unclear whether C-14 released congruently</a:t>
            </a:r>
          </a:p>
          <a:p>
            <a:pPr lvl="1"/>
            <a:r>
              <a:rPr lang="en-CA" dirty="0" smtClean="0"/>
              <a:t>Less C-14 in oxide (7.5%) than currently assumed as IRF in PA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15</a:t>
            </a:fld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940152" y="3140968"/>
            <a:ext cx="3096344" cy="6001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CA" sz="1100" dirty="0" smtClean="0"/>
              <a:t>Comparison of irradiated (assuming congruent C-14 release) and inactive corrosion rates of </a:t>
            </a:r>
            <a:r>
              <a:rPr lang="en-CA" sz="1100" dirty="0" err="1" smtClean="0"/>
              <a:t>Zircaloy</a:t>
            </a:r>
            <a:r>
              <a:rPr lang="en-CA" sz="1100" dirty="0" smtClean="0"/>
              <a:t> (Herm et al., CAST Report D3.15) </a:t>
            </a:r>
            <a:endParaRPr lang="en-CA" sz="1100" dirty="0"/>
          </a:p>
        </p:txBody>
      </p:sp>
      <p:sp>
        <p:nvSpPr>
          <p:cNvPr id="9" name="TextBox 8"/>
          <p:cNvSpPr txBox="1"/>
          <p:nvPr/>
        </p:nvSpPr>
        <p:spPr>
          <a:xfrm>
            <a:off x="4427984" y="6309320"/>
            <a:ext cx="3096344" cy="43088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CA" sz="1100" dirty="0" smtClean="0"/>
              <a:t>Electrochemical behaviour of Zy-4 after 6, 8, 12 months (</a:t>
            </a:r>
            <a:r>
              <a:rPr lang="en-CA" sz="1100" dirty="0" err="1" smtClean="0"/>
              <a:t>Bucur</a:t>
            </a:r>
            <a:r>
              <a:rPr lang="en-CA" sz="1100" dirty="0" smtClean="0"/>
              <a:t> et al., CAST Report D3.16) </a:t>
            </a:r>
            <a:endParaRPr lang="en-CA" sz="1100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3933056"/>
            <a:ext cx="2922587" cy="241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WP4 Spent Ion Exchange Resins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556792"/>
            <a:ext cx="5163328" cy="4525963"/>
          </a:xfrm>
        </p:spPr>
        <p:txBody>
          <a:bodyPr>
            <a:normAutofit fontScale="70000" lnSpcReduction="20000"/>
          </a:bodyPr>
          <a:lstStyle/>
          <a:p>
            <a:r>
              <a:rPr lang="en-CA" dirty="0" smtClean="0"/>
              <a:t>Aims</a:t>
            </a:r>
          </a:p>
          <a:p>
            <a:pPr lvl="1"/>
            <a:r>
              <a:rPr lang="en-CA" dirty="0" smtClean="0"/>
              <a:t>State-of-the-art review</a:t>
            </a:r>
          </a:p>
          <a:p>
            <a:pPr lvl="1"/>
            <a:r>
              <a:rPr lang="en-CA" dirty="0" smtClean="0"/>
              <a:t>Understanding inventory and speciation</a:t>
            </a:r>
          </a:p>
          <a:p>
            <a:pPr lvl="1"/>
            <a:r>
              <a:rPr lang="en-CA" dirty="0" smtClean="0"/>
              <a:t>Determining release rate and mechanism</a:t>
            </a:r>
          </a:p>
          <a:p>
            <a:r>
              <a:rPr lang="en-CA" dirty="0" smtClean="0"/>
              <a:t>Challenges</a:t>
            </a:r>
          </a:p>
          <a:p>
            <a:pPr lvl="1"/>
            <a:r>
              <a:rPr lang="en-CA" dirty="0" smtClean="0"/>
              <a:t>Wide range of SIER characteristics due to different types of operating plants and different IX locations within a given plant</a:t>
            </a:r>
          </a:p>
          <a:p>
            <a:pPr lvl="1"/>
            <a:r>
              <a:rPr lang="en-CA" dirty="0" smtClean="0"/>
              <a:t>Relating release to geological disposal conditions for cemented and immobilised </a:t>
            </a:r>
            <a:r>
              <a:rPr lang="en-CA" dirty="0" err="1" smtClean="0"/>
              <a:t>SIERs</a:t>
            </a:r>
            <a:endParaRPr lang="en-CA" dirty="0" smtClean="0"/>
          </a:p>
          <a:p>
            <a:pPr lvl="2"/>
            <a:r>
              <a:rPr lang="en-CA" dirty="0" smtClean="0"/>
              <a:t>Effects of porosity, groundwater flow, etc.</a:t>
            </a:r>
          </a:p>
          <a:p>
            <a:pPr lvl="1"/>
            <a:r>
              <a:rPr lang="en-CA" dirty="0" smtClean="0"/>
              <a:t>Uncertainty over long-term (radiation) stability of resins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16</a:t>
            </a:fld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r="40224"/>
          <a:stretch>
            <a:fillRect/>
          </a:stretch>
        </p:blipFill>
        <p:spPr bwMode="auto">
          <a:xfrm>
            <a:off x="5868144" y="1700808"/>
            <a:ext cx="2736304" cy="26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6444208" y="4797152"/>
            <a:ext cx="2088232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CA" dirty="0" smtClean="0"/>
              <a:t>Rizzo et al., CAST Report D4.5, Appendix V </a:t>
            </a:r>
            <a:endParaRPr lang="en-CA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WP4 Spent Ion Exchange Resins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792" y="1628800"/>
            <a:ext cx="8229600" cy="4896544"/>
          </a:xfrm>
        </p:spPr>
        <p:txBody>
          <a:bodyPr>
            <a:normAutofit fontScale="85000" lnSpcReduction="10000"/>
          </a:bodyPr>
          <a:lstStyle/>
          <a:p>
            <a:r>
              <a:rPr lang="en-CA" dirty="0" smtClean="0"/>
              <a:t>Achievements/highlights</a:t>
            </a:r>
          </a:p>
          <a:p>
            <a:pPr lvl="1"/>
            <a:r>
              <a:rPr lang="en-CA" dirty="0" smtClean="0"/>
              <a:t>Because of the wide variability of SIERS, country-specific inventories and speciation are required</a:t>
            </a:r>
          </a:p>
          <a:p>
            <a:pPr lvl="1"/>
            <a:r>
              <a:rPr lang="en-CA" dirty="0" smtClean="0"/>
              <a:t>Good understanding of speciation</a:t>
            </a:r>
          </a:p>
          <a:p>
            <a:pPr lvl="2"/>
            <a:r>
              <a:rPr lang="en-CA" dirty="0" smtClean="0"/>
              <a:t>In general, majority present as inorganic C-14 but fraction depends on reactor type</a:t>
            </a:r>
          </a:p>
          <a:p>
            <a:pPr lvl="3"/>
            <a:r>
              <a:rPr lang="en-CA" dirty="0" smtClean="0"/>
              <a:t>PWR: 1-70% organic</a:t>
            </a:r>
          </a:p>
          <a:p>
            <a:pPr lvl="3"/>
            <a:r>
              <a:rPr lang="en-CA" dirty="0" smtClean="0"/>
              <a:t>BWR: 1-5% organic</a:t>
            </a:r>
          </a:p>
          <a:p>
            <a:pPr lvl="3"/>
            <a:r>
              <a:rPr lang="en-CA" dirty="0" smtClean="0"/>
              <a:t>CANDU: 7% organic (single sample)</a:t>
            </a:r>
          </a:p>
          <a:p>
            <a:pPr lvl="1"/>
            <a:r>
              <a:rPr lang="en-CA" dirty="0" smtClean="0"/>
              <a:t>Gas-phase inorganic C-14 is released under conditions that simulate storage and long-term disposal (alkaline pH)</a:t>
            </a:r>
          </a:p>
          <a:p>
            <a:pPr lvl="1"/>
            <a:r>
              <a:rPr lang="en-CA" dirty="0" smtClean="0"/>
              <a:t>Effect of immobilization in cement, epoxy, bitumen matrix</a:t>
            </a:r>
          </a:p>
          <a:p>
            <a:pPr lvl="2"/>
            <a:r>
              <a:rPr lang="en-CA" dirty="0" smtClean="0"/>
              <a:t>At least for cement, significantly reduces release of C-14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17</a:t>
            </a:fld>
            <a:endParaRPr lang="en-GB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WP5 Irradiated Graphite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 smtClean="0"/>
              <a:t>Aims</a:t>
            </a:r>
          </a:p>
          <a:p>
            <a:pPr lvl="1"/>
            <a:r>
              <a:rPr lang="en-CA" dirty="0" smtClean="0"/>
              <a:t>Build on earlier </a:t>
            </a:r>
            <a:r>
              <a:rPr lang="en-CA" dirty="0" err="1" smtClean="0"/>
              <a:t>Carbowaste</a:t>
            </a:r>
            <a:r>
              <a:rPr lang="en-CA" dirty="0" smtClean="0"/>
              <a:t> project</a:t>
            </a:r>
          </a:p>
          <a:p>
            <a:pPr lvl="1"/>
            <a:r>
              <a:rPr lang="en-CA" dirty="0" smtClean="0"/>
              <a:t>Determine inventory and distribution of C-14 and factors that may control these</a:t>
            </a:r>
          </a:p>
          <a:p>
            <a:pPr lvl="1"/>
            <a:r>
              <a:rPr lang="en-CA" dirty="0" smtClean="0"/>
              <a:t>Measure rate and speciation of gaseous and dissolved C-14 released</a:t>
            </a:r>
          </a:p>
          <a:p>
            <a:pPr lvl="1"/>
            <a:r>
              <a:rPr lang="en-CA" dirty="0" smtClean="0"/>
              <a:t>Assess impacts of selected waste treatment options</a:t>
            </a:r>
          </a:p>
          <a:p>
            <a:r>
              <a:rPr lang="en-CA" dirty="0" smtClean="0"/>
              <a:t>Challenges</a:t>
            </a:r>
          </a:p>
          <a:p>
            <a:pPr lvl="1"/>
            <a:r>
              <a:rPr lang="en-CA" dirty="0" smtClean="0"/>
              <a:t>Diversity of national interests</a:t>
            </a:r>
          </a:p>
          <a:p>
            <a:pPr lvl="2"/>
            <a:r>
              <a:rPr lang="en-CA" dirty="0" smtClean="0"/>
              <a:t>Amount of </a:t>
            </a:r>
            <a:r>
              <a:rPr lang="en-CA" dirty="0" err="1" smtClean="0"/>
              <a:t>i</a:t>
            </a:r>
            <a:r>
              <a:rPr lang="en-CA" dirty="0" smtClean="0"/>
              <a:t>-graphite waste</a:t>
            </a:r>
          </a:p>
          <a:p>
            <a:pPr lvl="2"/>
            <a:r>
              <a:rPr lang="en-CA" dirty="0" smtClean="0"/>
              <a:t>Surface vs. deep geological disposal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18</a:t>
            </a:fld>
            <a:endParaRPr lang="en-GB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en-CA" sz="4000" dirty="0" smtClean="0"/>
              <a:t>WP5 Irradiated Graphite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96752"/>
            <a:ext cx="5811400" cy="3528393"/>
          </a:xfrm>
        </p:spPr>
        <p:txBody>
          <a:bodyPr>
            <a:normAutofit fontScale="85000" lnSpcReduction="10000"/>
          </a:bodyPr>
          <a:lstStyle/>
          <a:p>
            <a:r>
              <a:rPr lang="en-CA" dirty="0" smtClean="0"/>
              <a:t>Achievements/highlights</a:t>
            </a:r>
          </a:p>
          <a:p>
            <a:pPr lvl="1"/>
            <a:r>
              <a:rPr lang="en-CA" dirty="0" smtClean="0"/>
              <a:t>Detailed understanding of distribution of C-14 within the waste</a:t>
            </a:r>
          </a:p>
          <a:p>
            <a:pPr lvl="1"/>
            <a:r>
              <a:rPr lang="en-CA" dirty="0" smtClean="0"/>
              <a:t>Improved mechanistic understanding</a:t>
            </a:r>
          </a:p>
          <a:p>
            <a:pPr lvl="2"/>
            <a:r>
              <a:rPr lang="en-CA" dirty="0" smtClean="0"/>
              <a:t>Small releasable fraction</a:t>
            </a:r>
          </a:p>
          <a:p>
            <a:pPr lvl="2"/>
            <a:r>
              <a:rPr lang="en-CA" dirty="0" smtClean="0"/>
              <a:t>Initial fast release, slow long-term</a:t>
            </a:r>
          </a:p>
          <a:p>
            <a:pPr lvl="2"/>
            <a:r>
              <a:rPr lang="en-CA" dirty="0" smtClean="0"/>
              <a:t>Speciation</a:t>
            </a:r>
          </a:p>
          <a:p>
            <a:pPr lvl="2"/>
            <a:r>
              <a:rPr lang="en-CA" dirty="0" smtClean="0"/>
              <a:t>Inventory and especially distribution</a:t>
            </a:r>
          </a:p>
          <a:p>
            <a:pPr lvl="2"/>
            <a:r>
              <a:rPr lang="en-CA" dirty="0" smtClean="0"/>
              <a:t>Consequences of in-reactor behaviour</a:t>
            </a:r>
          </a:p>
          <a:p>
            <a:pPr lvl="1"/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19</a:t>
            </a:fld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804248" y="2276872"/>
            <a:ext cx="208823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CA" sz="1200" dirty="0" smtClean="0"/>
              <a:t>Graphite leaching tests at RATEN ICN, </a:t>
            </a:r>
            <a:r>
              <a:rPr lang="en-CA" sz="1200" dirty="0" err="1" smtClean="0"/>
              <a:t>Toulhaut</a:t>
            </a:r>
            <a:r>
              <a:rPr lang="en-CA" sz="1200" dirty="0" smtClean="0"/>
              <a:t> et al., CAST Report D5.19 </a:t>
            </a:r>
            <a:endParaRPr lang="en-CA" sz="1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052736"/>
            <a:ext cx="3456999" cy="1274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3212976"/>
            <a:ext cx="3231824" cy="1006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 r="16251"/>
          <a:stretch>
            <a:fillRect/>
          </a:stretch>
        </p:blipFill>
        <p:spPr bwMode="auto">
          <a:xfrm>
            <a:off x="2915816" y="4365104"/>
            <a:ext cx="2736304" cy="1962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4725144"/>
            <a:ext cx="3089275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6804248" y="6093296"/>
            <a:ext cx="208823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CA" sz="1200" dirty="0" smtClean="0"/>
              <a:t>C-14 release mechanism proposed by RWM, </a:t>
            </a:r>
            <a:r>
              <a:rPr lang="en-CA" sz="1200" dirty="0" err="1" smtClean="0"/>
              <a:t>Toulhaut</a:t>
            </a:r>
            <a:r>
              <a:rPr lang="en-CA" sz="1200" dirty="0" smtClean="0"/>
              <a:t> et al., CAST Report D5.19 </a:t>
            </a:r>
            <a:endParaRPr lang="en-CA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6876256" y="4221088"/>
            <a:ext cx="2088232" cy="6001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CA" sz="1100" dirty="0" smtClean="0"/>
              <a:t>ENEA exfoliation studies, </a:t>
            </a:r>
            <a:r>
              <a:rPr lang="en-CA" sz="1100" dirty="0" err="1" smtClean="0"/>
              <a:t>Toulhaut</a:t>
            </a:r>
            <a:r>
              <a:rPr lang="en-CA" sz="1100" dirty="0" smtClean="0"/>
              <a:t> et al., CAST Report D5.19 </a:t>
            </a:r>
            <a:endParaRPr lang="en-CA" sz="11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 cstate="print"/>
          <a:srcRect l="24140" r="8267"/>
          <a:stretch>
            <a:fillRect/>
          </a:stretch>
        </p:blipFill>
        <p:spPr bwMode="auto">
          <a:xfrm>
            <a:off x="395536" y="4581128"/>
            <a:ext cx="2016224" cy="153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TextBox 14"/>
          <p:cNvSpPr txBox="1"/>
          <p:nvPr/>
        </p:nvSpPr>
        <p:spPr>
          <a:xfrm>
            <a:off x="323528" y="6093296"/>
            <a:ext cx="237626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CA" sz="1200" dirty="0" smtClean="0"/>
              <a:t>Impact of in-reactor irradiation and temperature, </a:t>
            </a:r>
            <a:r>
              <a:rPr lang="en-CA" sz="1200" dirty="0" err="1" smtClean="0"/>
              <a:t>Toulhaut</a:t>
            </a:r>
            <a:r>
              <a:rPr lang="en-CA" sz="1200" dirty="0" smtClean="0"/>
              <a:t> et al., CAST Report D5.19 </a:t>
            </a:r>
            <a:endParaRPr lang="en-CA" sz="1200" dirty="0"/>
          </a:p>
        </p:txBody>
      </p:sp>
      <p:sp>
        <p:nvSpPr>
          <p:cNvPr id="9" name="TextBox 8"/>
          <p:cNvSpPr txBox="1"/>
          <p:nvPr/>
        </p:nvSpPr>
        <p:spPr>
          <a:xfrm>
            <a:off x="3635896" y="6093296"/>
            <a:ext cx="208823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CA" sz="1200" dirty="0" smtClean="0"/>
              <a:t>C-14 leaching kinetics determined by FZJ, </a:t>
            </a:r>
            <a:r>
              <a:rPr lang="en-CA" sz="1200" dirty="0" err="1" smtClean="0"/>
              <a:t>Toulhaut</a:t>
            </a:r>
            <a:r>
              <a:rPr lang="en-CA" sz="1200" dirty="0" smtClean="0"/>
              <a:t> et al., CAST Report D5.19 </a:t>
            </a:r>
            <a:endParaRPr lang="en-CA" sz="12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WP6 Relevance to the </a:t>
            </a:r>
            <a:br>
              <a:rPr lang="en-CA" dirty="0" smtClean="0"/>
            </a:br>
            <a:r>
              <a:rPr lang="en-CA" dirty="0" smtClean="0"/>
              <a:t>Safety Case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 smtClean="0"/>
              <a:t>Aims</a:t>
            </a:r>
          </a:p>
          <a:p>
            <a:pPr lvl="1"/>
            <a:r>
              <a:rPr lang="en-CA" dirty="0" smtClean="0"/>
              <a:t>Improve treatment of C-14 in safety analysis/ assessment</a:t>
            </a:r>
          </a:p>
          <a:p>
            <a:pPr lvl="2"/>
            <a:r>
              <a:rPr lang="en-CA" dirty="0" smtClean="0"/>
              <a:t>Speciation, IRF, release rate, etc.</a:t>
            </a:r>
          </a:p>
          <a:p>
            <a:pPr lvl="1"/>
            <a:r>
              <a:rPr lang="en-CA" dirty="0" smtClean="0"/>
              <a:t>Improve treatment of C-14 in safety case</a:t>
            </a:r>
          </a:p>
          <a:p>
            <a:pPr lvl="2"/>
            <a:r>
              <a:rPr lang="en-CA" dirty="0" smtClean="0"/>
              <a:t>Scientific understanding </a:t>
            </a:r>
          </a:p>
          <a:p>
            <a:r>
              <a:rPr lang="en-CA" dirty="0" smtClean="0"/>
              <a:t>Challenges</a:t>
            </a:r>
          </a:p>
          <a:p>
            <a:pPr lvl="1"/>
            <a:r>
              <a:rPr lang="en-CA" dirty="0" smtClean="0"/>
              <a:t>How to influence experimental groups to study processes that are safety-relevant</a:t>
            </a:r>
          </a:p>
          <a:p>
            <a:pPr lvl="1"/>
            <a:r>
              <a:rPr lang="en-CA" dirty="0" smtClean="0"/>
              <a:t>Diversity of national disposal programmes</a:t>
            </a:r>
          </a:p>
          <a:p>
            <a:pPr lvl="1"/>
            <a:r>
              <a:rPr lang="en-CA" dirty="0" smtClean="0"/>
              <a:t>Abstraction of data (and uncertainties) from experimental programmes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20</a:t>
            </a:fld>
            <a:endParaRPr lang="en-GB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WP6 Relevance to the </a:t>
            </a:r>
            <a:br>
              <a:rPr lang="en-CA" dirty="0" smtClean="0"/>
            </a:br>
            <a:r>
              <a:rPr lang="en-CA" dirty="0" smtClean="0"/>
              <a:t>Safety Case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CA" dirty="0" smtClean="0"/>
              <a:t>Achievements/highlights</a:t>
            </a:r>
          </a:p>
          <a:p>
            <a:pPr lvl="1"/>
            <a:r>
              <a:rPr lang="en-CA" dirty="0" smtClean="0"/>
              <a:t>Understanding of relative importance of C-14 for different host rock types</a:t>
            </a:r>
          </a:p>
          <a:p>
            <a:pPr lvl="2"/>
            <a:r>
              <a:rPr lang="en-CA" dirty="0" smtClean="0"/>
              <a:t>Clay vs. crystalline vs. salt</a:t>
            </a:r>
          </a:p>
          <a:p>
            <a:pPr lvl="1"/>
            <a:r>
              <a:rPr lang="en-CA" dirty="0" smtClean="0"/>
              <a:t>Understanding of relative importance of C-14 for different waste types</a:t>
            </a:r>
          </a:p>
          <a:p>
            <a:pPr lvl="2"/>
            <a:r>
              <a:rPr lang="en-CA" dirty="0" smtClean="0"/>
              <a:t>E.g., for spent fuel, C-14 will likely decay in long-lived canister</a:t>
            </a:r>
          </a:p>
          <a:p>
            <a:pPr lvl="1"/>
            <a:r>
              <a:rPr lang="en-CA" dirty="0" smtClean="0"/>
              <a:t>Understanding of relative importance of C-14 depending on repository location</a:t>
            </a:r>
          </a:p>
          <a:p>
            <a:pPr lvl="2"/>
            <a:r>
              <a:rPr lang="en-CA" dirty="0" smtClean="0"/>
              <a:t>Surface vs. deep disposal</a:t>
            </a:r>
          </a:p>
          <a:p>
            <a:pPr lvl="1"/>
            <a:r>
              <a:rPr lang="en-CA" dirty="0" smtClean="0"/>
              <a:t>CAST has produced much useful information for the safety case as well as for the safety analysis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21</a:t>
            </a:fld>
            <a:endParaRPr lang="en-GB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4000" dirty="0" smtClean="0"/>
              <a:t>WP6 Relevance to the Safety Case</a:t>
            </a:r>
            <a:r>
              <a:rPr lang="en-CA" sz="6000" dirty="0" smtClean="0"/>
              <a:t/>
            </a:r>
            <a:br>
              <a:rPr lang="en-CA" sz="6000" dirty="0" smtClean="0"/>
            </a:br>
            <a:r>
              <a:rPr lang="en-CA" sz="2700" dirty="0" smtClean="0"/>
              <a:t>(M. </a:t>
            </a:r>
            <a:r>
              <a:rPr lang="en-CA" sz="2700" dirty="0" err="1" smtClean="0"/>
              <a:t>Capouet</a:t>
            </a:r>
            <a:r>
              <a:rPr lang="en-CA" sz="2700" dirty="0" smtClean="0"/>
              <a:t>, presentation WP6 technical meeting</a:t>
            </a:r>
            <a:br>
              <a:rPr lang="en-CA" sz="2700" dirty="0" smtClean="0"/>
            </a:br>
            <a:r>
              <a:rPr lang="en-CA" sz="2700" dirty="0" err="1" smtClean="0"/>
              <a:t>Davos</a:t>
            </a:r>
            <a:r>
              <a:rPr lang="en-CA" sz="2700" dirty="0" smtClean="0"/>
              <a:t>, September 2017, verbatim transcript with FK emphasis)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CA" dirty="0" smtClean="0"/>
              <a:t>Clay host rock</a:t>
            </a:r>
          </a:p>
          <a:p>
            <a:pPr lvl="1"/>
            <a:r>
              <a:rPr lang="en-GB" dirty="0" smtClean="0"/>
              <a:t>In terms of influence (PCC) :  </a:t>
            </a:r>
            <a:r>
              <a:rPr lang="en-GB" dirty="0" smtClean="0">
                <a:solidFill>
                  <a:srgbClr val="FF0000"/>
                </a:solidFill>
              </a:rPr>
              <a:t>IRF &lt; Congruent release &lt;&lt; </a:t>
            </a:r>
            <a:r>
              <a:rPr lang="en-GB" dirty="0" err="1" smtClean="0">
                <a:solidFill>
                  <a:srgbClr val="FF0000"/>
                </a:solidFill>
              </a:rPr>
              <a:t>Kd_concrete</a:t>
            </a:r>
            <a:r>
              <a:rPr lang="en-GB" dirty="0" smtClean="0">
                <a:solidFill>
                  <a:srgbClr val="FF0000"/>
                </a:solidFill>
              </a:rPr>
              <a:t> &lt;&lt; </a:t>
            </a:r>
            <a:r>
              <a:rPr lang="en-GB" dirty="0" err="1" smtClean="0">
                <a:solidFill>
                  <a:srgbClr val="FF0000"/>
                </a:solidFill>
              </a:rPr>
              <a:t>Kd_clay_rock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r>
              <a:rPr lang="en-GB" dirty="0" smtClean="0"/>
              <a:t>(</a:t>
            </a:r>
            <a:r>
              <a:rPr lang="en-GB" dirty="0" err="1" smtClean="0"/>
              <a:t>Ondraf/Niras</a:t>
            </a:r>
            <a:r>
              <a:rPr lang="en-GB" dirty="0" smtClean="0"/>
              <a:t>, </a:t>
            </a:r>
            <a:r>
              <a:rPr lang="en-GB" dirty="0" err="1" smtClean="0"/>
              <a:t>Nagra</a:t>
            </a:r>
            <a:r>
              <a:rPr lang="en-GB" dirty="0" smtClean="0"/>
              <a:t>, NRG/COVRA). </a:t>
            </a:r>
          </a:p>
          <a:p>
            <a:pPr lvl="1"/>
            <a:r>
              <a:rPr lang="en-GB" dirty="0" smtClean="0"/>
              <a:t>Impact of IRF is less pronounced. Only a factor 5 in case of low corrosion rates (</a:t>
            </a:r>
            <a:r>
              <a:rPr lang="en-GB" dirty="0" err="1" smtClean="0"/>
              <a:t>Nagra</a:t>
            </a:r>
            <a:r>
              <a:rPr lang="en-GB" dirty="0" smtClean="0"/>
              <a:t>). </a:t>
            </a:r>
          </a:p>
          <a:p>
            <a:pPr lvl="1"/>
            <a:r>
              <a:rPr lang="en-GB" dirty="0" smtClean="0">
                <a:solidFill>
                  <a:srgbClr val="FF0000"/>
                </a:solidFill>
              </a:rPr>
              <a:t>Diffusion through the clay barrier remains the key processes to attenuate the dose rate (even if </a:t>
            </a:r>
            <a:r>
              <a:rPr lang="en-GB" dirty="0" err="1" smtClean="0">
                <a:solidFill>
                  <a:srgbClr val="FF0000"/>
                </a:solidFill>
              </a:rPr>
              <a:t>Kd</a:t>
            </a:r>
            <a:r>
              <a:rPr lang="en-GB" dirty="0" smtClean="0">
                <a:solidFill>
                  <a:srgbClr val="FF0000"/>
                </a:solidFill>
              </a:rPr>
              <a:t>=0).</a:t>
            </a:r>
          </a:p>
          <a:p>
            <a:pPr lvl="1"/>
            <a:r>
              <a:rPr lang="en-GB" dirty="0" smtClean="0"/>
              <a:t>Near field sorption (cement) has little impact.</a:t>
            </a:r>
          </a:p>
          <a:p>
            <a:pPr lvl="1"/>
            <a:r>
              <a:rPr lang="en-GB" dirty="0" err="1" smtClean="0"/>
              <a:t>Advective</a:t>
            </a:r>
            <a:r>
              <a:rPr lang="en-GB" dirty="0" smtClean="0"/>
              <a:t> (gas) scenario is the most impacting.</a:t>
            </a:r>
          </a:p>
          <a:p>
            <a:pPr lvl="1"/>
            <a:r>
              <a:rPr lang="en-GB" dirty="0" smtClean="0">
                <a:solidFill>
                  <a:srgbClr val="FF0000"/>
                </a:solidFill>
              </a:rPr>
              <a:t>Far Field (clay layer of a few tens of meters thick) has impact from </a:t>
            </a:r>
            <a:r>
              <a:rPr lang="en-GB" dirty="0" err="1" smtClean="0">
                <a:solidFill>
                  <a:srgbClr val="FF0000"/>
                </a:solidFill>
              </a:rPr>
              <a:t>Kd</a:t>
            </a:r>
            <a:r>
              <a:rPr lang="en-GB" dirty="0" smtClean="0">
                <a:solidFill>
                  <a:srgbClr val="FF0000"/>
                </a:solidFill>
              </a:rPr>
              <a:t> ~ 1E-04 m</a:t>
            </a:r>
            <a:r>
              <a:rPr lang="en-GB" baseline="30000" dirty="0" smtClean="0">
                <a:solidFill>
                  <a:srgbClr val="FF0000"/>
                </a:solidFill>
              </a:rPr>
              <a:t>3</a:t>
            </a:r>
            <a:r>
              <a:rPr lang="en-GB" dirty="0" smtClean="0">
                <a:solidFill>
                  <a:srgbClr val="FF0000"/>
                </a:solidFill>
              </a:rPr>
              <a:t>/kg in a diffusion  scenario (reference scenario). </a:t>
            </a:r>
          </a:p>
          <a:p>
            <a:pPr lvl="1"/>
            <a:r>
              <a:rPr lang="en-GB" dirty="0" smtClean="0"/>
              <a:t>For some disposal systems/programs, </a:t>
            </a:r>
            <a:r>
              <a:rPr lang="en-GB" dirty="0" smtClean="0">
                <a:solidFill>
                  <a:srgbClr val="FF0000"/>
                </a:solidFill>
              </a:rPr>
              <a:t>conservative modelling of C-14 source terms assuming 100% IRF is possible. </a:t>
            </a:r>
            <a:r>
              <a:rPr lang="en-GB" dirty="0" smtClean="0"/>
              <a:t>Considering a conservative diffusion in a clay rock of a few tens of meters thick leads to a C-14 decay in the disposal system of a factor 500.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22</a:t>
            </a:fld>
            <a:endParaRPr lang="en-GB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4000" dirty="0" smtClean="0"/>
              <a:t>WP6 Relevance to the Safety Case</a:t>
            </a:r>
            <a:r>
              <a:rPr lang="en-CA" sz="6000" dirty="0" smtClean="0"/>
              <a:t/>
            </a:r>
            <a:br>
              <a:rPr lang="en-CA" sz="6000" dirty="0" smtClean="0"/>
            </a:br>
            <a:r>
              <a:rPr lang="en-CA" sz="2700" dirty="0" smtClean="0"/>
              <a:t>(M. </a:t>
            </a:r>
            <a:r>
              <a:rPr lang="en-CA" sz="2700" dirty="0" err="1" smtClean="0"/>
              <a:t>Capouet</a:t>
            </a:r>
            <a:r>
              <a:rPr lang="en-CA" sz="2700" dirty="0" smtClean="0"/>
              <a:t>, presentation WP6 technical meeting</a:t>
            </a:r>
            <a:br>
              <a:rPr lang="en-CA" sz="2700" dirty="0" smtClean="0"/>
            </a:br>
            <a:r>
              <a:rPr lang="en-CA" sz="2700" dirty="0" err="1" smtClean="0"/>
              <a:t>Davos</a:t>
            </a:r>
            <a:r>
              <a:rPr lang="en-CA" sz="2700" dirty="0" smtClean="0"/>
              <a:t>, September 2017, verbatim transcript with FK emphasis)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792" y="1628800"/>
            <a:ext cx="8229600" cy="4896544"/>
          </a:xfrm>
        </p:spPr>
        <p:txBody>
          <a:bodyPr>
            <a:normAutofit fontScale="62500" lnSpcReduction="20000"/>
          </a:bodyPr>
          <a:lstStyle/>
          <a:p>
            <a:r>
              <a:rPr lang="en-CA" dirty="0" smtClean="0"/>
              <a:t>Crystalline host rock</a:t>
            </a:r>
          </a:p>
          <a:p>
            <a:pPr lvl="1"/>
            <a:r>
              <a:rPr lang="en-GB" dirty="0" err="1" smtClean="0"/>
              <a:t>SIERs</a:t>
            </a:r>
            <a:r>
              <a:rPr lang="en-GB" dirty="0" smtClean="0"/>
              <a:t> </a:t>
            </a:r>
          </a:p>
          <a:p>
            <a:pPr lvl="2"/>
            <a:r>
              <a:rPr lang="en-GB" dirty="0" smtClean="0"/>
              <a:t>Not a barrier. </a:t>
            </a:r>
          </a:p>
          <a:p>
            <a:pPr lvl="2"/>
            <a:r>
              <a:rPr lang="en-GB" dirty="0" smtClean="0">
                <a:solidFill>
                  <a:srgbClr val="FF0000"/>
                </a:solidFill>
              </a:rPr>
              <a:t>The conditioning matrix limits the water flow :</a:t>
            </a:r>
          </a:p>
          <a:p>
            <a:pPr lvl="3"/>
            <a:r>
              <a:rPr lang="en-GB" dirty="0" smtClean="0">
                <a:solidFill>
                  <a:srgbClr val="FF0000"/>
                </a:solidFill>
              </a:rPr>
              <a:t>Source term release governed by the cement evolution through time dependent diffusion coefficients and hydraulic conductivities [</a:t>
            </a:r>
            <a:r>
              <a:rPr lang="en-GB" dirty="0" err="1" smtClean="0">
                <a:solidFill>
                  <a:srgbClr val="FF0000"/>
                </a:solidFill>
              </a:rPr>
              <a:t>Fortum</a:t>
            </a:r>
            <a:r>
              <a:rPr lang="en-GB" dirty="0" smtClean="0">
                <a:solidFill>
                  <a:srgbClr val="FF0000"/>
                </a:solidFill>
              </a:rPr>
              <a:t>, SKB].</a:t>
            </a:r>
          </a:p>
          <a:p>
            <a:pPr lvl="3"/>
            <a:r>
              <a:rPr lang="en-GB" dirty="0" smtClean="0">
                <a:solidFill>
                  <a:srgbClr val="FF0000"/>
                </a:solidFill>
              </a:rPr>
              <a:t>The epoxy matrix provides a retardation capacity [</a:t>
            </a:r>
            <a:r>
              <a:rPr lang="en-GB" dirty="0" err="1" smtClean="0">
                <a:solidFill>
                  <a:srgbClr val="FF0000"/>
                </a:solidFill>
              </a:rPr>
              <a:t>Andra</a:t>
            </a:r>
            <a:r>
              <a:rPr lang="en-GB" dirty="0" smtClean="0">
                <a:solidFill>
                  <a:srgbClr val="FF0000"/>
                </a:solidFill>
              </a:rPr>
              <a:t>].</a:t>
            </a:r>
          </a:p>
          <a:p>
            <a:pPr lvl="2"/>
            <a:r>
              <a:rPr lang="en-GB" dirty="0" smtClean="0"/>
              <a:t>Sensitivity analysis with </a:t>
            </a:r>
            <a:r>
              <a:rPr lang="en-GB" dirty="0" err="1" smtClean="0"/>
              <a:t>Kd</a:t>
            </a:r>
            <a:r>
              <a:rPr lang="en-GB" dirty="0" smtClean="0"/>
              <a:t> [1E-5 – 1E-3] m3/Kg : Low </a:t>
            </a:r>
            <a:r>
              <a:rPr lang="en-GB" dirty="0" err="1" smtClean="0"/>
              <a:t>Kd</a:t>
            </a:r>
            <a:r>
              <a:rPr lang="en-GB" dirty="0" smtClean="0"/>
              <a:t> (Host formation and cement) shows an impact (one order of magnitude)</a:t>
            </a:r>
          </a:p>
          <a:p>
            <a:pPr lvl="1"/>
            <a:r>
              <a:rPr lang="en-GB" dirty="0" err="1" smtClean="0"/>
              <a:t>SIERs</a:t>
            </a:r>
            <a:r>
              <a:rPr lang="en-GB" dirty="0" smtClean="0"/>
              <a:t> [</a:t>
            </a:r>
            <a:r>
              <a:rPr lang="en-GB" dirty="0" err="1" smtClean="0"/>
              <a:t>Fortum</a:t>
            </a:r>
            <a:r>
              <a:rPr lang="en-GB" dirty="0" smtClean="0"/>
              <a:t>]</a:t>
            </a:r>
          </a:p>
          <a:p>
            <a:pPr lvl="2"/>
            <a:r>
              <a:rPr lang="en-GB" dirty="0" smtClean="0"/>
              <a:t>SA calculation performed assuming 15% C14 is organic (measurements on VVER). </a:t>
            </a:r>
          </a:p>
          <a:p>
            <a:pPr lvl="3"/>
            <a:r>
              <a:rPr lang="en-GB" i="1" dirty="0" smtClean="0"/>
              <a:t>Are we really conservative considering large </a:t>
            </a:r>
            <a:r>
              <a:rPr lang="en-GB" i="1" dirty="0" err="1" smtClean="0"/>
              <a:t>variabilities</a:t>
            </a:r>
            <a:r>
              <a:rPr lang="en-GB" i="1" dirty="0" smtClean="0"/>
              <a:t> in </a:t>
            </a:r>
            <a:r>
              <a:rPr lang="en-GB" i="1" dirty="0" err="1" smtClean="0"/>
              <a:t>SIERs</a:t>
            </a:r>
            <a:r>
              <a:rPr lang="en-GB" i="1" dirty="0" smtClean="0"/>
              <a:t> inventory ? </a:t>
            </a:r>
          </a:p>
          <a:p>
            <a:pPr lvl="1"/>
            <a:r>
              <a:rPr lang="en-GB" dirty="0" smtClean="0">
                <a:solidFill>
                  <a:srgbClr val="FF0000"/>
                </a:solidFill>
              </a:rPr>
              <a:t>IRF influences more the radiological impact (than in clay systems). In current SA: </a:t>
            </a:r>
          </a:p>
          <a:p>
            <a:pPr lvl="2"/>
            <a:r>
              <a:rPr lang="en-GB" dirty="0" smtClean="0">
                <a:solidFill>
                  <a:srgbClr val="FF0000"/>
                </a:solidFill>
              </a:rPr>
              <a:t>Activated metals:</a:t>
            </a:r>
          </a:p>
          <a:p>
            <a:pPr lvl="3"/>
            <a:r>
              <a:rPr lang="en-GB" dirty="0" smtClean="0">
                <a:solidFill>
                  <a:srgbClr val="FF0000"/>
                </a:solidFill>
              </a:rPr>
              <a:t>IRF=0 </a:t>
            </a:r>
            <a:r>
              <a:rPr lang="en-GB" i="1" dirty="0" smtClean="0">
                <a:solidFill>
                  <a:srgbClr val="FF0000"/>
                </a:solidFill>
              </a:rPr>
              <a:t>is still OK ? </a:t>
            </a:r>
          </a:p>
          <a:p>
            <a:pPr lvl="2"/>
            <a:r>
              <a:rPr lang="en-GB" dirty="0" err="1" smtClean="0">
                <a:solidFill>
                  <a:srgbClr val="FF0000"/>
                </a:solidFill>
              </a:rPr>
              <a:t>Zircaloy</a:t>
            </a:r>
            <a:endParaRPr lang="en-GB" dirty="0" smtClean="0">
              <a:solidFill>
                <a:srgbClr val="FF0000"/>
              </a:solidFill>
            </a:endParaRPr>
          </a:p>
          <a:p>
            <a:pPr lvl="3"/>
            <a:r>
              <a:rPr lang="en-GB" dirty="0" smtClean="0">
                <a:solidFill>
                  <a:srgbClr val="FF0000"/>
                </a:solidFill>
              </a:rPr>
              <a:t>IRF=20%; Lowering IRF could attenuate radiological impact.</a:t>
            </a:r>
          </a:p>
          <a:p>
            <a:pPr lvl="1"/>
            <a:r>
              <a:rPr lang="en-GB" dirty="0" smtClean="0"/>
              <a:t>Transport in crystalline rock in form of soluble or gaseous form (transport in either form does not influence much the impact)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23</a:t>
            </a:fld>
            <a:endParaRPr lang="en-GB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4000" dirty="0" smtClean="0"/>
              <a:t>WP6 Relevance to the Safety Case</a:t>
            </a:r>
            <a:br>
              <a:rPr lang="en-CA" sz="4000" dirty="0" smtClean="0"/>
            </a:br>
            <a:r>
              <a:rPr lang="en-CA" sz="2700" dirty="0" smtClean="0"/>
              <a:t>(M. </a:t>
            </a:r>
            <a:r>
              <a:rPr lang="en-CA" sz="2700" dirty="0" err="1" smtClean="0"/>
              <a:t>Capouet</a:t>
            </a:r>
            <a:r>
              <a:rPr lang="en-CA" sz="2700" dirty="0" smtClean="0"/>
              <a:t>, presentation WP6 technical meeting</a:t>
            </a:r>
            <a:br>
              <a:rPr lang="en-CA" sz="2700" dirty="0" smtClean="0"/>
            </a:br>
            <a:r>
              <a:rPr lang="en-CA" sz="2700" dirty="0" err="1" smtClean="0"/>
              <a:t>Davos</a:t>
            </a:r>
            <a:r>
              <a:rPr lang="en-CA" sz="2700" dirty="0" smtClean="0"/>
              <a:t>, September 2017, verbatim transcript with FK emphasis)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 smtClean="0"/>
              <a:t>Salt host rock</a:t>
            </a:r>
          </a:p>
          <a:p>
            <a:r>
              <a:rPr lang="en-GB" sz="2000" dirty="0" smtClean="0">
                <a:solidFill>
                  <a:srgbClr val="FF0000"/>
                </a:solidFill>
              </a:rPr>
              <a:t>Reference case : No release</a:t>
            </a:r>
            <a:r>
              <a:rPr lang="en-GB" sz="2000" dirty="0" smtClean="0"/>
              <a:t>. </a:t>
            </a:r>
          </a:p>
          <a:p>
            <a:r>
              <a:rPr lang="en-GB" sz="2000" dirty="0" smtClean="0"/>
              <a:t>Altered evolutions : </a:t>
            </a:r>
          </a:p>
          <a:p>
            <a:pPr lvl="1"/>
            <a:r>
              <a:rPr lang="en-GB" sz="2000" dirty="0" smtClean="0"/>
              <a:t>Container defects at initial and later times.</a:t>
            </a:r>
          </a:p>
          <a:p>
            <a:pPr lvl="1"/>
            <a:r>
              <a:rPr lang="en-GB" sz="2000" dirty="0" smtClean="0"/>
              <a:t>Gas transport.</a:t>
            </a:r>
          </a:p>
          <a:p>
            <a:r>
              <a:rPr lang="en-GB" sz="2000" dirty="0" err="1" smtClean="0"/>
              <a:t>IRF_Zircaloy</a:t>
            </a:r>
            <a:r>
              <a:rPr lang="en-GB" sz="2000" dirty="0" smtClean="0"/>
              <a:t> (not reprocessed) </a:t>
            </a:r>
            <a:r>
              <a:rPr lang="en-GB" sz="2000" u="sng" dirty="0" smtClean="0"/>
              <a:t>assumed to be released as CO2 (unsaturated)</a:t>
            </a:r>
            <a:r>
              <a:rPr lang="en-GB" sz="2000" dirty="0" smtClean="0"/>
              <a:t>.</a:t>
            </a:r>
          </a:p>
          <a:p>
            <a:r>
              <a:rPr lang="en-GB" sz="2000" dirty="0" smtClean="0"/>
              <a:t>CAST experimental conditions (in solution) not suitable for Salt: </a:t>
            </a:r>
          </a:p>
          <a:p>
            <a:pPr marL="457200" lvl="1" indent="0">
              <a:buNone/>
            </a:pPr>
            <a:r>
              <a:rPr lang="en-GB" sz="2000" dirty="0" smtClean="0"/>
              <a:t>IRF based on First Nuclides results (IRF&lt;1%).</a:t>
            </a:r>
          </a:p>
          <a:p>
            <a:r>
              <a:rPr lang="en-GB" sz="2000" dirty="0" smtClean="0"/>
              <a:t>C-14 </a:t>
            </a:r>
            <a:r>
              <a:rPr lang="en-GB" sz="2000" dirty="0" err="1" smtClean="0"/>
              <a:t>radiotoxicity</a:t>
            </a:r>
            <a:r>
              <a:rPr lang="en-GB" sz="2000" dirty="0" smtClean="0"/>
              <a:t> depends on </a:t>
            </a:r>
            <a:r>
              <a:rPr lang="en-GB" sz="2000" u="sng" dirty="0" smtClean="0"/>
              <a:t>IRF in volatile form </a:t>
            </a:r>
            <a:r>
              <a:rPr lang="en-GB" sz="2000" dirty="0" smtClean="0"/>
              <a:t>and evolving porosity. </a:t>
            </a:r>
          </a:p>
          <a:p>
            <a:r>
              <a:rPr lang="en-GB" sz="2000" dirty="0" smtClean="0">
                <a:solidFill>
                  <a:srgbClr val="FF0000"/>
                </a:solidFill>
              </a:rPr>
              <a:t>Assumption of initial defect containers critical for the C-14 release; After a few hundreds years=&gt; porosity is close and C-14 release is stopped. </a:t>
            </a:r>
          </a:p>
          <a:p>
            <a:r>
              <a:rPr lang="en-GB" sz="2000" dirty="0" smtClean="0"/>
              <a:t>The highest priority to reduce the uncertainty on the release behaviour of C‑14 is mainly related to three questions:</a:t>
            </a:r>
          </a:p>
          <a:p>
            <a:pPr lvl="1"/>
            <a:r>
              <a:rPr lang="en-GB" sz="2000" i="1" dirty="0" smtClean="0">
                <a:solidFill>
                  <a:srgbClr val="FF0000"/>
                </a:solidFill>
              </a:rPr>
              <a:t>Is water necessary to transfer C‑14 into volatile form or does this occur also without the presence of humidity?</a:t>
            </a:r>
          </a:p>
          <a:p>
            <a:pPr lvl="1"/>
            <a:r>
              <a:rPr lang="en-GB" sz="2000" i="1" dirty="0" smtClean="0">
                <a:solidFill>
                  <a:srgbClr val="FF0000"/>
                </a:solidFill>
              </a:rPr>
              <a:t>What is the percentage of C‑14 which can be released into volatile form?</a:t>
            </a:r>
          </a:p>
          <a:p>
            <a:pPr lvl="1"/>
            <a:r>
              <a:rPr lang="en-GB" sz="2000" i="1" dirty="0" smtClean="0">
                <a:solidFill>
                  <a:srgbClr val="FF0000"/>
                </a:solidFill>
              </a:rPr>
              <a:t>What is the temporal behaviour of the release?</a:t>
            </a:r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24</a:t>
            </a:fld>
            <a:endParaRPr lang="en-GB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 smtClean="0"/>
              <a:t>Reduction of </a:t>
            </a:r>
            <a:br>
              <a:rPr lang="en-GB" noProof="0" dirty="0" smtClean="0"/>
            </a:br>
            <a:r>
              <a:rPr lang="en-GB" noProof="0" dirty="0" smtClean="0"/>
              <a:t>conservatism</a:t>
            </a:r>
            <a:endParaRPr lang="en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1"/>
            <a:endParaRPr lang="en-US" dirty="0" smtClean="0"/>
          </a:p>
          <a:p>
            <a:pPr lvl="1"/>
            <a:endParaRPr lang="en-US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13608"/>
            <a:ext cx="6308932" cy="462709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25</a:t>
            </a:fld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3155109" y="1385658"/>
            <a:ext cx="3656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LEI - release from irradiated graphite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289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Conclusions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 smtClean="0"/>
              <a:t>“… to gain new scientific understanding ….”</a:t>
            </a:r>
          </a:p>
          <a:p>
            <a:pPr lvl="1"/>
            <a:r>
              <a:rPr lang="en-CA" dirty="0" smtClean="0"/>
              <a:t>Clearly achieved</a:t>
            </a:r>
          </a:p>
          <a:p>
            <a:r>
              <a:rPr lang="en-CA" dirty="0" smtClean="0"/>
              <a:t>“…. of relevance to safety assessment …”</a:t>
            </a:r>
          </a:p>
          <a:p>
            <a:pPr lvl="1"/>
            <a:r>
              <a:rPr lang="en-CA" dirty="0" smtClean="0"/>
              <a:t>Useful data generated for safety analysis and especially underlying information to support the safety case</a:t>
            </a:r>
          </a:p>
          <a:p>
            <a:r>
              <a:rPr lang="en-CA" dirty="0" smtClean="0"/>
              <a:t>“… disseminated to stakeholders ….”</a:t>
            </a:r>
          </a:p>
          <a:p>
            <a:pPr lvl="1"/>
            <a:r>
              <a:rPr lang="en-CA" dirty="0" smtClean="0"/>
              <a:t>Workshops, impressive number of reports/ deliverables, this symposium, RDC special edition, …</a:t>
            </a:r>
          </a:p>
          <a:p>
            <a:r>
              <a:rPr lang="en-CA" dirty="0" smtClean="0"/>
              <a:t>“… opportunity for early career researchers ...” </a:t>
            </a:r>
          </a:p>
          <a:p>
            <a:pPr lvl="1"/>
            <a:r>
              <a:rPr lang="en-CA" dirty="0" smtClean="0"/>
              <a:t>Look around </a:t>
            </a:r>
            <a:r>
              <a:rPr lang="en-CA" smtClean="0"/>
              <a:t>the audience</a:t>
            </a:r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9621B2-1B17-4521-86E6-BA06AF5FB1C6}" type="slidenum">
              <a:rPr lang="en-GB" smtClean="0"/>
              <a:pPr/>
              <a:t>26</a:t>
            </a:fld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29804</TotalTime>
  <Words>1973</Words>
  <Application>Microsoft Office PowerPoint</Application>
  <PresentationFormat>On-screen Show (4:3)</PresentationFormat>
  <Paragraphs>389</Paragraphs>
  <Slides>26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CAST Expert Review Group Findings</vt:lpstr>
      <vt:lpstr>Contents</vt:lpstr>
      <vt:lpstr>CAST Advisory Group</vt:lpstr>
      <vt:lpstr>CAST Objectives</vt:lpstr>
      <vt:lpstr>Review of CAST Project Carbon-14 Analytical Developments</vt:lpstr>
      <vt:lpstr>PowerPoint Presentation</vt:lpstr>
      <vt:lpstr>Review of CAST Project Experimental and Performance Assessment WPs </vt:lpstr>
      <vt:lpstr>Context for review of CAST experimental WPs</vt:lpstr>
      <vt:lpstr>WP2 Steels</vt:lpstr>
      <vt:lpstr>Summary release of 12C and 14C</vt:lpstr>
      <vt:lpstr>WP2 Steels</vt:lpstr>
      <vt:lpstr>WP3 Zircaloys</vt:lpstr>
      <vt:lpstr>C-14 analyses</vt:lpstr>
      <vt:lpstr>Corrosion rate measurements</vt:lpstr>
      <vt:lpstr>WP3 Zircaloys</vt:lpstr>
      <vt:lpstr>WP4 Spent Ion Exchange Resins</vt:lpstr>
      <vt:lpstr>WP4 Spent Ion Exchange Resins</vt:lpstr>
      <vt:lpstr>WP5 Irradiated Graphite</vt:lpstr>
      <vt:lpstr>WP5 Irradiated Graphite</vt:lpstr>
      <vt:lpstr>WP6 Relevance to the  Safety Case</vt:lpstr>
      <vt:lpstr>WP6 Relevance to the  Safety Case</vt:lpstr>
      <vt:lpstr>WP6 Relevance to the Safety Case (M. Capouet, presentation WP6 technical meeting Davos, September 2017, verbatim transcript with FK emphasis)</vt:lpstr>
      <vt:lpstr>WP6 Relevance to the Safety Case (M. Capouet, presentation WP6 technical meeting Davos, September 2017, verbatim transcript with FK emphasis)</vt:lpstr>
      <vt:lpstr>WP6 Relevance to the Safety Case (M. Capouet, presentation WP6 technical meeting Davos, September 2017, verbatim transcript with FK emphasis)</vt:lpstr>
      <vt:lpstr>Reduction of  conservatism</vt:lpstr>
      <vt:lpstr>Conclusions</vt:lpstr>
    </vt:vector>
  </TitlesOfParts>
  <Company>Nuclear Decommissioning Authority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CArbon-14 Source Term CAST</dc:title>
  <dc:creator>Scourse, Eleanor</dc:creator>
  <cp:lastModifiedBy>NORRIS, Simon</cp:lastModifiedBy>
  <cp:revision>1024</cp:revision>
  <cp:lastPrinted>2017-08-30T11:36:16Z</cp:lastPrinted>
  <dcterms:created xsi:type="dcterms:W3CDTF">2014-07-02T09:38:15Z</dcterms:created>
  <dcterms:modified xsi:type="dcterms:W3CDTF">2018-01-29T12:28:06Z</dcterms:modified>
</cp:coreProperties>
</file>