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8" r:id="rId2"/>
  </p:sldIdLst>
  <p:sldSz cx="30279975" cy="42808525"/>
  <p:notesSz cx="6797675" cy="992663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8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8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8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8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8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3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3">
          <p15:clr>
            <a:srgbClr val="A4A3A4"/>
          </p15:clr>
        </p15:guide>
        <p15:guide id="2" pos="95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DC3"/>
    <a:srgbClr val="75CEFF"/>
    <a:srgbClr val="0066FF"/>
    <a:srgbClr val="CC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245" y="-1594"/>
      </p:cViewPr>
      <p:guideLst>
        <p:guide orient="horz" pos="13483"/>
        <p:guide pos="953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25BE1C24-A161-4117-B03E-66B19B194AA9}" type="datetimeFigureOut">
              <a:rPr lang="nl-BE"/>
              <a:pPr>
                <a:defRPr/>
              </a:pPr>
              <a:t>2018-01-10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E35E318-4EA0-4E26-B9E9-DB254B1E9F0F}" type="slidenum">
              <a:rPr lang="nl-BE"/>
              <a:pPr>
                <a:defRPr/>
              </a:pPr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60206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1713" y="13298488"/>
            <a:ext cx="25736550" cy="9175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838" y="24258588"/>
            <a:ext cx="21196300" cy="1093946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A1D6B-AF33-4D3C-A6CE-7CD3AF62E1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34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D934E-9BC1-43B6-8D42-8B15A5D558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95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2363" y="27508200"/>
            <a:ext cx="25738137" cy="85026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92363" y="18143538"/>
            <a:ext cx="25738137" cy="936466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FF15B-DA97-4DA5-A7B2-843E91D2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25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16063" y="9990138"/>
            <a:ext cx="13549312" cy="28249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17775" y="9990138"/>
            <a:ext cx="13549313" cy="28249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37FC6-DC18-4A7D-90F9-B49724F29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612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4475" y="1714500"/>
            <a:ext cx="27251025" cy="71342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4475" y="9582150"/>
            <a:ext cx="13377863" cy="3994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14475" y="13576300"/>
            <a:ext cx="13377863" cy="24663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81288" y="9582150"/>
            <a:ext cx="13384212" cy="3994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81288" y="13576300"/>
            <a:ext cx="13384212" cy="24663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60B1D3-BA4F-43D9-A30C-03FE12FCB2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571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532ED-EEF4-4D99-AA2A-59FAC00196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79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1B0DD-6104-4591-A822-EE578F3CB0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902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4475" y="1704975"/>
            <a:ext cx="9961563" cy="72532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37988" y="1704975"/>
            <a:ext cx="16927512" cy="365347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4475" y="8958263"/>
            <a:ext cx="9961563" cy="292814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EA551-4C66-4885-9076-7F58A40BDA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94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35663" y="29965650"/>
            <a:ext cx="18167350" cy="3538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35663" y="3824288"/>
            <a:ext cx="18167350" cy="256857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B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35663" y="33504188"/>
            <a:ext cx="18167350" cy="5022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190A3-0847-4407-B0BA-5E5E50345F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8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C2EC6-F18A-40DC-B475-7DF4A8AFC4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649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955125" y="1716088"/>
            <a:ext cx="6811963" cy="365236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16063" y="1716088"/>
            <a:ext cx="20286662" cy="365236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1D558-BC04-46E9-82FF-267943E2E9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04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16063" y="1716088"/>
            <a:ext cx="27251025" cy="713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17588" tIns="208794" rIns="417588" bIns="20879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16063" y="9990138"/>
            <a:ext cx="27251025" cy="2824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17588" tIns="208794" rIns="417588" bIns="20879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16063" y="38984238"/>
            <a:ext cx="7064375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17588" tIns="208794" rIns="417588" bIns="208794" numCol="1" anchor="t" anchorCtr="0" compatLnSpc="1">
            <a:prstTxWarp prst="textNoShape">
              <a:avLst/>
            </a:prstTxWarp>
          </a:bodyPr>
          <a:lstStyle>
            <a:lvl1pPr algn="l" defTabSz="4175125">
              <a:defRPr sz="63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347325" y="38984238"/>
            <a:ext cx="95885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17588" tIns="208794" rIns="417588" bIns="208794" numCol="1" anchor="t" anchorCtr="0" compatLnSpc="1">
            <a:prstTxWarp prst="textNoShape">
              <a:avLst/>
            </a:prstTxWarp>
          </a:bodyPr>
          <a:lstStyle>
            <a:lvl1pPr defTabSz="4175125">
              <a:defRPr sz="63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1702713" y="38984238"/>
            <a:ext cx="7064375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17588" tIns="208794" rIns="417588" bIns="208794" numCol="1" anchor="t" anchorCtr="0" compatLnSpc="1">
            <a:prstTxWarp prst="textNoShape">
              <a:avLst/>
            </a:prstTxWarp>
          </a:bodyPr>
          <a:lstStyle>
            <a:lvl1pPr algn="r" defTabSz="4175125">
              <a:defRPr sz="6300">
                <a:latin typeface="Arial" pitchFamily="34" charset="0"/>
              </a:defRPr>
            </a:lvl1pPr>
          </a:lstStyle>
          <a:p>
            <a:pPr>
              <a:defRPr/>
            </a:pPr>
            <a:fld id="{ED1FA092-7184-4ECF-9342-665F508CEC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75125" rtl="0" eaLnBrk="0" fontAlgn="base" hangingPunct="0">
        <a:spcBef>
          <a:spcPct val="0"/>
        </a:spcBef>
        <a:spcAft>
          <a:spcPct val="0"/>
        </a:spcAft>
        <a:defRPr sz="20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175125" rtl="0" eaLnBrk="0" fontAlgn="base" hangingPunct="0">
        <a:spcBef>
          <a:spcPct val="0"/>
        </a:spcBef>
        <a:spcAft>
          <a:spcPct val="0"/>
        </a:spcAft>
        <a:defRPr sz="20100">
          <a:solidFill>
            <a:schemeClr val="tx2"/>
          </a:solidFill>
          <a:latin typeface="Arial" pitchFamily="34" charset="0"/>
        </a:defRPr>
      </a:lvl2pPr>
      <a:lvl3pPr algn="ctr" defTabSz="4175125" rtl="0" eaLnBrk="0" fontAlgn="base" hangingPunct="0">
        <a:spcBef>
          <a:spcPct val="0"/>
        </a:spcBef>
        <a:spcAft>
          <a:spcPct val="0"/>
        </a:spcAft>
        <a:defRPr sz="20100">
          <a:solidFill>
            <a:schemeClr val="tx2"/>
          </a:solidFill>
          <a:latin typeface="Arial" pitchFamily="34" charset="0"/>
        </a:defRPr>
      </a:lvl3pPr>
      <a:lvl4pPr algn="ctr" defTabSz="4175125" rtl="0" eaLnBrk="0" fontAlgn="base" hangingPunct="0">
        <a:spcBef>
          <a:spcPct val="0"/>
        </a:spcBef>
        <a:spcAft>
          <a:spcPct val="0"/>
        </a:spcAft>
        <a:defRPr sz="20100">
          <a:solidFill>
            <a:schemeClr val="tx2"/>
          </a:solidFill>
          <a:latin typeface="Arial" pitchFamily="34" charset="0"/>
        </a:defRPr>
      </a:lvl4pPr>
      <a:lvl5pPr algn="ctr" defTabSz="4175125" rtl="0" eaLnBrk="0" fontAlgn="base" hangingPunct="0">
        <a:spcBef>
          <a:spcPct val="0"/>
        </a:spcBef>
        <a:spcAft>
          <a:spcPct val="0"/>
        </a:spcAft>
        <a:defRPr sz="20100">
          <a:solidFill>
            <a:schemeClr val="tx2"/>
          </a:solidFill>
          <a:latin typeface="Arial" pitchFamily="34" charset="0"/>
        </a:defRPr>
      </a:lvl5pPr>
      <a:lvl6pPr marL="457200" algn="ctr" defTabSz="4175125" rtl="0" fontAlgn="base">
        <a:spcBef>
          <a:spcPct val="0"/>
        </a:spcBef>
        <a:spcAft>
          <a:spcPct val="0"/>
        </a:spcAft>
        <a:defRPr sz="20100">
          <a:solidFill>
            <a:schemeClr val="tx2"/>
          </a:solidFill>
          <a:latin typeface="Arial" pitchFamily="34" charset="0"/>
        </a:defRPr>
      </a:lvl6pPr>
      <a:lvl7pPr marL="914400" algn="ctr" defTabSz="4175125" rtl="0" fontAlgn="base">
        <a:spcBef>
          <a:spcPct val="0"/>
        </a:spcBef>
        <a:spcAft>
          <a:spcPct val="0"/>
        </a:spcAft>
        <a:defRPr sz="20100">
          <a:solidFill>
            <a:schemeClr val="tx2"/>
          </a:solidFill>
          <a:latin typeface="Arial" pitchFamily="34" charset="0"/>
        </a:defRPr>
      </a:lvl7pPr>
      <a:lvl8pPr marL="1371600" algn="ctr" defTabSz="4175125" rtl="0" fontAlgn="base">
        <a:spcBef>
          <a:spcPct val="0"/>
        </a:spcBef>
        <a:spcAft>
          <a:spcPct val="0"/>
        </a:spcAft>
        <a:defRPr sz="20100">
          <a:solidFill>
            <a:schemeClr val="tx2"/>
          </a:solidFill>
          <a:latin typeface="Arial" pitchFamily="34" charset="0"/>
        </a:defRPr>
      </a:lvl8pPr>
      <a:lvl9pPr marL="1828800" algn="ctr" defTabSz="4175125" rtl="0" fontAlgn="base">
        <a:spcBef>
          <a:spcPct val="0"/>
        </a:spcBef>
        <a:spcAft>
          <a:spcPct val="0"/>
        </a:spcAft>
        <a:defRPr sz="20100">
          <a:solidFill>
            <a:schemeClr val="tx2"/>
          </a:solidFill>
          <a:latin typeface="Arial" pitchFamily="34" charset="0"/>
        </a:defRPr>
      </a:lvl9pPr>
    </p:titleStyle>
    <p:bodyStyle>
      <a:lvl1pPr marL="1565275" indent="-1565275" algn="l" defTabSz="4175125" rtl="0" eaLnBrk="0" fontAlgn="base" hangingPunct="0">
        <a:spcBef>
          <a:spcPct val="20000"/>
        </a:spcBef>
        <a:spcAft>
          <a:spcPct val="0"/>
        </a:spcAft>
        <a:buChar char="•"/>
        <a:defRPr sz="14600">
          <a:solidFill>
            <a:schemeClr val="tx1"/>
          </a:solidFill>
          <a:latin typeface="+mn-lt"/>
          <a:ea typeface="+mn-ea"/>
          <a:cs typeface="+mn-cs"/>
        </a:defRPr>
      </a:lvl1pPr>
      <a:lvl2pPr marL="3392488" indent="-1304925" algn="l" defTabSz="4175125" rtl="0" eaLnBrk="0" fontAlgn="base" hangingPunct="0">
        <a:spcBef>
          <a:spcPct val="20000"/>
        </a:spcBef>
        <a:spcAft>
          <a:spcPct val="0"/>
        </a:spcAft>
        <a:buChar char="–"/>
        <a:defRPr sz="12700">
          <a:solidFill>
            <a:schemeClr val="tx1"/>
          </a:solidFill>
          <a:latin typeface="+mn-lt"/>
        </a:defRPr>
      </a:lvl2pPr>
      <a:lvl3pPr marL="5219700" indent="-1044575" algn="l" defTabSz="4175125" rtl="0" eaLnBrk="0" fontAlgn="base" hangingPunct="0">
        <a:spcBef>
          <a:spcPct val="20000"/>
        </a:spcBef>
        <a:spcAft>
          <a:spcPct val="0"/>
        </a:spcAft>
        <a:buChar char="•"/>
        <a:defRPr sz="11000">
          <a:solidFill>
            <a:schemeClr val="tx1"/>
          </a:solidFill>
          <a:latin typeface="+mn-lt"/>
        </a:defRPr>
      </a:lvl3pPr>
      <a:lvl4pPr marL="7308850" indent="-1044575" algn="l" defTabSz="4175125" rtl="0" eaLnBrk="0" fontAlgn="base" hangingPunct="0">
        <a:spcBef>
          <a:spcPct val="20000"/>
        </a:spcBef>
        <a:spcAft>
          <a:spcPct val="0"/>
        </a:spcAft>
        <a:buChar char="–"/>
        <a:defRPr sz="9100">
          <a:solidFill>
            <a:schemeClr val="tx1"/>
          </a:solidFill>
          <a:latin typeface="+mn-lt"/>
        </a:defRPr>
      </a:lvl4pPr>
      <a:lvl5pPr marL="9396413" indent="-1042988" algn="l" defTabSz="4175125" rtl="0" eaLnBrk="0" fontAlgn="base" hangingPunct="0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</a:defRPr>
      </a:lvl5pPr>
      <a:lvl6pPr marL="9853613" indent="-1042988" algn="l" defTabSz="4175125" rtl="0" fontAlgn="base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</a:defRPr>
      </a:lvl6pPr>
      <a:lvl7pPr marL="10310813" indent="-1042988" algn="l" defTabSz="4175125" rtl="0" fontAlgn="base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</a:defRPr>
      </a:lvl7pPr>
      <a:lvl8pPr marL="10768013" indent="-1042988" algn="l" defTabSz="4175125" rtl="0" fontAlgn="base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</a:defRPr>
      </a:lvl8pPr>
      <a:lvl9pPr marL="11225213" indent="-1042988" algn="l" defTabSz="4175125" rtl="0" fontAlgn="base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t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"/><Relationship Id="rId5" Type="http://schemas.openxmlformats.org/officeDocument/2006/relationships/image" Target="../media/image4.tif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Rectangle 490"/>
          <p:cNvSpPr/>
          <p:nvPr/>
        </p:nvSpPr>
        <p:spPr bwMode="auto">
          <a:xfrm>
            <a:off x="1170436" y="5951328"/>
            <a:ext cx="27737156" cy="2819681"/>
          </a:xfrm>
          <a:prstGeom prst="rect">
            <a:avLst/>
          </a:prstGeom>
          <a:solidFill>
            <a:schemeClr val="bg2"/>
          </a:solidFill>
          <a:ln w="76200" cap="flat" cmpd="sng" algn="ctr">
            <a:solidFill>
              <a:srgbClr val="007DC3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defTabSz="4175125">
              <a:defRPr/>
            </a:pPr>
            <a:endParaRPr lang="nl-BE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2051" name="Picture 4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43138"/>
            <a:ext cx="30279975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00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329363" y="1373188"/>
            <a:ext cx="17405350" cy="4319587"/>
          </a:xfrm>
        </p:spPr>
        <p:txBody>
          <a:bodyPr anchor="ctr"/>
          <a:lstStyle/>
          <a:p>
            <a:pPr eaLnBrk="1" hangingPunct="1">
              <a:lnSpc>
                <a:spcPct val="90000"/>
              </a:lnSpc>
            </a:pPr>
            <a:r>
              <a:rPr lang="en-AU" sz="50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Carbon-14 release and speciation from carbon steel in highly alkaline conditions</a:t>
            </a:r>
            <a:endParaRPr lang="en-AU" sz="3600" b="1" dirty="0" smtClean="0">
              <a:latin typeface="Segoe UI" pitchFamily="34" charset="0"/>
              <a:cs typeface="Segoe U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AU" sz="2500" b="1" i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Frank </a:t>
            </a:r>
            <a:r>
              <a:rPr lang="en-AU" sz="2500" b="1" i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Druyts, </a:t>
            </a:r>
            <a:r>
              <a:rPr lang="en-AU" sz="2500" b="1" i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Sébastien Caes, Wouter Van Renterghem and Peter Thomas</a:t>
            </a:r>
          </a:p>
          <a:p>
            <a:pPr eaLnBrk="1" hangingPunct="1">
              <a:lnSpc>
                <a:spcPct val="90000"/>
              </a:lnSpc>
            </a:pPr>
            <a:r>
              <a:rPr lang="en-AU" sz="2500" i="1" baseline="30000" dirty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 </a:t>
            </a:r>
            <a:r>
              <a:rPr lang="en-AU" sz="2500" i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 </a:t>
            </a:r>
            <a:r>
              <a:rPr lang="en-AU" sz="2500" i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Belgian </a:t>
            </a:r>
            <a:r>
              <a:rPr lang="en-AU" sz="2500" i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Nuclear Research Centre, SCK•CEN, Mol, Belgium</a:t>
            </a:r>
          </a:p>
          <a:p>
            <a:pPr eaLnBrk="1" hangingPunct="1">
              <a:lnSpc>
                <a:spcPct val="90000"/>
              </a:lnSpc>
            </a:pPr>
            <a:r>
              <a:rPr lang="en-AU" sz="2500" b="1" i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E-mail: fdruyts@sckcen.be</a:t>
            </a:r>
            <a:endParaRPr lang="en-US" sz="4600" dirty="0" smtClean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053" name="Text Box 12"/>
          <p:cNvSpPr txBox="1">
            <a:spLocks noChangeArrowheads="1"/>
          </p:cNvSpPr>
          <p:nvPr/>
        </p:nvSpPr>
        <p:spPr bwMode="auto">
          <a:xfrm>
            <a:off x="1818506" y="6176963"/>
            <a:ext cx="26563639" cy="2410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0778" tIns="35389" rIns="70778" bIns="35389">
            <a:spAutoFit/>
          </a:bodyPr>
          <a:lstStyle>
            <a:lvl1pPr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AU" sz="40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Introduction</a:t>
            </a:r>
            <a:endParaRPr lang="en-AU" sz="4000" b="1" dirty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  <a:p>
            <a:pPr algn="just" eaLnBrk="1" hangingPunct="1"/>
            <a:r>
              <a:rPr lang="en-AU" sz="2800" dirty="0" smtClean="0">
                <a:latin typeface="Segoe UI" pitchFamily="34" charset="0"/>
                <a:cs typeface="Segoe UI" pitchFamily="34" charset="0"/>
              </a:rPr>
              <a:t>We investigated 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(i) the 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release of carbon-14 from carbon steel representative for the reactor pressure vessel (</a:t>
            </a:r>
            <a:r>
              <a:rPr lang="en-AU" sz="2800" dirty="0" err="1" smtClean="0">
                <a:latin typeface="Segoe UI" pitchFamily="34" charset="0"/>
                <a:cs typeface="Segoe UI" pitchFamily="34" charset="0"/>
              </a:rPr>
              <a:t>RPV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) steel of Belgian nuclear power plants and 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(ii) the 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carbon-14 speciation in a cementitious 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environment under anaerobic conditions 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representative for the Belgian geological disposal concept, which involves placing the </a:t>
            </a:r>
            <a:r>
              <a:rPr lang="en-AU" sz="2800" dirty="0" err="1" smtClean="0">
                <a:latin typeface="Segoe UI" pitchFamily="34" charset="0"/>
                <a:cs typeface="Segoe UI" pitchFamily="34" charset="0"/>
              </a:rPr>
              <a:t>RPV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 steel in a concrete monolith. To achieve this, we designed static and accelerated corrosion tests, and we obtained irradiated reference material representative for </a:t>
            </a:r>
            <a:r>
              <a:rPr lang="en-AU" sz="2800" dirty="0">
                <a:latin typeface="Segoe UI" pitchFamily="34" charset="0"/>
                <a:cs typeface="Segoe UI" pitchFamily="34" charset="0"/>
              </a:rPr>
              <a:t>t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he </a:t>
            </a:r>
            <a:r>
              <a:rPr lang="en-AU" sz="2800" dirty="0" err="1" smtClean="0">
                <a:latin typeface="Segoe UI" pitchFamily="34" charset="0"/>
                <a:cs typeface="Segoe UI" pitchFamily="34" charset="0"/>
              </a:rPr>
              <a:t>RPV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 steel at end-of-life conditions in the Belgian power plants.</a:t>
            </a:r>
            <a:endParaRPr lang="en-AU" sz="2800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054" name="Text Box 23"/>
          <p:cNvSpPr txBox="1">
            <a:spLocks noChangeArrowheads="1"/>
          </p:cNvSpPr>
          <p:nvPr/>
        </p:nvSpPr>
        <p:spPr bwMode="auto">
          <a:xfrm>
            <a:off x="1819275" y="39909750"/>
            <a:ext cx="26242963" cy="43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0778" tIns="35389" rIns="70778" bIns="35389">
            <a:spAutoFit/>
          </a:bodyPr>
          <a:lstStyle>
            <a:lvl1pPr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AU" sz="2400" b="1" dirty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Acknowledgements</a:t>
            </a:r>
            <a:r>
              <a:rPr lang="en-AU" sz="24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: This research was conducted with the financial support of the European Commission and </a:t>
            </a:r>
            <a:r>
              <a:rPr lang="en-AU" sz="2400" b="1" dirty="0" err="1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ONDRAF</a:t>
            </a:r>
            <a:r>
              <a:rPr lang="en-AU" sz="24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/</a:t>
            </a:r>
            <a:r>
              <a:rPr lang="en-AU" sz="2400" b="1" dirty="0" err="1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NIRAS</a:t>
            </a:r>
            <a:r>
              <a:rPr lang="en-AU" sz="24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.</a:t>
            </a:r>
            <a:endParaRPr lang="en-AU" sz="2400" b="1" dirty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</p:txBody>
      </p:sp>
      <p:pic>
        <p:nvPicPr>
          <p:cNvPr id="2055" name="Picture 48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279975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00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48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295525"/>
            <a:ext cx="3959225" cy="247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0066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6" name="Rectangle 495"/>
          <p:cNvSpPr/>
          <p:nvPr/>
        </p:nvSpPr>
        <p:spPr bwMode="auto">
          <a:xfrm>
            <a:off x="1170436" y="9126554"/>
            <a:ext cx="27720925" cy="2441129"/>
          </a:xfrm>
          <a:prstGeom prst="rect">
            <a:avLst/>
          </a:prstGeom>
          <a:solidFill>
            <a:schemeClr val="bg2"/>
          </a:solidFill>
          <a:ln w="76200" cap="flat" cmpd="sng" algn="ctr">
            <a:solidFill>
              <a:srgbClr val="007DC3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defTabSz="4175125">
              <a:defRPr/>
            </a:pPr>
            <a:endParaRPr lang="nl-BE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1778415" y="9360675"/>
            <a:ext cx="26563640" cy="1979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0778" tIns="35389" rIns="70778" bIns="35389">
            <a:spAutoFit/>
          </a:bodyPr>
          <a:lstStyle>
            <a:lvl1pPr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AU" sz="4000" b="1" dirty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Objectives</a:t>
            </a: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To perform metallographic analyses of </a:t>
            </a:r>
            <a:r>
              <a:rPr lang="en-AU" sz="2800" dirty="0" err="1" smtClean="0">
                <a:latin typeface="Segoe UI" pitchFamily="34" charset="0"/>
                <a:cs typeface="Segoe UI" pitchFamily="34" charset="0"/>
              </a:rPr>
              <a:t>unirradiated</a:t>
            </a: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 and irradiated material in order to investigate the influence of irradiation on the metallic structure of carbon steel</a:t>
            </a: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To measure the corrosion rate of carbon steel in a highly alkaline environment</a:t>
            </a: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2800" dirty="0" smtClean="0">
                <a:latin typeface="Segoe UI" pitchFamily="34" charset="0"/>
                <a:cs typeface="Segoe UI" pitchFamily="34" charset="0"/>
              </a:rPr>
              <a:t>To determine the speciation of released carbon species from carbon steel in a highly alkaline environment representative for geological disposal conditions</a:t>
            </a:r>
            <a:endParaRPr lang="en-AU" sz="2800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499" name="Rectangle 498"/>
          <p:cNvSpPr/>
          <p:nvPr/>
        </p:nvSpPr>
        <p:spPr bwMode="auto">
          <a:xfrm>
            <a:off x="1170436" y="11841609"/>
            <a:ext cx="27720925" cy="6985198"/>
          </a:xfrm>
          <a:prstGeom prst="rect">
            <a:avLst/>
          </a:prstGeom>
          <a:solidFill>
            <a:schemeClr val="bg2"/>
          </a:solidFill>
          <a:ln w="76200" cap="flat" cmpd="sng" algn="ctr">
            <a:solidFill>
              <a:srgbClr val="007DC3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defTabSz="4175125">
              <a:defRPr/>
            </a:pPr>
            <a:endParaRPr lang="nl-BE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62" name="Text Box 12"/>
          <p:cNvSpPr txBox="1">
            <a:spLocks noChangeArrowheads="1"/>
          </p:cNvSpPr>
          <p:nvPr/>
        </p:nvSpPr>
        <p:spPr bwMode="auto">
          <a:xfrm>
            <a:off x="1778415" y="12368153"/>
            <a:ext cx="8385175" cy="687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0778" tIns="35389" rIns="70778" bIns="35389">
            <a:spAutoFit/>
          </a:bodyPr>
          <a:lstStyle>
            <a:lvl1pPr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AU" sz="4000" b="1" dirty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Materials and </a:t>
            </a:r>
            <a:r>
              <a:rPr lang="en-AU" sz="40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methods</a:t>
            </a:r>
            <a:endParaRPr lang="en-US" sz="3000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501" name="Rectangle 500"/>
          <p:cNvSpPr/>
          <p:nvPr/>
        </p:nvSpPr>
        <p:spPr bwMode="auto">
          <a:xfrm>
            <a:off x="1258888" y="20778054"/>
            <a:ext cx="27681237" cy="11784675"/>
          </a:xfrm>
          <a:prstGeom prst="rect">
            <a:avLst/>
          </a:prstGeom>
          <a:solidFill>
            <a:schemeClr val="bg2"/>
          </a:solidFill>
          <a:ln w="76200" cap="flat" cmpd="sng" algn="ctr">
            <a:solidFill>
              <a:srgbClr val="007DC3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defTabSz="4175125">
              <a:defRPr/>
            </a:pPr>
            <a:endParaRPr lang="nl-BE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64" name="Text Box 12"/>
          <p:cNvSpPr txBox="1">
            <a:spLocks noChangeArrowheads="1"/>
          </p:cNvSpPr>
          <p:nvPr/>
        </p:nvSpPr>
        <p:spPr bwMode="auto">
          <a:xfrm>
            <a:off x="1818508" y="21636632"/>
            <a:ext cx="26563638" cy="687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0778" tIns="35389" rIns="70778" bIns="35389">
            <a:spAutoFit/>
          </a:bodyPr>
          <a:lstStyle>
            <a:lvl1pPr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AU" sz="40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Results</a:t>
            </a:r>
          </a:p>
        </p:txBody>
      </p:sp>
      <p:sp>
        <p:nvSpPr>
          <p:cNvPr id="505" name="Rectangle 504"/>
          <p:cNvSpPr/>
          <p:nvPr/>
        </p:nvSpPr>
        <p:spPr bwMode="auto">
          <a:xfrm>
            <a:off x="1300163" y="33031610"/>
            <a:ext cx="27720925" cy="3600450"/>
          </a:xfrm>
          <a:prstGeom prst="rect">
            <a:avLst/>
          </a:prstGeom>
          <a:solidFill>
            <a:schemeClr val="bg2"/>
          </a:solidFill>
          <a:ln w="76200" cap="flat" cmpd="sng" algn="ctr">
            <a:solidFill>
              <a:srgbClr val="007DC3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defTabSz="4175125">
              <a:defRPr/>
            </a:pPr>
            <a:endParaRPr lang="nl-BE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68" name="Text Box 12"/>
          <p:cNvSpPr txBox="1">
            <a:spLocks noChangeArrowheads="1"/>
          </p:cNvSpPr>
          <p:nvPr/>
        </p:nvSpPr>
        <p:spPr bwMode="auto">
          <a:xfrm>
            <a:off x="1659320" y="33349550"/>
            <a:ext cx="26562871" cy="2502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0778" tIns="35389" rIns="70778" bIns="35389">
            <a:spAutoFit/>
          </a:bodyPr>
          <a:lstStyle>
            <a:lvl1pPr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AU" sz="40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Conclusions</a:t>
            </a:r>
            <a:endParaRPr lang="en-AU" sz="4000" b="1" dirty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  <a:p>
            <a:pPr algn="just" eaLnBrk="1" hangingPunct="1"/>
            <a:endParaRPr lang="en-AU" sz="2800" dirty="0">
              <a:latin typeface="Segoe UI" pitchFamily="34" charset="0"/>
              <a:cs typeface="Segoe UI" pitchFamily="34" charset="0"/>
            </a:endParaRPr>
          </a:p>
          <a:p>
            <a:pPr marL="457200" indent="-457200" algn="just" eaLnBrk="1" hangingPunct="1">
              <a:buFont typeface="Arial" pitchFamily="34" charset="0"/>
              <a:buChar char="•"/>
            </a:pP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Measurement 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of the Cobalt-60 release of </a:t>
            </a:r>
            <a:r>
              <a:rPr lang="en-AU" sz="3000" dirty="0" err="1" smtClean="0">
                <a:latin typeface="Segoe UI" pitchFamily="34" charset="0"/>
                <a:cs typeface="Segoe UI" pitchFamily="34" charset="0"/>
              </a:rPr>
              <a:t>JRQ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 carbon steel in pure </a:t>
            </a:r>
            <a:r>
              <a:rPr lang="en-AU" sz="3000" dirty="0" err="1" smtClean="0">
                <a:latin typeface="Segoe UI" pitchFamily="34" charset="0"/>
                <a:cs typeface="Segoe UI" pitchFamily="34" charset="0"/>
              </a:rPr>
              <a:t>portlandite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 </a:t>
            </a:r>
            <a:r>
              <a:rPr lang="en-AU" sz="3000" smtClean="0">
                <a:latin typeface="Segoe UI" pitchFamily="34" charset="0"/>
                <a:cs typeface="Segoe UI" pitchFamily="34" charset="0"/>
              </a:rPr>
              <a:t>water </a:t>
            </a:r>
            <a:r>
              <a:rPr lang="en-AU" sz="3000" smtClean="0">
                <a:latin typeface="Segoe UI" pitchFamily="34" charset="0"/>
                <a:cs typeface="Segoe UI" pitchFamily="34" charset="0"/>
              </a:rPr>
              <a:t>confirm</a:t>
            </a:r>
            <a:r>
              <a:rPr lang="en-AU" sz="3000" smtClean="0">
                <a:latin typeface="Segoe UI" pitchFamily="34" charset="0"/>
                <a:cs typeface="Segoe UI" pitchFamily="34" charset="0"/>
              </a:rPr>
              <a:t>ed 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that the corrosion rate obeys a parabolic law.</a:t>
            </a:r>
          </a:p>
          <a:p>
            <a:pPr marL="457200" indent="-457200" algn="just" eaLnBrk="1" hangingPunct="1">
              <a:buFont typeface="Arial" pitchFamily="34" charset="0"/>
              <a:buChar char="•"/>
            </a:pPr>
            <a:endParaRPr lang="en-AU" sz="3000" dirty="0">
              <a:latin typeface="Segoe UI" pitchFamily="34" charset="0"/>
              <a:cs typeface="Segoe UI" pitchFamily="34" charset="0"/>
            </a:endParaRPr>
          </a:p>
          <a:p>
            <a:pPr marL="457200" indent="-457200" algn="just" eaLnBrk="1" hangingPunct="1">
              <a:buFont typeface="Arial" pitchFamily="34" charset="0"/>
              <a:buChar char="•"/>
            </a:pP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Gas chromatography revealed that during long-term static corrosion tests, hydrogen, methane, </a:t>
            </a:r>
            <a:r>
              <a:rPr lang="en-AU" sz="3000" dirty="0" err="1" smtClean="0">
                <a:latin typeface="Segoe UI" pitchFamily="34" charset="0"/>
                <a:cs typeface="Segoe UI" pitchFamily="34" charset="0"/>
              </a:rPr>
              <a:t>ethene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, and ethane were produced. </a:t>
            </a:r>
            <a:endParaRPr lang="en-US" sz="3000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2069" name="Text Box 12"/>
          <p:cNvSpPr txBox="1">
            <a:spLocks noChangeArrowheads="1"/>
          </p:cNvSpPr>
          <p:nvPr/>
        </p:nvSpPr>
        <p:spPr bwMode="auto">
          <a:xfrm>
            <a:off x="1819275" y="21836310"/>
            <a:ext cx="8384408" cy="3764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0778" tIns="35389" rIns="70778" bIns="35389">
            <a:spAutoFit/>
          </a:bodyPr>
          <a:lstStyle>
            <a:lvl1pPr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endParaRPr lang="en-AU" sz="3000" b="1" dirty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  <a:p>
            <a:pPr algn="just" eaLnBrk="1" hangingPunct="1"/>
            <a:r>
              <a:rPr lang="en-AU" sz="30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Metallographic analysis</a:t>
            </a:r>
          </a:p>
          <a:p>
            <a:pPr algn="just" eaLnBrk="1" hangingPunct="1"/>
            <a:endParaRPr lang="en-AU" sz="3000" b="1" dirty="0" smtClean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Little influence of irradiation</a:t>
            </a: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3000" dirty="0" err="1" smtClean="0">
                <a:latin typeface="Segoe UI" pitchFamily="34" charset="0"/>
                <a:cs typeface="Segoe UI" pitchFamily="34" charset="0"/>
              </a:rPr>
              <a:t>Mo</a:t>
            </a:r>
            <a:r>
              <a:rPr lang="en-AU" sz="3000" baseline="-25000" dirty="0" err="1" smtClean="0">
                <a:latin typeface="Segoe UI" pitchFamily="34" charset="0"/>
                <a:cs typeface="Segoe UI" pitchFamily="34" charset="0"/>
              </a:rPr>
              <a:t>2</a:t>
            </a:r>
            <a:r>
              <a:rPr lang="en-AU" sz="3000" dirty="0" err="1" smtClean="0">
                <a:latin typeface="Segoe UI" pitchFamily="34" charset="0"/>
                <a:cs typeface="Segoe UI" pitchFamily="34" charset="0"/>
              </a:rPr>
              <a:t>C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 and </a:t>
            </a:r>
            <a:r>
              <a:rPr lang="en-AU" sz="3000" dirty="0" err="1" smtClean="0">
                <a:latin typeface="Segoe UI" pitchFamily="34" charset="0"/>
                <a:cs typeface="Segoe UI" pitchFamily="34" charset="0"/>
              </a:rPr>
              <a:t>Fe</a:t>
            </a:r>
            <a:r>
              <a:rPr lang="en-AU" sz="3000" baseline="-25000" dirty="0" err="1" smtClean="0">
                <a:latin typeface="Segoe UI" pitchFamily="34" charset="0"/>
                <a:cs typeface="Segoe UI" pitchFamily="34" charset="0"/>
              </a:rPr>
              <a:t>3</a:t>
            </a:r>
            <a:r>
              <a:rPr lang="en-AU" sz="3000" dirty="0" err="1" smtClean="0">
                <a:latin typeface="Segoe UI" pitchFamily="34" charset="0"/>
                <a:cs typeface="Segoe UI" pitchFamily="34" charset="0"/>
              </a:rPr>
              <a:t>C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 type carbides </a:t>
            </a:r>
            <a:r>
              <a:rPr lang="en-AU" sz="3000" smtClean="0">
                <a:latin typeface="Segoe UI" pitchFamily="34" charset="0"/>
                <a:cs typeface="Segoe UI" pitchFamily="34" charset="0"/>
              </a:rPr>
              <a:t>are detected</a:t>
            </a:r>
            <a:endParaRPr lang="en-AU" sz="3000" dirty="0" smtClean="0">
              <a:latin typeface="Segoe UI" pitchFamily="34" charset="0"/>
              <a:cs typeface="Segoe UI" pitchFamily="34" charset="0"/>
            </a:endParaRP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Only effect of irradiation: limited number of small dislocation loops</a:t>
            </a:r>
            <a:endParaRPr lang="en-AU" sz="3000" b="1" dirty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  <a:p>
            <a:pPr algn="just" eaLnBrk="1" hangingPunct="1"/>
            <a:endParaRPr lang="en-AU" sz="3000" dirty="0" smtClean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34" name="TextBox 2"/>
          <p:cNvSpPr txBox="1">
            <a:spLocks noChangeArrowheads="1"/>
          </p:cNvSpPr>
          <p:nvPr/>
        </p:nvSpPr>
        <p:spPr bwMode="auto">
          <a:xfrm>
            <a:off x="1300163" y="41278175"/>
            <a:ext cx="276971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nl-BE" sz="2500" dirty="0" smtClean="0">
                <a:solidFill>
                  <a:schemeClr val="bg1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SCK•CEN    </a:t>
            </a:r>
            <a:r>
              <a:rPr lang="nl-BE" sz="2500" dirty="0">
                <a:solidFill>
                  <a:schemeClr val="bg1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|| </a:t>
            </a:r>
            <a:r>
              <a:rPr lang="nl-BE" sz="2500" dirty="0" smtClean="0">
                <a:solidFill>
                  <a:schemeClr val="bg1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   Boeretang 200    ||    BE-2400 Mol    </a:t>
            </a:r>
            <a:r>
              <a:rPr lang="nl-BE" sz="2500" dirty="0">
                <a:solidFill>
                  <a:schemeClr val="bg1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|| </a:t>
            </a:r>
            <a:r>
              <a:rPr lang="nl-BE" sz="2500" dirty="0" smtClean="0">
                <a:solidFill>
                  <a:schemeClr val="bg1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   www.sckcen.be    ||    info@sckcen.be    ||    Posternr</a:t>
            </a:r>
            <a:r>
              <a:rPr lang="nl-BE" sz="2500" dirty="0">
                <a:solidFill>
                  <a:schemeClr val="bg1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:</a:t>
            </a:r>
          </a:p>
        </p:txBody>
      </p:sp>
      <p:sp>
        <p:nvSpPr>
          <p:cNvPr id="2072" name="Text Box 12"/>
          <p:cNvSpPr txBox="1">
            <a:spLocks noChangeArrowheads="1"/>
          </p:cNvSpPr>
          <p:nvPr/>
        </p:nvSpPr>
        <p:spPr bwMode="auto">
          <a:xfrm>
            <a:off x="10995845" y="21836310"/>
            <a:ext cx="8280400" cy="3303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0778" tIns="35389" rIns="70778" bIns="35389">
            <a:spAutoFit/>
          </a:bodyPr>
          <a:lstStyle>
            <a:lvl1pPr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endParaRPr lang="en-AU" sz="3000" b="1" dirty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  <a:p>
            <a:pPr algn="just" eaLnBrk="1" hangingPunct="1"/>
            <a:r>
              <a:rPr lang="en-AU" sz="30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Corrosion rates</a:t>
            </a:r>
          </a:p>
          <a:p>
            <a:pPr algn="just" eaLnBrk="1" hangingPunct="1"/>
            <a:endParaRPr lang="en-AU" sz="3000" b="1" dirty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Cobalt-60 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activity measurements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: parabolic rate law, after one year 7 nm is dissolved</a:t>
            </a: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GC: t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otal 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dissolved carbon yields a corrosion rate of 68 to 117 nm/year</a:t>
            </a:r>
          </a:p>
        </p:txBody>
      </p:sp>
      <p:sp>
        <p:nvSpPr>
          <p:cNvPr id="2073" name="Text Box 12"/>
          <p:cNvSpPr txBox="1">
            <a:spLocks noChangeArrowheads="1"/>
          </p:cNvSpPr>
          <p:nvPr/>
        </p:nvSpPr>
        <p:spPr bwMode="auto">
          <a:xfrm>
            <a:off x="19963632" y="21836310"/>
            <a:ext cx="8385175" cy="3303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0778" tIns="35389" rIns="70778" bIns="35389">
            <a:spAutoFit/>
          </a:bodyPr>
          <a:lstStyle>
            <a:lvl1pPr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175125" eaLnBrk="0" hangingPunct="0">
              <a:defRPr sz="83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175125" eaLnBrk="0" fontAlgn="base" hangingPunct="0">
              <a:spcBef>
                <a:spcPct val="0"/>
              </a:spcBef>
              <a:spcAft>
                <a:spcPct val="0"/>
              </a:spcAft>
              <a:defRPr sz="8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endParaRPr lang="en-AU" sz="3000" b="1" dirty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  <a:p>
            <a:pPr algn="just" eaLnBrk="1" hangingPunct="1"/>
            <a:r>
              <a:rPr lang="en-AU" sz="3000" b="1" dirty="0" smtClean="0">
                <a:solidFill>
                  <a:srgbClr val="007DC3"/>
                </a:solidFill>
                <a:latin typeface="Segoe UI" pitchFamily="34" charset="0"/>
                <a:cs typeface="Segoe UI" pitchFamily="34" charset="0"/>
              </a:rPr>
              <a:t>Carbon-14 speciation</a:t>
            </a:r>
          </a:p>
          <a:p>
            <a:pPr algn="just" eaLnBrk="1" hangingPunct="1"/>
            <a:endParaRPr lang="en-AU" sz="3000" b="1" dirty="0">
              <a:solidFill>
                <a:srgbClr val="007DC3"/>
              </a:solidFill>
              <a:latin typeface="Segoe UI" pitchFamily="34" charset="0"/>
              <a:cs typeface="Segoe UI" pitchFamily="34" charset="0"/>
            </a:endParaRP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Methane, carbon dioxide, ethane and </a:t>
            </a:r>
            <a:r>
              <a:rPr lang="en-AU" sz="3000" dirty="0" err="1" smtClean="0">
                <a:latin typeface="Segoe UI" pitchFamily="34" charset="0"/>
                <a:cs typeface="Segoe UI" pitchFamily="34" charset="0"/>
              </a:rPr>
              <a:t>ethene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 </a:t>
            </a: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detected, leached from carbon steel</a:t>
            </a:r>
            <a:endParaRPr lang="en-AU" sz="3000" dirty="0" smtClean="0">
              <a:latin typeface="Segoe UI" pitchFamily="34" charset="0"/>
              <a:cs typeface="Segoe UI" pitchFamily="34" charset="0"/>
            </a:endParaRP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AU" sz="3000" dirty="0" smtClean="0">
                <a:latin typeface="Segoe UI" pitchFamily="34" charset="0"/>
                <a:cs typeface="Segoe UI" pitchFamily="34" charset="0"/>
              </a:rPr>
              <a:t>Hydrogen gas detected as a result of anaerobic corrosion of carbon steel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79182" y="13298063"/>
            <a:ext cx="83844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/>
            <a:r>
              <a:rPr lang="en-US" sz="2800" dirty="0" smtClean="0"/>
              <a:t>Tests were performed on </a:t>
            </a:r>
            <a:r>
              <a:rPr lang="en-US" sz="2800" dirty="0" err="1" smtClean="0"/>
              <a:t>JRQ</a:t>
            </a:r>
            <a:r>
              <a:rPr lang="en-US" sz="2800" dirty="0" smtClean="0"/>
              <a:t> carbon </a:t>
            </a:r>
            <a:r>
              <a:rPr lang="en-US" sz="2800" dirty="0" smtClean="0"/>
              <a:t>steel*</a:t>
            </a:r>
            <a:endParaRPr lang="en-US" sz="2800" dirty="0" smtClean="0"/>
          </a:p>
          <a:p>
            <a:pPr algn="just" eaLnBrk="1" hangingPunct="1"/>
            <a:r>
              <a:rPr lang="en-US" sz="2800" dirty="0" smtClean="0"/>
              <a:t>Main experimental techniques were:</a:t>
            </a: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US" sz="2800" dirty="0" smtClean="0"/>
              <a:t>Cobalt-60 measurements to determine the corrosion rate</a:t>
            </a:r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US" sz="2800" dirty="0" smtClean="0"/>
              <a:t>Static corrosion tests to determine the corrosion rate</a:t>
            </a:r>
            <a:r>
              <a:rPr lang="nl-BE" sz="2800" dirty="0"/>
              <a:t> </a:t>
            </a:r>
            <a:r>
              <a:rPr lang="nl-BE" sz="2800" dirty="0" smtClean="0"/>
              <a:t>and carbon-14 </a:t>
            </a:r>
            <a:r>
              <a:rPr lang="nl-BE" sz="2800" dirty="0" err="1" smtClean="0"/>
              <a:t>speciation</a:t>
            </a:r>
            <a:r>
              <a:rPr lang="nl-BE" sz="2800" dirty="0" smtClean="0"/>
              <a:t> </a:t>
            </a:r>
            <a:r>
              <a:rPr lang="nl-BE" sz="2800" dirty="0" err="1" smtClean="0"/>
              <a:t>with</a:t>
            </a:r>
            <a:r>
              <a:rPr lang="nl-BE" sz="2800" dirty="0"/>
              <a:t> </a:t>
            </a:r>
            <a:r>
              <a:rPr lang="nl-BE" sz="2800" dirty="0" smtClean="0"/>
              <a:t>gas </a:t>
            </a:r>
            <a:r>
              <a:rPr lang="nl-BE" sz="2800" dirty="0" err="1" smtClean="0"/>
              <a:t>chromatography</a:t>
            </a:r>
            <a:r>
              <a:rPr lang="nl-BE" sz="2800" dirty="0" smtClean="0"/>
              <a:t> (</a:t>
            </a:r>
            <a:r>
              <a:rPr lang="nl-BE" sz="2800" dirty="0" err="1" smtClean="0"/>
              <a:t>GC</a:t>
            </a:r>
            <a:r>
              <a:rPr lang="nl-BE" sz="2800" dirty="0" smtClean="0"/>
              <a:t>)</a:t>
            </a:r>
            <a:endParaRPr lang="nl-BE" sz="2800" dirty="0" smtClean="0"/>
          </a:p>
          <a:p>
            <a:pPr marL="457200" indent="-457200" algn="just" eaLnBrk="1" hangingPunct="1">
              <a:buFont typeface="Arial" panose="020B0604020202020204" pitchFamily="34" charset="0"/>
              <a:buChar char="•"/>
            </a:pPr>
            <a:r>
              <a:rPr lang="en-US" sz="2800" dirty="0" smtClean="0"/>
              <a:t>Accelerated corrosion </a:t>
            </a:r>
            <a:r>
              <a:rPr lang="en-US" sz="2800" dirty="0" smtClean="0"/>
              <a:t>tests (by imposing a pre-determined potential) </a:t>
            </a:r>
            <a:r>
              <a:rPr lang="en-US" sz="2800" dirty="0" smtClean="0"/>
              <a:t>to determine the carbon-1</a:t>
            </a:r>
            <a:r>
              <a:rPr lang="en-US" sz="2800" dirty="0"/>
              <a:t>4</a:t>
            </a:r>
            <a:r>
              <a:rPr lang="en-US" sz="2800" dirty="0" smtClean="0"/>
              <a:t> speciation with </a:t>
            </a:r>
            <a:r>
              <a:rPr lang="en-US" sz="2800" dirty="0" smtClean="0"/>
              <a:t>GC</a:t>
            </a:r>
            <a:endParaRPr lang="en-US" sz="2800" dirty="0" smtClean="0"/>
          </a:p>
        </p:txBody>
      </p:sp>
      <p:pic>
        <p:nvPicPr>
          <p:cNvPr id="46" name="Picture 4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8" t="11964" r="28490" b="13530"/>
          <a:stretch/>
        </p:blipFill>
        <p:spPr bwMode="auto">
          <a:xfrm>
            <a:off x="11251555" y="12935617"/>
            <a:ext cx="5400600" cy="4589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683603" y="17616289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Electrochemical cell for accelerated testing</a:t>
            </a:r>
            <a:endParaRPr lang="nl-BE" sz="2000" dirty="0"/>
          </a:p>
        </p:txBody>
      </p:sp>
      <p:pic>
        <p:nvPicPr>
          <p:cNvPr id="52" name="Picture 51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2" t="35910" r="22559" b="15856"/>
          <a:stretch/>
        </p:blipFill>
        <p:spPr bwMode="auto">
          <a:xfrm>
            <a:off x="19604483" y="12905800"/>
            <a:ext cx="5832648" cy="45235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9636435" y="17386503"/>
            <a:ext cx="58006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Gas chromatograph: tailor-made Shimadzu GC-2010 Plus. The gas sample can be injected manually (1) or automatically (2).</a:t>
            </a:r>
            <a:endParaRPr lang="nl-BE" sz="2000" dirty="0"/>
          </a:p>
        </p:txBody>
      </p:sp>
      <p:pic>
        <p:nvPicPr>
          <p:cNvPr id="54" name="Picture 53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68" r="28254"/>
          <a:stretch/>
        </p:blipFill>
        <p:spPr bwMode="auto">
          <a:xfrm>
            <a:off x="3906738" y="25273406"/>
            <a:ext cx="5365203" cy="57975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5" name="Picture 54" descr="C:\Users\fdruyts\Documents\OriginLab\2016\User Files\Figure 29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7415" y="25393433"/>
            <a:ext cx="6618996" cy="57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Picture 55"/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1" t="2935" r="2852" b="3355"/>
          <a:stretch/>
        </p:blipFill>
        <p:spPr bwMode="auto">
          <a:xfrm>
            <a:off x="21201061" y="25979219"/>
            <a:ext cx="6324301" cy="4622877"/>
          </a:xfrm>
          <a:prstGeom prst="rect">
            <a:avLst/>
          </a:prstGeom>
          <a:ln w="1270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0189425" y="31070978"/>
            <a:ext cx="8273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Gas </a:t>
            </a:r>
            <a:r>
              <a:rPr lang="en-US" sz="2400" dirty="0">
                <a:latin typeface="Segoe UI" pitchFamily="34" charset="0"/>
                <a:ea typeface="Segoe UI" pitchFamily="34" charset="0"/>
                <a:cs typeface="Segoe UI" pitchFamily="34" charset="0"/>
              </a:rPr>
              <a:t>chromatograms obtained after the corrosion tests with </a:t>
            </a:r>
            <a:r>
              <a:rPr lang="en-US" sz="2400" dirty="0" err="1">
                <a:latin typeface="Segoe UI" pitchFamily="34" charset="0"/>
                <a:ea typeface="Segoe UI" pitchFamily="34" charset="0"/>
                <a:cs typeface="Segoe UI" pitchFamily="34" charset="0"/>
              </a:rPr>
              <a:t>JRQ</a:t>
            </a:r>
            <a:r>
              <a:rPr lang="en-US" sz="2400" dirty="0">
                <a:latin typeface="Segoe UI" pitchFamily="34" charset="0"/>
                <a:ea typeface="Segoe UI" pitchFamily="34" charset="0"/>
                <a:cs typeface="Segoe UI" pitchFamily="34" charset="0"/>
              </a:rPr>
              <a:t> carbon steel (duration 231 </a:t>
            </a:r>
            <a:r>
              <a:rPr lang="en-US" sz="24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days) </a:t>
            </a:r>
            <a:r>
              <a:rPr lang="en-US" sz="1800" dirty="0">
                <a:solidFill>
                  <a:schemeClr val="bg2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steel (duration 231 days)</a:t>
            </a:r>
            <a:endParaRPr lang="nl-BE" sz="1800" dirty="0">
              <a:solidFill>
                <a:schemeClr val="bg2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359404" y="31070978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Linear fit of the released Cobalt-60 activity as a function of the square root of the elapsed time.</a:t>
            </a:r>
            <a:endParaRPr lang="nl-BE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2116895" y="31070978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Bright field micrographs (A and B) of </a:t>
            </a:r>
            <a:r>
              <a:rPr lang="en-US" sz="2400" dirty="0" err="1" smtClean="0"/>
              <a:t>Mo</a:t>
            </a:r>
            <a:r>
              <a:rPr lang="en-US" sz="2400" baseline="-25000" dirty="0" err="1" smtClean="0"/>
              <a:t>2</a:t>
            </a:r>
            <a:r>
              <a:rPr lang="en-US" sz="2400" dirty="0" err="1" smtClean="0"/>
              <a:t>C</a:t>
            </a:r>
            <a:r>
              <a:rPr lang="en-US" sz="2400" dirty="0" smtClean="0"/>
              <a:t> carbides and EDS spectrum (C) proving the higher Mo concentration after irradiation.</a:t>
            </a:r>
            <a:endParaRPr lang="nl-BE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166637" y="1832317"/>
            <a:ext cx="2358726" cy="29591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60161" y="17636440"/>
            <a:ext cx="81030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/>
              <a:t>*</a:t>
            </a:r>
            <a:r>
              <a:rPr lang="en-US" sz="2400" dirty="0" err="1" smtClean="0"/>
              <a:t>JRQ</a:t>
            </a:r>
            <a:r>
              <a:rPr lang="en-US" sz="2400" dirty="0" smtClean="0"/>
              <a:t> steel is an internationally accepted reference material for </a:t>
            </a:r>
            <a:r>
              <a:rPr lang="en-US" sz="2400" dirty="0" err="1" smtClean="0"/>
              <a:t>RPV</a:t>
            </a:r>
            <a:r>
              <a:rPr lang="en-US" sz="2400" dirty="0" smtClean="0"/>
              <a:t> steels. </a:t>
            </a:r>
            <a:r>
              <a:rPr lang="en-US" sz="2400" dirty="0" err="1" smtClean="0"/>
              <a:t>JRQ</a:t>
            </a:r>
            <a:r>
              <a:rPr lang="en-US" sz="2400" dirty="0" smtClean="0"/>
              <a:t> is </a:t>
            </a:r>
            <a:r>
              <a:rPr lang="en-US" sz="2400" dirty="0" err="1" smtClean="0"/>
              <a:t>th</a:t>
            </a:r>
            <a:r>
              <a:rPr lang="en-US" sz="2400" dirty="0" smtClean="0"/>
              <a:t> IAEA designation for the ASTM </a:t>
            </a:r>
            <a:r>
              <a:rPr lang="en-US" sz="2400" dirty="0" err="1" smtClean="0"/>
              <a:t>A533</a:t>
            </a:r>
            <a:r>
              <a:rPr lang="en-US" sz="2400" dirty="0" smtClean="0"/>
              <a:t> grade B class 1 steel.</a:t>
            </a:r>
            <a:endParaRPr lang="nl-BE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SCK•CEN">
      <a:dk1>
        <a:srgbClr val="000000"/>
      </a:dk1>
      <a:lt1>
        <a:srgbClr val="7F7F7F"/>
      </a:lt1>
      <a:dk2>
        <a:srgbClr val="FFFFFF"/>
      </a:dk2>
      <a:lt2>
        <a:srgbClr val="FFFFFF"/>
      </a:lt2>
      <a:accent1>
        <a:srgbClr val="00517E"/>
      </a:accent1>
      <a:accent2>
        <a:srgbClr val="007DC3"/>
      </a:accent2>
      <a:accent3>
        <a:srgbClr val="0DA9FF"/>
      </a:accent3>
      <a:accent4>
        <a:srgbClr val="69C9FF"/>
      </a:accent4>
      <a:accent5>
        <a:srgbClr val="ABE1FF"/>
      </a:accent5>
      <a:accent6>
        <a:srgbClr val="D9F1FF"/>
      </a:accent6>
      <a:hlink>
        <a:srgbClr val="007DC3"/>
      </a:hlink>
      <a:folHlink>
        <a:srgbClr val="69C9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76200" cap="flat" cmpd="sng" algn="ctr">
          <a:solidFill>
            <a:srgbClr val="0066FF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1751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76200" cap="flat" cmpd="sng" algn="ctr">
          <a:solidFill>
            <a:srgbClr val="0066FF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1751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644</TotalTime>
  <Words>528</Words>
  <Application>Microsoft Office PowerPoint</Application>
  <PresentationFormat>Custom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Segoe UI</vt:lpstr>
      <vt:lpstr>Default Design</vt:lpstr>
      <vt:lpstr>PowerPoint Presentation</vt:lpstr>
    </vt:vector>
  </TitlesOfParts>
  <Company>SCK-CEN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Druyts Frank</dc:creator>
  <cp:lastModifiedBy>Druyts Frank</cp:lastModifiedBy>
  <cp:revision>124</cp:revision>
  <cp:lastPrinted>2012-06-14T10:13:29Z</cp:lastPrinted>
  <dcterms:created xsi:type="dcterms:W3CDTF">2012-06-07T08:08:31Z</dcterms:created>
  <dcterms:modified xsi:type="dcterms:W3CDTF">2018-01-10T08:40:17Z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exandriaPath">
    <vt:lpwstr/>
  </property>
</Properties>
</file>